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75" r:id="rId3"/>
    <p:sldId id="260" r:id="rId4"/>
    <p:sldId id="261" r:id="rId5"/>
    <p:sldId id="262" r:id="rId6"/>
    <p:sldId id="256" r:id="rId7"/>
    <p:sldId id="257" r:id="rId8"/>
    <p:sldId id="258" r:id="rId9"/>
    <p:sldId id="263" r:id="rId10"/>
    <p:sldId id="270" r:id="rId11"/>
    <p:sldId id="272" r:id="rId12"/>
    <p:sldId id="273" r:id="rId13"/>
    <p:sldId id="264" r:id="rId14"/>
    <p:sldId id="265" r:id="rId15"/>
    <p:sldId id="266" r:id="rId16"/>
    <p:sldId id="267" r:id="rId17"/>
    <p:sldId id="271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essoainformacao.gov.br/assuntos/busca-de-pedidos-e-respostas" TargetMode="External"/><Relationship Id="rId2" Type="http://schemas.openxmlformats.org/officeDocument/2006/relationships/hyperlink" Target="http://esic.cgu.gov.br/sistema/Relatorios/Anual/DownloadDado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ic.cgu.gov.br/sistema/arquivosRelatorios/20161027_pedidos_csv_2015.zi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Projeto de Banco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4465982"/>
            <a:ext cx="9905999" cy="205408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Alessandro Roosevelt Silva Ribeiro mat. 160150001</a:t>
            </a:r>
            <a:endParaRPr lang="pt-BR" dirty="0"/>
          </a:p>
          <a:p>
            <a:r>
              <a:rPr lang="pt-BR" b="1" dirty="0"/>
              <a:t>Elaine Cristina de Sousa Santana mat. 160150124</a:t>
            </a:r>
            <a:endParaRPr lang="pt-BR" dirty="0"/>
          </a:p>
          <a:p>
            <a:r>
              <a:rPr lang="pt-BR" b="1" dirty="0"/>
              <a:t>Rodrigo Magalhães Alves mat. 160150566</a:t>
            </a:r>
            <a:endParaRPr lang="pt-BR" dirty="0"/>
          </a:p>
          <a:p>
            <a:r>
              <a:rPr lang="pt-BR" b="1" dirty="0" err="1"/>
              <a:t>Tharcisio</a:t>
            </a:r>
            <a:r>
              <a:rPr lang="pt-BR" b="1" dirty="0"/>
              <a:t> Marcos Ferreira de Queiroz Mendonça mat. 160150655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1413" y="254225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Proposta:</a:t>
            </a:r>
          </a:p>
          <a:p>
            <a:r>
              <a:rPr lang="pt-BR" dirty="0"/>
              <a:t> </a:t>
            </a:r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Tema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pt-BR" dirty="0"/>
              <a:t>Solicitação de acesso a informação</a:t>
            </a:r>
          </a:p>
          <a:p>
            <a:pPr algn="ctr"/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01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FORMA DE MIGRAÇÃO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785661"/>
            <a:ext cx="9905999" cy="48669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2748" y="1785661"/>
            <a:ext cx="7607178" cy="47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Formas normais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92" y="2357999"/>
            <a:ext cx="728764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1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Formas normais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376487"/>
            <a:ext cx="9905999" cy="3785162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590261" y="1961322"/>
            <a:ext cx="4611756" cy="47310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7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Respostas as questões  (SQL Desenvolvidas)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785661"/>
            <a:ext cx="9905999" cy="48669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u="sng" dirty="0"/>
              <a:t>--QTDE DE PEDIDOS POR ORGAO </a:t>
            </a:r>
          </a:p>
          <a:p>
            <a:pPr marL="0" indent="0">
              <a:buNone/>
            </a:pPr>
            <a:r>
              <a:rPr lang="pt-BR" b="1" dirty="0"/>
              <a:t>SELECT </a:t>
            </a:r>
            <a:r>
              <a:rPr lang="pt-BR" b="1" dirty="0" err="1"/>
              <a:t>id_orgao_destino</a:t>
            </a:r>
            <a:r>
              <a:rPr lang="pt-BR" b="1" dirty="0"/>
              <a:t>, </a:t>
            </a:r>
            <a:r>
              <a:rPr lang="pt-BR" b="1" dirty="0" err="1"/>
              <a:t>nome_orgao_destino</a:t>
            </a:r>
            <a:r>
              <a:rPr lang="pt-BR" b="1" dirty="0"/>
              <a:t>, </a:t>
            </a:r>
            <a:r>
              <a:rPr lang="pt-BR" b="1" dirty="0" err="1"/>
              <a:t>count</a:t>
            </a:r>
            <a:r>
              <a:rPr lang="pt-BR" b="1" dirty="0"/>
              <a:t>(</a:t>
            </a:r>
            <a:r>
              <a:rPr lang="pt-BR" b="1" dirty="0" err="1"/>
              <a:t>id_pedido</a:t>
            </a:r>
            <a:r>
              <a:rPr lang="pt-BR" b="1" dirty="0"/>
              <a:t>) AS </a:t>
            </a:r>
            <a:r>
              <a:rPr lang="pt-BR" b="1" dirty="0" err="1"/>
              <a:t>qtde_pedido</a:t>
            </a:r>
            <a:r>
              <a:rPr lang="pt-BR" b="1" dirty="0"/>
              <a:t> FROM VW_DADOS_PEDIDOSGROUP BY </a:t>
            </a:r>
            <a:r>
              <a:rPr lang="pt-BR" b="1" dirty="0" err="1"/>
              <a:t>id_orgao_destino</a:t>
            </a:r>
            <a:r>
              <a:rPr lang="pt-BR" b="1" dirty="0"/>
              <a:t>, </a:t>
            </a:r>
            <a:r>
              <a:rPr lang="pt-BR" b="1" dirty="0" err="1"/>
              <a:t>nome_orgao_destino</a:t>
            </a:r>
            <a:r>
              <a:rPr lang="pt-BR" b="1" dirty="0"/>
              <a:t> ORDER BY </a:t>
            </a:r>
            <a:r>
              <a:rPr lang="pt-BR" b="1" dirty="0" err="1"/>
              <a:t>count</a:t>
            </a:r>
            <a:r>
              <a:rPr lang="pt-BR" b="1" dirty="0"/>
              <a:t>(</a:t>
            </a:r>
            <a:r>
              <a:rPr lang="pt-BR" b="1" dirty="0" err="1"/>
              <a:t>id_pedido</a:t>
            </a:r>
            <a:r>
              <a:rPr lang="pt-BR" b="1" dirty="0"/>
              <a:t>) DESC;</a:t>
            </a:r>
          </a:p>
          <a:p>
            <a:pPr marL="0" indent="0">
              <a:buNone/>
            </a:pPr>
            <a:r>
              <a:rPr lang="pt-BR" b="1" u="sng" dirty="0"/>
              <a:t>--QTDE DE PEDIDOS POR TIPO DE RESPOSTA</a:t>
            </a:r>
          </a:p>
          <a:p>
            <a:pPr marL="0" indent="0">
              <a:buNone/>
            </a:pPr>
            <a:r>
              <a:rPr lang="pt-BR" b="1" dirty="0"/>
              <a:t>SELECT </a:t>
            </a:r>
            <a:r>
              <a:rPr lang="pt-BR" b="1" dirty="0" err="1"/>
              <a:t>id_tipo_resposta</a:t>
            </a:r>
            <a:r>
              <a:rPr lang="pt-BR" b="1" dirty="0"/>
              <a:t>, </a:t>
            </a:r>
            <a:r>
              <a:rPr lang="pt-BR" b="1" dirty="0" err="1"/>
              <a:t>nome_tipo_resposta</a:t>
            </a:r>
            <a:r>
              <a:rPr lang="pt-BR" b="1" dirty="0"/>
              <a:t>, </a:t>
            </a:r>
            <a:r>
              <a:rPr lang="pt-BR" b="1" dirty="0" err="1"/>
              <a:t>count</a:t>
            </a:r>
            <a:r>
              <a:rPr lang="pt-BR" b="1" dirty="0"/>
              <a:t>(</a:t>
            </a:r>
            <a:r>
              <a:rPr lang="pt-BR" b="1" dirty="0" err="1"/>
              <a:t>id_pedido</a:t>
            </a:r>
            <a:r>
              <a:rPr lang="pt-BR" b="1" dirty="0"/>
              <a:t>) AS </a:t>
            </a:r>
            <a:r>
              <a:rPr lang="pt-BR" b="1" dirty="0" err="1"/>
              <a:t>qtde_pedido</a:t>
            </a:r>
            <a:r>
              <a:rPr lang="pt-BR" b="1" dirty="0"/>
              <a:t> FROM VW_DADOS_PEDIDOS GROUP BY </a:t>
            </a:r>
            <a:r>
              <a:rPr lang="pt-BR" b="1" dirty="0" err="1"/>
              <a:t>id_tipo_resposta</a:t>
            </a:r>
            <a:r>
              <a:rPr lang="pt-BR" b="1" dirty="0"/>
              <a:t>, </a:t>
            </a:r>
            <a:r>
              <a:rPr lang="pt-BR" b="1" dirty="0" err="1"/>
              <a:t>nome_tipo_resposta</a:t>
            </a:r>
            <a:r>
              <a:rPr lang="pt-BR" b="1" dirty="0"/>
              <a:t> ORDER BY </a:t>
            </a:r>
            <a:r>
              <a:rPr lang="pt-BR" b="1" dirty="0" err="1"/>
              <a:t>nome_tipo_resposta</a:t>
            </a:r>
            <a:r>
              <a:rPr lang="pt-BR" b="1" dirty="0"/>
              <a:t>;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50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824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FUNCTION CRIADA e funções executadas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16765"/>
            <a:ext cx="10149440" cy="49563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CREATE OR REPLACE FUNCTION </a:t>
            </a:r>
            <a:r>
              <a:rPr lang="pt-BR" dirty="0" err="1"/>
              <a:t>qtde_pedido</a:t>
            </a:r>
            <a:r>
              <a:rPr lang="pt-BR" dirty="0"/>
              <a:t>(</a:t>
            </a:r>
            <a:r>
              <a:rPr lang="pt-BR" dirty="0" err="1"/>
              <a:t>parametro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RETURNS TABLE(tipo char(3), </a:t>
            </a:r>
            <a:r>
              <a:rPr lang="pt-BR" dirty="0" err="1"/>
              <a:t>qtde</a:t>
            </a:r>
            <a:r>
              <a:rPr lang="pt-BR" dirty="0"/>
              <a:t> </a:t>
            </a:r>
            <a:r>
              <a:rPr lang="pt-BR" dirty="0" err="1"/>
              <a:t>bigint</a:t>
            </a:r>
            <a:r>
              <a:rPr lang="pt-BR" dirty="0"/>
              <a:t>) AS </a:t>
            </a:r>
          </a:p>
          <a:p>
            <a:pPr marL="0" indent="0">
              <a:buNone/>
            </a:pPr>
            <a:r>
              <a:rPr lang="pt-BR" dirty="0"/>
              <a:t>$$BEGIN	</a:t>
            </a:r>
          </a:p>
          <a:p>
            <a:pPr marL="0" indent="0">
              <a:buNone/>
            </a:pPr>
            <a:r>
              <a:rPr lang="pt-BR" dirty="0"/>
              <a:t>      IF </a:t>
            </a:r>
            <a:r>
              <a:rPr lang="pt-BR" dirty="0" err="1"/>
              <a:t>parametro</a:t>
            </a:r>
            <a:r>
              <a:rPr lang="pt-BR" dirty="0"/>
              <a:t>  = 'prorrogado' THEN RETURN QUERY  SELECT  </a:t>
            </a:r>
            <a:r>
              <a:rPr lang="pt-BR" dirty="0" err="1"/>
              <a:t>foi_prorrogado</a:t>
            </a:r>
            <a:r>
              <a:rPr lang="pt-BR" dirty="0"/>
              <a:t>, </a:t>
            </a:r>
            <a:r>
              <a:rPr lang="pt-BR" dirty="0" err="1"/>
              <a:t>count</a:t>
            </a:r>
            <a:r>
              <a:rPr lang="pt-BR" dirty="0"/>
              <a:t>(</a:t>
            </a:r>
            <a:r>
              <a:rPr lang="pt-BR" dirty="0" err="1"/>
              <a:t>id_pedido</a:t>
            </a:r>
            <a:r>
              <a:rPr lang="pt-BR" dirty="0"/>
              <a:t>)	FROM </a:t>
            </a:r>
            <a:r>
              <a:rPr lang="pt-BR" dirty="0" err="1"/>
              <a:t>public.tb_pedido</a:t>
            </a:r>
            <a:r>
              <a:rPr lang="pt-BR" dirty="0"/>
              <a:t>		GROUP BY </a:t>
            </a:r>
            <a:r>
              <a:rPr lang="pt-BR" dirty="0" err="1"/>
              <a:t>foi_prorrogado</a:t>
            </a:r>
            <a:r>
              <a:rPr lang="pt-BR" dirty="0"/>
              <a:t>;	</a:t>
            </a:r>
          </a:p>
          <a:p>
            <a:pPr marL="0" indent="0">
              <a:buNone/>
            </a:pPr>
            <a:r>
              <a:rPr lang="pt-BR" dirty="0"/>
              <a:t>        ELSE 	RETURN QUERY		SELECT  </a:t>
            </a:r>
            <a:r>
              <a:rPr lang="pt-BR" dirty="0" err="1"/>
              <a:t>foi_reencaminhado</a:t>
            </a:r>
            <a:r>
              <a:rPr lang="pt-BR" dirty="0"/>
              <a:t>, </a:t>
            </a:r>
            <a:r>
              <a:rPr lang="pt-BR" dirty="0" err="1"/>
              <a:t>count</a:t>
            </a:r>
            <a:r>
              <a:rPr lang="pt-BR" dirty="0"/>
              <a:t>(</a:t>
            </a:r>
            <a:r>
              <a:rPr lang="pt-BR" dirty="0" err="1"/>
              <a:t>id_pedido</a:t>
            </a:r>
            <a:r>
              <a:rPr lang="pt-BR" dirty="0"/>
              <a:t>)		FROM </a:t>
            </a:r>
            <a:r>
              <a:rPr lang="pt-BR" dirty="0" err="1"/>
              <a:t>public.tb_pedido</a:t>
            </a:r>
            <a:r>
              <a:rPr lang="pt-BR" dirty="0"/>
              <a:t>		GROUP BY </a:t>
            </a:r>
            <a:r>
              <a:rPr lang="pt-BR" dirty="0" err="1"/>
              <a:t>foi_reencaminhado</a:t>
            </a:r>
            <a:r>
              <a:rPr lang="pt-BR" dirty="0"/>
              <a:t>;	</a:t>
            </a:r>
          </a:p>
          <a:p>
            <a:pPr marL="0" indent="0">
              <a:buNone/>
            </a:pPr>
            <a:r>
              <a:rPr lang="pt-BR" dirty="0"/>
              <a:t>         END IF;</a:t>
            </a:r>
          </a:p>
          <a:p>
            <a:pPr marL="0" indent="0">
              <a:buNone/>
            </a:pPr>
            <a:r>
              <a:rPr lang="pt-BR" dirty="0"/>
              <a:t>END;</a:t>
            </a:r>
          </a:p>
          <a:p>
            <a:pPr marL="0" indent="0">
              <a:buNone/>
            </a:pPr>
            <a:r>
              <a:rPr lang="pt-BR" dirty="0"/>
              <a:t>================================================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qtde_pedido</a:t>
            </a:r>
            <a:r>
              <a:rPr lang="pt-BR" dirty="0"/>
              <a:t>('prorrogado');  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qtde_pedido</a:t>
            </a:r>
            <a:r>
              <a:rPr lang="pt-BR" dirty="0"/>
              <a:t>('reencaminhado');</a:t>
            </a:r>
          </a:p>
        </p:txBody>
      </p:sp>
    </p:spTree>
    <p:extLst>
      <p:ext uri="{BB962C8B-B14F-4D97-AF65-F5344CB8AC3E}">
        <p14:creationId xmlns:p14="http://schemas.microsoft.com/office/powerpoint/2010/main" val="155203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4021"/>
          </a:xfrm>
        </p:spPr>
        <p:txBody>
          <a:bodyPr/>
          <a:lstStyle/>
          <a:p>
            <a:pPr algn="ctr"/>
            <a:r>
              <a:rPr lang="pt-BR" b="1" u="sng" dirty="0">
                <a:solidFill>
                  <a:schemeClr val="bg2">
                    <a:lumMod val="50000"/>
                  </a:schemeClr>
                </a:solidFill>
              </a:rPr>
              <a:t>Criação de </a:t>
            </a:r>
            <a:r>
              <a:rPr lang="pt-BR" b="1" u="sng" dirty="0" err="1">
                <a:solidFill>
                  <a:schemeClr val="bg2">
                    <a:lumMod val="50000"/>
                  </a:schemeClr>
                </a:solidFill>
              </a:rPr>
              <a:t>view</a:t>
            </a:r>
            <a:endParaRPr lang="pt-BR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1148" y="1590262"/>
            <a:ext cx="10376452" cy="5062330"/>
          </a:xfrm>
        </p:spPr>
        <p:txBody>
          <a:bodyPr>
            <a:normAutofit fontScale="92500" lnSpcReduction="20000"/>
          </a:bodyPr>
          <a:lstStyle/>
          <a:p>
            <a:r>
              <a:rPr lang="pt-BR" b="1" u="sng" dirty="0"/>
              <a:t>--DADOS SOLICITANTES</a:t>
            </a:r>
          </a:p>
          <a:p>
            <a:r>
              <a:rPr lang="pt-BR" dirty="0"/>
              <a:t>CREATE VIEW </a:t>
            </a:r>
            <a:r>
              <a:rPr lang="pt-BR" dirty="0" err="1"/>
              <a:t>vw_dados_solicitantes</a:t>
            </a:r>
            <a:r>
              <a:rPr lang="pt-BR" dirty="0"/>
              <a:t> ASSELECT 	</a:t>
            </a:r>
            <a:r>
              <a:rPr lang="pt-BR" dirty="0" err="1"/>
              <a:t>sol.id_solicitante</a:t>
            </a:r>
            <a:r>
              <a:rPr lang="pt-BR" dirty="0"/>
              <a:t>, </a:t>
            </a:r>
            <a:r>
              <a:rPr lang="pt-BR" dirty="0" err="1"/>
              <a:t>sol.tipo_demandante</a:t>
            </a:r>
            <a:r>
              <a:rPr lang="pt-BR" dirty="0"/>
              <a:t>, </a:t>
            </a:r>
            <a:r>
              <a:rPr lang="pt-BR" dirty="0" err="1"/>
              <a:t>sol.data_nascimento</a:t>
            </a:r>
            <a:r>
              <a:rPr lang="pt-BR" dirty="0"/>
              <a:t>, </a:t>
            </a:r>
            <a:r>
              <a:rPr lang="pt-BR" dirty="0" err="1"/>
              <a:t>sol.sexo</a:t>
            </a:r>
            <a:r>
              <a:rPr lang="pt-BR" dirty="0"/>
              <a:t>, 	</a:t>
            </a:r>
            <a:r>
              <a:rPr lang="pt-BR" dirty="0" err="1"/>
              <a:t>sol.id_escolaridade</a:t>
            </a:r>
            <a:r>
              <a:rPr lang="pt-BR" dirty="0"/>
              <a:t>, </a:t>
            </a:r>
            <a:r>
              <a:rPr lang="pt-BR" dirty="0" err="1"/>
              <a:t>esc.nome_escolaridade</a:t>
            </a:r>
            <a:r>
              <a:rPr lang="pt-BR" dirty="0"/>
              <a:t>,	</a:t>
            </a:r>
            <a:r>
              <a:rPr lang="pt-BR" dirty="0" err="1"/>
              <a:t>sol.id_profissao</a:t>
            </a:r>
            <a:r>
              <a:rPr lang="pt-BR" dirty="0"/>
              <a:t>, </a:t>
            </a:r>
            <a:r>
              <a:rPr lang="pt-BR" dirty="0" err="1"/>
              <a:t>prof.nome_profissao</a:t>
            </a:r>
            <a:r>
              <a:rPr lang="pt-BR" dirty="0"/>
              <a:t>,	</a:t>
            </a:r>
            <a:r>
              <a:rPr lang="pt-BR" dirty="0" err="1"/>
              <a:t>sol.id_municipio</a:t>
            </a:r>
            <a:r>
              <a:rPr lang="pt-BR" dirty="0"/>
              <a:t>, </a:t>
            </a:r>
            <a:r>
              <a:rPr lang="pt-BR" dirty="0" err="1"/>
              <a:t>munic.nome_municipio</a:t>
            </a:r>
            <a:r>
              <a:rPr lang="pt-BR" dirty="0"/>
              <a:t>,	</a:t>
            </a:r>
            <a:r>
              <a:rPr lang="pt-BR" dirty="0" err="1"/>
              <a:t>munic.id_uf</a:t>
            </a:r>
            <a:r>
              <a:rPr lang="pt-BR" dirty="0"/>
              <a:t>, </a:t>
            </a:r>
            <a:r>
              <a:rPr lang="pt-BR" dirty="0" err="1"/>
              <a:t>uf.nome_uf</a:t>
            </a: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--, </a:t>
            </a:r>
            <a:r>
              <a:rPr lang="pt-BR" dirty="0" err="1">
                <a:solidFill>
                  <a:srgbClr val="FF0000"/>
                </a:solidFill>
              </a:rPr>
              <a:t>sol.id_pais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p.nome_pais</a:t>
            </a:r>
            <a:r>
              <a:rPr lang="pt-BR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pt-BR" dirty="0"/>
              <a:t>FROM </a:t>
            </a:r>
            <a:r>
              <a:rPr lang="pt-BR" dirty="0" err="1"/>
              <a:t>public.tb_solicitante</a:t>
            </a:r>
            <a:r>
              <a:rPr lang="pt-BR" dirty="0"/>
              <a:t> AS sol  LEFT JOIN </a:t>
            </a:r>
            <a:r>
              <a:rPr lang="pt-BR" dirty="0" err="1"/>
              <a:t>public.tb_escolaridade</a:t>
            </a:r>
            <a:r>
              <a:rPr lang="pt-BR" dirty="0"/>
              <a:t> AS </a:t>
            </a:r>
            <a:r>
              <a:rPr lang="pt-BR" dirty="0" err="1"/>
              <a:t>esc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esc.id_escolaridade</a:t>
            </a:r>
            <a:r>
              <a:rPr lang="pt-BR" dirty="0"/>
              <a:t> = </a:t>
            </a:r>
            <a:r>
              <a:rPr lang="pt-BR" dirty="0" err="1"/>
              <a:t>sol.id_escolaridadeLEFT</a:t>
            </a:r>
            <a:r>
              <a:rPr lang="pt-BR" dirty="0"/>
              <a:t> JOIN </a:t>
            </a:r>
            <a:r>
              <a:rPr lang="pt-BR" dirty="0" err="1"/>
              <a:t>public.tb_profissao</a:t>
            </a:r>
            <a:r>
              <a:rPr lang="pt-BR" dirty="0"/>
              <a:t> AS </a:t>
            </a:r>
            <a:r>
              <a:rPr lang="pt-BR" dirty="0" err="1"/>
              <a:t>prof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prof.id_profissao</a:t>
            </a:r>
            <a:r>
              <a:rPr lang="pt-BR" dirty="0"/>
              <a:t> = </a:t>
            </a:r>
            <a:r>
              <a:rPr lang="pt-BR" dirty="0" err="1"/>
              <a:t>sol.id_profissaoLEFT</a:t>
            </a:r>
            <a:r>
              <a:rPr lang="pt-BR" dirty="0"/>
              <a:t> JOIN </a:t>
            </a:r>
            <a:r>
              <a:rPr lang="pt-BR" dirty="0" err="1"/>
              <a:t>public.tb_municipio</a:t>
            </a:r>
            <a:r>
              <a:rPr lang="pt-BR" dirty="0"/>
              <a:t> AS </a:t>
            </a:r>
            <a:r>
              <a:rPr lang="pt-BR" dirty="0" err="1"/>
              <a:t>munic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munic.id_municipio</a:t>
            </a:r>
            <a:r>
              <a:rPr lang="pt-BR" dirty="0"/>
              <a:t> = </a:t>
            </a:r>
            <a:r>
              <a:rPr lang="pt-BR" dirty="0" err="1"/>
              <a:t>sol.id_municipioLEFT</a:t>
            </a:r>
            <a:r>
              <a:rPr lang="pt-BR" dirty="0"/>
              <a:t> JOIN </a:t>
            </a:r>
            <a:r>
              <a:rPr lang="pt-BR" dirty="0" err="1"/>
              <a:t>public.tb_uf</a:t>
            </a:r>
            <a:r>
              <a:rPr lang="pt-BR" dirty="0"/>
              <a:t> AS uf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uf.id_uf</a:t>
            </a:r>
            <a:r>
              <a:rPr lang="pt-BR" dirty="0"/>
              <a:t> = </a:t>
            </a:r>
            <a:r>
              <a:rPr lang="pt-BR" dirty="0" err="1"/>
              <a:t>munic.id_uf</a:t>
            </a: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--LEFT JOIN </a:t>
            </a:r>
            <a:r>
              <a:rPr lang="pt-BR" dirty="0" err="1">
                <a:solidFill>
                  <a:srgbClr val="FF0000"/>
                </a:solidFill>
              </a:rPr>
              <a:t>public.tb_pais</a:t>
            </a:r>
            <a:r>
              <a:rPr lang="pt-BR" dirty="0">
                <a:solidFill>
                  <a:srgbClr val="FF0000"/>
                </a:solidFill>
              </a:rPr>
              <a:t> AS p </a:t>
            </a:r>
            <a:r>
              <a:rPr lang="pt-BR" dirty="0" err="1">
                <a:solidFill>
                  <a:srgbClr val="FF0000"/>
                </a:solidFill>
              </a:rPr>
              <a:t>on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p.id_pais</a:t>
            </a:r>
            <a:r>
              <a:rPr lang="pt-BR" dirty="0">
                <a:solidFill>
                  <a:srgbClr val="FF0000"/>
                </a:solidFill>
              </a:rPr>
              <a:t> = </a:t>
            </a:r>
            <a:r>
              <a:rPr lang="pt-BR" dirty="0" err="1">
                <a:solidFill>
                  <a:srgbClr val="FF0000"/>
                </a:solidFill>
              </a:rPr>
              <a:t>sol.id_pais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--WHERE </a:t>
            </a:r>
            <a:r>
              <a:rPr lang="pt-BR" dirty="0" err="1">
                <a:solidFill>
                  <a:srgbClr val="FF0000"/>
                </a:solidFill>
              </a:rPr>
              <a:t>sol.id_pais</a:t>
            </a:r>
            <a:r>
              <a:rPr lang="pt-BR" dirty="0">
                <a:solidFill>
                  <a:srgbClr val="FF0000"/>
                </a:solidFill>
              </a:rPr>
              <a:t> &lt;&gt; 7;</a:t>
            </a:r>
          </a:p>
        </p:txBody>
      </p:sp>
    </p:spTree>
    <p:extLst>
      <p:ext uri="{BB962C8B-B14F-4D97-AF65-F5344CB8AC3E}">
        <p14:creationId xmlns:p14="http://schemas.microsoft.com/office/powerpoint/2010/main" val="124155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465"/>
          </a:xfrm>
        </p:spPr>
        <p:txBody>
          <a:bodyPr/>
          <a:lstStyle/>
          <a:p>
            <a:pPr algn="ctr"/>
            <a:r>
              <a:rPr lang="pt-BR" b="1" u="sng" dirty="0">
                <a:solidFill>
                  <a:schemeClr val="bg2">
                    <a:lumMod val="50000"/>
                  </a:schemeClr>
                </a:solidFill>
              </a:rPr>
              <a:t>Criação de </a:t>
            </a:r>
            <a:r>
              <a:rPr lang="pt-BR" b="1" u="sng" dirty="0" err="1">
                <a:solidFill>
                  <a:schemeClr val="bg2">
                    <a:lumMod val="50000"/>
                  </a:schemeClr>
                </a:solidFill>
              </a:rPr>
              <a:t>view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0816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--DADOS RECURSOS</a:t>
            </a:r>
          </a:p>
          <a:p>
            <a:pPr marL="0" indent="0">
              <a:buNone/>
            </a:pPr>
            <a:r>
              <a:rPr lang="pt-BR" dirty="0"/>
              <a:t>CREATE VIEW </a:t>
            </a:r>
            <a:r>
              <a:rPr lang="pt-BR" dirty="0" err="1"/>
              <a:t>vw_dados_recursos</a:t>
            </a:r>
            <a:r>
              <a:rPr lang="pt-BR" dirty="0"/>
              <a:t> AS SELECT 	</a:t>
            </a:r>
            <a:r>
              <a:rPr lang="pt-BR" dirty="0" err="1"/>
              <a:t>rec.id_recurso</a:t>
            </a:r>
            <a:r>
              <a:rPr lang="pt-BR" dirty="0"/>
              <a:t>, </a:t>
            </a:r>
            <a:r>
              <a:rPr lang="pt-BR" dirty="0" err="1"/>
              <a:t>rec.data_registro</a:t>
            </a:r>
            <a:r>
              <a:rPr lang="pt-BR" dirty="0"/>
              <a:t>, </a:t>
            </a:r>
            <a:r>
              <a:rPr lang="pt-BR" dirty="0" err="1"/>
              <a:t>rec.prazo_atendimento</a:t>
            </a:r>
            <a:r>
              <a:rPr lang="pt-BR" dirty="0"/>
              <a:t>, </a:t>
            </a:r>
            <a:r>
              <a:rPr lang="pt-BR" dirty="0" err="1"/>
              <a:t>rec.origem_solicitacao</a:t>
            </a:r>
            <a:r>
              <a:rPr lang="pt-BR" dirty="0"/>
              <a:t>, 	</a:t>
            </a:r>
            <a:r>
              <a:rPr lang="pt-BR" dirty="0" err="1"/>
              <a:t>rec.data_resposta</a:t>
            </a:r>
            <a:r>
              <a:rPr lang="pt-BR" dirty="0"/>
              <a:t>, </a:t>
            </a:r>
            <a:r>
              <a:rPr lang="pt-BR" dirty="0" err="1"/>
              <a:t>rec.id_recurso_precedente</a:t>
            </a:r>
            <a:r>
              <a:rPr lang="pt-BR" dirty="0"/>
              <a:t>, </a:t>
            </a:r>
            <a:r>
              <a:rPr lang="pt-BR" dirty="0" err="1"/>
              <a:t>rec.id_pedido</a:t>
            </a:r>
            <a:r>
              <a:rPr lang="pt-BR" dirty="0"/>
              <a:t>, 	</a:t>
            </a:r>
            <a:r>
              <a:rPr lang="pt-BR" dirty="0" err="1"/>
              <a:t>rec.id_instancia</a:t>
            </a:r>
            <a:r>
              <a:rPr lang="pt-BR" dirty="0"/>
              <a:t>, </a:t>
            </a:r>
            <a:r>
              <a:rPr lang="pt-BR" dirty="0" err="1"/>
              <a:t>inst.nome_instancia</a:t>
            </a:r>
            <a:r>
              <a:rPr lang="pt-BR" dirty="0"/>
              <a:t>,	</a:t>
            </a:r>
            <a:r>
              <a:rPr lang="pt-BR" dirty="0" err="1"/>
              <a:t>rec.id_situacao_recurso</a:t>
            </a:r>
            <a:r>
              <a:rPr lang="pt-BR" dirty="0"/>
              <a:t>, </a:t>
            </a:r>
            <a:r>
              <a:rPr lang="pt-BR" dirty="0" err="1"/>
              <a:t>sr.nome_situacao</a:t>
            </a:r>
            <a:r>
              <a:rPr lang="pt-BR" dirty="0"/>
              <a:t> AS </a:t>
            </a:r>
            <a:r>
              <a:rPr lang="pt-BR" dirty="0" err="1"/>
              <a:t>nome_situacao_recurso</a:t>
            </a:r>
            <a:r>
              <a:rPr lang="pt-BR" dirty="0"/>
              <a:t>,	</a:t>
            </a:r>
            <a:r>
              <a:rPr lang="pt-BR" dirty="0" err="1"/>
              <a:t>rec.id_tipo_recurso</a:t>
            </a:r>
            <a:r>
              <a:rPr lang="pt-BR" dirty="0"/>
              <a:t>, </a:t>
            </a:r>
            <a:r>
              <a:rPr lang="pt-BR" dirty="0" err="1"/>
              <a:t>trec.nome_tipo_recurso</a:t>
            </a:r>
            <a:r>
              <a:rPr lang="pt-BR" dirty="0"/>
              <a:t>, 	</a:t>
            </a:r>
            <a:r>
              <a:rPr lang="pt-BR" dirty="0" err="1"/>
              <a:t>rec.id_tipo_resposta</a:t>
            </a:r>
            <a:r>
              <a:rPr lang="pt-BR" dirty="0"/>
              <a:t>, </a:t>
            </a:r>
            <a:r>
              <a:rPr lang="pt-BR" dirty="0" err="1"/>
              <a:t>tresp.nome_tipo_resposta</a:t>
            </a:r>
            <a:r>
              <a:rPr lang="pt-BR" dirty="0"/>
              <a:t> FROM </a:t>
            </a:r>
            <a:r>
              <a:rPr lang="pt-BR" dirty="0" err="1"/>
              <a:t>public.tb_recurso</a:t>
            </a:r>
            <a:r>
              <a:rPr lang="pt-BR" dirty="0"/>
              <a:t> AS </a:t>
            </a:r>
            <a:r>
              <a:rPr lang="pt-BR" dirty="0" err="1"/>
              <a:t>rec</a:t>
            </a:r>
            <a:r>
              <a:rPr lang="pt-BR" dirty="0"/>
              <a:t> LEFT JOIN </a:t>
            </a:r>
            <a:r>
              <a:rPr lang="pt-BR" dirty="0" err="1"/>
              <a:t>public.tb_instancia</a:t>
            </a:r>
            <a:r>
              <a:rPr lang="pt-BR" dirty="0"/>
              <a:t> as </a:t>
            </a:r>
            <a:r>
              <a:rPr lang="pt-BR" dirty="0" err="1"/>
              <a:t>inst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inst.id_instancia</a:t>
            </a:r>
            <a:r>
              <a:rPr lang="pt-BR" dirty="0"/>
              <a:t> = </a:t>
            </a:r>
            <a:r>
              <a:rPr lang="pt-BR" dirty="0" err="1"/>
              <a:t>rec.id_instancia</a:t>
            </a:r>
            <a:r>
              <a:rPr lang="pt-BR" dirty="0"/>
              <a:t> LEFT JOIN </a:t>
            </a:r>
            <a:r>
              <a:rPr lang="pt-BR" dirty="0" err="1"/>
              <a:t>public.tb_situacao</a:t>
            </a:r>
            <a:r>
              <a:rPr lang="pt-BR" dirty="0"/>
              <a:t> as </a:t>
            </a:r>
            <a:r>
              <a:rPr lang="pt-BR" dirty="0" err="1"/>
              <a:t>sr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sr.id_situacao</a:t>
            </a:r>
            <a:r>
              <a:rPr lang="pt-BR" dirty="0"/>
              <a:t> = </a:t>
            </a:r>
            <a:r>
              <a:rPr lang="pt-BR" dirty="0" err="1"/>
              <a:t>rec.id_situacao_recurso</a:t>
            </a:r>
            <a:r>
              <a:rPr lang="pt-BR" dirty="0"/>
              <a:t> LEFT JOIN </a:t>
            </a:r>
            <a:r>
              <a:rPr lang="pt-BR" dirty="0" err="1"/>
              <a:t>public.tb_tipo_recurso</a:t>
            </a:r>
            <a:r>
              <a:rPr lang="pt-BR" dirty="0"/>
              <a:t> as </a:t>
            </a:r>
            <a:r>
              <a:rPr lang="pt-BR" dirty="0" err="1"/>
              <a:t>trec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trec.id_tipo_recurso</a:t>
            </a:r>
            <a:r>
              <a:rPr lang="pt-BR" dirty="0"/>
              <a:t> = </a:t>
            </a:r>
            <a:r>
              <a:rPr lang="pt-BR" dirty="0" err="1"/>
              <a:t>rec.id_tipo_recurso</a:t>
            </a:r>
            <a:r>
              <a:rPr lang="pt-BR" dirty="0"/>
              <a:t> LEFT JOIN </a:t>
            </a:r>
            <a:r>
              <a:rPr lang="pt-BR" dirty="0" err="1"/>
              <a:t>public.tb_tipo_resposta</a:t>
            </a:r>
            <a:r>
              <a:rPr lang="pt-BR" dirty="0"/>
              <a:t> as </a:t>
            </a:r>
            <a:r>
              <a:rPr lang="pt-BR" dirty="0" err="1"/>
              <a:t>tresp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tresp.id_tipo_resposta</a:t>
            </a:r>
            <a:r>
              <a:rPr lang="pt-BR" dirty="0"/>
              <a:t> = </a:t>
            </a:r>
            <a:r>
              <a:rPr lang="pt-BR" dirty="0" err="1"/>
              <a:t>rec.id_tipo_resposta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 10;</a:t>
            </a:r>
          </a:p>
        </p:txBody>
      </p:sp>
    </p:spTree>
    <p:extLst>
      <p:ext uri="{BB962C8B-B14F-4D97-AF65-F5344CB8AC3E}">
        <p14:creationId xmlns:p14="http://schemas.microsoft.com/office/powerpoint/2010/main" val="46581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465"/>
          </a:xfrm>
        </p:spPr>
        <p:txBody>
          <a:bodyPr/>
          <a:lstStyle/>
          <a:p>
            <a:pPr algn="ctr"/>
            <a:r>
              <a:rPr lang="pt-BR" b="1" u="sng" dirty="0">
                <a:solidFill>
                  <a:schemeClr val="bg2">
                    <a:lumMod val="50000"/>
                  </a:schemeClr>
                </a:solidFill>
              </a:rPr>
              <a:t>Criação de trigger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0816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--FUNCTION QUE VERIFICA OS DADOS E É EXECUTADA POR MEIO DA TRIGGER   </a:t>
            </a:r>
          </a:p>
          <a:p>
            <a:pPr marL="0" indent="0">
              <a:buNone/>
            </a:pPr>
            <a:r>
              <a:rPr lang="pt-BR" dirty="0"/>
              <a:t>CREATE FUNCTION </a:t>
            </a:r>
            <a:r>
              <a:rPr lang="pt-BR" dirty="0" err="1"/>
              <a:t>fc_verifica_sexo</a:t>
            </a:r>
            <a:r>
              <a:rPr lang="pt-BR" dirty="0"/>
              <a:t>() RETURNS trigger AS $</a:t>
            </a:r>
            <a:r>
              <a:rPr lang="pt-BR" dirty="0" err="1"/>
              <a:t>fc_verifica_sexo</a:t>
            </a:r>
            <a:r>
              <a:rPr lang="pt-BR" dirty="0"/>
              <a:t>$    BEGIN                IF (</a:t>
            </a:r>
            <a:r>
              <a:rPr lang="pt-BR" dirty="0" err="1"/>
              <a:t>NEW.sexo</a:t>
            </a:r>
            <a:r>
              <a:rPr lang="pt-BR" dirty="0"/>
              <a:t> &lt;&gt; 'Feminino'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NEW.sexo</a:t>
            </a:r>
            <a:r>
              <a:rPr lang="pt-BR" dirty="0"/>
              <a:t> &lt;&gt; 'Masculino') THEN                               </a:t>
            </a:r>
            <a:r>
              <a:rPr lang="pt-BR" dirty="0" err="1"/>
              <a:t>NEW.sexo</a:t>
            </a:r>
            <a:r>
              <a:rPr lang="pt-BR" dirty="0"/>
              <a:t> := ‘Outros’;                END IF;               </a:t>
            </a:r>
          </a:p>
          <a:p>
            <a:pPr marL="0" indent="0">
              <a:buNone/>
            </a:pPr>
            <a:r>
              <a:rPr lang="pt-BR" dirty="0"/>
              <a:t> RETURN NEW;            </a:t>
            </a:r>
          </a:p>
          <a:p>
            <a:pPr marL="0" indent="0">
              <a:buNone/>
            </a:pPr>
            <a:r>
              <a:rPr lang="pt-BR" dirty="0"/>
              <a:t> END;  </a:t>
            </a:r>
          </a:p>
          <a:p>
            <a:pPr marL="0" indent="0">
              <a:buNone/>
            </a:pPr>
            <a:r>
              <a:rPr lang="pt-BR" dirty="0"/>
              <a:t>$</a:t>
            </a:r>
            <a:r>
              <a:rPr lang="pt-BR" dirty="0" err="1"/>
              <a:t>fc_verifica_sexo</a:t>
            </a:r>
            <a:r>
              <a:rPr lang="pt-BR" dirty="0"/>
              <a:t>$ LANGUAGE </a:t>
            </a:r>
            <a:r>
              <a:rPr lang="pt-BR" dirty="0" err="1"/>
              <a:t>plpgsql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--TRIGGER DISPARA A FUNCTION </a:t>
            </a:r>
          </a:p>
          <a:p>
            <a:pPr marL="0" indent="0">
              <a:buNone/>
            </a:pPr>
            <a:r>
              <a:rPr lang="pt-BR" dirty="0"/>
              <a:t>CREATE TRIGGER </a:t>
            </a:r>
            <a:r>
              <a:rPr lang="pt-BR" dirty="0" err="1"/>
              <a:t>tg_verifica_sexo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BEFORE INSERT ON </a:t>
            </a:r>
            <a:r>
              <a:rPr lang="pt-BR" dirty="0" err="1"/>
              <a:t>public.tb_solicitante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FOR EACH ROWEXECUTE PROCEDURE </a:t>
            </a:r>
            <a:r>
              <a:rPr lang="pt-BR" dirty="0" err="1"/>
              <a:t>fc_verifica_sexo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--TESTANDO O FUNCIONAMENTO DA TRIGGER</a:t>
            </a:r>
          </a:p>
          <a:p>
            <a:pPr marL="0" indent="0">
              <a:buNone/>
            </a:pPr>
            <a:r>
              <a:rPr lang="pt-BR" dirty="0"/>
              <a:t>INSERT INTO </a:t>
            </a:r>
            <a:r>
              <a:rPr lang="pt-BR" dirty="0" err="1"/>
              <a:t>public.tb_solicitante</a:t>
            </a:r>
            <a:r>
              <a:rPr lang="pt-BR" dirty="0"/>
              <a:t>(</a:t>
            </a:r>
            <a:r>
              <a:rPr lang="pt-BR" dirty="0" err="1"/>
              <a:t>id_solicitante</a:t>
            </a:r>
            <a:r>
              <a:rPr lang="pt-BR" dirty="0"/>
              <a:t>, </a:t>
            </a:r>
            <a:r>
              <a:rPr lang="pt-BR" dirty="0" err="1"/>
              <a:t>tipo_demandante</a:t>
            </a:r>
            <a:r>
              <a:rPr lang="pt-BR" dirty="0"/>
              <a:t>, </a:t>
            </a:r>
            <a:r>
              <a:rPr lang="pt-BR" dirty="0" err="1"/>
              <a:t>data_nascimento</a:t>
            </a:r>
            <a:r>
              <a:rPr lang="pt-BR" dirty="0"/>
              <a:t>, sexo, </a:t>
            </a:r>
            <a:r>
              <a:rPr lang="pt-BR" dirty="0" err="1"/>
              <a:t>id_escolaridade</a:t>
            </a:r>
            <a:r>
              <a:rPr lang="pt-BR" dirty="0"/>
              <a:t>,            </a:t>
            </a:r>
            <a:r>
              <a:rPr lang="pt-BR" dirty="0" err="1"/>
              <a:t>id_profissao</a:t>
            </a:r>
            <a:r>
              <a:rPr lang="pt-BR" dirty="0"/>
              <a:t>, </a:t>
            </a:r>
            <a:r>
              <a:rPr lang="pt-BR" dirty="0" err="1"/>
              <a:t>id_municipio</a:t>
            </a:r>
            <a:r>
              <a:rPr lang="pt-BR" dirty="0"/>
              <a:t>, </a:t>
            </a:r>
            <a:r>
              <a:rPr lang="pt-BR" dirty="0" err="1"/>
              <a:t>id_pais</a:t>
            </a:r>
            <a:r>
              <a:rPr lang="pt-BR" dirty="0"/>
              <a:t>)    VALUES (999999, 'Pessoa Física', '09/12/2016', </a:t>
            </a:r>
            <a:r>
              <a:rPr lang="pt-BR" dirty="0" err="1"/>
              <a:t>Trans</a:t>
            </a:r>
            <a:r>
              <a:rPr lang="pt-BR" dirty="0"/>
              <a:t>', 1, 1, 1, 1); </a:t>
            </a:r>
          </a:p>
        </p:txBody>
      </p:sp>
    </p:spTree>
    <p:extLst>
      <p:ext uri="{BB962C8B-B14F-4D97-AF65-F5344CB8AC3E}">
        <p14:creationId xmlns:p14="http://schemas.microsoft.com/office/powerpoint/2010/main" val="199770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9465"/>
          </a:xfrm>
        </p:spPr>
        <p:txBody>
          <a:bodyPr/>
          <a:lstStyle/>
          <a:p>
            <a:pPr algn="ctr"/>
            <a:r>
              <a:rPr lang="pt-BR" b="1" u="sng" dirty="0">
                <a:solidFill>
                  <a:schemeClr val="bg2">
                    <a:lumMod val="50000"/>
                  </a:schemeClr>
                </a:solidFill>
              </a:rPr>
              <a:t>Criação de </a:t>
            </a:r>
            <a:r>
              <a:rPr lang="pt-BR" b="1" u="sng" dirty="0" err="1">
                <a:solidFill>
                  <a:schemeClr val="bg2">
                    <a:lumMod val="50000"/>
                  </a:schemeClr>
                </a:solidFill>
              </a:rPr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298714"/>
            <a:ext cx="9905999" cy="540688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5600" dirty="0"/>
              <a:t>CREATE OR REPLACE FUNCTION </a:t>
            </a:r>
            <a:r>
              <a:rPr lang="pt-BR" sz="5600" dirty="0" err="1"/>
              <a:t>qtde_pedido</a:t>
            </a:r>
            <a:r>
              <a:rPr lang="pt-BR" sz="5600" dirty="0"/>
              <a:t>(</a:t>
            </a:r>
            <a:r>
              <a:rPr lang="pt-BR" sz="5600" dirty="0" err="1"/>
              <a:t>parametro</a:t>
            </a:r>
            <a:r>
              <a:rPr lang="pt-BR" sz="5600" dirty="0"/>
              <a:t> </a:t>
            </a:r>
            <a:r>
              <a:rPr lang="pt-BR" sz="5600" dirty="0" err="1"/>
              <a:t>text</a:t>
            </a:r>
            <a:r>
              <a:rPr lang="pt-BR" sz="5600" dirty="0"/>
              <a:t>)</a:t>
            </a:r>
          </a:p>
          <a:p>
            <a:pPr marL="0" indent="0">
              <a:buNone/>
            </a:pPr>
            <a:r>
              <a:rPr lang="pt-BR" sz="5600" dirty="0"/>
              <a:t>RETURNS TABLE(tipo char(3), </a:t>
            </a:r>
            <a:r>
              <a:rPr lang="pt-BR" sz="5600" dirty="0" err="1"/>
              <a:t>qtde</a:t>
            </a:r>
            <a:r>
              <a:rPr lang="pt-BR" sz="5600" dirty="0"/>
              <a:t> </a:t>
            </a:r>
            <a:r>
              <a:rPr lang="pt-BR" sz="5600" dirty="0" err="1"/>
              <a:t>bigint</a:t>
            </a:r>
            <a:r>
              <a:rPr lang="pt-BR" sz="5600" dirty="0"/>
              <a:t>) AS $$</a:t>
            </a:r>
          </a:p>
          <a:p>
            <a:pPr marL="0" indent="0">
              <a:buNone/>
            </a:pPr>
            <a:r>
              <a:rPr lang="pt-BR" sz="5600" dirty="0"/>
              <a:t>BEGIN	IF </a:t>
            </a:r>
            <a:r>
              <a:rPr lang="pt-BR" sz="5600" dirty="0" err="1"/>
              <a:t>parametro</a:t>
            </a:r>
            <a:r>
              <a:rPr lang="pt-BR" sz="5600" dirty="0"/>
              <a:t>  = 'prorrogado' THEN</a:t>
            </a:r>
          </a:p>
          <a:p>
            <a:pPr marL="0" indent="0">
              <a:buNone/>
            </a:pPr>
            <a:r>
              <a:rPr lang="pt-BR" sz="5600" dirty="0"/>
              <a:t>		RETURN QUERY </a:t>
            </a:r>
          </a:p>
          <a:p>
            <a:pPr marL="0" indent="0">
              <a:buNone/>
            </a:pPr>
            <a:r>
              <a:rPr lang="pt-BR" sz="5600" dirty="0"/>
              <a:t>		SELECT  </a:t>
            </a:r>
            <a:r>
              <a:rPr lang="pt-BR" sz="5600" dirty="0" err="1"/>
              <a:t>foi_prorrogado</a:t>
            </a:r>
            <a:r>
              <a:rPr lang="pt-BR" sz="5600" dirty="0"/>
              <a:t>, </a:t>
            </a:r>
            <a:r>
              <a:rPr lang="pt-BR" sz="5600" dirty="0" err="1"/>
              <a:t>count</a:t>
            </a:r>
            <a:r>
              <a:rPr lang="pt-BR" sz="5600" dirty="0"/>
              <a:t>(</a:t>
            </a:r>
            <a:r>
              <a:rPr lang="pt-BR" sz="5600" dirty="0" err="1"/>
              <a:t>id_pedido</a:t>
            </a:r>
            <a:r>
              <a:rPr lang="pt-BR" sz="5600" dirty="0"/>
              <a:t>)</a:t>
            </a:r>
          </a:p>
          <a:p>
            <a:pPr marL="0" indent="0">
              <a:buNone/>
            </a:pPr>
            <a:r>
              <a:rPr lang="pt-BR" sz="5600" dirty="0"/>
              <a:t>		FROM </a:t>
            </a:r>
            <a:r>
              <a:rPr lang="pt-BR" sz="5600" dirty="0" err="1"/>
              <a:t>public.tb_pedido</a:t>
            </a:r>
            <a:endParaRPr lang="pt-BR" sz="5600" dirty="0"/>
          </a:p>
          <a:p>
            <a:pPr marL="0" indent="0">
              <a:buNone/>
            </a:pPr>
            <a:r>
              <a:rPr lang="pt-BR" sz="5600" dirty="0"/>
              <a:t>		GROUP BY </a:t>
            </a:r>
            <a:r>
              <a:rPr lang="pt-BR" sz="5600" dirty="0" err="1"/>
              <a:t>foi_prorrogado</a:t>
            </a:r>
            <a:r>
              <a:rPr lang="pt-BR" sz="5600" dirty="0"/>
              <a:t>;</a:t>
            </a:r>
          </a:p>
          <a:p>
            <a:pPr marL="0" indent="0">
              <a:buNone/>
            </a:pPr>
            <a:r>
              <a:rPr lang="pt-BR" sz="5600" dirty="0"/>
              <a:t>	ELSE 	RETURN QUERY</a:t>
            </a:r>
          </a:p>
          <a:p>
            <a:pPr marL="0" indent="0">
              <a:buNone/>
            </a:pPr>
            <a:r>
              <a:rPr lang="pt-BR" sz="5600" dirty="0"/>
              <a:t>		SELECT  </a:t>
            </a:r>
            <a:r>
              <a:rPr lang="pt-BR" sz="5600" dirty="0" err="1"/>
              <a:t>foi_reencaminhado</a:t>
            </a:r>
            <a:r>
              <a:rPr lang="pt-BR" sz="5600" dirty="0"/>
              <a:t>, </a:t>
            </a:r>
            <a:r>
              <a:rPr lang="pt-BR" sz="5600" dirty="0" err="1"/>
              <a:t>count</a:t>
            </a:r>
            <a:r>
              <a:rPr lang="pt-BR" sz="5600" dirty="0"/>
              <a:t>(</a:t>
            </a:r>
            <a:r>
              <a:rPr lang="pt-BR" sz="5600" dirty="0" err="1"/>
              <a:t>id_pedido</a:t>
            </a:r>
            <a:r>
              <a:rPr lang="pt-BR" sz="5600" dirty="0"/>
              <a:t>)</a:t>
            </a:r>
          </a:p>
          <a:p>
            <a:pPr marL="0" indent="0">
              <a:buNone/>
            </a:pPr>
            <a:r>
              <a:rPr lang="pt-BR" sz="5600" dirty="0"/>
              <a:t>		FROM </a:t>
            </a:r>
            <a:r>
              <a:rPr lang="pt-BR" sz="5600" dirty="0" err="1"/>
              <a:t>public.tb_pedido</a:t>
            </a:r>
            <a:endParaRPr lang="pt-BR" sz="5600" dirty="0"/>
          </a:p>
          <a:p>
            <a:pPr marL="0" indent="0">
              <a:buNone/>
            </a:pPr>
            <a:r>
              <a:rPr lang="pt-BR" sz="5600" dirty="0"/>
              <a:t>		GROUP BY </a:t>
            </a:r>
            <a:r>
              <a:rPr lang="pt-BR" sz="5600" dirty="0" err="1"/>
              <a:t>foi_reencaminhado</a:t>
            </a:r>
            <a:r>
              <a:rPr lang="pt-BR" sz="5600" dirty="0"/>
              <a:t>;</a:t>
            </a:r>
          </a:p>
          <a:p>
            <a:pPr marL="0" indent="0">
              <a:buNone/>
            </a:pPr>
            <a:r>
              <a:rPr lang="pt-BR" sz="5600" dirty="0"/>
              <a:t>	END IF;END;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916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5395" y="259309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7200" b="1" u="sng" dirty="0">
                <a:solidFill>
                  <a:schemeClr val="bg2">
                    <a:lumMod val="50000"/>
                  </a:schemeClr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14829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4000" b="1" dirty="0" err="1">
                <a:solidFill>
                  <a:schemeClr val="bg2">
                    <a:lumMod val="50000"/>
                  </a:schemeClr>
                </a:solidFill>
              </a:rPr>
              <a:t>lai</a:t>
            </a:r>
            <a:r>
              <a:rPr lang="pt-BR" sz="4000" b="1" dirty="0">
                <a:solidFill>
                  <a:schemeClr val="bg2">
                    <a:lumMod val="50000"/>
                  </a:schemeClr>
                </a:solidFill>
              </a:rPr>
              <a:t> – Base utilizada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101 mil   PEDIDOS</a:t>
            </a:r>
          </a:p>
          <a:p>
            <a:r>
              <a:rPr lang="pt-BR" dirty="0"/>
              <a:t>12.800    RECURSOS</a:t>
            </a:r>
          </a:p>
          <a:p>
            <a:r>
              <a:rPr lang="pt-BR" dirty="0"/>
              <a:t>55 mil      SOLICITANTES</a:t>
            </a:r>
          </a:p>
        </p:txBody>
      </p:sp>
    </p:spTree>
    <p:extLst>
      <p:ext uri="{BB962C8B-B14F-4D97-AF65-F5344CB8AC3E}">
        <p14:creationId xmlns:p14="http://schemas.microsoft.com/office/powerpoint/2010/main" val="18944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</a:rPr>
              <a:t>QUESTIONÁRIOS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Quais os órgãos que mais foram solicitadas pedidos de acesso a informação?</a:t>
            </a:r>
          </a:p>
          <a:p>
            <a:r>
              <a:rPr lang="pt-BR" dirty="0"/>
              <a:t> Quais tiveram mais pedidos negados? </a:t>
            </a:r>
          </a:p>
          <a:p>
            <a:r>
              <a:rPr lang="pt-BR" dirty="0"/>
              <a:t> Dados dos solicitantes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62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bg2">
                    <a:lumMod val="50000"/>
                  </a:schemeClr>
                </a:solidFill>
              </a:rPr>
              <a:t>BASE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04930"/>
            <a:ext cx="9905999" cy="3541714"/>
          </a:xfrm>
        </p:spPr>
        <p:txBody>
          <a:bodyPr>
            <a:noAutofit/>
          </a:bodyPr>
          <a:lstStyle/>
          <a:p>
            <a:r>
              <a:rPr lang="pt-BR" sz="2800" dirty="0"/>
              <a:t>O Projeto de banco de dados foi baseado no portal da </a:t>
            </a:r>
            <a:r>
              <a:rPr lang="pt-BR" sz="2800" dirty="0" err="1"/>
              <a:t>e-sic</a:t>
            </a:r>
            <a:r>
              <a:rPr lang="pt-BR" sz="2800" dirty="0"/>
              <a:t> livre da CGU</a:t>
            </a:r>
          </a:p>
          <a:p>
            <a:r>
              <a:rPr lang="pt-BR" sz="2800" dirty="0"/>
              <a:t>(</a:t>
            </a:r>
            <a:r>
              <a:rPr lang="pt-BR" sz="2800" u="sng" dirty="0">
                <a:hlinkClick r:id="rId2"/>
              </a:rPr>
              <a:t>http://esic.cgu.gov.br/sistema/Relatorios/Anual/DownloadDados.aspx</a:t>
            </a:r>
            <a:endParaRPr lang="pt-BR" sz="2800" dirty="0"/>
          </a:p>
          <a:p>
            <a:r>
              <a:rPr lang="pt-BR" sz="2800" u="sng" dirty="0">
                <a:hlinkClick r:id="rId3"/>
              </a:rPr>
              <a:t>http://www.acessoainformacao.gov.br/assuntos/busca-de-pedidos-e-respostas</a:t>
            </a:r>
            <a:r>
              <a:rPr lang="pt-BR" sz="2800" dirty="0"/>
              <a:t>), pedidos do ano de 2015 (</a:t>
            </a:r>
            <a:r>
              <a:rPr lang="pt-BR" sz="2800" u="sng" dirty="0">
                <a:hlinkClick r:id="rId4"/>
              </a:rPr>
              <a:t>http://esic.cgu.gov.br/sistema/arquivosRelatorios/20161027_pedidos_csv_2015.zip</a:t>
            </a:r>
            <a:r>
              <a:rPr lang="pt-BR" sz="2800" dirty="0"/>
              <a:t> ). </a:t>
            </a:r>
          </a:p>
        </p:txBody>
      </p:sp>
    </p:spTree>
    <p:extLst>
      <p:ext uri="{BB962C8B-B14F-4D97-AF65-F5344CB8AC3E}">
        <p14:creationId xmlns:p14="http://schemas.microsoft.com/office/powerpoint/2010/main" val="379905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Problemas encontrados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/>
              <a:t>Dados não formatados baixados em formato </a:t>
            </a:r>
            <a:r>
              <a:rPr lang="pt-BR" sz="3200" dirty="0" err="1"/>
              <a:t>csv</a:t>
            </a:r>
            <a:r>
              <a:rPr lang="pt-BR" sz="3200" dirty="0"/>
              <a:t>, mas que possuem diversas informações mal configuradas</a:t>
            </a:r>
          </a:p>
          <a:p>
            <a:r>
              <a:rPr lang="pt-BR" sz="3200" dirty="0"/>
              <a:t>Dados incorretos</a:t>
            </a:r>
          </a:p>
          <a:p>
            <a:r>
              <a:rPr lang="pt-BR" sz="3200" dirty="0"/>
              <a:t>Dificuldades no uso de ferramenta de migração com dados mal estruturados</a:t>
            </a:r>
          </a:p>
          <a:p>
            <a:r>
              <a:rPr lang="pt-BR" sz="3200" dirty="0"/>
              <a:t>Utilização de 2 bancos </a:t>
            </a:r>
            <a:r>
              <a:rPr lang="pt-BR" sz="3200" dirty="0" err="1"/>
              <a:t>postgresql</a:t>
            </a:r>
            <a:r>
              <a:rPr lang="pt-BR" sz="3200" dirty="0"/>
              <a:t> e </a:t>
            </a:r>
            <a:r>
              <a:rPr lang="pt-BR" sz="3200" dirty="0" err="1"/>
              <a:t>Mysql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0821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33210"/>
              </p:ext>
            </p:extLst>
          </p:nvPr>
        </p:nvGraphicFramePr>
        <p:xfrm>
          <a:off x="1378225" y="271974"/>
          <a:ext cx="9161050" cy="6393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236">
                  <a:extLst>
                    <a:ext uri="{9D8B030D-6E8A-4147-A177-3AD203B41FA5}">
                      <a16:colId xmlns:a16="http://schemas.microsoft.com/office/drawing/2014/main" val="3244526701"/>
                    </a:ext>
                  </a:extLst>
                </a:gridCol>
                <a:gridCol w="2233184">
                  <a:extLst>
                    <a:ext uri="{9D8B030D-6E8A-4147-A177-3AD203B41FA5}">
                      <a16:colId xmlns:a16="http://schemas.microsoft.com/office/drawing/2014/main" val="4164716548"/>
                    </a:ext>
                  </a:extLst>
                </a:gridCol>
                <a:gridCol w="1832210">
                  <a:extLst>
                    <a:ext uri="{9D8B030D-6E8A-4147-A177-3AD203B41FA5}">
                      <a16:colId xmlns:a16="http://schemas.microsoft.com/office/drawing/2014/main" val="3150886704"/>
                    </a:ext>
                  </a:extLst>
                </a:gridCol>
                <a:gridCol w="1832210">
                  <a:extLst>
                    <a:ext uri="{9D8B030D-6E8A-4147-A177-3AD203B41FA5}">
                      <a16:colId xmlns:a16="http://schemas.microsoft.com/office/drawing/2014/main" val="2797046737"/>
                    </a:ext>
                  </a:extLst>
                </a:gridCol>
                <a:gridCol w="1832210">
                  <a:extLst>
                    <a:ext uri="{9D8B030D-6E8A-4147-A177-3AD203B41FA5}">
                      <a16:colId xmlns:a16="http://schemas.microsoft.com/office/drawing/2014/main" val="3993811368"/>
                    </a:ext>
                  </a:extLst>
                </a:gridCol>
              </a:tblGrid>
              <a:tr h="16471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691802"/>
                  </a:ext>
                </a:extLst>
              </a:tr>
              <a:tr h="16471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24154"/>
                  </a:ext>
                </a:extLst>
              </a:tr>
              <a:tr h="145234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027479"/>
                  </a:ext>
                </a:extLst>
              </a:tr>
              <a:tr h="16471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341449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1545390" y="929901"/>
            <a:ext cx="1021521" cy="337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17301" y="2477530"/>
            <a:ext cx="1118567" cy="331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SOLICITANTE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03415" y="5574726"/>
            <a:ext cx="1152939" cy="397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SITUAÇÃO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58469" y="1074902"/>
            <a:ext cx="1290846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INSTÂNCIA</a:t>
            </a:r>
          </a:p>
        </p:txBody>
      </p:sp>
      <p:sp>
        <p:nvSpPr>
          <p:cNvPr id="9" name="Retângulo 8"/>
          <p:cNvSpPr/>
          <p:nvPr/>
        </p:nvSpPr>
        <p:spPr>
          <a:xfrm>
            <a:off x="6936849" y="5446186"/>
            <a:ext cx="1404730" cy="450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RECURSO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958469" y="5451712"/>
            <a:ext cx="1298713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TIPO_RECURSO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269636" y="5530897"/>
            <a:ext cx="1378227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TIPO_RESPOSTA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109126" y="2550946"/>
            <a:ext cx="1232453" cy="437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PEDIDO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921998" y="5563570"/>
            <a:ext cx="1881809" cy="331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FORMA_RESPOSTA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619740" y="4067476"/>
            <a:ext cx="2411896" cy="5433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CLASSIFICAÇÃO_TIPO_RESPOSTA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8914779" y="4067476"/>
            <a:ext cx="1378226" cy="437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SUBCATEGORIA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60357" y="4067476"/>
            <a:ext cx="1232453" cy="437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CATEGORIA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326189" y="929900"/>
            <a:ext cx="1073426" cy="337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UF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367234" y="827808"/>
            <a:ext cx="1183030" cy="5922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MUNICIPIO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7193046" y="1006361"/>
            <a:ext cx="1351723" cy="2915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ORGÃO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253302" y="2528821"/>
            <a:ext cx="1219200" cy="397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profissão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338934" y="2558152"/>
            <a:ext cx="1385404" cy="397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escolaridade</a:t>
            </a:r>
          </a:p>
        </p:txBody>
      </p:sp>
    </p:spTree>
    <p:extLst>
      <p:ext uri="{BB962C8B-B14F-4D97-AF65-F5344CB8AC3E}">
        <p14:creationId xmlns:p14="http://schemas.microsoft.com/office/powerpoint/2010/main" val="425768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876424" y="0"/>
            <a:ext cx="1021521" cy="337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76424" y="1908313"/>
            <a:ext cx="1118567" cy="331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SOLICITANTE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48000" y="2796209"/>
            <a:ext cx="1152939" cy="397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SITUAÇÃO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76424" y="6520070"/>
            <a:ext cx="1290846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INSTÂNCIA</a:t>
            </a:r>
          </a:p>
        </p:txBody>
      </p:sp>
      <p:sp>
        <p:nvSpPr>
          <p:cNvPr id="9" name="Retângulo 8"/>
          <p:cNvSpPr/>
          <p:nvPr/>
        </p:nvSpPr>
        <p:spPr>
          <a:xfrm>
            <a:off x="3790122" y="4598504"/>
            <a:ext cx="1404730" cy="450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RECURSO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28661" y="6520070"/>
            <a:ext cx="1298713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TIPO_RECURSO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751443" y="6520070"/>
            <a:ext cx="1378227" cy="3379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TIPO_RESPOSTA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506817" y="1908313"/>
            <a:ext cx="1232453" cy="437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PEDIDO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0084904" y="1908313"/>
            <a:ext cx="1881809" cy="3313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FORMA_RESPOSTA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780104" y="914400"/>
            <a:ext cx="2411896" cy="5433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CLASSIFICAÇÃO_TIPO_RESPOSTA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9833113" y="92765"/>
            <a:ext cx="1378226" cy="437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SUBCATEGORIA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506817" y="92765"/>
            <a:ext cx="1232453" cy="437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CATEGORIA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009322" y="0"/>
            <a:ext cx="1073426" cy="337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UF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591339" y="530087"/>
            <a:ext cx="1183030" cy="5922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MUNICIPIO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481390" y="4598504"/>
            <a:ext cx="1351723" cy="2915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ORGÃO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0" y="2796209"/>
            <a:ext cx="1219200" cy="397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profissão</a:t>
            </a:r>
          </a:p>
        </p:txBody>
      </p:sp>
      <p:sp>
        <p:nvSpPr>
          <p:cNvPr id="22" name="Losango 21"/>
          <p:cNvSpPr/>
          <p:nvPr/>
        </p:nvSpPr>
        <p:spPr>
          <a:xfrm>
            <a:off x="3918709" y="1907101"/>
            <a:ext cx="1497496" cy="34455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p:sp>
        <p:nvSpPr>
          <p:cNvPr id="23" name="Losango 22"/>
          <p:cNvSpPr/>
          <p:nvPr/>
        </p:nvSpPr>
        <p:spPr>
          <a:xfrm>
            <a:off x="3442873" y="1214438"/>
            <a:ext cx="1288153" cy="500201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RESIDE</a:t>
            </a:r>
          </a:p>
        </p:txBody>
      </p:sp>
      <p:sp>
        <p:nvSpPr>
          <p:cNvPr id="24" name="Losango 23"/>
          <p:cNvSpPr/>
          <p:nvPr/>
        </p:nvSpPr>
        <p:spPr>
          <a:xfrm>
            <a:off x="1759847" y="821290"/>
            <a:ext cx="1288153" cy="500201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RESIDE</a:t>
            </a:r>
          </a:p>
        </p:txBody>
      </p:sp>
      <p:sp>
        <p:nvSpPr>
          <p:cNvPr id="25" name="Losango 24"/>
          <p:cNvSpPr/>
          <p:nvPr/>
        </p:nvSpPr>
        <p:spPr>
          <a:xfrm>
            <a:off x="6513443" y="1071390"/>
            <a:ext cx="1219200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6" name="Losango 25"/>
          <p:cNvSpPr/>
          <p:nvPr/>
        </p:nvSpPr>
        <p:spPr>
          <a:xfrm>
            <a:off x="8185562" y="145774"/>
            <a:ext cx="1219200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7" name="Losango 26"/>
          <p:cNvSpPr/>
          <p:nvPr/>
        </p:nvSpPr>
        <p:spPr>
          <a:xfrm>
            <a:off x="8181629" y="1048786"/>
            <a:ext cx="1219200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8" name="Losango 27"/>
          <p:cNvSpPr/>
          <p:nvPr/>
        </p:nvSpPr>
        <p:spPr>
          <a:xfrm>
            <a:off x="8481390" y="1848886"/>
            <a:ext cx="1219200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9" name="Losango 28"/>
          <p:cNvSpPr/>
          <p:nvPr/>
        </p:nvSpPr>
        <p:spPr>
          <a:xfrm>
            <a:off x="8355495" y="3417888"/>
            <a:ext cx="1219200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0" name="Losango 29"/>
          <p:cNvSpPr/>
          <p:nvPr/>
        </p:nvSpPr>
        <p:spPr>
          <a:xfrm>
            <a:off x="6447181" y="3429000"/>
            <a:ext cx="1219200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1" name="Losango 30"/>
          <p:cNvSpPr/>
          <p:nvPr/>
        </p:nvSpPr>
        <p:spPr>
          <a:xfrm>
            <a:off x="6520070" y="4612655"/>
            <a:ext cx="1219200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2" name="Losango 31"/>
          <p:cNvSpPr/>
          <p:nvPr/>
        </p:nvSpPr>
        <p:spPr>
          <a:xfrm>
            <a:off x="2897945" y="3768967"/>
            <a:ext cx="1316246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POSSUI</a:t>
            </a:r>
          </a:p>
        </p:txBody>
      </p:sp>
      <p:sp>
        <p:nvSpPr>
          <p:cNvPr id="33" name="Losango 32"/>
          <p:cNvSpPr/>
          <p:nvPr/>
        </p:nvSpPr>
        <p:spPr>
          <a:xfrm>
            <a:off x="4887912" y="2862470"/>
            <a:ext cx="1316246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POSSUI</a:t>
            </a:r>
          </a:p>
        </p:txBody>
      </p:sp>
      <p:sp>
        <p:nvSpPr>
          <p:cNvPr id="34" name="Losango 33"/>
          <p:cNvSpPr/>
          <p:nvPr/>
        </p:nvSpPr>
        <p:spPr>
          <a:xfrm>
            <a:off x="5806797" y="5509711"/>
            <a:ext cx="1316246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POSSUI</a:t>
            </a:r>
          </a:p>
        </p:txBody>
      </p:sp>
      <p:sp>
        <p:nvSpPr>
          <p:cNvPr id="35" name="Losango 34"/>
          <p:cNvSpPr/>
          <p:nvPr/>
        </p:nvSpPr>
        <p:spPr>
          <a:xfrm>
            <a:off x="4009334" y="5756033"/>
            <a:ext cx="1316246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POSSUI</a:t>
            </a:r>
          </a:p>
        </p:txBody>
      </p:sp>
      <p:sp>
        <p:nvSpPr>
          <p:cNvPr id="36" name="Losango 35"/>
          <p:cNvSpPr/>
          <p:nvPr/>
        </p:nvSpPr>
        <p:spPr>
          <a:xfrm>
            <a:off x="2435707" y="5723283"/>
            <a:ext cx="1316246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POSSUI</a:t>
            </a:r>
          </a:p>
        </p:txBody>
      </p:sp>
      <p:sp>
        <p:nvSpPr>
          <p:cNvPr id="37" name="Losango 36"/>
          <p:cNvSpPr/>
          <p:nvPr/>
        </p:nvSpPr>
        <p:spPr>
          <a:xfrm>
            <a:off x="1907414" y="4627218"/>
            <a:ext cx="1316246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ESTA</a:t>
            </a:r>
          </a:p>
        </p:txBody>
      </p:sp>
      <p:sp>
        <p:nvSpPr>
          <p:cNvPr id="39" name="Losango 38"/>
          <p:cNvSpPr/>
          <p:nvPr/>
        </p:nvSpPr>
        <p:spPr>
          <a:xfrm>
            <a:off x="8481390" y="5391979"/>
            <a:ext cx="1316246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ESTA</a:t>
            </a:r>
          </a:p>
        </p:txBody>
      </p:sp>
      <p:sp>
        <p:nvSpPr>
          <p:cNvPr id="40" name="Losango 39"/>
          <p:cNvSpPr/>
          <p:nvPr/>
        </p:nvSpPr>
        <p:spPr>
          <a:xfrm>
            <a:off x="3478901" y="20396"/>
            <a:ext cx="1316246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ESTA</a:t>
            </a:r>
          </a:p>
        </p:txBody>
      </p:sp>
      <p:cxnSp>
        <p:nvCxnSpPr>
          <p:cNvPr id="46" name="Conector reto 45"/>
          <p:cNvCxnSpPr>
            <a:cxnSpLocks/>
            <a:stCxn id="6" idx="3"/>
            <a:endCxn id="22" idx="1"/>
          </p:cNvCxnSpPr>
          <p:nvPr/>
        </p:nvCxnSpPr>
        <p:spPr>
          <a:xfrm>
            <a:off x="2994991" y="2073965"/>
            <a:ext cx="923718" cy="5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22" idx="3"/>
            <a:endCxn id="12" idx="1"/>
          </p:cNvCxnSpPr>
          <p:nvPr/>
        </p:nvCxnSpPr>
        <p:spPr>
          <a:xfrm>
            <a:off x="5416205" y="2079380"/>
            <a:ext cx="1090612" cy="47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25" idx="2"/>
          </p:cNvCxnSpPr>
          <p:nvPr/>
        </p:nvCxnSpPr>
        <p:spPr>
          <a:xfrm>
            <a:off x="7123043" y="1402694"/>
            <a:ext cx="6627" cy="455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7696199" y="1994970"/>
            <a:ext cx="778564" cy="19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28" idx="3"/>
            <a:endCxn id="13" idx="1"/>
          </p:cNvCxnSpPr>
          <p:nvPr/>
        </p:nvCxnSpPr>
        <p:spPr>
          <a:xfrm>
            <a:off x="9700590" y="2014538"/>
            <a:ext cx="384314" cy="59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27" idx="3"/>
            <a:endCxn id="14" idx="1"/>
          </p:cNvCxnSpPr>
          <p:nvPr/>
        </p:nvCxnSpPr>
        <p:spPr>
          <a:xfrm flipV="1">
            <a:off x="9400829" y="1186070"/>
            <a:ext cx="379275" cy="28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endCxn id="26" idx="1"/>
          </p:cNvCxnSpPr>
          <p:nvPr/>
        </p:nvCxnSpPr>
        <p:spPr>
          <a:xfrm>
            <a:off x="7696199" y="299520"/>
            <a:ext cx="489363" cy="11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26" idx="3"/>
            <a:endCxn id="15" idx="1"/>
          </p:cNvCxnSpPr>
          <p:nvPr/>
        </p:nvCxnSpPr>
        <p:spPr>
          <a:xfrm>
            <a:off x="9404762" y="311426"/>
            <a:ext cx="428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40" idx="3"/>
            <a:endCxn id="17" idx="1"/>
          </p:cNvCxnSpPr>
          <p:nvPr/>
        </p:nvCxnSpPr>
        <p:spPr>
          <a:xfrm flipV="1">
            <a:off x="4795147" y="168813"/>
            <a:ext cx="214175" cy="17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5" idx="2"/>
            <a:endCxn id="24" idx="0"/>
          </p:cNvCxnSpPr>
          <p:nvPr/>
        </p:nvCxnSpPr>
        <p:spPr>
          <a:xfrm>
            <a:off x="2387185" y="337625"/>
            <a:ext cx="16739" cy="483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24" idx="2"/>
            <a:endCxn id="6" idx="0"/>
          </p:cNvCxnSpPr>
          <p:nvPr/>
        </p:nvCxnSpPr>
        <p:spPr>
          <a:xfrm>
            <a:off x="2403924" y="1321491"/>
            <a:ext cx="31784" cy="586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23" idx="2"/>
          </p:cNvCxnSpPr>
          <p:nvPr/>
        </p:nvCxnSpPr>
        <p:spPr>
          <a:xfrm flipH="1">
            <a:off x="2993887" y="1714639"/>
            <a:ext cx="1093063" cy="19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37" idx="2"/>
          </p:cNvCxnSpPr>
          <p:nvPr/>
        </p:nvCxnSpPr>
        <p:spPr>
          <a:xfrm flipV="1">
            <a:off x="2565537" y="4919870"/>
            <a:ext cx="1171574" cy="38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2565537" y="4598504"/>
            <a:ext cx="1224585" cy="2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endCxn id="8" idx="0"/>
          </p:cNvCxnSpPr>
          <p:nvPr/>
        </p:nvCxnSpPr>
        <p:spPr>
          <a:xfrm flipH="1">
            <a:off x="2521847" y="6087337"/>
            <a:ext cx="629477" cy="432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4667457" y="6087337"/>
            <a:ext cx="10560" cy="432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34" idx="2"/>
          </p:cNvCxnSpPr>
          <p:nvPr/>
        </p:nvCxnSpPr>
        <p:spPr>
          <a:xfrm flipH="1">
            <a:off x="6440556" y="5841015"/>
            <a:ext cx="24364" cy="74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cxnSpLocks/>
            <a:stCxn id="32" idx="2"/>
          </p:cNvCxnSpPr>
          <p:nvPr/>
        </p:nvCxnSpPr>
        <p:spPr>
          <a:xfrm>
            <a:off x="3556068" y="4100271"/>
            <a:ext cx="936419" cy="526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 flipV="1">
            <a:off x="5234607" y="3768967"/>
            <a:ext cx="1822174" cy="1054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31" idx="1"/>
          </p:cNvCxnSpPr>
          <p:nvPr/>
        </p:nvCxnSpPr>
        <p:spPr>
          <a:xfrm flipV="1">
            <a:off x="5194852" y="4778307"/>
            <a:ext cx="1325218" cy="257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cxnSpLocks/>
            <a:endCxn id="34" idx="0"/>
          </p:cNvCxnSpPr>
          <p:nvPr/>
        </p:nvCxnSpPr>
        <p:spPr>
          <a:xfrm>
            <a:off x="4774369" y="5049078"/>
            <a:ext cx="1690551" cy="46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9" idx="2"/>
          </p:cNvCxnSpPr>
          <p:nvPr/>
        </p:nvCxnSpPr>
        <p:spPr>
          <a:xfrm>
            <a:off x="4492487" y="5049078"/>
            <a:ext cx="165654" cy="641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stCxn id="27" idx="1"/>
          </p:cNvCxnSpPr>
          <p:nvPr/>
        </p:nvCxnSpPr>
        <p:spPr>
          <a:xfrm flipH="1">
            <a:off x="7719389" y="1214438"/>
            <a:ext cx="462240" cy="678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12" idx="3"/>
          </p:cNvCxnSpPr>
          <p:nvPr/>
        </p:nvCxnSpPr>
        <p:spPr>
          <a:xfrm>
            <a:off x="7739270" y="2126974"/>
            <a:ext cx="1225825" cy="127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/>
          <p:cNvCxnSpPr/>
          <p:nvPr/>
        </p:nvCxnSpPr>
        <p:spPr>
          <a:xfrm>
            <a:off x="9006093" y="3760304"/>
            <a:ext cx="151158" cy="832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 flipH="1">
            <a:off x="8553035" y="4890052"/>
            <a:ext cx="231913" cy="619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to 97"/>
          <p:cNvCxnSpPr/>
          <p:nvPr/>
        </p:nvCxnSpPr>
        <p:spPr>
          <a:xfrm>
            <a:off x="9400829" y="4890052"/>
            <a:ext cx="396807" cy="667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31" idx="3"/>
          </p:cNvCxnSpPr>
          <p:nvPr/>
        </p:nvCxnSpPr>
        <p:spPr>
          <a:xfrm flipV="1">
            <a:off x="7739270" y="4747661"/>
            <a:ext cx="797270" cy="30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to 101"/>
          <p:cNvCxnSpPr/>
          <p:nvPr/>
        </p:nvCxnSpPr>
        <p:spPr>
          <a:xfrm flipH="1">
            <a:off x="3117126" y="5031649"/>
            <a:ext cx="1097065" cy="643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to 103"/>
          <p:cNvCxnSpPr/>
          <p:nvPr/>
        </p:nvCxnSpPr>
        <p:spPr>
          <a:xfrm>
            <a:off x="3629837" y="3134122"/>
            <a:ext cx="0" cy="60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7" idx="3"/>
            <a:endCxn id="33" idx="1"/>
          </p:cNvCxnSpPr>
          <p:nvPr/>
        </p:nvCxnSpPr>
        <p:spPr>
          <a:xfrm>
            <a:off x="4200939" y="2994992"/>
            <a:ext cx="686973" cy="33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to 107"/>
          <p:cNvCxnSpPr>
            <a:cxnSpLocks/>
            <a:stCxn id="16" idx="2"/>
            <a:endCxn id="25" idx="0"/>
          </p:cNvCxnSpPr>
          <p:nvPr/>
        </p:nvCxnSpPr>
        <p:spPr>
          <a:xfrm flipH="1">
            <a:off x="7123043" y="530087"/>
            <a:ext cx="1" cy="541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to 111"/>
          <p:cNvCxnSpPr>
            <a:cxnSpLocks/>
            <a:stCxn id="33" idx="3"/>
            <a:endCxn id="12" idx="2"/>
          </p:cNvCxnSpPr>
          <p:nvPr/>
        </p:nvCxnSpPr>
        <p:spPr>
          <a:xfrm flipV="1">
            <a:off x="6204158" y="2345635"/>
            <a:ext cx="918886" cy="682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stCxn id="40" idx="1"/>
            <a:endCxn id="5" idx="3"/>
          </p:cNvCxnSpPr>
          <p:nvPr/>
        </p:nvCxnSpPr>
        <p:spPr>
          <a:xfrm flipH="1" flipV="1">
            <a:off x="2897945" y="168813"/>
            <a:ext cx="580956" cy="17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18" idx="2"/>
            <a:endCxn id="23" idx="0"/>
          </p:cNvCxnSpPr>
          <p:nvPr/>
        </p:nvCxnSpPr>
        <p:spPr>
          <a:xfrm flipH="1">
            <a:off x="4086950" y="1122363"/>
            <a:ext cx="95904" cy="9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tângulo 118"/>
          <p:cNvSpPr/>
          <p:nvPr/>
        </p:nvSpPr>
        <p:spPr>
          <a:xfrm>
            <a:off x="40102" y="883134"/>
            <a:ext cx="1385404" cy="397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escolaridade</a:t>
            </a:r>
          </a:p>
        </p:txBody>
      </p:sp>
      <p:sp>
        <p:nvSpPr>
          <p:cNvPr id="77" name="Losango 76"/>
          <p:cNvSpPr/>
          <p:nvPr/>
        </p:nvSpPr>
        <p:spPr>
          <a:xfrm>
            <a:off x="59633" y="2239617"/>
            <a:ext cx="1219200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79" name="Losango 78"/>
          <p:cNvSpPr/>
          <p:nvPr/>
        </p:nvSpPr>
        <p:spPr>
          <a:xfrm>
            <a:off x="123204" y="1428854"/>
            <a:ext cx="1219200" cy="33130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4" name="Conector reto 3"/>
          <p:cNvCxnSpPr>
            <a:stCxn id="30" idx="0"/>
            <a:endCxn id="12" idx="2"/>
          </p:cNvCxnSpPr>
          <p:nvPr/>
        </p:nvCxnSpPr>
        <p:spPr>
          <a:xfrm flipV="1">
            <a:off x="7056781" y="2345635"/>
            <a:ext cx="66263" cy="1083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6" idx="1"/>
            <a:endCxn id="79" idx="3"/>
          </p:cNvCxnSpPr>
          <p:nvPr/>
        </p:nvCxnSpPr>
        <p:spPr>
          <a:xfrm flipH="1" flipV="1">
            <a:off x="1342404" y="1594506"/>
            <a:ext cx="534020" cy="479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6" idx="1"/>
            <a:endCxn id="77" idx="3"/>
          </p:cNvCxnSpPr>
          <p:nvPr/>
        </p:nvCxnSpPr>
        <p:spPr>
          <a:xfrm flipH="1">
            <a:off x="1278833" y="2073965"/>
            <a:ext cx="597591" cy="331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77" idx="2"/>
            <a:endCxn id="20" idx="0"/>
          </p:cNvCxnSpPr>
          <p:nvPr/>
        </p:nvCxnSpPr>
        <p:spPr>
          <a:xfrm flipH="1">
            <a:off x="609600" y="2570921"/>
            <a:ext cx="59633" cy="225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19" idx="2"/>
            <a:endCxn id="79" idx="0"/>
          </p:cNvCxnSpPr>
          <p:nvPr/>
        </p:nvCxnSpPr>
        <p:spPr>
          <a:xfrm>
            <a:off x="732804" y="1280699"/>
            <a:ext cx="0" cy="14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7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" y="92032"/>
            <a:ext cx="12133185" cy="64869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311965" y="2796209"/>
            <a:ext cx="1598129" cy="1590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76285" y="1787665"/>
            <a:ext cx="1456291" cy="1656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SOLICITANTE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4142548" y="3335502"/>
            <a:ext cx="1152939" cy="147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SITUAÇÃO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61673" y="4799514"/>
            <a:ext cx="1290846" cy="168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INSTÂNCIA</a:t>
            </a:r>
          </a:p>
        </p:txBody>
      </p:sp>
      <p:sp>
        <p:nvSpPr>
          <p:cNvPr id="9" name="Retângulo 8"/>
          <p:cNvSpPr/>
          <p:nvPr/>
        </p:nvSpPr>
        <p:spPr>
          <a:xfrm>
            <a:off x="4182237" y="4527375"/>
            <a:ext cx="1244389" cy="1422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RECURSO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179443" y="5658679"/>
            <a:ext cx="1598129" cy="983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TIPO_RECURSO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976515" y="2685323"/>
            <a:ext cx="1232453" cy="106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PEDIDO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395791" y="3483121"/>
            <a:ext cx="2411896" cy="1457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CLASSIFICAÇÃO_TIPO_RESPOSTA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9664420" y="1457739"/>
            <a:ext cx="1344552" cy="148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SUBCATEGORIA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976515" y="1518942"/>
            <a:ext cx="1232453" cy="1356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CATEGORIA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515581" y="1960235"/>
            <a:ext cx="1183030" cy="1457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MUNICIPIO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833113" y="2433241"/>
            <a:ext cx="1175859" cy="101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ORGÃO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5181600" y="633588"/>
            <a:ext cx="1219200" cy="1615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profissão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7149476" y="5598866"/>
            <a:ext cx="1378227" cy="1581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TIPO_RESPOSTA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673169" y="633587"/>
            <a:ext cx="1577008" cy="1615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UF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9458467" y="4306956"/>
            <a:ext cx="1881809" cy="2204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FORMA_RESPOSTA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2951646" y="596348"/>
            <a:ext cx="1385404" cy="1987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escolaridade</a:t>
            </a:r>
          </a:p>
        </p:txBody>
      </p:sp>
    </p:spTree>
    <p:extLst>
      <p:ext uri="{BB962C8B-B14F-4D97-AF65-F5344CB8AC3E}">
        <p14:creationId xmlns:p14="http://schemas.microsoft.com/office/powerpoint/2010/main" val="94125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FORMA DE MIGRAÇÃO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785661"/>
            <a:ext cx="9905999" cy="4866930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Utilziação</a:t>
            </a:r>
            <a:r>
              <a:rPr lang="pt-BR" dirty="0"/>
              <a:t> de ferramental </a:t>
            </a:r>
            <a:r>
              <a:rPr lang="pt-BR" b="1" u="sng" dirty="0">
                <a:solidFill>
                  <a:schemeClr val="bg2">
                    <a:lumMod val="50000"/>
                  </a:schemeClr>
                </a:solidFill>
              </a:rPr>
              <a:t>ESF </a:t>
            </a:r>
            <a:r>
              <a:rPr lang="pt-BR" b="1" u="sng" dirty="0" err="1">
                <a:solidFill>
                  <a:schemeClr val="bg2">
                    <a:lumMod val="50000"/>
                  </a:schemeClr>
                </a:solidFill>
              </a:rPr>
              <a:t>Database</a:t>
            </a:r>
            <a:r>
              <a:rPr lang="pt-BR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b="1" u="sng" dirty="0" err="1">
                <a:solidFill>
                  <a:schemeClr val="bg2">
                    <a:lumMod val="50000"/>
                  </a:schemeClr>
                </a:solidFill>
              </a:rPr>
              <a:t>Migration</a:t>
            </a:r>
            <a:r>
              <a:rPr lang="pt-BR" b="1" u="sng" dirty="0">
                <a:solidFill>
                  <a:schemeClr val="bg2">
                    <a:lumMod val="50000"/>
                  </a:schemeClr>
                </a:solidFill>
              </a:rPr>
              <a:t> Toolkit </a:t>
            </a:r>
            <a:r>
              <a:rPr lang="pt-BR" b="1" dirty="0"/>
              <a:t>que permite transferir dados entre vários formatos de banco de dados sem escrever scripts em poucas etapas</a:t>
            </a:r>
          </a:p>
          <a:p>
            <a:pPr marL="0" indent="0">
              <a:buNone/>
            </a:pPr>
            <a:r>
              <a:rPr lang="pt-BR" b="1" dirty="0"/>
              <a:t>1) Na caixa de diálogo do ferramental "Escolher uma fonte de dados", escolha "Microsoft Excel (* .</a:t>
            </a:r>
            <a:r>
              <a:rPr lang="pt-BR" b="1" dirty="0" err="1"/>
              <a:t>xls</a:t>
            </a:r>
            <a:r>
              <a:rPr lang="pt-BR" b="1" dirty="0"/>
              <a:t>)" ou "Microsoft Excel 2007-2010 (* .</a:t>
            </a:r>
            <a:r>
              <a:rPr lang="pt-BR" b="1" dirty="0" err="1"/>
              <a:t>xls</a:t>
            </a:r>
            <a:r>
              <a:rPr lang="pt-BR" b="1" dirty="0"/>
              <a:t>)“</a:t>
            </a:r>
          </a:p>
          <a:p>
            <a:pPr marL="0" indent="0">
              <a:buNone/>
            </a:pPr>
            <a:r>
              <a:rPr lang="pt-BR" b="1" dirty="0"/>
              <a:t>2) Na caixa de diálogo "Escolha um destino", escolha "Banco de dados </a:t>
            </a:r>
            <a:r>
              <a:rPr lang="pt-BR" b="1" dirty="0" err="1"/>
              <a:t>PostgreSQL</a:t>
            </a:r>
            <a:r>
              <a:rPr lang="pt-BR" b="1" dirty="0"/>
              <a:t>";</a:t>
            </a:r>
          </a:p>
          <a:p>
            <a:pPr marL="0" indent="0">
              <a:buNone/>
            </a:pPr>
            <a:r>
              <a:rPr lang="pt-BR" b="1" dirty="0"/>
              <a:t>3) Na caixa de diálogo "Selecionar tabelas de fontes e modos de exibição (s)“</a:t>
            </a:r>
          </a:p>
          <a:p>
            <a:pPr marL="0" indent="0">
              <a:buNone/>
            </a:pPr>
            <a:r>
              <a:rPr lang="pt-BR" b="1" dirty="0"/>
              <a:t>4). Na caixa de diálogo "Execução“ e aguarde até o término da migração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841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235</TotalTime>
  <Words>727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Circuito</vt:lpstr>
      <vt:lpstr>Projeto de Banco de Dados </vt:lpstr>
      <vt:lpstr> lai – Base utilizada</vt:lpstr>
      <vt:lpstr>QUESTIONÁRIOS</vt:lpstr>
      <vt:lpstr>BASE DE DADOS</vt:lpstr>
      <vt:lpstr>Problemas encontrados</vt:lpstr>
      <vt:lpstr>Apresentação do PowerPoint</vt:lpstr>
      <vt:lpstr>Apresentação do PowerPoint</vt:lpstr>
      <vt:lpstr>Apresentação do PowerPoint</vt:lpstr>
      <vt:lpstr>FORMA DE MIGRAÇÃO DOS DADOS</vt:lpstr>
      <vt:lpstr>FORMA DE MIGRAÇÃO DOS DADOS</vt:lpstr>
      <vt:lpstr>Formas normais</vt:lpstr>
      <vt:lpstr>Formas normais</vt:lpstr>
      <vt:lpstr>Respostas as questões  (SQL Desenvolvidas)</vt:lpstr>
      <vt:lpstr>FUNCTION CRIADA e funções executadas</vt:lpstr>
      <vt:lpstr>Criação de view</vt:lpstr>
      <vt:lpstr>Criação de view</vt:lpstr>
      <vt:lpstr>Criação de trigger</vt:lpstr>
      <vt:lpstr>Criação de function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Alessandro Ribeiro</dc:creator>
  <cp:lastModifiedBy>Alessandro Ribeiro</cp:lastModifiedBy>
  <cp:revision>31</cp:revision>
  <dcterms:created xsi:type="dcterms:W3CDTF">2016-12-09T02:00:15Z</dcterms:created>
  <dcterms:modified xsi:type="dcterms:W3CDTF">2016-12-09T13:24:13Z</dcterms:modified>
</cp:coreProperties>
</file>