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66" r:id="rId13"/>
    <p:sldId id="267" r:id="rId14"/>
    <p:sldId id="280" r:id="rId15"/>
    <p:sldId id="269" r:id="rId16"/>
    <p:sldId id="270" r:id="rId17"/>
    <p:sldId id="281" r:id="rId18"/>
    <p:sldId id="271" r:id="rId19"/>
    <p:sldId id="272" r:id="rId20"/>
    <p:sldId id="282" r:id="rId21"/>
    <p:sldId id="273" r:id="rId22"/>
    <p:sldId id="274" r:id="rId23"/>
    <p:sldId id="283" r:id="rId24"/>
    <p:sldId id="275" r:id="rId25"/>
    <p:sldId id="276" r:id="rId26"/>
    <p:sldId id="284" r:id="rId27"/>
    <p:sldId id="277" r:id="rId28"/>
    <p:sldId id="278" r:id="rId29"/>
    <p:sldId id="279" r:id="rId30"/>
    <p:sldId id="285" r:id="rId31"/>
    <p:sldId id="286" r:id="rId32"/>
    <p:sldId id="291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0B0A53B-1C72-4CF6-A9BD-8BC7DC74E24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6D1636B-14DC-44DE-856A-2D2F0D57EF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5" y="3048000"/>
            <a:ext cx="6351447" cy="3480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Real Estate Analysis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400" dirty="0" smtClean="0"/>
              <a:t>Conditional Split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686" t="12535" r="28686" b="13390"/>
          <a:stretch/>
        </p:blipFill>
        <p:spPr bwMode="auto">
          <a:xfrm>
            <a:off x="1066800" y="914400"/>
            <a:ext cx="7239000" cy="563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83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620000" cy="1600200"/>
          </a:xfrm>
        </p:spPr>
        <p:txBody>
          <a:bodyPr/>
          <a:lstStyle/>
          <a:p>
            <a:pPr algn="l"/>
            <a:r>
              <a:rPr lang="en-US" dirty="0" smtClean="0"/>
              <a:t>Populated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209800"/>
            <a:ext cx="7086600" cy="3916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Developer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Property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Investor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Developer Time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Purchase Time Dimensional Table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Fact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85800"/>
          </a:xfrm>
        </p:spPr>
        <p:txBody>
          <a:bodyPr/>
          <a:lstStyle/>
          <a:p>
            <a:r>
              <a:rPr lang="en-US" sz="3600" dirty="0" smtClean="0"/>
              <a:t>Development Dimensional 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2182546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34200" y="2487538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300" y="3184541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0758" y="3321081"/>
            <a:ext cx="161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Developer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91000" y="3184541"/>
            <a:ext cx="1524000" cy="131125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51120" y="337850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971800" y="378274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7878" y="3840170"/>
            <a:ext cx="12263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2821" t="15385" r="60417" b="35042"/>
          <a:stretch/>
        </p:blipFill>
        <p:spPr bwMode="auto">
          <a:xfrm>
            <a:off x="1066800" y="1143000"/>
            <a:ext cx="6934200" cy="5181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96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3600" dirty="0" smtClean="0"/>
              <a:t>Developer Dimensional Table Data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3654" t="4273" r="28045" b="7976"/>
          <a:stretch/>
        </p:blipFill>
        <p:spPr bwMode="auto">
          <a:xfrm>
            <a:off x="685800" y="685800"/>
            <a:ext cx="8077200" cy="601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46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09600"/>
          </a:xfrm>
        </p:spPr>
        <p:txBody>
          <a:bodyPr/>
          <a:lstStyle/>
          <a:p>
            <a:r>
              <a:rPr lang="en-US" sz="3600" dirty="0" smtClean="0"/>
              <a:t>Property Dimensional 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2625" y="2286000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34200" y="2438400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570" y="31959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4200" y="3321081"/>
            <a:ext cx="161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Property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62400" y="3195935"/>
            <a:ext cx="1600200" cy="12998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34290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10" idx="1"/>
          </p:cNvCxnSpPr>
          <p:nvPr/>
        </p:nvCxnSpPr>
        <p:spPr>
          <a:xfrm>
            <a:off x="2730025" y="3886200"/>
            <a:ext cx="1232375" cy="4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>
            <a:off x="5562600" y="389066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3173" t="16809" r="30288" b="28490"/>
          <a:stretch/>
        </p:blipFill>
        <p:spPr bwMode="auto">
          <a:xfrm>
            <a:off x="914400" y="990600"/>
            <a:ext cx="7315199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85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sz="3600" dirty="0" smtClean="0"/>
              <a:t>Property Dimensional Table Data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4936" t="5412" r="38462" b="7123"/>
          <a:stretch/>
        </p:blipFill>
        <p:spPr bwMode="auto">
          <a:xfrm>
            <a:off x="1828800" y="1219200"/>
            <a:ext cx="53340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12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09600"/>
          </a:xfrm>
        </p:spPr>
        <p:txBody>
          <a:bodyPr/>
          <a:lstStyle/>
          <a:p>
            <a:r>
              <a:rPr lang="en-US" sz="3600" dirty="0" smtClean="0"/>
              <a:t>Investor Dimensional 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2625" y="2398520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34200" y="2438400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5525" y="34245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2806" y="3334940"/>
            <a:ext cx="161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Investor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38600" y="3305770"/>
            <a:ext cx="1524000" cy="13190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400" y="3503652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2730025" y="3998720"/>
            <a:ext cx="13085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3965317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1891" t="17379" r="38782" b="25641"/>
          <a:stretch/>
        </p:blipFill>
        <p:spPr bwMode="auto">
          <a:xfrm>
            <a:off x="1447800" y="1295400"/>
            <a:ext cx="6477000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40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Team Members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Harshali</a:t>
            </a:r>
            <a:r>
              <a:rPr lang="en-US" dirty="0" smtClean="0"/>
              <a:t> </a:t>
            </a:r>
            <a:r>
              <a:rPr lang="en-US" dirty="0" err="1" smtClean="0"/>
              <a:t>Chaudhari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Jhade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B. </a:t>
            </a:r>
            <a:r>
              <a:rPr lang="en-US" dirty="0" err="1" smtClean="0"/>
              <a:t>Vignesh</a:t>
            </a:r>
            <a:r>
              <a:rPr lang="en-US" dirty="0" smtClean="0"/>
              <a:t>.</a:t>
            </a:r>
          </a:p>
          <a:p>
            <a:pPr algn="ctr"/>
            <a:r>
              <a:rPr lang="en-US" dirty="0" err="1" smtClean="0"/>
              <a:t>Riya</a:t>
            </a:r>
            <a:r>
              <a:rPr lang="en-US" dirty="0" smtClean="0"/>
              <a:t> Patel.</a:t>
            </a:r>
          </a:p>
          <a:p>
            <a:pPr algn="ctr"/>
            <a:r>
              <a:rPr lang="en-US" dirty="0" err="1" smtClean="0"/>
              <a:t>Shapnapriya</a:t>
            </a:r>
            <a:r>
              <a:rPr lang="en-US" dirty="0" smtClean="0"/>
              <a:t>. K</a:t>
            </a:r>
          </a:p>
          <a:p>
            <a:pPr algn="ctr"/>
            <a:r>
              <a:rPr lang="en-US" dirty="0" smtClean="0"/>
              <a:t>Vishal </a:t>
            </a:r>
            <a:r>
              <a:rPr lang="en-US" dirty="0" err="1" smtClean="0"/>
              <a:t>Agrawal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Under The Guidance Of 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Mr. Rahul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Kulkarni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.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4000" dirty="0" smtClean="0"/>
              <a:t>Investor Dimensional Table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6699" t="1995" r="36218" b="5983"/>
          <a:stretch/>
        </p:blipFill>
        <p:spPr bwMode="auto">
          <a:xfrm>
            <a:off x="1752601" y="838200"/>
            <a:ext cx="5867400" cy="579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48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09600"/>
          </a:xfrm>
        </p:spPr>
        <p:txBody>
          <a:bodyPr/>
          <a:lstStyle/>
          <a:p>
            <a:r>
              <a:rPr lang="en-US" sz="3600" dirty="0" smtClean="0"/>
              <a:t>Developer Time Dimensional 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438400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67970" y="2532404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6300" y="332304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67971" y="3311454"/>
            <a:ext cx="161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Developer Time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311454"/>
            <a:ext cx="1524000" cy="120032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6200" y="3449953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2590800" y="3911618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5398093" y="3911619"/>
            <a:ext cx="1469878" cy="1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564" t="14815" r="40385" b="15955"/>
          <a:stretch/>
        </p:blipFill>
        <p:spPr bwMode="auto">
          <a:xfrm>
            <a:off x="1219201" y="304800"/>
            <a:ext cx="6477000" cy="632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9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sz="3200" dirty="0" smtClean="0"/>
              <a:t>Developer Time Dimensional Table Data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4135" t="1425" r="22756" b="5698"/>
          <a:stretch/>
        </p:blipFill>
        <p:spPr bwMode="auto">
          <a:xfrm>
            <a:off x="914400" y="1143000"/>
            <a:ext cx="7239000" cy="556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14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22" y="304800"/>
            <a:ext cx="8229600" cy="609600"/>
          </a:xfrm>
        </p:spPr>
        <p:txBody>
          <a:bodyPr/>
          <a:lstStyle/>
          <a:p>
            <a:r>
              <a:rPr lang="en-US" sz="3600" dirty="0" smtClean="0"/>
              <a:t>Purchase Time Dimensional 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2625" y="2407778"/>
            <a:ext cx="2057400" cy="3200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0" y="2560178"/>
            <a:ext cx="1615155" cy="2895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6387" y="3398186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OLE DB Cleaned Data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3259686"/>
            <a:ext cx="161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Purchase Time Dimensional 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14800" y="3231008"/>
            <a:ext cx="1600200" cy="138851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30025" y="3859850"/>
            <a:ext cx="13847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5710015" y="3859851"/>
            <a:ext cx="1147985" cy="19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3615" y="3259686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Look Up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(Target Table)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0929" t="16525" r="38141" b="16524"/>
          <a:stretch/>
        </p:blipFill>
        <p:spPr bwMode="auto">
          <a:xfrm>
            <a:off x="762000" y="381000"/>
            <a:ext cx="7543800" cy="601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33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en-US" sz="3600" dirty="0" smtClean="0"/>
              <a:t>Purchase Time Dimensional Table Data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35898" t="2564" r="24680" b="7977"/>
          <a:stretch/>
        </p:blipFill>
        <p:spPr bwMode="auto">
          <a:xfrm>
            <a:off x="762000" y="838200"/>
            <a:ext cx="8001000" cy="5867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21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712"/>
            <a:ext cx="8229600" cy="838200"/>
          </a:xfrm>
        </p:spPr>
        <p:txBody>
          <a:bodyPr/>
          <a:lstStyle/>
          <a:p>
            <a:pPr algn="l"/>
            <a:r>
              <a:rPr lang="en-US" sz="4800" dirty="0" smtClean="0"/>
              <a:t>Populating Fact Table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209800"/>
            <a:ext cx="1371600" cy="3276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49467" y="1351746"/>
            <a:ext cx="1371600" cy="858054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16352" y="2380446"/>
            <a:ext cx="1447800" cy="839004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06382" y="3467100"/>
            <a:ext cx="1447800" cy="8763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01042" y="4495800"/>
            <a:ext cx="1447800" cy="1037338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21693" y="5749831"/>
            <a:ext cx="1457770" cy="93345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5600" y="2182026"/>
            <a:ext cx="1447800" cy="3276600"/>
          </a:xfrm>
          <a:prstGeom prst="roundRec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1996510" y="1752600"/>
            <a:ext cx="1768267" cy="1219200"/>
          </a:xfrm>
          <a:prstGeom prst="bentConnector3">
            <a:avLst>
              <a:gd name="adj1" fmla="val 282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1981200" y="2724150"/>
            <a:ext cx="1719842" cy="495300"/>
          </a:xfrm>
          <a:prstGeom prst="bentConnector3">
            <a:avLst>
              <a:gd name="adj1" fmla="val 400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8" idx="1"/>
          </p:cNvCxnSpPr>
          <p:nvPr/>
        </p:nvCxnSpPr>
        <p:spPr>
          <a:xfrm>
            <a:off x="1975860" y="4343401"/>
            <a:ext cx="1725182" cy="6710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2624" y="3368468"/>
            <a:ext cx="4722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5" idx="3"/>
          </p:cNvCxnSpPr>
          <p:nvPr/>
        </p:nvCxnSpPr>
        <p:spPr>
          <a:xfrm>
            <a:off x="5121067" y="1780773"/>
            <a:ext cx="1584533" cy="943377"/>
          </a:xfrm>
          <a:prstGeom prst="bentConnector3">
            <a:avLst>
              <a:gd name="adj1" fmla="val 645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3"/>
          </p:cNvCxnSpPr>
          <p:nvPr/>
        </p:nvCxnSpPr>
        <p:spPr>
          <a:xfrm>
            <a:off x="5164152" y="2799948"/>
            <a:ext cx="1541448" cy="3242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" idx="3"/>
          </p:cNvCxnSpPr>
          <p:nvPr/>
        </p:nvCxnSpPr>
        <p:spPr>
          <a:xfrm flipV="1">
            <a:off x="5148842" y="3962403"/>
            <a:ext cx="1551418" cy="10520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54182" y="3657600"/>
            <a:ext cx="1551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3436121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Staging Table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3808040" y="1303719"/>
            <a:ext cx="126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Developer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820682" y="2349824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Property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851304" y="3389293"/>
            <a:ext cx="1198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Investor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809642" y="4462329"/>
            <a:ext cx="1285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Developer Time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3881749" y="5688449"/>
            <a:ext cx="1198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Purchase Time Dimensional Table</a:t>
            </a:r>
          </a:p>
          <a:p>
            <a:pPr algn="ctr"/>
            <a:r>
              <a:rPr lang="en-US" sz="1400" dirty="0" smtClean="0"/>
              <a:t>(look up)</a:t>
            </a:r>
            <a:endParaRPr lang="en-US" sz="1400" dirty="0"/>
          </a:p>
        </p:txBody>
      </p:sp>
      <p:cxnSp>
        <p:nvCxnSpPr>
          <p:cNvPr id="71" name="Elbow Connector 70"/>
          <p:cNvCxnSpPr>
            <a:endCxn id="9" idx="1"/>
          </p:cNvCxnSpPr>
          <p:nvPr/>
        </p:nvCxnSpPr>
        <p:spPr>
          <a:xfrm>
            <a:off x="1996511" y="4849718"/>
            <a:ext cx="1725182" cy="1366838"/>
          </a:xfrm>
          <a:prstGeom prst="bentConnector3">
            <a:avLst>
              <a:gd name="adj1" fmla="val 381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" idx="3"/>
          </p:cNvCxnSpPr>
          <p:nvPr/>
        </p:nvCxnSpPr>
        <p:spPr>
          <a:xfrm>
            <a:off x="5179463" y="6216556"/>
            <a:ext cx="931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096000" y="42291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72300" y="3273286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Fact Table</a:t>
            </a:r>
            <a:endParaRPr lang="en-US" sz="24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996511" y="3820326"/>
            <a:ext cx="17632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096000" y="4229100"/>
            <a:ext cx="0" cy="1987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789" t="15670" r="57692" b="15954"/>
          <a:stretch/>
        </p:blipFill>
        <p:spPr bwMode="auto">
          <a:xfrm>
            <a:off x="533400" y="152400"/>
            <a:ext cx="8077200" cy="6477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06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Fact Table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5816" r="19492" b="7122"/>
          <a:stretch/>
        </p:blipFill>
        <p:spPr bwMode="auto">
          <a:xfrm>
            <a:off x="228600" y="1219200"/>
            <a:ext cx="8686800" cy="548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Objective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develop Analysis &amp; Reporting System of Real </a:t>
            </a:r>
            <a:r>
              <a:rPr lang="en-US" dirty="0" smtClean="0"/>
              <a:t>Estate.</a:t>
            </a:r>
          </a:p>
          <a:p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Purchase &amp; Development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reports of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Property in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different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cities.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algn="l"/>
            <a:r>
              <a:rPr lang="en-US" dirty="0" smtClean="0"/>
              <a:t>Automation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871" t="17949" r="18591" b="27920"/>
          <a:stretch/>
        </p:blipFill>
        <p:spPr bwMode="auto">
          <a:xfrm>
            <a:off x="152400" y="1295400"/>
            <a:ext cx="8839200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51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Comparison </a:t>
            </a:r>
            <a:r>
              <a:rPr lang="en-US" dirty="0"/>
              <a:t>of different companies 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Total Revenue on area purchased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Development of cities residentially and commercially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Purchase Trends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Citi wise </a:t>
            </a:r>
            <a:r>
              <a:rPr lang="en-US" dirty="0"/>
              <a:t>ranking of developers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Number of purchases in cities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City wise </a:t>
            </a:r>
            <a:r>
              <a:rPr lang="en-US" dirty="0"/>
              <a:t>price trends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City wise </a:t>
            </a:r>
            <a:r>
              <a:rPr lang="en-US" dirty="0"/>
              <a:t>assessment of Investments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Number of Investors annually for every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6090" t="18234" r="20513" b="12536"/>
          <a:stretch/>
        </p:blipFill>
        <p:spPr bwMode="auto">
          <a:xfrm>
            <a:off x="2286000" y="457200"/>
            <a:ext cx="4362450" cy="2314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Project Flow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32466"/>
            <a:ext cx="10668000" cy="502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12" y="2743200"/>
            <a:ext cx="1027988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304800" y="3009900"/>
            <a:ext cx="990600" cy="19050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743200"/>
            <a:ext cx="1408275" cy="2402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846675" y="3009899"/>
            <a:ext cx="1182525" cy="177574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800" y="3021787"/>
            <a:ext cx="990600" cy="18030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4799" y="2663576"/>
            <a:ext cx="1088519" cy="1810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54597" y="2767413"/>
            <a:ext cx="1137302" cy="18914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02196" y="2892217"/>
            <a:ext cx="1134811" cy="18934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7600" y="3027348"/>
            <a:ext cx="1143000" cy="1887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15200" y="3153863"/>
            <a:ext cx="1153858" cy="1875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/>
          <p:cNvSpPr/>
          <p:nvPr/>
        </p:nvSpPr>
        <p:spPr>
          <a:xfrm>
            <a:off x="7144997" y="3272544"/>
            <a:ext cx="1219200" cy="2321744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95400" y="386715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13275" y="385575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29200" y="383581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29400" y="3847923"/>
            <a:ext cx="5155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806" y="3434984"/>
            <a:ext cx="1256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Homogeneous Sources i.e. Operational Data </a:t>
            </a:r>
          </a:p>
          <a:p>
            <a:pPr algn="ctr"/>
            <a:r>
              <a:rPr lang="en-US" sz="1200" dirty="0" smtClean="0"/>
              <a:t>(Excel File)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88264" y="287152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64464" y="361144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54964" y="42895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07193" y="4730234"/>
            <a:ext cx="12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(SSRS)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75937" y="3398731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Warehouse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(SQL Server)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54952" y="3695700"/>
            <a:ext cx="170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5061" y="3624484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(Power BI)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Development_Start_Date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Purchased_Date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City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Locality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Property_Type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Developer_Name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Year_Of_Esablishment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CEO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Number_Of_Employees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Service_Amount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Rating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Investor_Name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City_Investors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sq-ft_cost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Purchase_Amount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Area_Purchased</a:t>
            </a:r>
          </a:p>
        </p:txBody>
      </p:sp>
    </p:spTree>
    <p:extLst>
      <p:ext uri="{BB962C8B-B14F-4D97-AF65-F5344CB8AC3E}">
        <p14:creationId xmlns:p14="http://schemas.microsoft.com/office/powerpoint/2010/main" val="23069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 Warehouse Star Schema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2250" t="12683" r="55362" b="14099"/>
          <a:stretch/>
        </p:blipFill>
        <p:spPr bwMode="auto">
          <a:xfrm>
            <a:off x="1752600" y="1752600"/>
            <a:ext cx="5410200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23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 dirty="0" smtClean="0"/>
              <a:t>Staging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524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1066800"/>
            <a:ext cx="21336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5200" y="1905000"/>
            <a:ext cx="21336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5200" y="2830794"/>
            <a:ext cx="2133600" cy="685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Conversion &amp; New Columns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3733800" y="3810000"/>
            <a:ext cx="1676400" cy="1447800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52600" y="5257800"/>
            <a:ext cx="16764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52600" y="6019800"/>
            <a:ext cx="1676400" cy="60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24600" y="5334000"/>
            <a:ext cx="18288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5720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4572000" y="2590800"/>
            <a:ext cx="0" cy="239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4572000" y="3516594"/>
            <a:ext cx="0" cy="29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590800" y="4533900"/>
            <a:ext cx="114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0800" y="45339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2590800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3"/>
          </p:cNvCxnSpPr>
          <p:nvPr/>
        </p:nvCxnSpPr>
        <p:spPr>
          <a:xfrm>
            <a:off x="5410200" y="4533900"/>
            <a:ext cx="1676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86600" y="4533900"/>
            <a:ext cx="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1143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206893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Sort &amp; Merge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9500" y="419532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</a:t>
            </a:r>
          </a:p>
          <a:p>
            <a:pPr algn="ctr"/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5334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83279" y="6139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Error Table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5410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Staging Table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43200" y="422154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5449" y="424441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2500" t="16524" r="29648" b="15385"/>
          <a:stretch/>
        </p:blipFill>
        <p:spPr bwMode="auto">
          <a:xfrm>
            <a:off x="1153881" y="1600200"/>
            <a:ext cx="6836237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40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Derived Columns in Data Staging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001" t="11396" r="24359" b="16239"/>
          <a:stretch/>
        </p:blipFill>
        <p:spPr bwMode="auto">
          <a:xfrm>
            <a:off x="914400" y="1143000"/>
            <a:ext cx="7239000" cy="5211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74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306</TotalTime>
  <Words>358</Words>
  <Application>Microsoft Office PowerPoint</Application>
  <PresentationFormat>On-screen Show (4:3)</PresentationFormat>
  <Paragraphs>128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Executive</vt:lpstr>
      <vt:lpstr>Real Estate Analysis </vt:lpstr>
      <vt:lpstr>Team Members</vt:lpstr>
      <vt:lpstr>Project Objective</vt:lpstr>
      <vt:lpstr>Project Flow</vt:lpstr>
      <vt:lpstr> Source Data</vt:lpstr>
      <vt:lpstr>Data Warehouse Star Schema</vt:lpstr>
      <vt:lpstr>Staging Table</vt:lpstr>
      <vt:lpstr>PowerPoint Presentation</vt:lpstr>
      <vt:lpstr>Derived Columns in Data Staging</vt:lpstr>
      <vt:lpstr>Conditional Split</vt:lpstr>
      <vt:lpstr>Populated Tables</vt:lpstr>
      <vt:lpstr>Development Dimensional Table</vt:lpstr>
      <vt:lpstr>PowerPoint Presentation</vt:lpstr>
      <vt:lpstr>Developer Dimensional Table Data</vt:lpstr>
      <vt:lpstr>Property Dimensional Table</vt:lpstr>
      <vt:lpstr>PowerPoint Presentation</vt:lpstr>
      <vt:lpstr>Property Dimensional Table Data</vt:lpstr>
      <vt:lpstr>Investor Dimensional Table</vt:lpstr>
      <vt:lpstr>PowerPoint Presentation</vt:lpstr>
      <vt:lpstr>Investor Dimensional Table Data</vt:lpstr>
      <vt:lpstr>Developer Time Dimensional Table</vt:lpstr>
      <vt:lpstr>PowerPoint Presentation</vt:lpstr>
      <vt:lpstr>Developer Time Dimensional Table Data</vt:lpstr>
      <vt:lpstr>Purchase Time Dimensional Table</vt:lpstr>
      <vt:lpstr>PowerPoint Presentation</vt:lpstr>
      <vt:lpstr>Purchase Time Dimensional Table Data</vt:lpstr>
      <vt:lpstr>Populating Fact Table</vt:lpstr>
      <vt:lpstr>PowerPoint Presentation</vt:lpstr>
      <vt:lpstr>Fact Table Data</vt:lpstr>
      <vt:lpstr>Automation</vt:lpstr>
      <vt:lpstr>Reports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Analysis</dc:title>
  <dc:creator>Chaudhari, Harshali</dc:creator>
  <cp:lastModifiedBy>Chaudhari, Harshali</cp:lastModifiedBy>
  <cp:revision>31</cp:revision>
  <dcterms:created xsi:type="dcterms:W3CDTF">2018-12-29T09:35:35Z</dcterms:created>
  <dcterms:modified xsi:type="dcterms:W3CDTF">2019-01-03T10:00:14Z</dcterms:modified>
</cp:coreProperties>
</file>