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693400" cy="7556500"/>
  <p:notesSz cx="6858000" cy="9144000"/>
  <p:embeddedFontLst>
    <p:embeddedFont>
      <p:font typeface="Dreaming Outloud Sans" pitchFamily="2" charset="77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0" autoAdjust="0"/>
  </p:normalViewPr>
  <p:slideViewPr>
    <p:cSldViewPr>
      <p:cViewPr varScale="1">
        <p:scale>
          <a:sx n="90" d="100"/>
          <a:sy n="90" d="100"/>
        </p:scale>
        <p:origin x="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22280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34866" y="503658"/>
            <a:ext cx="680399" cy="26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COCINA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37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532979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977954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422280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67255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66" name="Freeform 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32979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73" name="Freeform 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76" name="Freeform 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34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5977954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8274638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En una fractura abierta, se debe recolocar el hueso.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5719612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¿Por qué es importante no aplicar hielo directamente sobre una quemadura?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3164263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¿En qué posición deben colocarse los electrodos de un DEA en un niño menor de 8 años?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605613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¿Cuántos reanimadores se necesitan para aplicar una relación 15:2 en RCP infantil?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8166751" y="959588"/>
            <a:ext cx="1948078" cy="1943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signos indicarían la necesidad de interrumpir temporalmente una RCP en espera de ayuda avanzada?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5640714" y="1046495"/>
            <a:ext cx="188945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Un vendaje en ocho se usa para inmovilizar tobillos o clavícula.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3151761" y="1046495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técnica se usa para trasladar a una víctima inmovilizada?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624663" y="841200"/>
            <a:ext cx="1732304" cy="187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Paco ha volcado accidentalmente una olla de agua hirviendo sobre su brazo. Tiene la piel enrojecida y siente mucho dolor.</a:t>
            </a:r>
          </a:p>
        </p:txBody>
      </p:sp>
      <p:grpSp>
        <p:nvGrpSpPr>
          <p:cNvPr id="90" name="Group 90"/>
          <p:cNvGrpSpPr/>
          <p:nvPr/>
        </p:nvGrpSpPr>
        <p:grpSpPr>
          <a:xfrm>
            <a:off x="2814491" y="184958"/>
            <a:ext cx="2431848" cy="3504122"/>
            <a:chOff x="0" y="0"/>
            <a:chExt cx="1864859" cy="2687130"/>
          </a:xfrm>
        </p:grpSpPr>
        <p:sp>
          <p:nvSpPr>
            <p:cNvPr id="91" name="Freeform 9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2852114" y="214909"/>
            <a:ext cx="2356602" cy="2891748"/>
            <a:chOff x="0" y="0"/>
            <a:chExt cx="1871426" cy="2296397"/>
          </a:xfrm>
        </p:grpSpPr>
        <p:sp>
          <p:nvSpPr>
            <p:cNvPr id="94" name="Freeform 9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9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8" name="TextBox 98"/>
          <p:cNvSpPr txBox="1"/>
          <p:nvPr/>
        </p:nvSpPr>
        <p:spPr>
          <a:xfrm>
            <a:off x="3321413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3690215" y="503658"/>
            <a:ext cx="680399" cy="26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COCINA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3180013" y="841200"/>
            <a:ext cx="1732304" cy="187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Mientras freía, Paco ha salpicado aceite hirviendo sobre su mano, generando una ampolla de inmediato.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7925189" y="184958"/>
            <a:ext cx="2431848" cy="3504122"/>
            <a:chOff x="0" y="0"/>
            <a:chExt cx="1864859" cy="2687130"/>
          </a:xfrm>
        </p:grpSpPr>
        <p:sp>
          <p:nvSpPr>
            <p:cNvPr id="102" name="Freeform 10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10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4" name="Group 104"/>
          <p:cNvGrpSpPr/>
          <p:nvPr/>
        </p:nvGrpSpPr>
        <p:grpSpPr>
          <a:xfrm>
            <a:off x="7962813" y="214909"/>
            <a:ext cx="2356602" cy="2891748"/>
            <a:chOff x="0" y="0"/>
            <a:chExt cx="1871426" cy="2296397"/>
          </a:xfrm>
        </p:grpSpPr>
        <p:sp>
          <p:nvSpPr>
            <p:cNvPr id="105" name="Freeform 105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Freeform 106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9" name="TextBox 109"/>
          <p:cNvSpPr txBox="1"/>
          <p:nvPr/>
        </p:nvSpPr>
        <p:spPr>
          <a:xfrm>
            <a:off x="843211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39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8533303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11" name="Group 111"/>
          <p:cNvGrpSpPr/>
          <p:nvPr/>
        </p:nvGrpSpPr>
        <p:grpSpPr>
          <a:xfrm>
            <a:off x="5370164" y="184958"/>
            <a:ext cx="2431848" cy="3504122"/>
            <a:chOff x="0" y="0"/>
            <a:chExt cx="1864859" cy="2687130"/>
          </a:xfrm>
        </p:grpSpPr>
        <p:sp>
          <p:nvSpPr>
            <p:cNvPr id="112" name="Freeform 1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Freeform 1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5407787" y="214909"/>
            <a:ext cx="2356602" cy="2891748"/>
            <a:chOff x="0" y="0"/>
            <a:chExt cx="1871426" cy="2296397"/>
          </a:xfrm>
        </p:grpSpPr>
        <p:sp>
          <p:nvSpPr>
            <p:cNvPr id="115" name="Freeform 115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Freeform 116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9" name="TextBox 119"/>
          <p:cNvSpPr txBox="1"/>
          <p:nvPr/>
        </p:nvSpPr>
        <p:spPr>
          <a:xfrm>
            <a:off x="5877086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</a:t>
            </a:r>
            <a:r>
              <a:rPr lang="en-US" dirty="0">
                <a:latin typeface="Dreaming Outloud Sans"/>
                <a:sym typeface="Dreaming Outloud Sans"/>
              </a:rPr>
              <a:t>QUÉ</a:t>
            </a: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 </a:t>
            </a:r>
            <a:r>
              <a:rPr lang="en-US" dirty="0">
                <a:latin typeface="Dreaming Outloud Sans"/>
                <a:sym typeface="Dreaming Outloud Sans"/>
              </a:rPr>
              <a:t>HACER</a:t>
            </a: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?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6245888" y="503658"/>
            <a:ext cx="680399" cy="26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COCINA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8262784" y="1046495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técnica se usa para trasladar a una víctima inmovilizada?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5741639" y="1036970"/>
            <a:ext cx="1732304" cy="1610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Al abrir el horno, un chorro de vapor caliente ha impactado el rostro de Paco.</a:t>
            </a:r>
          </a:p>
          <a:p>
            <a:pPr algn="ctr">
              <a:lnSpc>
                <a:spcPts val="2107"/>
              </a:lnSpc>
              <a:spcBef>
                <a:spcPct val="0"/>
              </a:spcBef>
            </a:pPr>
            <a:endParaRPr lang="en-US" sz="1699">
              <a:solidFill>
                <a:srgbClr val="000000"/>
              </a:solidFill>
              <a:latin typeface="Dreaming Outloud Sans"/>
              <a:ea typeface="Dreaming Outloud Sans"/>
              <a:cs typeface="Dreaming Outloud Sans"/>
              <a:sym typeface="Dreaming Outloud Sans"/>
            </a:endParaRPr>
          </a:p>
        </p:txBody>
      </p:sp>
      <p:grpSp>
        <p:nvGrpSpPr>
          <p:cNvPr id="123" name="Group 123"/>
          <p:cNvGrpSpPr/>
          <p:nvPr/>
        </p:nvGrpSpPr>
        <p:grpSpPr>
          <a:xfrm>
            <a:off x="7925513" y="184958"/>
            <a:ext cx="2431848" cy="3504122"/>
            <a:chOff x="0" y="0"/>
            <a:chExt cx="1864859" cy="2687130"/>
          </a:xfrm>
        </p:grpSpPr>
        <p:sp>
          <p:nvSpPr>
            <p:cNvPr id="124" name="Freeform 1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5" name="Freeform 1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7963137" y="214909"/>
            <a:ext cx="2356602" cy="2891748"/>
            <a:chOff x="0" y="0"/>
            <a:chExt cx="1871426" cy="2296397"/>
          </a:xfrm>
        </p:grpSpPr>
        <p:sp>
          <p:nvSpPr>
            <p:cNvPr id="127" name="Freeform 12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Freeform 12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1" name="TextBox 131"/>
          <p:cNvSpPr txBox="1"/>
          <p:nvPr/>
        </p:nvSpPr>
        <p:spPr>
          <a:xfrm>
            <a:off x="8432436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8801238" y="503658"/>
            <a:ext cx="680399" cy="261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COCINA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8166751" y="820652"/>
            <a:ext cx="1964152" cy="2144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Paco ha intentado desconectar un aparato mojado y ha recibido una descarga eléctrica, quedando aturdido y con una quemadura en la mano</a:t>
            </a:r>
          </a:p>
        </p:txBody>
      </p:sp>
      <p:grpSp>
        <p:nvGrpSpPr>
          <p:cNvPr id="134" name="Group 134"/>
          <p:cNvGrpSpPr/>
          <p:nvPr/>
        </p:nvGrpSpPr>
        <p:grpSpPr>
          <a:xfrm>
            <a:off x="259141" y="3871431"/>
            <a:ext cx="2431848" cy="3504122"/>
            <a:chOff x="0" y="0"/>
            <a:chExt cx="1864859" cy="2687130"/>
          </a:xfrm>
        </p:grpSpPr>
        <p:sp>
          <p:nvSpPr>
            <p:cNvPr id="135" name="Freeform 13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Freeform 13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296764" y="3901382"/>
            <a:ext cx="2356602" cy="2891748"/>
            <a:chOff x="0" y="0"/>
            <a:chExt cx="1871426" cy="2296397"/>
          </a:xfrm>
        </p:grpSpPr>
        <p:sp>
          <p:nvSpPr>
            <p:cNvPr id="138" name="Freeform 138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Freeform 139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2" name="TextBox 142"/>
          <p:cNvSpPr txBox="1"/>
          <p:nvPr/>
        </p:nvSpPr>
        <p:spPr>
          <a:xfrm>
            <a:off x="766064" y="6922917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1041801" y="4190131"/>
            <a:ext cx="866528" cy="28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COMEDOR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624663" y="4642667"/>
            <a:ext cx="1732304" cy="187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Clara puede toser, aunque con dificultad, y parece que el alimento sigue en su garganta.</a:t>
            </a:r>
          </a:p>
          <a:p>
            <a:pPr algn="ctr">
              <a:lnSpc>
                <a:spcPts val="2107"/>
              </a:lnSpc>
              <a:spcBef>
                <a:spcPct val="0"/>
              </a:spcBef>
            </a:pPr>
            <a:endParaRPr lang="en-US" sz="1699">
              <a:solidFill>
                <a:srgbClr val="000000"/>
              </a:solidFill>
              <a:latin typeface="Dreaming Outloud Sans"/>
              <a:ea typeface="Dreaming Outloud Sans"/>
              <a:cs typeface="Dreaming Outloud Sans"/>
              <a:sym typeface="Dreaming Outloud Sans"/>
            </a:endParaRPr>
          </a:p>
        </p:txBody>
      </p:sp>
      <p:grpSp>
        <p:nvGrpSpPr>
          <p:cNvPr id="145" name="Group 145"/>
          <p:cNvGrpSpPr/>
          <p:nvPr/>
        </p:nvGrpSpPr>
        <p:grpSpPr>
          <a:xfrm>
            <a:off x="2801989" y="3826505"/>
            <a:ext cx="2431848" cy="3504122"/>
            <a:chOff x="0" y="0"/>
            <a:chExt cx="1864859" cy="2687130"/>
          </a:xfrm>
        </p:grpSpPr>
        <p:sp>
          <p:nvSpPr>
            <p:cNvPr id="146" name="Freeform 14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14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2839612" y="3856456"/>
            <a:ext cx="2356602" cy="2891748"/>
            <a:chOff x="0" y="0"/>
            <a:chExt cx="1871426" cy="2296397"/>
          </a:xfrm>
        </p:grpSpPr>
        <p:sp>
          <p:nvSpPr>
            <p:cNvPr id="149" name="Freeform 14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15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" name="TextBox 153"/>
          <p:cNvSpPr txBox="1"/>
          <p:nvPr/>
        </p:nvSpPr>
        <p:spPr>
          <a:xfrm>
            <a:off x="3308912" y="687799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36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3410103" y="4145205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3148461" y="4700325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¿Cuántos reanimadores se necesitan para aplicar una relación 15:2 en RCP infantil?</a:t>
            </a:r>
          </a:p>
        </p:txBody>
      </p:sp>
      <p:grpSp>
        <p:nvGrpSpPr>
          <p:cNvPr id="156" name="Group 156"/>
          <p:cNvGrpSpPr/>
          <p:nvPr/>
        </p:nvGrpSpPr>
        <p:grpSpPr>
          <a:xfrm>
            <a:off x="2801989" y="3856456"/>
            <a:ext cx="2431848" cy="3504122"/>
            <a:chOff x="0" y="0"/>
            <a:chExt cx="1864859" cy="2687130"/>
          </a:xfrm>
        </p:grpSpPr>
        <p:sp>
          <p:nvSpPr>
            <p:cNvPr id="157" name="Freeform 15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Freeform 15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2839612" y="3886406"/>
            <a:ext cx="2356602" cy="2891748"/>
            <a:chOff x="0" y="0"/>
            <a:chExt cx="1871426" cy="2296397"/>
          </a:xfrm>
        </p:grpSpPr>
        <p:sp>
          <p:nvSpPr>
            <p:cNvPr id="160" name="Freeform 16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Freeform 16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4" name="TextBox 164"/>
          <p:cNvSpPr txBox="1"/>
          <p:nvPr/>
        </p:nvSpPr>
        <p:spPr>
          <a:xfrm>
            <a:off x="3308912" y="690794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3584649" y="4175155"/>
            <a:ext cx="866528" cy="28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COMEDOR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3180336" y="4934375"/>
            <a:ext cx="1732304" cy="1077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Clara se lleva las manos al cuello, no emite sonido ni respira.</a:t>
            </a:r>
          </a:p>
        </p:txBody>
      </p:sp>
      <p:grpSp>
        <p:nvGrpSpPr>
          <p:cNvPr id="167" name="Group 167"/>
          <p:cNvGrpSpPr/>
          <p:nvPr/>
        </p:nvGrpSpPr>
        <p:grpSpPr>
          <a:xfrm>
            <a:off x="7915341" y="3794975"/>
            <a:ext cx="2431848" cy="3504122"/>
            <a:chOff x="0" y="0"/>
            <a:chExt cx="1864859" cy="2687130"/>
          </a:xfrm>
        </p:grpSpPr>
        <p:sp>
          <p:nvSpPr>
            <p:cNvPr id="168" name="Freeform 16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9" name="Freeform 16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0" name="Group 170"/>
          <p:cNvGrpSpPr/>
          <p:nvPr/>
        </p:nvGrpSpPr>
        <p:grpSpPr>
          <a:xfrm>
            <a:off x="7952964" y="3824926"/>
            <a:ext cx="2356602" cy="2891748"/>
            <a:chOff x="0" y="0"/>
            <a:chExt cx="1871426" cy="2296397"/>
          </a:xfrm>
        </p:grpSpPr>
        <p:sp>
          <p:nvSpPr>
            <p:cNvPr id="171" name="Freeform 171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2" name="Freeform 172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5" name="TextBox 175"/>
          <p:cNvSpPr txBox="1"/>
          <p:nvPr/>
        </p:nvSpPr>
        <p:spPr>
          <a:xfrm>
            <a:off x="8422263" y="684646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35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8523454" y="4113675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77" name="Group 177"/>
          <p:cNvGrpSpPr/>
          <p:nvPr/>
        </p:nvGrpSpPr>
        <p:grpSpPr>
          <a:xfrm>
            <a:off x="5360315" y="3794975"/>
            <a:ext cx="2431848" cy="3504122"/>
            <a:chOff x="0" y="0"/>
            <a:chExt cx="1864859" cy="2687130"/>
          </a:xfrm>
        </p:grpSpPr>
        <p:sp>
          <p:nvSpPr>
            <p:cNvPr id="178" name="Freeform 17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9" name="Freeform 17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0" name="Group 180"/>
          <p:cNvGrpSpPr/>
          <p:nvPr/>
        </p:nvGrpSpPr>
        <p:grpSpPr>
          <a:xfrm>
            <a:off x="5397938" y="3824926"/>
            <a:ext cx="2356602" cy="2891748"/>
            <a:chOff x="0" y="0"/>
            <a:chExt cx="1871426" cy="2296397"/>
          </a:xfrm>
        </p:grpSpPr>
        <p:sp>
          <p:nvSpPr>
            <p:cNvPr id="181" name="Freeform 181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2" name="Freeform 182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5" name="TextBox 185"/>
          <p:cNvSpPr txBox="1"/>
          <p:nvPr/>
        </p:nvSpPr>
        <p:spPr>
          <a:xfrm>
            <a:off x="5867237" y="684646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36</a:t>
            </a:r>
          </a:p>
        </p:txBody>
      </p:sp>
      <p:sp>
        <p:nvSpPr>
          <p:cNvPr id="186" name="TextBox 186"/>
          <p:cNvSpPr txBox="1"/>
          <p:nvPr/>
        </p:nvSpPr>
        <p:spPr>
          <a:xfrm>
            <a:off x="5968429" y="4113675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sp>
        <p:nvSpPr>
          <p:cNvPr id="187" name="TextBox 187"/>
          <p:cNvSpPr txBox="1"/>
          <p:nvPr/>
        </p:nvSpPr>
        <p:spPr>
          <a:xfrm>
            <a:off x="8265437" y="4668794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¿En qué posición deben colocarse los electrodos de un DEA en un niño menor de 8 años?</a:t>
            </a:r>
          </a:p>
        </p:txBody>
      </p:sp>
      <p:sp>
        <p:nvSpPr>
          <p:cNvPr id="188" name="TextBox 188"/>
          <p:cNvSpPr txBox="1"/>
          <p:nvPr/>
        </p:nvSpPr>
        <p:spPr>
          <a:xfrm>
            <a:off x="5706787" y="4668794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¿Cuántos reanimadores se necesitan para aplicar una relación 15:2 en RCP infantil?</a:t>
            </a:r>
          </a:p>
        </p:txBody>
      </p:sp>
      <p:grpSp>
        <p:nvGrpSpPr>
          <p:cNvPr id="189" name="Group 189"/>
          <p:cNvGrpSpPr/>
          <p:nvPr/>
        </p:nvGrpSpPr>
        <p:grpSpPr>
          <a:xfrm>
            <a:off x="5360315" y="3824926"/>
            <a:ext cx="2431848" cy="3504122"/>
            <a:chOff x="0" y="0"/>
            <a:chExt cx="1864859" cy="2687130"/>
          </a:xfrm>
        </p:grpSpPr>
        <p:sp>
          <p:nvSpPr>
            <p:cNvPr id="190" name="Freeform 19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1" name="Freeform 19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2" name="Group 192"/>
          <p:cNvGrpSpPr/>
          <p:nvPr/>
        </p:nvGrpSpPr>
        <p:grpSpPr>
          <a:xfrm>
            <a:off x="5397938" y="3854876"/>
            <a:ext cx="2356602" cy="2891748"/>
            <a:chOff x="0" y="0"/>
            <a:chExt cx="1871426" cy="2296397"/>
          </a:xfrm>
        </p:grpSpPr>
        <p:sp>
          <p:nvSpPr>
            <p:cNvPr id="193" name="Freeform 19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Freeform 19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7" name="TextBox 197"/>
          <p:cNvSpPr txBox="1"/>
          <p:nvPr/>
        </p:nvSpPr>
        <p:spPr>
          <a:xfrm>
            <a:off x="5867237" y="687641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6142975" y="4143625"/>
            <a:ext cx="866528" cy="28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COMEDOR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5710087" y="4659269"/>
            <a:ext cx="1732304" cy="1610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Ten en cuenta que Clara es una niña de 3 años, ha ingerido una uva entera y no puede respirar.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7903163" y="3780000"/>
            <a:ext cx="2431848" cy="3504122"/>
            <a:chOff x="0" y="0"/>
            <a:chExt cx="1864859" cy="2687130"/>
          </a:xfrm>
        </p:grpSpPr>
        <p:sp>
          <p:nvSpPr>
            <p:cNvPr id="201" name="Freeform 20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2" name="Freeform 20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7940786" y="3809951"/>
            <a:ext cx="2356602" cy="2891748"/>
            <a:chOff x="0" y="0"/>
            <a:chExt cx="1871426" cy="2296397"/>
          </a:xfrm>
        </p:grpSpPr>
        <p:sp>
          <p:nvSpPr>
            <p:cNvPr id="204" name="Freeform 20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5" name="Freeform 20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8" name="TextBox 208"/>
          <p:cNvSpPr txBox="1"/>
          <p:nvPr/>
        </p:nvSpPr>
        <p:spPr>
          <a:xfrm>
            <a:off x="841008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36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8511276" y="409870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8249635" y="4653819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¿Cuántos reanimadores se necesitan para aplicar una relación 15:2 en RCP infantil?</a:t>
            </a:r>
          </a:p>
        </p:txBody>
      </p:sp>
      <p:grpSp>
        <p:nvGrpSpPr>
          <p:cNvPr id="211" name="Group 211"/>
          <p:cNvGrpSpPr/>
          <p:nvPr/>
        </p:nvGrpSpPr>
        <p:grpSpPr>
          <a:xfrm>
            <a:off x="7903163" y="3809951"/>
            <a:ext cx="2431848" cy="3504122"/>
            <a:chOff x="0" y="0"/>
            <a:chExt cx="1864859" cy="2687130"/>
          </a:xfrm>
        </p:grpSpPr>
        <p:sp>
          <p:nvSpPr>
            <p:cNvPr id="212" name="Freeform 2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3" name="Freeform 2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14" name="Group 214"/>
          <p:cNvGrpSpPr/>
          <p:nvPr/>
        </p:nvGrpSpPr>
        <p:grpSpPr>
          <a:xfrm>
            <a:off x="7940786" y="3839901"/>
            <a:ext cx="2356602" cy="2891748"/>
            <a:chOff x="0" y="0"/>
            <a:chExt cx="1871426" cy="2296397"/>
          </a:xfrm>
        </p:grpSpPr>
        <p:sp>
          <p:nvSpPr>
            <p:cNvPr id="215" name="Freeform 215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6" name="Freeform 216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9" name="TextBox 219"/>
          <p:cNvSpPr txBox="1"/>
          <p:nvPr/>
        </p:nvSpPr>
        <p:spPr>
          <a:xfrm>
            <a:off x="8410085" y="686143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8685823" y="4128650"/>
            <a:ext cx="866528" cy="28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COMEDOR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8268413" y="4943900"/>
            <a:ext cx="1732304" cy="810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Clara se ha desmayado tras atragantarse.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2814167" y="184958"/>
            <a:ext cx="2431848" cy="3504122"/>
            <a:chOff x="0" y="0"/>
            <a:chExt cx="1864859" cy="2687130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6"/>
          <p:cNvGrpSpPr/>
          <p:nvPr/>
        </p:nvGrpSpPr>
        <p:grpSpPr>
          <a:xfrm rot="-10800000">
            <a:off x="8843876" y="6559262"/>
            <a:ext cx="593828" cy="593828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8060209" y="856439"/>
            <a:ext cx="2161161" cy="216116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5504860" y="856439"/>
            <a:ext cx="2161161" cy="216116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" name="Group 32"/>
          <p:cNvGrpSpPr/>
          <p:nvPr/>
        </p:nvGrpSpPr>
        <p:grpSpPr>
          <a:xfrm rot="-10800000">
            <a:off x="2949510" y="856439"/>
            <a:ext cx="2161161" cy="216116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395830" y="856439"/>
            <a:ext cx="2161161" cy="21611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6" name="TextBox 36"/>
          <p:cNvSpPr txBox="1"/>
          <p:nvPr/>
        </p:nvSpPr>
        <p:spPr>
          <a:xfrm rot="-10800000">
            <a:off x="8274638" y="4712543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Paco el cocinero tiene una pista, pero… algo va mal, debemos ayudarle ya que…</a:t>
            </a:r>
          </a:p>
        </p:txBody>
      </p:sp>
      <p:grpSp>
        <p:nvGrpSpPr>
          <p:cNvPr id="37" name="Group 37"/>
          <p:cNvGrpSpPr/>
          <p:nvPr/>
        </p:nvGrpSpPr>
        <p:grpSpPr>
          <a:xfrm rot="-10800000">
            <a:off x="5369516" y="3841481"/>
            <a:ext cx="2431848" cy="3504122"/>
            <a:chOff x="0" y="0"/>
            <a:chExt cx="1864859" cy="2687130"/>
          </a:xfrm>
        </p:grpSpPr>
        <p:sp>
          <p:nvSpPr>
            <p:cNvPr id="38" name="Freeform 3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6289174" y="6559262"/>
            <a:ext cx="593828" cy="593828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2" name="TextBox 42"/>
          <p:cNvSpPr txBox="1"/>
          <p:nvPr/>
        </p:nvSpPr>
        <p:spPr>
          <a:xfrm rot="-10800000">
            <a:off x="5719289" y="4712543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Paco el cocinero tiene una pista, pero… algo va mal, debemos ayudarle ya que…</a:t>
            </a:r>
          </a:p>
        </p:txBody>
      </p:sp>
      <p:grpSp>
        <p:nvGrpSpPr>
          <p:cNvPr id="43" name="Group 43"/>
          <p:cNvGrpSpPr/>
          <p:nvPr/>
        </p:nvGrpSpPr>
        <p:grpSpPr>
          <a:xfrm rot="-10800000">
            <a:off x="259465" y="3841481"/>
            <a:ext cx="2431848" cy="3504122"/>
            <a:chOff x="0" y="0"/>
            <a:chExt cx="1864859" cy="2687130"/>
          </a:xfrm>
        </p:grpSpPr>
        <p:sp>
          <p:nvSpPr>
            <p:cNvPr id="44" name="Freeform 4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6" name="Group 46"/>
          <p:cNvGrpSpPr/>
          <p:nvPr/>
        </p:nvGrpSpPr>
        <p:grpSpPr>
          <a:xfrm rot="-10800000">
            <a:off x="2814491" y="3841481"/>
            <a:ext cx="2431848" cy="3504122"/>
            <a:chOff x="0" y="0"/>
            <a:chExt cx="1864859" cy="2687130"/>
          </a:xfrm>
        </p:grpSpPr>
        <p:sp>
          <p:nvSpPr>
            <p:cNvPr id="47" name="Freeform 4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9" name="Group 49"/>
          <p:cNvGrpSpPr/>
          <p:nvPr/>
        </p:nvGrpSpPr>
        <p:grpSpPr>
          <a:xfrm rot="-10800000">
            <a:off x="3733177" y="6560266"/>
            <a:ext cx="593828" cy="593828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" name="TextBox 51"/>
          <p:cNvSpPr txBox="1"/>
          <p:nvPr/>
        </p:nvSpPr>
        <p:spPr>
          <a:xfrm rot="-10800000">
            <a:off x="3164263" y="4712543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Paco el cocinero tiene una pista, pero… algo va mal, debemos ayudarle ya que…</a:t>
            </a:r>
          </a:p>
        </p:txBody>
      </p:sp>
      <p:grpSp>
        <p:nvGrpSpPr>
          <p:cNvPr id="52" name="Group 52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 rot="-10800000">
            <a:off x="1172589" y="6559262"/>
            <a:ext cx="593828" cy="593828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7" name="TextBox 57"/>
          <p:cNvSpPr txBox="1"/>
          <p:nvPr/>
        </p:nvSpPr>
        <p:spPr>
          <a:xfrm rot="-10800000">
            <a:off x="608914" y="4712543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Paco el cocinero tiene una pista, pero… algo va mal, debemos ayudarle ya que…</a:t>
            </a:r>
          </a:p>
        </p:txBody>
      </p:sp>
      <p:grpSp>
        <p:nvGrpSpPr>
          <p:cNvPr id="58" name="Group 58"/>
          <p:cNvGrpSpPr/>
          <p:nvPr/>
        </p:nvGrpSpPr>
        <p:grpSpPr>
          <a:xfrm rot="-10800000">
            <a:off x="5369840" y="184958"/>
            <a:ext cx="2431848" cy="3504122"/>
            <a:chOff x="0" y="0"/>
            <a:chExt cx="1864859" cy="2687130"/>
          </a:xfrm>
        </p:grpSpPr>
        <p:sp>
          <p:nvSpPr>
            <p:cNvPr id="59" name="Freeform 5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1" name="Group 61"/>
          <p:cNvGrpSpPr/>
          <p:nvPr/>
        </p:nvGrpSpPr>
        <p:grpSpPr>
          <a:xfrm rot="-10800000">
            <a:off x="7924866" y="184958"/>
            <a:ext cx="2431848" cy="3504122"/>
            <a:chOff x="0" y="0"/>
            <a:chExt cx="1864859" cy="2687130"/>
          </a:xfrm>
        </p:grpSpPr>
        <p:sp>
          <p:nvSpPr>
            <p:cNvPr id="62" name="Freeform 6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4" name="Group 64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65" name="Freeform 6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7" name="Group 67"/>
          <p:cNvGrpSpPr/>
          <p:nvPr/>
        </p:nvGrpSpPr>
        <p:grpSpPr>
          <a:xfrm rot="-10800000">
            <a:off x="2814167" y="184958"/>
            <a:ext cx="2431848" cy="3504122"/>
            <a:chOff x="0" y="0"/>
            <a:chExt cx="1864859" cy="2687130"/>
          </a:xfrm>
        </p:grpSpPr>
        <p:sp>
          <p:nvSpPr>
            <p:cNvPr id="68" name="Freeform 6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6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0" name="Group 70"/>
          <p:cNvGrpSpPr/>
          <p:nvPr/>
        </p:nvGrpSpPr>
        <p:grpSpPr>
          <a:xfrm rot="-10800000">
            <a:off x="8843876" y="2902740"/>
            <a:ext cx="593828" cy="593828"/>
            <a:chOff x="0" y="0"/>
            <a:chExt cx="812800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2" name="TextBox 72"/>
          <p:cNvSpPr txBox="1"/>
          <p:nvPr/>
        </p:nvSpPr>
        <p:spPr>
          <a:xfrm rot="-10800000">
            <a:off x="8167424" y="464467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Clara, su hija, quiere daros una pista, pero tiene algo atascado en la garganta. Si no la ayudáis, no podrá decirte nada.</a:t>
            </a:r>
          </a:p>
        </p:txBody>
      </p:sp>
      <p:grpSp>
        <p:nvGrpSpPr>
          <p:cNvPr id="73" name="Group 73"/>
          <p:cNvGrpSpPr/>
          <p:nvPr/>
        </p:nvGrpSpPr>
        <p:grpSpPr>
          <a:xfrm rot="-10800000">
            <a:off x="5369516" y="184958"/>
            <a:ext cx="2431848" cy="3504122"/>
            <a:chOff x="0" y="0"/>
            <a:chExt cx="1864859" cy="2687130"/>
          </a:xfrm>
        </p:grpSpPr>
        <p:sp>
          <p:nvSpPr>
            <p:cNvPr id="74" name="Freeform 7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6" name="Group 76"/>
          <p:cNvGrpSpPr/>
          <p:nvPr/>
        </p:nvGrpSpPr>
        <p:grpSpPr>
          <a:xfrm rot="-10800000">
            <a:off x="259465" y="184958"/>
            <a:ext cx="2431848" cy="3504122"/>
            <a:chOff x="0" y="0"/>
            <a:chExt cx="1864859" cy="2687130"/>
          </a:xfrm>
        </p:grpSpPr>
        <p:sp>
          <p:nvSpPr>
            <p:cNvPr id="77" name="Freeform 7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" name="Group 79"/>
          <p:cNvGrpSpPr/>
          <p:nvPr/>
        </p:nvGrpSpPr>
        <p:grpSpPr>
          <a:xfrm rot="-10800000">
            <a:off x="2814491" y="184958"/>
            <a:ext cx="2431848" cy="3504122"/>
            <a:chOff x="0" y="0"/>
            <a:chExt cx="1864859" cy="2687130"/>
          </a:xfrm>
        </p:grpSpPr>
        <p:sp>
          <p:nvSpPr>
            <p:cNvPr id="80" name="Freeform 8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Freeform 8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2" name="Group 82"/>
          <p:cNvGrpSpPr/>
          <p:nvPr/>
        </p:nvGrpSpPr>
        <p:grpSpPr>
          <a:xfrm rot="-10800000">
            <a:off x="4517167" y="2902740"/>
            <a:ext cx="593828" cy="593828"/>
            <a:chOff x="0" y="0"/>
            <a:chExt cx="812800" cy="812800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4" name="TextBox 84"/>
          <p:cNvSpPr txBox="1"/>
          <p:nvPr/>
        </p:nvSpPr>
        <p:spPr>
          <a:xfrm rot="-10800000">
            <a:off x="3164263" y="105602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Paco el cocinero tiene una pista, pero… algo va mal, debemos ayudarle ya que…</a:t>
            </a:r>
          </a:p>
        </p:txBody>
      </p:sp>
      <p:grpSp>
        <p:nvGrpSpPr>
          <p:cNvPr id="85" name="Group 85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86" name="Freeform 8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8" name="Group 88"/>
          <p:cNvGrpSpPr/>
          <p:nvPr/>
        </p:nvGrpSpPr>
        <p:grpSpPr>
          <a:xfrm rot="-10800000">
            <a:off x="1961818" y="2902740"/>
            <a:ext cx="593828" cy="593828"/>
            <a:chOff x="0" y="0"/>
            <a:chExt cx="812800" cy="812800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0" name="TextBox 90"/>
          <p:cNvSpPr txBox="1"/>
          <p:nvPr/>
        </p:nvSpPr>
        <p:spPr>
          <a:xfrm rot="-10800000">
            <a:off x="608914" y="105602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Paco el cocinero tiene una pista, pero… algo va mal, debemos ayudarle ya que…</a:t>
            </a:r>
          </a:p>
        </p:txBody>
      </p:sp>
      <p:grpSp>
        <p:nvGrpSpPr>
          <p:cNvPr id="91" name="Group 91"/>
          <p:cNvGrpSpPr/>
          <p:nvPr/>
        </p:nvGrpSpPr>
        <p:grpSpPr>
          <a:xfrm rot="-10800000">
            <a:off x="5370164" y="184958"/>
            <a:ext cx="2431848" cy="3504122"/>
            <a:chOff x="0" y="0"/>
            <a:chExt cx="1864859" cy="2687130"/>
          </a:xfrm>
        </p:grpSpPr>
        <p:sp>
          <p:nvSpPr>
            <p:cNvPr id="92" name="Freeform 9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4" name="Group 94"/>
          <p:cNvGrpSpPr/>
          <p:nvPr/>
        </p:nvGrpSpPr>
        <p:grpSpPr>
          <a:xfrm rot="-10800000">
            <a:off x="5505507" y="856439"/>
            <a:ext cx="2161161" cy="2161161"/>
            <a:chOff x="0" y="0"/>
            <a:chExt cx="812800" cy="812800"/>
          </a:xfrm>
        </p:grpSpPr>
        <p:sp>
          <p:nvSpPr>
            <p:cNvPr id="95" name="Freeform 9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6" name="Group 96"/>
          <p:cNvGrpSpPr/>
          <p:nvPr/>
        </p:nvGrpSpPr>
        <p:grpSpPr>
          <a:xfrm rot="-10800000">
            <a:off x="5370164" y="184958"/>
            <a:ext cx="2431848" cy="3504122"/>
            <a:chOff x="0" y="0"/>
            <a:chExt cx="1864859" cy="2687130"/>
          </a:xfrm>
        </p:grpSpPr>
        <p:sp>
          <p:nvSpPr>
            <p:cNvPr id="97" name="Freeform 9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8" name="Freeform 9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9" name="Group 99"/>
          <p:cNvGrpSpPr/>
          <p:nvPr/>
        </p:nvGrpSpPr>
        <p:grpSpPr>
          <a:xfrm rot="-10800000">
            <a:off x="6289174" y="2902740"/>
            <a:ext cx="593828" cy="593828"/>
            <a:chOff x="0" y="0"/>
            <a:chExt cx="812800" cy="812800"/>
          </a:xfrm>
        </p:grpSpPr>
        <p:sp>
          <p:nvSpPr>
            <p:cNvPr id="100" name="Freeform 10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1" name="TextBox 101"/>
          <p:cNvSpPr txBox="1"/>
          <p:nvPr/>
        </p:nvSpPr>
        <p:spPr>
          <a:xfrm rot="-10800000">
            <a:off x="5612722" y="464467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Clara, su hija, quiere daros una pista, pero tiene algo atascado en la garganta. Si no la ayudáis, no podrá decirte nada.</a:t>
            </a:r>
          </a:p>
        </p:txBody>
      </p:sp>
      <p:grpSp>
        <p:nvGrpSpPr>
          <p:cNvPr id="102" name="Group 102"/>
          <p:cNvGrpSpPr/>
          <p:nvPr/>
        </p:nvGrpSpPr>
        <p:grpSpPr>
          <a:xfrm rot="-10800000">
            <a:off x="259789" y="184958"/>
            <a:ext cx="2431848" cy="3504122"/>
            <a:chOff x="0" y="0"/>
            <a:chExt cx="1864859" cy="2687130"/>
          </a:xfrm>
        </p:grpSpPr>
        <p:sp>
          <p:nvSpPr>
            <p:cNvPr id="103" name="Freeform 10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10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5" name="Group 105"/>
          <p:cNvGrpSpPr/>
          <p:nvPr/>
        </p:nvGrpSpPr>
        <p:grpSpPr>
          <a:xfrm rot="-10800000">
            <a:off x="2814814" y="184958"/>
            <a:ext cx="2431848" cy="3504122"/>
            <a:chOff x="0" y="0"/>
            <a:chExt cx="1864859" cy="2687130"/>
          </a:xfrm>
        </p:grpSpPr>
        <p:sp>
          <p:nvSpPr>
            <p:cNvPr id="106" name="Freeform 10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10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8" name="Group 108"/>
          <p:cNvGrpSpPr/>
          <p:nvPr/>
        </p:nvGrpSpPr>
        <p:grpSpPr>
          <a:xfrm rot="-10800000">
            <a:off x="2950158" y="856439"/>
            <a:ext cx="2161161" cy="2161161"/>
            <a:chOff x="0" y="0"/>
            <a:chExt cx="812800" cy="812800"/>
          </a:xfrm>
        </p:grpSpPr>
        <p:sp>
          <p:nvSpPr>
            <p:cNvPr id="109" name="Freeform 10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0" name="Group 110"/>
          <p:cNvGrpSpPr/>
          <p:nvPr/>
        </p:nvGrpSpPr>
        <p:grpSpPr>
          <a:xfrm rot="-10800000">
            <a:off x="394808" y="856439"/>
            <a:ext cx="2161161" cy="2161161"/>
            <a:chOff x="0" y="0"/>
            <a:chExt cx="812800" cy="812800"/>
          </a:xfrm>
        </p:grpSpPr>
        <p:sp>
          <p:nvSpPr>
            <p:cNvPr id="111" name="Freeform 1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2" name="Group 112"/>
          <p:cNvGrpSpPr/>
          <p:nvPr/>
        </p:nvGrpSpPr>
        <p:grpSpPr>
          <a:xfrm rot="-10800000">
            <a:off x="259789" y="184958"/>
            <a:ext cx="2431848" cy="3504122"/>
            <a:chOff x="0" y="0"/>
            <a:chExt cx="1864859" cy="2687130"/>
          </a:xfrm>
        </p:grpSpPr>
        <p:sp>
          <p:nvSpPr>
            <p:cNvPr id="113" name="Freeform 1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1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5" name="Group 115"/>
          <p:cNvGrpSpPr/>
          <p:nvPr/>
        </p:nvGrpSpPr>
        <p:grpSpPr>
          <a:xfrm rot="-10800000">
            <a:off x="2814814" y="184958"/>
            <a:ext cx="2431848" cy="3504122"/>
            <a:chOff x="0" y="0"/>
            <a:chExt cx="1864859" cy="2687130"/>
          </a:xfrm>
        </p:grpSpPr>
        <p:sp>
          <p:nvSpPr>
            <p:cNvPr id="116" name="Freeform 11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11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8" name="Group 118"/>
          <p:cNvGrpSpPr/>
          <p:nvPr/>
        </p:nvGrpSpPr>
        <p:grpSpPr>
          <a:xfrm rot="-10800000">
            <a:off x="3733824" y="2902740"/>
            <a:ext cx="593828" cy="593828"/>
            <a:chOff x="0" y="0"/>
            <a:chExt cx="812800" cy="812800"/>
          </a:xfrm>
        </p:grpSpPr>
        <p:sp>
          <p:nvSpPr>
            <p:cNvPr id="119" name="Freeform 1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0" name="TextBox 120"/>
          <p:cNvSpPr txBox="1"/>
          <p:nvPr/>
        </p:nvSpPr>
        <p:spPr>
          <a:xfrm rot="-10800000">
            <a:off x="3057372" y="464467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Clara, su hija, quiere daros una pista, pero tiene algo atascado en la garganta. Si no la ayudáis, no podrá decirte nada.</a:t>
            </a:r>
          </a:p>
        </p:txBody>
      </p:sp>
      <p:grpSp>
        <p:nvGrpSpPr>
          <p:cNvPr id="121" name="Group 121"/>
          <p:cNvGrpSpPr/>
          <p:nvPr/>
        </p:nvGrpSpPr>
        <p:grpSpPr>
          <a:xfrm rot="-10800000">
            <a:off x="259465" y="184958"/>
            <a:ext cx="2431848" cy="3504122"/>
            <a:chOff x="0" y="0"/>
            <a:chExt cx="1864859" cy="2687130"/>
          </a:xfrm>
        </p:grpSpPr>
        <p:sp>
          <p:nvSpPr>
            <p:cNvPr id="122" name="Freeform 12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Freeform 12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4" name="Group 124"/>
          <p:cNvGrpSpPr/>
          <p:nvPr/>
        </p:nvGrpSpPr>
        <p:grpSpPr>
          <a:xfrm rot="-10800000">
            <a:off x="260113" y="184958"/>
            <a:ext cx="2431848" cy="3504122"/>
            <a:chOff x="0" y="0"/>
            <a:chExt cx="1864859" cy="2687130"/>
          </a:xfrm>
        </p:grpSpPr>
        <p:sp>
          <p:nvSpPr>
            <p:cNvPr id="125" name="Freeform 12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Freeform 12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7" name="Group 127"/>
          <p:cNvGrpSpPr/>
          <p:nvPr/>
        </p:nvGrpSpPr>
        <p:grpSpPr>
          <a:xfrm rot="-10800000">
            <a:off x="395456" y="856439"/>
            <a:ext cx="2161161" cy="2161161"/>
            <a:chOff x="0" y="0"/>
            <a:chExt cx="812800" cy="812800"/>
          </a:xfrm>
        </p:grpSpPr>
        <p:sp>
          <p:nvSpPr>
            <p:cNvPr id="128" name="Freeform 1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9" name="Group 129"/>
          <p:cNvGrpSpPr/>
          <p:nvPr/>
        </p:nvGrpSpPr>
        <p:grpSpPr>
          <a:xfrm rot="-10800000">
            <a:off x="260113" y="184958"/>
            <a:ext cx="2431848" cy="3504122"/>
            <a:chOff x="0" y="0"/>
            <a:chExt cx="1864859" cy="2687130"/>
          </a:xfrm>
        </p:grpSpPr>
        <p:sp>
          <p:nvSpPr>
            <p:cNvPr id="130" name="Freeform 13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Freeform 13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2" name="Group 132"/>
          <p:cNvGrpSpPr/>
          <p:nvPr/>
        </p:nvGrpSpPr>
        <p:grpSpPr>
          <a:xfrm rot="-10800000">
            <a:off x="1179123" y="2902740"/>
            <a:ext cx="593828" cy="593828"/>
            <a:chOff x="0" y="0"/>
            <a:chExt cx="812800" cy="812800"/>
          </a:xfrm>
        </p:grpSpPr>
        <p:sp>
          <p:nvSpPr>
            <p:cNvPr id="133" name="Freeform 1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4" name="TextBox 134"/>
          <p:cNvSpPr txBox="1"/>
          <p:nvPr/>
        </p:nvSpPr>
        <p:spPr>
          <a:xfrm rot="-10800000">
            <a:off x="502671" y="464467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Clara, su hija, quiere daros una pista, pero tiene algo atascado en la garganta. Si no la ayudáis, no podrá decirte nada.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22280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67255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30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981564" y="503658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3685382" y="4160180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31267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8796992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66" name="Freeform 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6241966" y="416018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73" name="Freeform 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76" name="Freeform 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29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536590" y="503658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83" name="Freeform 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86" name="Freeform 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0" name="TextBox 90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26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5981564" y="4160180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93" name="Freeform 9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9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5" name="Group 95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96" name="Freeform 9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9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0" name="TextBox 100"/>
          <p:cNvSpPr txBox="1"/>
          <p:nvPr/>
        </p:nvSpPr>
        <p:spPr>
          <a:xfrm>
            <a:off x="8483862" y="6892966"/>
            <a:ext cx="1313855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25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8536590" y="4160180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103" name="Freeform 10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10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5" name="Group 105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106" name="Freeform 10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10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0" name="TextBox 110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28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870866" y="4160180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grpSp>
        <p:nvGrpSpPr>
          <p:cNvPr id="112" name="Group 112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13" name="Freeform 1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1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5" name="Group 115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116" name="Freeform 1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1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0" name="TextBox 120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27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3425891" y="4160180"/>
            <a:ext cx="1208400" cy="3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3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8274638" y="4713965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profundidad deben tener las compresiones torácicas en un adulto?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5719612" y="4703018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¿Cuántas compresiones por minuto deben realizarse en la RCP? 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3104982" y="4703018"/>
            <a:ext cx="1850217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Un DEA debe colocarse solo si la víctima no respira y no tiene pulso.</a:t>
            </a:r>
          </a:p>
        </p:txBody>
      </p:sp>
      <p:sp>
        <p:nvSpPr>
          <p:cNvPr id="125" name="TextBox 125"/>
          <p:cNvSpPr txBox="1"/>
          <p:nvPr/>
        </p:nvSpPr>
        <p:spPr>
          <a:xfrm>
            <a:off x="662763" y="4703018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maniobra se usa para abrir la vía aérea si hay sospecha de lesión cervical?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8215681" y="1046495"/>
            <a:ext cx="1850217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Un torniquete se usa en cualquier hemorragia.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5550815" y="1046495"/>
            <a:ext cx="2082400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¿Cuántas insuflaciones deben administrarse después de 30 compresiones en RCP?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3110048" y="978130"/>
            <a:ext cx="1850217" cy="187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En un lactante con atragantamiento total, se combinan golpes en la espalda y compresiones torácicas.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608914" y="1045821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 si una persona con quemaduras presenta ampollas? </a:t>
            </a:r>
          </a:p>
        </p:txBody>
      </p:sp>
      <p:grpSp>
        <p:nvGrpSpPr>
          <p:cNvPr id="130" name="Group 130"/>
          <p:cNvGrpSpPr/>
          <p:nvPr/>
        </p:nvGrpSpPr>
        <p:grpSpPr>
          <a:xfrm>
            <a:off x="2814167" y="184958"/>
            <a:ext cx="2431848" cy="3504122"/>
            <a:chOff x="0" y="0"/>
            <a:chExt cx="1864859" cy="2687130"/>
          </a:xfrm>
        </p:grpSpPr>
        <p:sp>
          <p:nvSpPr>
            <p:cNvPr id="131" name="Freeform 13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Freeform 13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2851790" y="214909"/>
            <a:ext cx="2356602" cy="2891748"/>
            <a:chOff x="0" y="0"/>
            <a:chExt cx="1871426" cy="2296397"/>
          </a:xfrm>
        </p:grpSpPr>
        <p:sp>
          <p:nvSpPr>
            <p:cNvPr id="134" name="Freeform 13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Freeform 13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8" name="TextBox 138"/>
          <p:cNvSpPr txBox="1"/>
          <p:nvPr/>
        </p:nvSpPr>
        <p:spPr>
          <a:xfrm>
            <a:off x="3321089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39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3422280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40" name="Group 140"/>
          <p:cNvGrpSpPr/>
          <p:nvPr/>
        </p:nvGrpSpPr>
        <p:grpSpPr>
          <a:xfrm>
            <a:off x="259141" y="184958"/>
            <a:ext cx="2431848" cy="3504122"/>
            <a:chOff x="0" y="0"/>
            <a:chExt cx="1864859" cy="2687130"/>
          </a:xfrm>
        </p:grpSpPr>
        <p:sp>
          <p:nvSpPr>
            <p:cNvPr id="141" name="Freeform 14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Freeform 14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3" name="Group 143"/>
          <p:cNvGrpSpPr/>
          <p:nvPr/>
        </p:nvGrpSpPr>
        <p:grpSpPr>
          <a:xfrm>
            <a:off x="296764" y="214909"/>
            <a:ext cx="2356602" cy="2891748"/>
            <a:chOff x="0" y="0"/>
            <a:chExt cx="1871426" cy="2296397"/>
          </a:xfrm>
        </p:grpSpPr>
        <p:sp>
          <p:nvSpPr>
            <p:cNvPr id="144" name="Freeform 14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Freeform 14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8" name="TextBox 148"/>
          <p:cNvSpPr txBox="1"/>
          <p:nvPr/>
        </p:nvSpPr>
        <p:spPr>
          <a:xfrm>
            <a:off x="766064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1191109" y="503658"/>
            <a:ext cx="567912" cy="25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SALÓN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51" name="Freeform 15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Freeform 15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7962489" y="214909"/>
            <a:ext cx="2356602" cy="2891748"/>
            <a:chOff x="0" y="0"/>
            <a:chExt cx="1871426" cy="2296397"/>
          </a:xfrm>
        </p:grpSpPr>
        <p:sp>
          <p:nvSpPr>
            <p:cNvPr id="154" name="Freeform 15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Freeform 15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8" name="TextBox 158"/>
          <p:cNvSpPr txBox="1"/>
          <p:nvPr/>
        </p:nvSpPr>
        <p:spPr>
          <a:xfrm>
            <a:off x="8431788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37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8532979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60" name="Group 160"/>
          <p:cNvGrpSpPr/>
          <p:nvPr/>
        </p:nvGrpSpPr>
        <p:grpSpPr>
          <a:xfrm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61" name="Freeform 16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Freeform 16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5407463" y="214909"/>
            <a:ext cx="2356602" cy="2891748"/>
            <a:chOff x="0" y="0"/>
            <a:chExt cx="1871426" cy="2296397"/>
          </a:xfrm>
        </p:grpSpPr>
        <p:sp>
          <p:nvSpPr>
            <p:cNvPr id="164" name="Freeform 16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5" name="Freeform 16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8" name="TextBox 168"/>
          <p:cNvSpPr txBox="1"/>
          <p:nvPr/>
        </p:nvSpPr>
        <p:spPr>
          <a:xfrm>
            <a:off x="587676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38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5977954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70" name="Group 170"/>
          <p:cNvGrpSpPr/>
          <p:nvPr/>
        </p:nvGrpSpPr>
        <p:grpSpPr>
          <a:xfrm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71" name="Freeform 17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2" name="Freeform 17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3" name="Group 173"/>
          <p:cNvGrpSpPr/>
          <p:nvPr/>
        </p:nvGrpSpPr>
        <p:grpSpPr>
          <a:xfrm>
            <a:off x="2851790" y="3871431"/>
            <a:ext cx="2356602" cy="2891748"/>
            <a:chOff x="0" y="0"/>
            <a:chExt cx="1871426" cy="2296397"/>
          </a:xfrm>
        </p:grpSpPr>
        <p:sp>
          <p:nvSpPr>
            <p:cNvPr id="174" name="Freeform 17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5" name="Freeform 17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8" name="TextBox 178"/>
          <p:cNvSpPr txBox="1"/>
          <p:nvPr/>
        </p:nvSpPr>
        <p:spPr>
          <a:xfrm>
            <a:off x="3321089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35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3422280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80" name="Group 180"/>
          <p:cNvGrpSpPr/>
          <p:nvPr/>
        </p:nvGrpSpPr>
        <p:grpSpPr>
          <a:xfrm>
            <a:off x="259141" y="3841481"/>
            <a:ext cx="2431848" cy="3504122"/>
            <a:chOff x="0" y="0"/>
            <a:chExt cx="1864859" cy="2687130"/>
          </a:xfrm>
        </p:grpSpPr>
        <p:sp>
          <p:nvSpPr>
            <p:cNvPr id="181" name="Freeform 18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2" name="Freeform 18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3" name="Group 183"/>
          <p:cNvGrpSpPr/>
          <p:nvPr/>
        </p:nvGrpSpPr>
        <p:grpSpPr>
          <a:xfrm>
            <a:off x="296764" y="3871431"/>
            <a:ext cx="2356602" cy="2891748"/>
            <a:chOff x="0" y="0"/>
            <a:chExt cx="1871426" cy="2296397"/>
          </a:xfrm>
        </p:grpSpPr>
        <p:sp>
          <p:nvSpPr>
            <p:cNvPr id="184" name="Freeform 18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5" name="Freeform 18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8" name="TextBox 188"/>
          <p:cNvSpPr txBox="1"/>
          <p:nvPr/>
        </p:nvSpPr>
        <p:spPr>
          <a:xfrm>
            <a:off x="766064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36</a:t>
            </a:r>
          </a:p>
        </p:txBody>
      </p:sp>
      <p:sp>
        <p:nvSpPr>
          <p:cNvPr id="189" name="TextBox 189"/>
          <p:cNvSpPr txBox="1"/>
          <p:nvPr/>
        </p:nvSpPr>
        <p:spPr>
          <a:xfrm>
            <a:off x="867255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190" name="Group 190"/>
          <p:cNvGrpSpPr/>
          <p:nvPr/>
        </p:nvGrpSpPr>
        <p:grpSpPr>
          <a:xfrm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191" name="Freeform 19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Freeform 19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3" name="Group 193"/>
          <p:cNvGrpSpPr/>
          <p:nvPr/>
        </p:nvGrpSpPr>
        <p:grpSpPr>
          <a:xfrm>
            <a:off x="7962489" y="3871431"/>
            <a:ext cx="2356602" cy="2891748"/>
            <a:chOff x="0" y="0"/>
            <a:chExt cx="1871426" cy="2296397"/>
          </a:xfrm>
        </p:grpSpPr>
        <p:sp>
          <p:nvSpPr>
            <p:cNvPr id="194" name="Freeform 19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Freeform 19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8" name="TextBox 198"/>
          <p:cNvSpPr txBox="1"/>
          <p:nvPr/>
        </p:nvSpPr>
        <p:spPr>
          <a:xfrm>
            <a:off x="8431788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33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8532979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200" name="Group 200"/>
          <p:cNvGrpSpPr/>
          <p:nvPr/>
        </p:nvGrpSpPr>
        <p:grpSpPr>
          <a:xfrm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201" name="Freeform 20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2" name="Freeform 20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3" name="Group 203"/>
          <p:cNvGrpSpPr/>
          <p:nvPr/>
        </p:nvGrpSpPr>
        <p:grpSpPr>
          <a:xfrm>
            <a:off x="5407463" y="3871431"/>
            <a:ext cx="2356602" cy="2891748"/>
            <a:chOff x="0" y="0"/>
            <a:chExt cx="1871426" cy="2296397"/>
          </a:xfrm>
        </p:grpSpPr>
        <p:sp>
          <p:nvSpPr>
            <p:cNvPr id="204" name="Freeform 20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5" name="Freeform 20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8" name="TextBox 208"/>
          <p:cNvSpPr txBox="1"/>
          <p:nvPr/>
        </p:nvSpPr>
        <p:spPr>
          <a:xfrm>
            <a:off x="5876762" y="689296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34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5977954" y="416018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8274638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En una fractura abierta, se debe recolocar el hueso.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5719612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¿Por qué es importante no aplicar hielo directamente sobre una quemadura?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3164263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¿En qué posición deben colocarse los electrodos de un DEA en un niño menor de 8 años?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605613" y="471530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¿Cuántos reanimadores se necesitan para aplicar una relación 15:2 en RCP infantil?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8166751" y="959588"/>
            <a:ext cx="1948078" cy="1943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1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signos indicarían la necesidad de interrumpir temporalmente una RCP en espera de ayuda avanzada?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5640714" y="1046495"/>
            <a:ext cx="188945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Verdadero o Falso: Un vendaje en ocho se usa para inmovilizar tobillos o clavícula.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3151761" y="1046495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técnica se usa para trasladar a una víctima inmovilizada?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634188" y="1036970"/>
            <a:ext cx="1732304" cy="1343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Luis estaba sintiendo un fuerte dolor en el pecho antes de desplomarse</a:t>
            </a:r>
          </a:p>
        </p:txBody>
      </p:sp>
      <p:grpSp>
        <p:nvGrpSpPr>
          <p:cNvPr id="218" name="Group 218"/>
          <p:cNvGrpSpPr/>
          <p:nvPr/>
        </p:nvGrpSpPr>
        <p:grpSpPr>
          <a:xfrm>
            <a:off x="2814491" y="184958"/>
            <a:ext cx="2431848" cy="3504122"/>
            <a:chOff x="0" y="0"/>
            <a:chExt cx="1864859" cy="2687130"/>
          </a:xfrm>
        </p:grpSpPr>
        <p:sp>
          <p:nvSpPr>
            <p:cNvPr id="219" name="Freeform 21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0" name="Freeform 22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1" name="Group 221"/>
          <p:cNvGrpSpPr/>
          <p:nvPr/>
        </p:nvGrpSpPr>
        <p:grpSpPr>
          <a:xfrm>
            <a:off x="2852114" y="214909"/>
            <a:ext cx="2356602" cy="2891748"/>
            <a:chOff x="0" y="0"/>
            <a:chExt cx="1871426" cy="2296397"/>
          </a:xfrm>
        </p:grpSpPr>
        <p:sp>
          <p:nvSpPr>
            <p:cNvPr id="222" name="Freeform 222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3" name="Freeform 223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6" name="TextBox 226"/>
          <p:cNvSpPr txBox="1"/>
          <p:nvPr/>
        </p:nvSpPr>
        <p:spPr>
          <a:xfrm>
            <a:off x="3321413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3746459" y="503658"/>
            <a:ext cx="567912" cy="25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SALÓN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3189861" y="1036970"/>
            <a:ext cx="1732304" cy="1610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Luis tocó un cable pelado y sufrió una descarga antes de caer al suelo inconsciente.</a:t>
            </a:r>
          </a:p>
          <a:p>
            <a:pPr algn="ctr">
              <a:lnSpc>
                <a:spcPts val="2107"/>
              </a:lnSpc>
              <a:spcBef>
                <a:spcPct val="0"/>
              </a:spcBef>
            </a:pPr>
            <a:endParaRPr lang="en-US" sz="1699">
              <a:solidFill>
                <a:srgbClr val="000000"/>
              </a:solidFill>
              <a:latin typeface="Dreaming Outloud Sans"/>
              <a:ea typeface="Dreaming Outloud Sans"/>
              <a:cs typeface="Dreaming Outloud Sans"/>
              <a:sym typeface="Dreaming Outloud Sans"/>
            </a:endParaRPr>
          </a:p>
        </p:txBody>
      </p:sp>
      <p:grpSp>
        <p:nvGrpSpPr>
          <p:cNvPr id="229" name="Group 229"/>
          <p:cNvGrpSpPr/>
          <p:nvPr/>
        </p:nvGrpSpPr>
        <p:grpSpPr>
          <a:xfrm>
            <a:off x="7925189" y="184958"/>
            <a:ext cx="2431848" cy="3504122"/>
            <a:chOff x="0" y="0"/>
            <a:chExt cx="1864859" cy="2687130"/>
          </a:xfrm>
        </p:grpSpPr>
        <p:sp>
          <p:nvSpPr>
            <p:cNvPr id="230" name="Freeform 23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1" name="Freeform 23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7962813" y="214909"/>
            <a:ext cx="2356602" cy="2891748"/>
            <a:chOff x="0" y="0"/>
            <a:chExt cx="1871426" cy="2296397"/>
          </a:xfrm>
        </p:grpSpPr>
        <p:sp>
          <p:nvSpPr>
            <p:cNvPr id="233" name="Freeform 23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4" name="Freeform 23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37" name="TextBox 237"/>
          <p:cNvSpPr txBox="1"/>
          <p:nvPr/>
        </p:nvSpPr>
        <p:spPr>
          <a:xfrm>
            <a:off x="8432112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39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8533303" y="503658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5370164" y="184958"/>
            <a:ext cx="2431848" cy="3504122"/>
            <a:chOff x="0" y="0"/>
            <a:chExt cx="1864859" cy="2687130"/>
          </a:xfrm>
        </p:grpSpPr>
        <p:sp>
          <p:nvSpPr>
            <p:cNvPr id="240" name="Freeform 24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1" name="Freeform 24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5407787" y="214909"/>
            <a:ext cx="2356602" cy="2891748"/>
            <a:chOff x="0" y="0"/>
            <a:chExt cx="1871426" cy="2296397"/>
          </a:xfrm>
        </p:grpSpPr>
        <p:sp>
          <p:nvSpPr>
            <p:cNvPr id="243" name="Freeform 24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4" name="Freeform 24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47" name="TextBox 247"/>
          <p:cNvSpPr txBox="1"/>
          <p:nvPr/>
        </p:nvSpPr>
        <p:spPr>
          <a:xfrm>
            <a:off x="5877086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6302132" y="503658"/>
            <a:ext cx="567912" cy="25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SALÓN</a:t>
            </a:r>
          </a:p>
        </p:txBody>
      </p:sp>
      <p:sp>
        <p:nvSpPr>
          <p:cNvPr id="249" name="TextBox 249"/>
          <p:cNvSpPr txBox="1"/>
          <p:nvPr/>
        </p:nvSpPr>
        <p:spPr>
          <a:xfrm>
            <a:off x="8262784" y="1046495"/>
            <a:ext cx="1732304" cy="147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técnica se usa para trasladar a una víctima inmovilizada?</a:t>
            </a:r>
          </a:p>
        </p:txBody>
      </p:sp>
      <p:sp>
        <p:nvSpPr>
          <p:cNvPr id="250" name="TextBox 250"/>
          <p:cNvSpPr txBox="1"/>
          <p:nvPr/>
        </p:nvSpPr>
        <p:spPr>
          <a:xfrm>
            <a:off x="5789264" y="1054330"/>
            <a:ext cx="1732304" cy="1610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Luis estaba corriendo cuando de repente se desmayó sin causa aparente.</a:t>
            </a:r>
          </a:p>
          <a:p>
            <a:pPr algn="ctr">
              <a:lnSpc>
                <a:spcPts val="2107"/>
              </a:lnSpc>
              <a:spcBef>
                <a:spcPct val="0"/>
              </a:spcBef>
            </a:pPr>
            <a:endParaRPr lang="en-US" sz="1699">
              <a:solidFill>
                <a:srgbClr val="000000"/>
              </a:solidFill>
              <a:latin typeface="Dreaming Outloud Sans"/>
              <a:ea typeface="Dreaming Outloud Sans"/>
              <a:cs typeface="Dreaming Outloud Sans"/>
              <a:sym typeface="Dreaming Outloud Sans"/>
            </a:endParaRPr>
          </a:p>
        </p:txBody>
      </p:sp>
      <p:grpSp>
        <p:nvGrpSpPr>
          <p:cNvPr id="251" name="Group 251"/>
          <p:cNvGrpSpPr/>
          <p:nvPr/>
        </p:nvGrpSpPr>
        <p:grpSpPr>
          <a:xfrm>
            <a:off x="7925513" y="184958"/>
            <a:ext cx="2431848" cy="3504122"/>
            <a:chOff x="0" y="0"/>
            <a:chExt cx="1864859" cy="2687130"/>
          </a:xfrm>
        </p:grpSpPr>
        <p:sp>
          <p:nvSpPr>
            <p:cNvPr id="252" name="Freeform 25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3" name="Freeform 25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4" name="Group 254"/>
          <p:cNvGrpSpPr/>
          <p:nvPr/>
        </p:nvGrpSpPr>
        <p:grpSpPr>
          <a:xfrm>
            <a:off x="7963137" y="214909"/>
            <a:ext cx="2356602" cy="2891748"/>
            <a:chOff x="0" y="0"/>
            <a:chExt cx="1871426" cy="2296397"/>
          </a:xfrm>
        </p:grpSpPr>
        <p:sp>
          <p:nvSpPr>
            <p:cNvPr id="255" name="Freeform 255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6" name="Freeform 256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59" name="TextBox 259"/>
          <p:cNvSpPr txBox="1"/>
          <p:nvPr/>
        </p:nvSpPr>
        <p:spPr>
          <a:xfrm>
            <a:off x="8432436" y="3236444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8857482" y="503658"/>
            <a:ext cx="567912" cy="25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SALÓN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8287787" y="1036970"/>
            <a:ext cx="1779876" cy="1610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Luis se atragantó mientras comía una barrita energética y después colapsó.</a:t>
            </a:r>
          </a:p>
          <a:p>
            <a:pPr algn="ctr">
              <a:lnSpc>
                <a:spcPts val="2107"/>
              </a:lnSpc>
              <a:spcBef>
                <a:spcPct val="0"/>
              </a:spcBef>
            </a:pPr>
            <a:endParaRPr lang="en-US" sz="1699">
              <a:solidFill>
                <a:srgbClr val="000000"/>
              </a:solidFill>
              <a:latin typeface="Dreaming Outloud Sans"/>
              <a:ea typeface="Dreaming Outloud Sans"/>
              <a:cs typeface="Dreaming Outloud Sans"/>
              <a:sym typeface="Dreaming Outloud Sans"/>
            </a:endParaRPr>
          </a:p>
        </p:txBody>
      </p:sp>
      <p:grpSp>
        <p:nvGrpSpPr>
          <p:cNvPr id="262" name="Group 262"/>
          <p:cNvGrpSpPr/>
          <p:nvPr/>
        </p:nvGrpSpPr>
        <p:grpSpPr>
          <a:xfrm>
            <a:off x="259141" y="3871431"/>
            <a:ext cx="2431848" cy="3504122"/>
            <a:chOff x="0" y="0"/>
            <a:chExt cx="1864859" cy="2687130"/>
          </a:xfrm>
        </p:grpSpPr>
        <p:sp>
          <p:nvSpPr>
            <p:cNvPr id="263" name="Freeform 2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4" name="Freeform 2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5" name="Group 265"/>
          <p:cNvGrpSpPr/>
          <p:nvPr/>
        </p:nvGrpSpPr>
        <p:grpSpPr>
          <a:xfrm>
            <a:off x="296764" y="3901382"/>
            <a:ext cx="2356602" cy="2891748"/>
            <a:chOff x="0" y="0"/>
            <a:chExt cx="1871426" cy="2296397"/>
          </a:xfrm>
        </p:grpSpPr>
        <p:sp>
          <p:nvSpPr>
            <p:cNvPr id="266" name="Freeform 2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7" name="Freeform 2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0" name="TextBox 270"/>
          <p:cNvSpPr txBox="1"/>
          <p:nvPr/>
        </p:nvSpPr>
        <p:spPr>
          <a:xfrm>
            <a:off x="766064" y="6922917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271" name="TextBox 271"/>
          <p:cNvSpPr txBox="1"/>
          <p:nvPr/>
        </p:nvSpPr>
        <p:spPr>
          <a:xfrm>
            <a:off x="1236335" y="4190131"/>
            <a:ext cx="477461" cy="245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BAÑO</a:t>
            </a:r>
          </a:p>
        </p:txBody>
      </p:sp>
      <p:sp>
        <p:nvSpPr>
          <p:cNvPr id="272" name="TextBox 272"/>
          <p:cNvSpPr txBox="1"/>
          <p:nvPr/>
        </p:nvSpPr>
        <p:spPr>
          <a:xfrm>
            <a:off x="624663" y="4642667"/>
            <a:ext cx="1732304" cy="187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Juan resbaló al intentar levantarse del suelo y tiene el brazo doblado de forma anormal.</a:t>
            </a:r>
          </a:p>
          <a:p>
            <a:pPr algn="ctr">
              <a:lnSpc>
                <a:spcPts val="2107"/>
              </a:lnSpc>
              <a:spcBef>
                <a:spcPct val="0"/>
              </a:spcBef>
            </a:pPr>
            <a:endParaRPr lang="en-US" sz="1699">
              <a:solidFill>
                <a:srgbClr val="000000"/>
              </a:solidFill>
              <a:latin typeface="Dreaming Outloud Sans"/>
              <a:ea typeface="Dreaming Outloud Sans"/>
              <a:cs typeface="Dreaming Outloud Sans"/>
              <a:sym typeface="Dreaming Outloud Sans"/>
            </a:endParaRPr>
          </a:p>
        </p:txBody>
      </p:sp>
      <p:grpSp>
        <p:nvGrpSpPr>
          <p:cNvPr id="273" name="Group 273"/>
          <p:cNvGrpSpPr/>
          <p:nvPr/>
        </p:nvGrpSpPr>
        <p:grpSpPr>
          <a:xfrm>
            <a:off x="2801989" y="3826505"/>
            <a:ext cx="2431848" cy="3504122"/>
            <a:chOff x="0" y="0"/>
            <a:chExt cx="1864859" cy="2687130"/>
          </a:xfrm>
        </p:grpSpPr>
        <p:sp>
          <p:nvSpPr>
            <p:cNvPr id="274" name="Freeform 27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5" name="Freeform 27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76" name="Group 276"/>
          <p:cNvGrpSpPr/>
          <p:nvPr/>
        </p:nvGrpSpPr>
        <p:grpSpPr>
          <a:xfrm>
            <a:off x="2839612" y="3856456"/>
            <a:ext cx="2356602" cy="2891748"/>
            <a:chOff x="0" y="0"/>
            <a:chExt cx="1871426" cy="2296397"/>
          </a:xfrm>
        </p:grpSpPr>
        <p:sp>
          <p:nvSpPr>
            <p:cNvPr id="277" name="Freeform 27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8" name="Freeform 27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81" name="TextBox 281"/>
          <p:cNvSpPr txBox="1"/>
          <p:nvPr/>
        </p:nvSpPr>
        <p:spPr>
          <a:xfrm>
            <a:off x="3308912" y="687799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36</a:t>
            </a:r>
          </a:p>
        </p:txBody>
      </p:sp>
      <p:sp>
        <p:nvSpPr>
          <p:cNvPr id="282" name="TextBox 282"/>
          <p:cNvSpPr txBox="1"/>
          <p:nvPr/>
        </p:nvSpPr>
        <p:spPr>
          <a:xfrm>
            <a:off x="3410103" y="4145205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sp>
        <p:nvSpPr>
          <p:cNvPr id="283" name="TextBox 283"/>
          <p:cNvSpPr txBox="1"/>
          <p:nvPr/>
        </p:nvSpPr>
        <p:spPr>
          <a:xfrm>
            <a:off x="3148461" y="4700325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¿Cuántos reanimadores se necesitan para aplicar una relación 15:2 en RCP infantil?</a:t>
            </a:r>
          </a:p>
        </p:txBody>
      </p:sp>
      <p:grpSp>
        <p:nvGrpSpPr>
          <p:cNvPr id="284" name="Group 284"/>
          <p:cNvGrpSpPr/>
          <p:nvPr/>
        </p:nvGrpSpPr>
        <p:grpSpPr>
          <a:xfrm>
            <a:off x="2801989" y="3856456"/>
            <a:ext cx="2431848" cy="3504122"/>
            <a:chOff x="0" y="0"/>
            <a:chExt cx="1864859" cy="2687130"/>
          </a:xfrm>
        </p:grpSpPr>
        <p:sp>
          <p:nvSpPr>
            <p:cNvPr id="285" name="Freeform 28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6" name="Freeform 28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7" name="Group 287"/>
          <p:cNvGrpSpPr/>
          <p:nvPr/>
        </p:nvGrpSpPr>
        <p:grpSpPr>
          <a:xfrm>
            <a:off x="2839612" y="3886406"/>
            <a:ext cx="2356602" cy="2891748"/>
            <a:chOff x="0" y="0"/>
            <a:chExt cx="1871426" cy="2296397"/>
          </a:xfrm>
        </p:grpSpPr>
        <p:sp>
          <p:nvSpPr>
            <p:cNvPr id="288" name="Freeform 288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9" name="Freeform 289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92" name="TextBox 292"/>
          <p:cNvSpPr txBox="1"/>
          <p:nvPr/>
        </p:nvSpPr>
        <p:spPr>
          <a:xfrm>
            <a:off x="3308912" y="690794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293" name="TextBox 293"/>
          <p:cNvSpPr txBox="1"/>
          <p:nvPr/>
        </p:nvSpPr>
        <p:spPr>
          <a:xfrm>
            <a:off x="3779183" y="4175155"/>
            <a:ext cx="477461" cy="245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BAÑO</a:t>
            </a:r>
          </a:p>
        </p:txBody>
      </p:sp>
      <p:sp>
        <p:nvSpPr>
          <p:cNvPr id="294" name="TextBox 294"/>
          <p:cNvSpPr txBox="1"/>
          <p:nvPr/>
        </p:nvSpPr>
        <p:spPr>
          <a:xfrm>
            <a:off x="3163939" y="4619165"/>
            <a:ext cx="1732304" cy="2144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Juan resbaló en el baño y, al caer, sintió un chasquido fuerte en la pierna. No puede apoyarse sobre ella.</a:t>
            </a:r>
          </a:p>
          <a:p>
            <a:pPr algn="ctr">
              <a:lnSpc>
                <a:spcPts val="2107"/>
              </a:lnSpc>
              <a:spcBef>
                <a:spcPct val="0"/>
              </a:spcBef>
            </a:pPr>
            <a:endParaRPr lang="en-US" sz="1699">
              <a:solidFill>
                <a:srgbClr val="000000"/>
              </a:solidFill>
              <a:latin typeface="Dreaming Outloud Sans"/>
              <a:ea typeface="Dreaming Outloud Sans"/>
              <a:cs typeface="Dreaming Outloud Sans"/>
              <a:sym typeface="Dreaming Outloud Sans"/>
            </a:endParaRPr>
          </a:p>
        </p:txBody>
      </p:sp>
      <p:grpSp>
        <p:nvGrpSpPr>
          <p:cNvPr id="295" name="Group 295"/>
          <p:cNvGrpSpPr/>
          <p:nvPr/>
        </p:nvGrpSpPr>
        <p:grpSpPr>
          <a:xfrm>
            <a:off x="7915341" y="3794975"/>
            <a:ext cx="2431848" cy="3504122"/>
            <a:chOff x="0" y="0"/>
            <a:chExt cx="1864859" cy="2687130"/>
          </a:xfrm>
        </p:grpSpPr>
        <p:sp>
          <p:nvSpPr>
            <p:cNvPr id="296" name="Freeform 29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7" name="Freeform 29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8" name="Group 298"/>
          <p:cNvGrpSpPr/>
          <p:nvPr/>
        </p:nvGrpSpPr>
        <p:grpSpPr>
          <a:xfrm>
            <a:off x="7952964" y="3824926"/>
            <a:ext cx="2356602" cy="2891748"/>
            <a:chOff x="0" y="0"/>
            <a:chExt cx="1871426" cy="2296397"/>
          </a:xfrm>
        </p:grpSpPr>
        <p:sp>
          <p:nvSpPr>
            <p:cNvPr id="299" name="Freeform 29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0" name="Freeform 30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3" name="TextBox 303"/>
          <p:cNvSpPr txBox="1"/>
          <p:nvPr/>
        </p:nvSpPr>
        <p:spPr>
          <a:xfrm>
            <a:off x="8422263" y="684646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35</a:t>
            </a:r>
          </a:p>
        </p:txBody>
      </p:sp>
      <p:sp>
        <p:nvSpPr>
          <p:cNvPr id="304" name="TextBox 304"/>
          <p:cNvSpPr txBox="1"/>
          <p:nvPr/>
        </p:nvSpPr>
        <p:spPr>
          <a:xfrm>
            <a:off x="8523454" y="4113675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grpSp>
        <p:nvGrpSpPr>
          <p:cNvPr id="305" name="Group 305"/>
          <p:cNvGrpSpPr/>
          <p:nvPr/>
        </p:nvGrpSpPr>
        <p:grpSpPr>
          <a:xfrm>
            <a:off x="5360315" y="3794975"/>
            <a:ext cx="2431848" cy="3504122"/>
            <a:chOff x="0" y="0"/>
            <a:chExt cx="1864859" cy="2687130"/>
          </a:xfrm>
        </p:grpSpPr>
        <p:sp>
          <p:nvSpPr>
            <p:cNvPr id="306" name="Freeform 30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7" name="Freeform 30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8" name="Group 308"/>
          <p:cNvGrpSpPr/>
          <p:nvPr/>
        </p:nvGrpSpPr>
        <p:grpSpPr>
          <a:xfrm>
            <a:off x="5397938" y="3824926"/>
            <a:ext cx="2356602" cy="2891748"/>
            <a:chOff x="0" y="0"/>
            <a:chExt cx="1871426" cy="2296397"/>
          </a:xfrm>
        </p:grpSpPr>
        <p:sp>
          <p:nvSpPr>
            <p:cNvPr id="309" name="Freeform 30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0" name="Freeform 31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3" name="TextBox 313"/>
          <p:cNvSpPr txBox="1"/>
          <p:nvPr/>
        </p:nvSpPr>
        <p:spPr>
          <a:xfrm>
            <a:off x="5867237" y="684646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36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5968429" y="4113675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8265437" y="4668794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¿En qué posición deben colocarse los electrodos de un DEA en un niño menor de 8 años?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5706787" y="4668794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¿Cuántos reanimadores se necesitan para aplicar una relación 15:2 en RCP infantil?</a:t>
            </a:r>
          </a:p>
        </p:txBody>
      </p:sp>
      <p:grpSp>
        <p:nvGrpSpPr>
          <p:cNvPr id="317" name="Group 317"/>
          <p:cNvGrpSpPr/>
          <p:nvPr/>
        </p:nvGrpSpPr>
        <p:grpSpPr>
          <a:xfrm>
            <a:off x="5360315" y="3824926"/>
            <a:ext cx="2431848" cy="3504122"/>
            <a:chOff x="0" y="0"/>
            <a:chExt cx="1864859" cy="2687130"/>
          </a:xfrm>
        </p:grpSpPr>
        <p:sp>
          <p:nvSpPr>
            <p:cNvPr id="318" name="Freeform 31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9" name="Freeform 31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0" name="Group 320"/>
          <p:cNvGrpSpPr/>
          <p:nvPr/>
        </p:nvGrpSpPr>
        <p:grpSpPr>
          <a:xfrm>
            <a:off x="5397938" y="3854876"/>
            <a:ext cx="2356602" cy="2891748"/>
            <a:chOff x="0" y="0"/>
            <a:chExt cx="1871426" cy="2296397"/>
          </a:xfrm>
        </p:grpSpPr>
        <p:sp>
          <p:nvSpPr>
            <p:cNvPr id="321" name="Freeform 321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2" name="Freeform 322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25" name="TextBox 325"/>
          <p:cNvSpPr txBox="1"/>
          <p:nvPr/>
        </p:nvSpPr>
        <p:spPr>
          <a:xfrm>
            <a:off x="5867237" y="6876411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6337509" y="4143625"/>
            <a:ext cx="477461" cy="245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BAÑO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5683288" y="4535745"/>
            <a:ext cx="1817453" cy="2144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Juan cayó golpeándose la cabeza contra el lavabo, quedando aturdido y con una herida sangrante en la frente.</a:t>
            </a:r>
          </a:p>
          <a:p>
            <a:pPr algn="ctr">
              <a:lnSpc>
                <a:spcPts val="2107"/>
              </a:lnSpc>
              <a:spcBef>
                <a:spcPct val="0"/>
              </a:spcBef>
            </a:pPr>
            <a:endParaRPr lang="en-US" sz="1699">
              <a:solidFill>
                <a:srgbClr val="000000"/>
              </a:solidFill>
              <a:latin typeface="Dreaming Outloud Sans"/>
              <a:ea typeface="Dreaming Outloud Sans"/>
              <a:cs typeface="Dreaming Outloud Sans"/>
              <a:sym typeface="Dreaming Outloud Sans"/>
            </a:endParaRPr>
          </a:p>
        </p:txBody>
      </p:sp>
      <p:grpSp>
        <p:nvGrpSpPr>
          <p:cNvPr id="328" name="Group 328"/>
          <p:cNvGrpSpPr/>
          <p:nvPr/>
        </p:nvGrpSpPr>
        <p:grpSpPr>
          <a:xfrm>
            <a:off x="7903163" y="3780000"/>
            <a:ext cx="2431848" cy="3504122"/>
            <a:chOff x="0" y="0"/>
            <a:chExt cx="1864859" cy="2687130"/>
          </a:xfrm>
        </p:grpSpPr>
        <p:sp>
          <p:nvSpPr>
            <p:cNvPr id="329" name="Freeform 32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0" name="Freeform 33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31" name="Group 331"/>
          <p:cNvGrpSpPr/>
          <p:nvPr/>
        </p:nvGrpSpPr>
        <p:grpSpPr>
          <a:xfrm>
            <a:off x="7940786" y="3809951"/>
            <a:ext cx="2356602" cy="2891748"/>
            <a:chOff x="0" y="0"/>
            <a:chExt cx="1871426" cy="2296397"/>
          </a:xfrm>
        </p:grpSpPr>
        <p:sp>
          <p:nvSpPr>
            <p:cNvPr id="332" name="Freeform 332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3" name="Freeform 333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36" name="TextBox 336"/>
          <p:cNvSpPr txBox="1"/>
          <p:nvPr/>
        </p:nvSpPr>
        <p:spPr>
          <a:xfrm>
            <a:off x="841008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36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8511276" y="4098700"/>
            <a:ext cx="1215621" cy="336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4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8249635" y="4653819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¿Cuántos reanimadores se necesitan para aplicar una relación 15:2 en RCP infantil?</a:t>
            </a:r>
          </a:p>
        </p:txBody>
      </p:sp>
      <p:grpSp>
        <p:nvGrpSpPr>
          <p:cNvPr id="339" name="Group 339"/>
          <p:cNvGrpSpPr/>
          <p:nvPr/>
        </p:nvGrpSpPr>
        <p:grpSpPr>
          <a:xfrm>
            <a:off x="7903163" y="3809951"/>
            <a:ext cx="2431848" cy="3504122"/>
            <a:chOff x="0" y="0"/>
            <a:chExt cx="1864859" cy="2687130"/>
          </a:xfrm>
        </p:grpSpPr>
        <p:sp>
          <p:nvSpPr>
            <p:cNvPr id="340" name="Freeform 34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1" name="Freeform 34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2" name="Group 342"/>
          <p:cNvGrpSpPr/>
          <p:nvPr/>
        </p:nvGrpSpPr>
        <p:grpSpPr>
          <a:xfrm>
            <a:off x="7940786" y="3839901"/>
            <a:ext cx="2356602" cy="2891748"/>
            <a:chOff x="0" y="0"/>
            <a:chExt cx="1871426" cy="2296397"/>
          </a:xfrm>
        </p:grpSpPr>
        <p:sp>
          <p:nvSpPr>
            <p:cNvPr id="343" name="Freeform 34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4" name="Freeform 34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47" name="TextBox 347"/>
          <p:cNvSpPr txBox="1"/>
          <p:nvPr/>
        </p:nvSpPr>
        <p:spPr>
          <a:xfrm>
            <a:off x="8410085" y="686143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HACER?</a:t>
            </a:r>
          </a:p>
        </p:txBody>
      </p:sp>
      <p:sp>
        <p:nvSpPr>
          <p:cNvPr id="348" name="TextBox 348"/>
          <p:cNvSpPr txBox="1"/>
          <p:nvPr/>
        </p:nvSpPr>
        <p:spPr>
          <a:xfrm>
            <a:off x="8880357" y="4128650"/>
            <a:ext cx="477461" cy="245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4F3C2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BAÑO</a:t>
            </a:r>
          </a:p>
        </p:txBody>
      </p:sp>
      <p:sp>
        <p:nvSpPr>
          <p:cNvPr id="349" name="TextBox 349"/>
          <p:cNvSpPr txBox="1"/>
          <p:nvPr/>
        </p:nvSpPr>
        <p:spPr>
          <a:xfrm>
            <a:off x="8204005" y="4465504"/>
            <a:ext cx="1861894" cy="2144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7"/>
              </a:lnSpc>
              <a:spcBef>
                <a:spcPct val="0"/>
              </a:spcBef>
            </a:pPr>
            <a:r>
              <a:rPr lang="en-US" sz="16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Juan cayó de espaldas y ahora no siente las piernas. Está en shock y parece tener dificultades para respirar debido al dolor.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5369840" y="3841481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924866" y="3841481"/>
            <a:ext cx="2431848" cy="3504122"/>
            <a:chOff x="0" y="0"/>
            <a:chExt cx="1864859" cy="2687130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" name="Group 8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2814167" y="3841481"/>
            <a:ext cx="2431848" cy="3504122"/>
            <a:chOff x="0" y="0"/>
            <a:chExt cx="1864859" cy="2687130"/>
          </a:xfrm>
        </p:grpSpPr>
        <p:sp>
          <p:nvSpPr>
            <p:cNvPr id="12" name="Freeform 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" name="Group 14"/>
          <p:cNvGrpSpPr/>
          <p:nvPr/>
        </p:nvGrpSpPr>
        <p:grpSpPr>
          <a:xfrm rot="-10800000">
            <a:off x="5369840" y="184958"/>
            <a:ext cx="2431848" cy="3504122"/>
            <a:chOff x="0" y="0"/>
            <a:chExt cx="1864859" cy="2687130"/>
          </a:xfrm>
        </p:grpSpPr>
        <p:sp>
          <p:nvSpPr>
            <p:cNvPr id="15" name="Freeform 1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924866" y="184958"/>
            <a:ext cx="2431848" cy="3504122"/>
            <a:chOff x="0" y="0"/>
            <a:chExt cx="1864859" cy="2687130"/>
          </a:xfrm>
        </p:grpSpPr>
        <p:sp>
          <p:nvSpPr>
            <p:cNvPr id="18" name="Freeform 1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" name="Group 20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21" name="Freeform 2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" name="Group 23"/>
          <p:cNvGrpSpPr/>
          <p:nvPr/>
        </p:nvGrpSpPr>
        <p:grpSpPr>
          <a:xfrm rot="-10800000">
            <a:off x="2814167" y="184958"/>
            <a:ext cx="2431848" cy="3504122"/>
            <a:chOff x="0" y="0"/>
            <a:chExt cx="1864859" cy="2687130"/>
          </a:xfrm>
        </p:grpSpPr>
        <p:sp>
          <p:nvSpPr>
            <p:cNvPr id="24" name="Freeform 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" name="Group 26"/>
          <p:cNvGrpSpPr/>
          <p:nvPr/>
        </p:nvGrpSpPr>
        <p:grpSpPr>
          <a:xfrm rot="-10800000">
            <a:off x="8843876" y="6559262"/>
            <a:ext cx="593828" cy="593828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" name="Group 28"/>
          <p:cNvGrpSpPr/>
          <p:nvPr/>
        </p:nvGrpSpPr>
        <p:grpSpPr>
          <a:xfrm rot="-10800000">
            <a:off x="8060209" y="856439"/>
            <a:ext cx="2161161" cy="2161161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" name="Group 30"/>
          <p:cNvGrpSpPr/>
          <p:nvPr/>
        </p:nvGrpSpPr>
        <p:grpSpPr>
          <a:xfrm rot="-10800000">
            <a:off x="5504860" y="856439"/>
            <a:ext cx="2161161" cy="216116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" name="Group 32"/>
          <p:cNvGrpSpPr/>
          <p:nvPr/>
        </p:nvGrpSpPr>
        <p:grpSpPr>
          <a:xfrm rot="-10800000">
            <a:off x="2949510" y="856439"/>
            <a:ext cx="2161161" cy="216116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" name="Group 34"/>
          <p:cNvGrpSpPr/>
          <p:nvPr/>
        </p:nvGrpSpPr>
        <p:grpSpPr>
          <a:xfrm rot="-10800000">
            <a:off x="395830" y="856439"/>
            <a:ext cx="2161161" cy="21611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6" name="TextBox 36"/>
          <p:cNvSpPr txBox="1"/>
          <p:nvPr/>
        </p:nvSpPr>
        <p:spPr>
          <a:xfrm rot="-10800000">
            <a:off x="8167424" y="4121993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Luis, su hijo, sabe algo que nos podría ayudar, pero ha colapsado en el salón. Si no lográis estabilizarlo, no os podrá dar la pista.</a:t>
            </a:r>
          </a:p>
        </p:txBody>
      </p:sp>
      <p:grpSp>
        <p:nvGrpSpPr>
          <p:cNvPr id="37" name="Group 37"/>
          <p:cNvGrpSpPr/>
          <p:nvPr/>
        </p:nvGrpSpPr>
        <p:grpSpPr>
          <a:xfrm rot="-10800000">
            <a:off x="5369516" y="3841481"/>
            <a:ext cx="2431848" cy="3504122"/>
            <a:chOff x="0" y="0"/>
            <a:chExt cx="1864859" cy="2687130"/>
          </a:xfrm>
        </p:grpSpPr>
        <p:sp>
          <p:nvSpPr>
            <p:cNvPr id="38" name="Freeform 3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" name="Group 40"/>
          <p:cNvGrpSpPr/>
          <p:nvPr/>
        </p:nvGrpSpPr>
        <p:grpSpPr>
          <a:xfrm rot="-10800000">
            <a:off x="6289174" y="6559262"/>
            <a:ext cx="593828" cy="593828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2" name="Group 42"/>
          <p:cNvGrpSpPr/>
          <p:nvPr/>
        </p:nvGrpSpPr>
        <p:grpSpPr>
          <a:xfrm rot="-10800000">
            <a:off x="259465" y="3841481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 rot="-10800000">
            <a:off x="2814491" y="3841481"/>
            <a:ext cx="2431848" cy="3504122"/>
            <a:chOff x="0" y="0"/>
            <a:chExt cx="1864859" cy="2687130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8" name="Group 48"/>
          <p:cNvGrpSpPr/>
          <p:nvPr/>
        </p:nvGrpSpPr>
        <p:grpSpPr>
          <a:xfrm rot="-10800000">
            <a:off x="3733177" y="6560266"/>
            <a:ext cx="593828" cy="593828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0" name="Group 50"/>
          <p:cNvGrpSpPr/>
          <p:nvPr/>
        </p:nvGrpSpPr>
        <p:grpSpPr>
          <a:xfrm rot="-10800000">
            <a:off x="259141" y="3841481"/>
            <a:ext cx="2431848" cy="3504122"/>
            <a:chOff x="0" y="0"/>
            <a:chExt cx="1864859" cy="2687130"/>
          </a:xfrm>
        </p:grpSpPr>
        <p:sp>
          <p:nvSpPr>
            <p:cNvPr id="51" name="Freeform 5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3" name="Group 53"/>
          <p:cNvGrpSpPr/>
          <p:nvPr/>
        </p:nvGrpSpPr>
        <p:grpSpPr>
          <a:xfrm rot="-10800000">
            <a:off x="1172589" y="6559262"/>
            <a:ext cx="593828" cy="593828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 rot="-10800000">
            <a:off x="5369840" y="184958"/>
            <a:ext cx="2431848" cy="3504122"/>
            <a:chOff x="0" y="0"/>
            <a:chExt cx="1864859" cy="2687130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8" name="Group 58"/>
          <p:cNvGrpSpPr/>
          <p:nvPr/>
        </p:nvGrpSpPr>
        <p:grpSpPr>
          <a:xfrm rot="-10800000">
            <a:off x="7924866" y="184958"/>
            <a:ext cx="2431848" cy="3504122"/>
            <a:chOff x="0" y="0"/>
            <a:chExt cx="1864859" cy="2687130"/>
          </a:xfrm>
        </p:grpSpPr>
        <p:sp>
          <p:nvSpPr>
            <p:cNvPr id="59" name="Freeform 5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6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1" name="Group 61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62" name="Freeform 6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4" name="Group 64"/>
          <p:cNvGrpSpPr/>
          <p:nvPr/>
        </p:nvGrpSpPr>
        <p:grpSpPr>
          <a:xfrm rot="-10800000">
            <a:off x="2814167" y="184958"/>
            <a:ext cx="2431848" cy="3504122"/>
            <a:chOff x="0" y="0"/>
            <a:chExt cx="1864859" cy="2687130"/>
          </a:xfrm>
        </p:grpSpPr>
        <p:sp>
          <p:nvSpPr>
            <p:cNvPr id="65" name="Freeform 6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6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7" name="Group 67"/>
          <p:cNvGrpSpPr/>
          <p:nvPr/>
        </p:nvGrpSpPr>
        <p:grpSpPr>
          <a:xfrm rot="-10800000">
            <a:off x="8843876" y="2902740"/>
            <a:ext cx="593828" cy="593828"/>
            <a:chOff x="0" y="0"/>
            <a:chExt cx="812800" cy="8128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9" name="TextBox 69"/>
          <p:cNvSpPr txBox="1"/>
          <p:nvPr/>
        </p:nvSpPr>
        <p:spPr>
          <a:xfrm rot="-10800000">
            <a:off x="8167424" y="464467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Juan, el mayordomo, ha sufrido una caída en el baño mientras limpiaba. No podrá darte la pista si no lo ayudas primero.</a:t>
            </a:r>
          </a:p>
        </p:txBody>
      </p:sp>
      <p:grpSp>
        <p:nvGrpSpPr>
          <p:cNvPr id="70" name="Group 70"/>
          <p:cNvGrpSpPr/>
          <p:nvPr/>
        </p:nvGrpSpPr>
        <p:grpSpPr>
          <a:xfrm rot="-10800000">
            <a:off x="5369516" y="184958"/>
            <a:ext cx="2431848" cy="3504122"/>
            <a:chOff x="0" y="0"/>
            <a:chExt cx="1864859" cy="2687130"/>
          </a:xfrm>
        </p:grpSpPr>
        <p:sp>
          <p:nvSpPr>
            <p:cNvPr id="71" name="Freeform 7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3" name="Group 73"/>
          <p:cNvGrpSpPr/>
          <p:nvPr/>
        </p:nvGrpSpPr>
        <p:grpSpPr>
          <a:xfrm rot="-10800000">
            <a:off x="259465" y="184958"/>
            <a:ext cx="2431848" cy="3504122"/>
            <a:chOff x="0" y="0"/>
            <a:chExt cx="1864859" cy="2687130"/>
          </a:xfrm>
        </p:grpSpPr>
        <p:sp>
          <p:nvSpPr>
            <p:cNvPr id="74" name="Freeform 7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7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6" name="Group 76"/>
          <p:cNvGrpSpPr/>
          <p:nvPr/>
        </p:nvGrpSpPr>
        <p:grpSpPr>
          <a:xfrm rot="-10800000">
            <a:off x="2814491" y="184958"/>
            <a:ext cx="2431848" cy="3504122"/>
            <a:chOff x="0" y="0"/>
            <a:chExt cx="1864859" cy="2687130"/>
          </a:xfrm>
        </p:grpSpPr>
        <p:sp>
          <p:nvSpPr>
            <p:cNvPr id="77" name="Freeform 7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7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9" name="Group 79"/>
          <p:cNvGrpSpPr/>
          <p:nvPr/>
        </p:nvGrpSpPr>
        <p:grpSpPr>
          <a:xfrm rot="-10800000">
            <a:off x="4517167" y="2902740"/>
            <a:ext cx="593828" cy="593828"/>
            <a:chOff x="0" y="0"/>
            <a:chExt cx="812800" cy="812800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1" name="TextBox 81"/>
          <p:cNvSpPr txBox="1"/>
          <p:nvPr/>
        </p:nvSpPr>
        <p:spPr>
          <a:xfrm rot="-10800000">
            <a:off x="3164263" y="105602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Paco el cocinero tiene una pista, pero… algo va mal, debemos ayudarle ya que…</a:t>
            </a:r>
          </a:p>
        </p:txBody>
      </p:sp>
      <p:grpSp>
        <p:nvGrpSpPr>
          <p:cNvPr id="82" name="Group 82"/>
          <p:cNvGrpSpPr/>
          <p:nvPr/>
        </p:nvGrpSpPr>
        <p:grpSpPr>
          <a:xfrm rot="-10800000">
            <a:off x="259141" y="184958"/>
            <a:ext cx="2431848" cy="3504122"/>
            <a:chOff x="0" y="0"/>
            <a:chExt cx="1864859" cy="2687130"/>
          </a:xfrm>
        </p:grpSpPr>
        <p:sp>
          <p:nvSpPr>
            <p:cNvPr id="83" name="Freeform 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/>
          <p:cNvGrpSpPr/>
          <p:nvPr/>
        </p:nvGrpSpPr>
        <p:grpSpPr>
          <a:xfrm rot="-10800000">
            <a:off x="1961818" y="2902740"/>
            <a:ext cx="593828" cy="593828"/>
            <a:chOff x="0" y="0"/>
            <a:chExt cx="812800" cy="812800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7" name="TextBox 87"/>
          <p:cNvSpPr txBox="1"/>
          <p:nvPr/>
        </p:nvSpPr>
        <p:spPr>
          <a:xfrm rot="-10800000">
            <a:off x="608914" y="1056020"/>
            <a:ext cx="1732304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 Paco el cocinero tiene una pista, pero… algo va mal, debemos ayudarle ya que…</a:t>
            </a:r>
          </a:p>
        </p:txBody>
      </p:sp>
      <p:grpSp>
        <p:nvGrpSpPr>
          <p:cNvPr id="88" name="Group 88"/>
          <p:cNvGrpSpPr/>
          <p:nvPr/>
        </p:nvGrpSpPr>
        <p:grpSpPr>
          <a:xfrm rot="-10800000">
            <a:off x="5370164" y="184958"/>
            <a:ext cx="2431848" cy="3504122"/>
            <a:chOff x="0" y="0"/>
            <a:chExt cx="1864859" cy="2687130"/>
          </a:xfrm>
        </p:grpSpPr>
        <p:sp>
          <p:nvSpPr>
            <p:cNvPr id="89" name="Freeform 8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0" name="Freeform 9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1" name="Group 91"/>
          <p:cNvGrpSpPr/>
          <p:nvPr/>
        </p:nvGrpSpPr>
        <p:grpSpPr>
          <a:xfrm rot="-10800000">
            <a:off x="5505507" y="856439"/>
            <a:ext cx="2161161" cy="2161161"/>
            <a:chOff x="0" y="0"/>
            <a:chExt cx="812800" cy="812800"/>
          </a:xfrm>
        </p:grpSpPr>
        <p:sp>
          <p:nvSpPr>
            <p:cNvPr id="92" name="Freeform 9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3" name="Group 93"/>
          <p:cNvGrpSpPr/>
          <p:nvPr/>
        </p:nvGrpSpPr>
        <p:grpSpPr>
          <a:xfrm rot="-10800000">
            <a:off x="5370164" y="184958"/>
            <a:ext cx="2431848" cy="3504122"/>
            <a:chOff x="0" y="0"/>
            <a:chExt cx="1864859" cy="2687130"/>
          </a:xfrm>
        </p:grpSpPr>
        <p:sp>
          <p:nvSpPr>
            <p:cNvPr id="94" name="Freeform 9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9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6" name="Group 96"/>
          <p:cNvGrpSpPr/>
          <p:nvPr/>
        </p:nvGrpSpPr>
        <p:grpSpPr>
          <a:xfrm rot="-10800000">
            <a:off x="6289174" y="2902740"/>
            <a:ext cx="593828" cy="593828"/>
            <a:chOff x="0" y="0"/>
            <a:chExt cx="812800" cy="812800"/>
          </a:xfrm>
        </p:grpSpPr>
        <p:sp>
          <p:nvSpPr>
            <p:cNvPr id="97" name="Freeform 9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8" name="Group 98"/>
          <p:cNvGrpSpPr/>
          <p:nvPr/>
        </p:nvGrpSpPr>
        <p:grpSpPr>
          <a:xfrm rot="-10800000">
            <a:off x="259789" y="184958"/>
            <a:ext cx="2431848" cy="3504122"/>
            <a:chOff x="0" y="0"/>
            <a:chExt cx="1864859" cy="2687130"/>
          </a:xfrm>
        </p:grpSpPr>
        <p:sp>
          <p:nvSpPr>
            <p:cNvPr id="99" name="Freeform 9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1" name="Group 101"/>
          <p:cNvGrpSpPr/>
          <p:nvPr/>
        </p:nvGrpSpPr>
        <p:grpSpPr>
          <a:xfrm rot="-10800000">
            <a:off x="2814814" y="184958"/>
            <a:ext cx="2431848" cy="3504122"/>
            <a:chOff x="0" y="0"/>
            <a:chExt cx="1864859" cy="2687130"/>
          </a:xfrm>
        </p:grpSpPr>
        <p:sp>
          <p:nvSpPr>
            <p:cNvPr id="102" name="Freeform 10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10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4" name="Group 104"/>
          <p:cNvGrpSpPr/>
          <p:nvPr/>
        </p:nvGrpSpPr>
        <p:grpSpPr>
          <a:xfrm rot="-10800000">
            <a:off x="2950158" y="856439"/>
            <a:ext cx="2161161" cy="2161161"/>
            <a:chOff x="0" y="0"/>
            <a:chExt cx="812800" cy="812800"/>
          </a:xfrm>
        </p:grpSpPr>
        <p:sp>
          <p:nvSpPr>
            <p:cNvPr id="105" name="Freeform 10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6" name="Group 106"/>
          <p:cNvGrpSpPr/>
          <p:nvPr/>
        </p:nvGrpSpPr>
        <p:grpSpPr>
          <a:xfrm rot="-10800000">
            <a:off x="394808" y="856439"/>
            <a:ext cx="2161161" cy="2161161"/>
            <a:chOff x="0" y="0"/>
            <a:chExt cx="812800" cy="812800"/>
          </a:xfrm>
        </p:grpSpPr>
        <p:sp>
          <p:nvSpPr>
            <p:cNvPr id="107" name="Freeform 10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8" name="Group 108"/>
          <p:cNvGrpSpPr/>
          <p:nvPr/>
        </p:nvGrpSpPr>
        <p:grpSpPr>
          <a:xfrm rot="-10800000">
            <a:off x="259789" y="184958"/>
            <a:ext cx="2431848" cy="3504122"/>
            <a:chOff x="0" y="0"/>
            <a:chExt cx="1864859" cy="2687130"/>
          </a:xfrm>
        </p:grpSpPr>
        <p:sp>
          <p:nvSpPr>
            <p:cNvPr id="109" name="Freeform 10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Freeform 11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1" name="Group 111"/>
          <p:cNvGrpSpPr/>
          <p:nvPr/>
        </p:nvGrpSpPr>
        <p:grpSpPr>
          <a:xfrm rot="-10800000">
            <a:off x="2814814" y="184958"/>
            <a:ext cx="2431848" cy="3504122"/>
            <a:chOff x="0" y="0"/>
            <a:chExt cx="1864859" cy="2687130"/>
          </a:xfrm>
        </p:grpSpPr>
        <p:sp>
          <p:nvSpPr>
            <p:cNvPr id="112" name="Freeform 11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Freeform 11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4" name="Group 114"/>
          <p:cNvGrpSpPr/>
          <p:nvPr/>
        </p:nvGrpSpPr>
        <p:grpSpPr>
          <a:xfrm rot="-10800000">
            <a:off x="3733824" y="2902740"/>
            <a:ext cx="593828" cy="593828"/>
            <a:chOff x="0" y="0"/>
            <a:chExt cx="812800" cy="812800"/>
          </a:xfrm>
        </p:grpSpPr>
        <p:sp>
          <p:nvSpPr>
            <p:cNvPr id="115" name="Freeform 1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6" name="Group 116"/>
          <p:cNvGrpSpPr/>
          <p:nvPr/>
        </p:nvGrpSpPr>
        <p:grpSpPr>
          <a:xfrm rot="-10800000">
            <a:off x="259465" y="184958"/>
            <a:ext cx="2431848" cy="3504122"/>
            <a:chOff x="0" y="0"/>
            <a:chExt cx="1864859" cy="2687130"/>
          </a:xfrm>
        </p:grpSpPr>
        <p:sp>
          <p:nvSpPr>
            <p:cNvPr id="117" name="Freeform 11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Freeform 11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19" name="Group 119"/>
          <p:cNvGrpSpPr/>
          <p:nvPr/>
        </p:nvGrpSpPr>
        <p:grpSpPr>
          <a:xfrm rot="-10800000">
            <a:off x="260113" y="184958"/>
            <a:ext cx="2431848" cy="3504122"/>
            <a:chOff x="0" y="0"/>
            <a:chExt cx="1864859" cy="2687130"/>
          </a:xfrm>
        </p:grpSpPr>
        <p:sp>
          <p:nvSpPr>
            <p:cNvPr id="120" name="Freeform 12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Freeform 12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2" name="Group 122"/>
          <p:cNvGrpSpPr/>
          <p:nvPr/>
        </p:nvGrpSpPr>
        <p:grpSpPr>
          <a:xfrm rot="-10800000">
            <a:off x="395456" y="856439"/>
            <a:ext cx="2161161" cy="2161161"/>
            <a:chOff x="0" y="0"/>
            <a:chExt cx="812800" cy="812800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4" name="Group 124"/>
          <p:cNvGrpSpPr/>
          <p:nvPr/>
        </p:nvGrpSpPr>
        <p:grpSpPr>
          <a:xfrm rot="-10800000">
            <a:off x="260113" y="184958"/>
            <a:ext cx="2431848" cy="3504122"/>
            <a:chOff x="0" y="0"/>
            <a:chExt cx="1864859" cy="2687130"/>
          </a:xfrm>
        </p:grpSpPr>
        <p:sp>
          <p:nvSpPr>
            <p:cNvPr id="125" name="Freeform 125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Freeform 126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4F3C29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7" name="Group 127"/>
          <p:cNvGrpSpPr/>
          <p:nvPr/>
        </p:nvGrpSpPr>
        <p:grpSpPr>
          <a:xfrm rot="-10800000">
            <a:off x="1179123" y="2902740"/>
            <a:ext cx="593828" cy="593828"/>
            <a:chOff x="0" y="0"/>
            <a:chExt cx="812800" cy="812800"/>
          </a:xfrm>
        </p:grpSpPr>
        <p:sp>
          <p:nvSpPr>
            <p:cNvPr id="128" name="Freeform 1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29" name="TextBox 129"/>
          <p:cNvSpPr txBox="1"/>
          <p:nvPr/>
        </p:nvSpPr>
        <p:spPr>
          <a:xfrm rot="-10800000">
            <a:off x="5612074" y="4121993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Luis, su hijo, sabe algo que nos podría ayudar, pero ha colapsado en el salón. Si no lográis estabilizarlo, no os podrá dar la pista.</a:t>
            </a:r>
          </a:p>
        </p:txBody>
      </p:sp>
      <p:sp>
        <p:nvSpPr>
          <p:cNvPr id="130" name="TextBox 130"/>
          <p:cNvSpPr txBox="1"/>
          <p:nvPr/>
        </p:nvSpPr>
        <p:spPr>
          <a:xfrm rot="-10800000">
            <a:off x="3056725" y="4121993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Luis, su hijo, sabe algo que nos podría ayudar, pero ha colapsado en el salón. Si no lográis estabilizarlo, no os podrá dar la pista.</a:t>
            </a:r>
          </a:p>
        </p:txBody>
      </p:sp>
      <p:sp>
        <p:nvSpPr>
          <p:cNvPr id="131" name="TextBox 131"/>
          <p:cNvSpPr txBox="1"/>
          <p:nvPr/>
        </p:nvSpPr>
        <p:spPr>
          <a:xfrm rot="-10800000">
            <a:off x="496136" y="4121993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Luis, su hijo, sabe algo que nos podría ayudar, pero ha colapsado en el salón. Si no lográis estabilizarlo, no os podrá dar la pista.</a:t>
            </a:r>
          </a:p>
        </p:txBody>
      </p:sp>
      <p:sp>
        <p:nvSpPr>
          <p:cNvPr id="132" name="TextBox 132"/>
          <p:cNvSpPr txBox="1"/>
          <p:nvPr/>
        </p:nvSpPr>
        <p:spPr>
          <a:xfrm rot="-10800000">
            <a:off x="5612074" y="464467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Juan, el mayordomo, ha sufrido una caída en el baño mientras limpiaba. No podrá darte la pista si no lo ayudas primero.</a:t>
            </a:r>
          </a:p>
        </p:txBody>
      </p:sp>
      <p:sp>
        <p:nvSpPr>
          <p:cNvPr id="133" name="TextBox 133"/>
          <p:cNvSpPr txBox="1"/>
          <p:nvPr/>
        </p:nvSpPr>
        <p:spPr>
          <a:xfrm rot="-10800000">
            <a:off x="3032259" y="464467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Juan, el mayordomo, ha sufrido una caída en el baño mientras limpiaba. No podrá darte la pista si no lo ayudas primero.</a:t>
            </a:r>
          </a:p>
        </p:txBody>
      </p:sp>
      <p:sp>
        <p:nvSpPr>
          <p:cNvPr id="134" name="TextBox 134"/>
          <p:cNvSpPr txBox="1"/>
          <p:nvPr/>
        </p:nvSpPr>
        <p:spPr>
          <a:xfrm rot="-10800000">
            <a:off x="476909" y="464467"/>
            <a:ext cx="1946732" cy="236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D8B67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Juan, el mayordomo, ha sufrido una caída en el baño mientras limpiaba. No podrá darte la pista si no lo ayudas primero.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1467</Words>
  <Application>Microsoft Macintosh PowerPoint</Application>
  <PresentationFormat>Personalizado</PresentationFormat>
  <Paragraphs>172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Dreaming Outloud Sans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CARTAS DE CASOS</dc:title>
  <cp:lastModifiedBy>Alejandro Sánchez</cp:lastModifiedBy>
  <cp:revision>2</cp:revision>
  <dcterms:created xsi:type="dcterms:W3CDTF">2006-08-16T00:00:00Z</dcterms:created>
  <dcterms:modified xsi:type="dcterms:W3CDTF">2025-03-10T17:20:25Z</dcterms:modified>
  <dc:identifier>DAGhInxLyi8</dc:identifier>
</cp:coreProperties>
</file>