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agnolia Script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06" y="10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9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ud dzakwan" userId="58a072d65516848a" providerId="LiveId" clId="{235B2358-85C1-4D76-AD5D-28E0976D7ABC}"/>
    <pc:docChg chg="undo custSel delSld modSld sldOrd">
      <pc:chgData name="dawud dzakwan" userId="58a072d65516848a" providerId="LiveId" clId="{235B2358-85C1-4D76-AD5D-28E0976D7ABC}" dt="2024-02-26T03:30:34.654" v="623"/>
      <pc:docMkLst>
        <pc:docMk/>
      </pc:docMkLst>
      <pc:sldChg chg="modSp mod modTransition modAnim">
        <pc:chgData name="dawud dzakwan" userId="58a072d65516848a" providerId="LiveId" clId="{235B2358-85C1-4D76-AD5D-28E0976D7ABC}" dt="2024-02-24T05:29:50.708" v="525" actId="1076"/>
        <pc:sldMkLst>
          <pc:docMk/>
          <pc:sldMk cId="0" sldId="256"/>
        </pc:sldMkLst>
        <pc:spChg chg="mod">
          <ac:chgData name="dawud dzakwan" userId="58a072d65516848a" providerId="LiveId" clId="{235B2358-85C1-4D76-AD5D-28E0976D7ABC}" dt="2024-02-24T05:29:50.708" v="525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27:59.381" v="514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29:33.998" v="523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 modTransition modAnim">
        <pc:chgData name="dawud dzakwan" userId="58a072d65516848a" providerId="LiveId" clId="{235B2358-85C1-4D76-AD5D-28E0976D7ABC}" dt="2024-02-24T05:27:00.670" v="504" actId="1076"/>
        <pc:sldMkLst>
          <pc:docMk/>
          <pc:sldMk cId="0" sldId="257"/>
        </pc:sldMkLst>
        <pc:spChg chg="mod">
          <ac:chgData name="dawud dzakwan" userId="58a072d65516848a" providerId="LiveId" clId="{235B2358-85C1-4D76-AD5D-28E0976D7ABC}" dt="2024-02-24T05:27:00.670" v="504" actId="1076"/>
          <ac:spMkLst>
            <pc:docMk/>
            <pc:sldMk cId="0" sldId="257"/>
            <ac:spMk id="3" creationId="{00000000-0000-0000-0000-000000000000}"/>
          </ac:spMkLst>
        </pc:spChg>
      </pc:sldChg>
      <pc:sldChg chg="modTransition modAnim">
        <pc:chgData name="dawud dzakwan" userId="58a072d65516848a" providerId="LiveId" clId="{235B2358-85C1-4D76-AD5D-28E0976D7ABC}" dt="2024-02-24T05:25:22.224" v="497"/>
        <pc:sldMkLst>
          <pc:docMk/>
          <pc:sldMk cId="0" sldId="258"/>
        </pc:sldMkLst>
      </pc:sldChg>
      <pc:sldChg chg="addSp delSp modSp mod modTransition modAnim">
        <pc:chgData name="dawud dzakwan" userId="58a072d65516848a" providerId="LiveId" clId="{235B2358-85C1-4D76-AD5D-28E0976D7ABC}" dt="2024-02-24T05:25:36.740" v="500"/>
        <pc:sldMkLst>
          <pc:docMk/>
          <pc:sldMk cId="0" sldId="259"/>
        </pc:sldMkLst>
        <pc:graphicFrameChg chg="add del modGraphic">
          <ac:chgData name="dawud dzakwan" userId="58a072d65516848a" providerId="LiveId" clId="{235B2358-85C1-4D76-AD5D-28E0976D7ABC}" dt="2024-02-24T05:25:31.971" v="499" actId="27309"/>
          <ac:graphicFrameMkLst>
            <pc:docMk/>
            <pc:sldMk cId="0" sldId="259"/>
            <ac:graphicFrameMk id="11" creationId="{567C03B3-D1DC-40E3-A252-0915B206CD6C}"/>
          </ac:graphicFrameMkLst>
        </pc:graphicFrameChg>
      </pc:sldChg>
      <pc:sldChg chg="modSp mod modTransition modAnim">
        <pc:chgData name="dawud dzakwan" userId="58a072d65516848a" providerId="LiveId" clId="{235B2358-85C1-4D76-AD5D-28E0976D7ABC}" dt="2024-02-24T05:32:38.180" v="605" actId="404"/>
        <pc:sldMkLst>
          <pc:docMk/>
          <pc:sldMk cId="0" sldId="260"/>
        </pc:sldMkLst>
        <pc:spChg chg="mod">
          <ac:chgData name="dawud dzakwan" userId="58a072d65516848a" providerId="LiveId" clId="{235B2358-85C1-4D76-AD5D-28E0976D7ABC}" dt="2024-02-24T05:31:44.563" v="577" actId="1038"/>
          <ac:spMkLst>
            <pc:docMk/>
            <pc:sldMk cId="0" sldId="260"/>
            <ac:spMk id="6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32:38.180" v="605" actId="404"/>
          <ac:spMkLst>
            <pc:docMk/>
            <pc:sldMk cId="0" sldId="260"/>
            <ac:spMk id="7" creationId="{00000000-0000-0000-0000-000000000000}"/>
          </ac:spMkLst>
        </pc:spChg>
      </pc:sldChg>
      <pc:sldChg chg="modSp mod modTransition modAnim">
        <pc:chgData name="dawud dzakwan" userId="58a072d65516848a" providerId="LiveId" clId="{235B2358-85C1-4D76-AD5D-28E0976D7ABC}" dt="2024-02-24T05:34:33.693" v="620" actId="1035"/>
        <pc:sldMkLst>
          <pc:docMk/>
          <pc:sldMk cId="0" sldId="261"/>
        </pc:sldMkLst>
        <pc:spChg chg="mod">
          <ac:chgData name="dawud dzakwan" userId="58a072d65516848a" providerId="LiveId" clId="{235B2358-85C1-4D76-AD5D-28E0976D7ABC}" dt="2024-02-24T05:34:33.693" v="620" actId="1035"/>
          <ac:spMkLst>
            <pc:docMk/>
            <pc:sldMk cId="0" sldId="261"/>
            <ac:spMk id="6" creationId="{00000000-0000-0000-0000-000000000000}"/>
          </ac:spMkLst>
        </pc:spChg>
      </pc:sldChg>
      <pc:sldChg chg="modSp mod ord modTransition modAnim">
        <pc:chgData name="dawud dzakwan" userId="58a072d65516848a" providerId="LiveId" clId="{235B2358-85C1-4D76-AD5D-28E0976D7ABC}" dt="2024-02-26T03:30:34.654" v="623"/>
        <pc:sldMkLst>
          <pc:docMk/>
          <pc:sldMk cId="0" sldId="262"/>
        </pc:sldMkLst>
        <pc:spChg chg="mod">
          <ac:chgData name="dawud dzakwan" userId="58a072d65516848a" providerId="LiveId" clId="{235B2358-85C1-4D76-AD5D-28E0976D7ABC}" dt="2024-02-24T05:20:51.419" v="430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21:00.904" v="431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21:08.715" v="432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20:42.301" v="428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21:32.679" v="435" actId="1038"/>
          <ac:spMkLst>
            <pc:docMk/>
            <pc:sldMk cId="0" sldId="262"/>
            <ac:spMk id="6" creationId="{00000000-0000-0000-0000-000000000000}"/>
          </ac:spMkLst>
        </pc:spChg>
      </pc:sldChg>
      <pc:sldChg chg="modSp del mod modTransition modAnim">
        <pc:chgData name="dawud dzakwan" userId="58a072d65516848a" providerId="LiveId" clId="{235B2358-85C1-4D76-AD5D-28E0976D7ABC}" dt="2024-02-26T03:19:41.266" v="621" actId="47"/>
        <pc:sldMkLst>
          <pc:docMk/>
          <pc:sldMk cId="0" sldId="263"/>
        </pc:sldMkLst>
        <pc:spChg chg="mod">
          <ac:chgData name="dawud dzakwan" userId="58a072d65516848a" providerId="LiveId" clId="{235B2358-85C1-4D76-AD5D-28E0976D7ABC}" dt="2024-02-24T05:09:43.019" v="341" actId="20577"/>
          <ac:spMkLst>
            <pc:docMk/>
            <pc:sldMk cId="0" sldId="263"/>
            <ac:spMk id="7" creationId="{00000000-0000-0000-0000-000000000000}"/>
          </ac:spMkLst>
        </pc:spChg>
      </pc:sldChg>
      <pc:sldChg chg="modSp mod modTransition modAnim">
        <pc:chgData name="dawud dzakwan" userId="58a072d65516848a" providerId="LiveId" clId="{235B2358-85C1-4D76-AD5D-28E0976D7ABC}" dt="2024-02-24T05:19:47.052" v="423" actId="12"/>
        <pc:sldMkLst>
          <pc:docMk/>
          <pc:sldMk cId="0" sldId="264"/>
        </pc:sldMkLst>
        <pc:spChg chg="mod">
          <ac:chgData name="dawud dzakwan" userId="58a072d65516848a" providerId="LiveId" clId="{235B2358-85C1-4D76-AD5D-28E0976D7ABC}" dt="2024-02-24T05:19:47.052" v="423" actId="12"/>
          <ac:spMkLst>
            <pc:docMk/>
            <pc:sldMk cId="0" sldId="264"/>
            <ac:spMk id="3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16:18.375" v="396" actId="1076"/>
          <ac:spMkLst>
            <pc:docMk/>
            <pc:sldMk cId="0" sldId="264"/>
            <ac:spMk id="4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16:26.829" v="399" actId="1076"/>
          <ac:spMkLst>
            <pc:docMk/>
            <pc:sldMk cId="0" sldId="264"/>
            <ac:spMk id="5" creationId="{00000000-0000-0000-0000-000000000000}"/>
          </ac:spMkLst>
        </pc:spChg>
      </pc:sldChg>
      <pc:sldChg chg="modSp mod modTransition modAnim">
        <pc:chgData name="dawud dzakwan" userId="58a072d65516848a" providerId="LiveId" clId="{235B2358-85C1-4D76-AD5D-28E0976D7ABC}" dt="2024-02-24T05:23:27.308" v="492" actId="1038"/>
        <pc:sldMkLst>
          <pc:docMk/>
          <pc:sldMk cId="0" sldId="265"/>
        </pc:sldMkLst>
        <pc:spChg chg="mod">
          <ac:chgData name="dawud dzakwan" userId="58a072d65516848a" providerId="LiveId" clId="{235B2358-85C1-4D76-AD5D-28E0976D7ABC}" dt="2024-02-24T05:23:09.114" v="440" actId="1076"/>
          <ac:spMkLst>
            <pc:docMk/>
            <pc:sldMk cId="0" sldId="265"/>
            <ac:spMk id="3" creationId="{00000000-0000-0000-0000-000000000000}"/>
          </ac:spMkLst>
        </pc:spChg>
        <pc:spChg chg="mod">
          <ac:chgData name="dawud dzakwan" userId="58a072d65516848a" providerId="LiveId" clId="{235B2358-85C1-4D76-AD5D-28E0976D7ABC}" dt="2024-02-24T05:23:27.308" v="492" actId="1038"/>
          <ac:spMkLst>
            <pc:docMk/>
            <pc:sldMk cId="0" sldId="265"/>
            <ac:spMk id="4" creationId="{00000000-0000-0000-0000-000000000000}"/>
          </ac:spMkLst>
        </pc:spChg>
      </pc:sldChg>
      <pc:sldChg chg="modSp mod modTransition modAnim">
        <pc:chgData name="dawud dzakwan" userId="58a072d65516848a" providerId="LiveId" clId="{235B2358-85C1-4D76-AD5D-28E0976D7ABC}" dt="2024-02-24T05:18:29.554" v="421"/>
        <pc:sldMkLst>
          <pc:docMk/>
          <pc:sldMk cId="0" sldId="266"/>
        </pc:sldMkLst>
        <pc:spChg chg="mod">
          <ac:chgData name="dawud dzakwan" userId="58a072d65516848a" providerId="LiveId" clId="{235B2358-85C1-4D76-AD5D-28E0976D7ABC}" dt="2024-02-24T05:01:27.849" v="2" actId="14100"/>
          <ac:spMkLst>
            <pc:docMk/>
            <pc:sldMk cId="0" sldId="26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8165-2CDC-49CB-B27D-A32D2B44B5E7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0470C-6C52-40F4-A04B-1AB49E71C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223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0470C-6C52-40F4-A04B-1AB49E71C9B4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19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1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84479">
            <a:off x="14695182" y="6516833"/>
            <a:ext cx="5137453" cy="4804757"/>
          </a:xfrm>
          <a:custGeom>
            <a:avLst/>
            <a:gdLst/>
            <a:ahLst/>
            <a:cxnLst/>
            <a:rect l="l" t="t" r="r" b="b"/>
            <a:pathLst>
              <a:path w="5137453" h="4804757">
                <a:moveTo>
                  <a:pt x="0" y="0"/>
                </a:moveTo>
                <a:lnTo>
                  <a:pt x="5137453" y="0"/>
                </a:lnTo>
                <a:lnTo>
                  <a:pt x="5137453" y="4804757"/>
                </a:lnTo>
                <a:lnTo>
                  <a:pt x="0" y="480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210654" y="-989207"/>
            <a:ext cx="5619589" cy="5255670"/>
          </a:xfrm>
          <a:custGeom>
            <a:avLst/>
            <a:gdLst/>
            <a:ahLst/>
            <a:cxnLst/>
            <a:rect l="l" t="t" r="r" b="b"/>
            <a:pathLst>
              <a:path w="5619589" h="5255670">
                <a:moveTo>
                  <a:pt x="0" y="0"/>
                </a:moveTo>
                <a:lnTo>
                  <a:pt x="5619589" y="0"/>
                </a:lnTo>
                <a:lnTo>
                  <a:pt x="5619589" y="5255669"/>
                </a:lnTo>
                <a:lnTo>
                  <a:pt x="0" y="525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4" name="Freeform 4"/>
          <p:cNvSpPr/>
          <p:nvPr/>
        </p:nvSpPr>
        <p:spPr>
          <a:xfrm rot="1816550">
            <a:off x="-1712897" y="8499236"/>
            <a:ext cx="8718707" cy="3760358"/>
          </a:xfrm>
          <a:custGeom>
            <a:avLst/>
            <a:gdLst/>
            <a:ahLst/>
            <a:cxnLst/>
            <a:rect l="l" t="t" r="r" b="b"/>
            <a:pathLst>
              <a:path w="8718707" h="3760358">
                <a:moveTo>
                  <a:pt x="0" y="0"/>
                </a:moveTo>
                <a:lnTo>
                  <a:pt x="8718708" y="0"/>
                </a:lnTo>
                <a:lnTo>
                  <a:pt x="8718708" y="3760358"/>
                </a:lnTo>
                <a:lnTo>
                  <a:pt x="0" y="376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277046">
            <a:off x="12472299" y="-847192"/>
            <a:ext cx="8698829" cy="3751785"/>
          </a:xfrm>
          <a:custGeom>
            <a:avLst/>
            <a:gdLst/>
            <a:ahLst/>
            <a:cxnLst/>
            <a:rect l="l" t="t" r="r" b="b"/>
            <a:pathLst>
              <a:path w="8698829" h="3751785">
                <a:moveTo>
                  <a:pt x="0" y="0"/>
                </a:moveTo>
                <a:lnTo>
                  <a:pt x="8698829" y="0"/>
                </a:lnTo>
                <a:lnTo>
                  <a:pt x="8698829" y="3751784"/>
                </a:lnTo>
                <a:lnTo>
                  <a:pt x="0" y="375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00893" y="3200400"/>
            <a:ext cx="11086213" cy="4437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60"/>
              </a:lnSpc>
            </a:pPr>
            <a:r>
              <a:rPr lang="en-US" sz="12800" dirty="0" err="1">
                <a:solidFill>
                  <a:srgbClr val="343434"/>
                </a:solidFill>
                <a:latin typeface="Magnolia Script Bold"/>
              </a:rPr>
              <a:t>Fiqih</a:t>
            </a:r>
            <a:r>
              <a:rPr lang="en-US" sz="12800" dirty="0">
                <a:solidFill>
                  <a:srgbClr val="343434"/>
                </a:solidFill>
                <a:latin typeface="Magnolia Script Bold"/>
              </a:rPr>
              <a:t> Ibadah</a:t>
            </a:r>
          </a:p>
          <a:p>
            <a:pPr algn="ctr">
              <a:lnSpc>
                <a:spcPts val="9602"/>
              </a:lnSpc>
            </a:pPr>
            <a:r>
              <a:rPr lang="en-US" sz="8001" dirty="0" err="1">
                <a:solidFill>
                  <a:srgbClr val="343434"/>
                </a:solidFill>
                <a:latin typeface="Magnolia Script Bold"/>
              </a:rPr>
              <a:t>Najis,Hadats</a:t>
            </a:r>
            <a:r>
              <a:rPr lang="en-US" sz="8001" dirty="0">
                <a:solidFill>
                  <a:srgbClr val="343434"/>
                </a:solidFill>
                <a:latin typeface="Magnolia Script Bold"/>
              </a:rPr>
              <a:t>, dan </a:t>
            </a:r>
            <a:r>
              <a:rPr lang="id-ID" sz="8001" dirty="0">
                <a:solidFill>
                  <a:srgbClr val="343434"/>
                </a:solidFill>
                <a:latin typeface="Magnolia Script Bold"/>
              </a:rPr>
              <a:t>T</a:t>
            </a:r>
            <a:r>
              <a:rPr lang="en-US" sz="8001" dirty="0" err="1">
                <a:solidFill>
                  <a:srgbClr val="343434"/>
                </a:solidFill>
                <a:latin typeface="Magnolia Script Bold"/>
              </a:rPr>
              <a:t>ata</a:t>
            </a:r>
            <a:r>
              <a:rPr lang="en-US" sz="8001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id-ID" sz="8001" dirty="0">
                <a:solidFill>
                  <a:srgbClr val="343434"/>
                </a:solidFill>
                <a:latin typeface="Magnolia Script Bold"/>
              </a:rPr>
              <a:t>C</a:t>
            </a:r>
            <a:r>
              <a:rPr lang="en-US" sz="8001" dirty="0" err="1">
                <a:solidFill>
                  <a:srgbClr val="343434"/>
                </a:solidFill>
                <a:latin typeface="Magnolia Script Bold"/>
              </a:rPr>
              <a:t>ara</a:t>
            </a:r>
            <a:r>
              <a:rPr lang="en-US" sz="8001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id-ID" sz="8001" dirty="0">
                <a:solidFill>
                  <a:srgbClr val="343434"/>
                </a:solidFill>
                <a:latin typeface="Magnolia Script Bold"/>
              </a:rPr>
              <a:t>B</a:t>
            </a:r>
            <a:r>
              <a:rPr lang="en-US" sz="8001" dirty="0" err="1">
                <a:solidFill>
                  <a:srgbClr val="343434"/>
                </a:solidFill>
                <a:latin typeface="Magnolia Script Bold"/>
              </a:rPr>
              <a:t>erwudhu</a:t>
            </a:r>
            <a:endParaRPr lang="en-US" sz="8001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91442" y="8677910"/>
            <a:ext cx="4505115" cy="58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343434"/>
                </a:solidFill>
                <a:latin typeface="Open Sans"/>
              </a:rPr>
              <a:t>- </a:t>
            </a:r>
            <a:r>
              <a:rPr lang="id-ID" sz="3399" dirty="0">
                <a:solidFill>
                  <a:srgbClr val="343434"/>
                </a:solidFill>
                <a:latin typeface="Magnolia Script" panose="020B0604020202020204" charset="0"/>
              </a:rPr>
              <a:t>K</a:t>
            </a:r>
            <a:r>
              <a:rPr lang="en-US" sz="3399" dirty="0" err="1">
                <a:solidFill>
                  <a:srgbClr val="343434"/>
                </a:solidFill>
                <a:latin typeface="Magnolia Script" panose="020B0604020202020204" charset="0"/>
              </a:rPr>
              <a:t>elompok</a:t>
            </a:r>
            <a:r>
              <a:rPr lang="en-US" sz="3399" dirty="0">
                <a:solidFill>
                  <a:srgbClr val="343434"/>
                </a:solidFill>
                <a:latin typeface="Magnolia Script" panose="020B0604020202020204" charset="0"/>
              </a:rPr>
              <a:t> 2 </a:t>
            </a:r>
            <a:r>
              <a:rPr lang="en-US" sz="3399" dirty="0">
                <a:solidFill>
                  <a:srgbClr val="343434"/>
                </a:solidFill>
                <a:latin typeface="Open Sans"/>
              </a:rPr>
              <a:t>-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2046285"/>
            <a:ext cx="1656367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343434"/>
                </a:solidFill>
                <a:latin typeface="Magnolia Script Bold"/>
              </a:rPr>
              <a:t>Perbedaan</a:t>
            </a:r>
            <a:r>
              <a:rPr lang="en-US" sz="80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8000" dirty="0" err="1">
                <a:solidFill>
                  <a:srgbClr val="343434"/>
                </a:solidFill>
                <a:latin typeface="Magnolia Script Bold"/>
              </a:rPr>
              <a:t>antara</a:t>
            </a:r>
            <a:r>
              <a:rPr lang="en-US" sz="80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8000" dirty="0" err="1">
                <a:solidFill>
                  <a:srgbClr val="343434"/>
                </a:solidFill>
                <a:latin typeface="Magnolia Script Bold"/>
              </a:rPr>
              <a:t>Najis</a:t>
            </a:r>
            <a:r>
              <a:rPr lang="en-US" sz="8000" dirty="0">
                <a:solidFill>
                  <a:srgbClr val="343434"/>
                </a:solidFill>
                <a:latin typeface="Magnolia Script Bold"/>
              </a:rPr>
              <a:t> dan </a:t>
            </a:r>
            <a:r>
              <a:rPr lang="en-US" sz="8000" dirty="0" err="1">
                <a:solidFill>
                  <a:srgbClr val="343434"/>
                </a:solidFill>
                <a:latin typeface="Magnolia Script Bold"/>
              </a:rPr>
              <a:t>Hadats</a:t>
            </a:r>
            <a:endParaRPr lang="en-US" sz="80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88034" y="3437100"/>
            <a:ext cx="569840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343434"/>
                </a:solidFill>
                <a:latin typeface="Magnolia Script Bold"/>
              </a:rPr>
              <a:t>Najis</a:t>
            </a:r>
            <a:endParaRPr lang="en-US" sz="6399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01566" y="3447237"/>
            <a:ext cx="569840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343434"/>
                </a:solidFill>
                <a:latin typeface="Magnolia Script Bold"/>
              </a:rPr>
              <a:t>Hadats</a:t>
            </a:r>
            <a:endParaRPr lang="en-US" sz="6399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4156" y="4680873"/>
            <a:ext cx="5698402" cy="363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ctr">
              <a:lnSpc>
                <a:spcPts val="4199"/>
              </a:lnSpc>
              <a:buFont typeface="Arial"/>
              <a:buChar char="•"/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Adalah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benda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menghalangi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seseorang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dalam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melakukan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suatu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ibadah</a:t>
            </a:r>
          </a:p>
          <a:p>
            <a:pPr marL="647695" lvl="1" indent="-323848" algn="ctr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343434"/>
                </a:solidFill>
                <a:latin typeface="Open Sans"/>
              </a:rPr>
              <a:t>Jika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seseorang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terkena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benda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maka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tidak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membatalkan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wudhu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27398" y="4680873"/>
            <a:ext cx="5698402" cy="363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ctr">
              <a:lnSpc>
                <a:spcPts val="4199"/>
              </a:lnSpc>
              <a:buFont typeface="Arial"/>
              <a:buChar char="•"/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Adalah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keadaan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dimana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orang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terhalangi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untuk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melakukan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suatu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ibadah</a:t>
            </a:r>
          </a:p>
          <a:p>
            <a:pPr marL="647695" lvl="1" indent="-323848" algn="ctr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343434"/>
                </a:solidFill>
                <a:latin typeface="Open Sans"/>
              </a:rPr>
              <a:t>Jika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seseorang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melakukan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hadats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maka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dapat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membatalkan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wudhu</a:t>
            </a:r>
          </a:p>
          <a:p>
            <a:pPr algn="ctr">
              <a:lnSpc>
                <a:spcPts val="4199"/>
              </a:lnSpc>
            </a:pPr>
            <a:endParaRPr lang="en-US" sz="2999" dirty="0">
              <a:solidFill>
                <a:srgbClr val="343434"/>
              </a:solidFill>
              <a:latin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3106819" y="6580543"/>
            <a:ext cx="9330467" cy="8792012"/>
            <a:chOff x="0" y="0"/>
            <a:chExt cx="12440623" cy="11722682"/>
          </a:xfrm>
        </p:grpSpPr>
        <p:sp>
          <p:nvSpPr>
            <p:cNvPr id="8" name="Freeform 8"/>
            <p:cNvSpPr/>
            <p:nvPr/>
          </p:nvSpPr>
          <p:spPr>
            <a:xfrm rot="6677900">
              <a:off x="1871044" y="880614"/>
              <a:ext cx="8698535" cy="9961454"/>
            </a:xfrm>
            <a:custGeom>
              <a:avLst/>
              <a:gdLst/>
              <a:ahLst/>
              <a:cxnLst/>
              <a:rect l="l" t="t" r="r" b="b"/>
              <a:pathLst>
                <a:path w="8698535" h="9961454">
                  <a:moveTo>
                    <a:pt x="0" y="0"/>
                  </a:moveTo>
                  <a:lnTo>
                    <a:pt x="8698535" y="0"/>
                  </a:lnTo>
                  <a:lnTo>
                    <a:pt x="8698535" y="9961454"/>
                  </a:lnTo>
                  <a:lnTo>
                    <a:pt x="0" y="9961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1394474">
              <a:off x="3254688" y="2302988"/>
              <a:ext cx="7498303" cy="5098846"/>
            </a:xfrm>
            <a:custGeom>
              <a:avLst/>
              <a:gdLst/>
              <a:ahLst/>
              <a:cxnLst/>
              <a:rect l="l" t="t" r="r" b="b"/>
              <a:pathLst>
                <a:path w="7498303" h="5098846">
                  <a:moveTo>
                    <a:pt x="0" y="0"/>
                  </a:moveTo>
                  <a:lnTo>
                    <a:pt x="7498303" y="0"/>
                  </a:lnTo>
                  <a:lnTo>
                    <a:pt x="7498303" y="5098846"/>
                  </a:lnTo>
                  <a:lnTo>
                    <a:pt x="0" y="5098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-10513513">
            <a:off x="13374611" y="-4662714"/>
            <a:ext cx="9330467" cy="8792012"/>
            <a:chOff x="0" y="0"/>
            <a:chExt cx="12440623" cy="11722682"/>
          </a:xfrm>
        </p:grpSpPr>
        <p:sp>
          <p:nvSpPr>
            <p:cNvPr id="11" name="Freeform 11"/>
            <p:cNvSpPr/>
            <p:nvPr/>
          </p:nvSpPr>
          <p:spPr>
            <a:xfrm rot="6677900">
              <a:off x="1871044" y="880614"/>
              <a:ext cx="8698535" cy="9961454"/>
            </a:xfrm>
            <a:custGeom>
              <a:avLst/>
              <a:gdLst/>
              <a:ahLst/>
              <a:cxnLst/>
              <a:rect l="l" t="t" r="r" b="b"/>
              <a:pathLst>
                <a:path w="8698535" h="9961454">
                  <a:moveTo>
                    <a:pt x="0" y="0"/>
                  </a:moveTo>
                  <a:lnTo>
                    <a:pt x="8698535" y="0"/>
                  </a:lnTo>
                  <a:lnTo>
                    <a:pt x="8698535" y="9961454"/>
                  </a:lnTo>
                  <a:lnTo>
                    <a:pt x="0" y="9961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rot="1394474">
              <a:off x="3254688" y="2302988"/>
              <a:ext cx="7498303" cy="5098846"/>
            </a:xfrm>
            <a:custGeom>
              <a:avLst/>
              <a:gdLst/>
              <a:ahLst/>
              <a:cxnLst/>
              <a:rect l="l" t="t" r="r" b="b"/>
              <a:pathLst>
                <a:path w="7498303" h="5098846">
                  <a:moveTo>
                    <a:pt x="0" y="0"/>
                  </a:moveTo>
                  <a:lnTo>
                    <a:pt x="7498303" y="0"/>
                  </a:lnTo>
                  <a:lnTo>
                    <a:pt x="7498303" y="5098846"/>
                  </a:lnTo>
                  <a:lnTo>
                    <a:pt x="0" y="5098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602">
            <a:off x="-2743616" y="4292169"/>
            <a:ext cx="5487232" cy="5522305"/>
          </a:xfrm>
          <a:custGeom>
            <a:avLst/>
            <a:gdLst/>
            <a:ahLst/>
            <a:cxnLst/>
            <a:rect l="l" t="t" r="r" b="b"/>
            <a:pathLst>
              <a:path w="5487232" h="5522305">
                <a:moveTo>
                  <a:pt x="0" y="0"/>
                </a:moveTo>
                <a:lnTo>
                  <a:pt x="5487232" y="0"/>
                </a:lnTo>
                <a:lnTo>
                  <a:pt x="5487232" y="5522305"/>
                </a:lnTo>
                <a:lnTo>
                  <a:pt x="0" y="552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235605">
            <a:off x="-941976" y="6201286"/>
            <a:ext cx="6075197" cy="6114027"/>
          </a:xfrm>
          <a:custGeom>
            <a:avLst/>
            <a:gdLst/>
            <a:ahLst/>
            <a:cxnLst/>
            <a:rect l="l" t="t" r="r" b="b"/>
            <a:pathLst>
              <a:path w="6075197" h="6114027">
                <a:moveTo>
                  <a:pt x="0" y="0"/>
                </a:moveTo>
                <a:lnTo>
                  <a:pt x="6075197" y="0"/>
                </a:lnTo>
                <a:lnTo>
                  <a:pt x="6075197" y="6114028"/>
                </a:lnTo>
                <a:lnTo>
                  <a:pt x="0" y="611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6306" y="-2506522"/>
            <a:ext cx="6285988" cy="6326165"/>
          </a:xfrm>
          <a:custGeom>
            <a:avLst/>
            <a:gdLst/>
            <a:ahLst/>
            <a:cxnLst/>
            <a:rect l="l" t="t" r="r" b="b"/>
            <a:pathLst>
              <a:path w="6285988" h="6326165">
                <a:moveTo>
                  <a:pt x="0" y="0"/>
                </a:moveTo>
                <a:lnTo>
                  <a:pt x="6285988" y="0"/>
                </a:lnTo>
                <a:lnTo>
                  <a:pt x="6285988" y="6326165"/>
                </a:lnTo>
                <a:lnTo>
                  <a:pt x="0" y="6326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21959">
            <a:off x="15358330" y="1019438"/>
            <a:ext cx="5923564" cy="5961426"/>
          </a:xfrm>
          <a:custGeom>
            <a:avLst/>
            <a:gdLst/>
            <a:ahLst/>
            <a:cxnLst/>
            <a:rect l="l" t="t" r="r" b="b"/>
            <a:pathLst>
              <a:path w="5923564" h="5961426">
                <a:moveTo>
                  <a:pt x="0" y="0"/>
                </a:moveTo>
                <a:lnTo>
                  <a:pt x="5923564" y="0"/>
                </a:lnTo>
                <a:lnTo>
                  <a:pt x="5923564" y="5961425"/>
                </a:lnTo>
                <a:lnTo>
                  <a:pt x="0" y="5961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166885" y="4511740"/>
            <a:ext cx="465072" cy="465072"/>
            <a:chOff x="0" y="0"/>
            <a:chExt cx="620096" cy="62009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5197135" y="6167438"/>
            <a:ext cx="465072" cy="465072"/>
            <a:chOff x="0" y="0"/>
            <a:chExt cx="620096" cy="62009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5197135" y="5310188"/>
            <a:ext cx="465072" cy="465072"/>
            <a:chOff x="0" y="0"/>
            <a:chExt cx="620096" cy="62009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>
            <a:off x="5166885" y="3713293"/>
            <a:ext cx="465072" cy="465072"/>
            <a:chOff x="0" y="0"/>
            <a:chExt cx="620096" cy="62009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4248508" y="1855848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Anggota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Kelompok</a:t>
            </a: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167711" y="3622297"/>
            <a:ext cx="51093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Open Sans"/>
              </a:rPr>
              <a:t>Muh. Aminullah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167711" y="4396422"/>
            <a:ext cx="49067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Open Sans"/>
              </a:rPr>
              <a:t>Muhammad Erwinsyah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167711" y="5219191"/>
            <a:ext cx="54651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Open Sans"/>
              </a:rPr>
              <a:t>Dawud Dzakwan Fauzan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5197135" y="6975410"/>
            <a:ext cx="465072" cy="465072"/>
            <a:chOff x="0" y="0"/>
            <a:chExt cx="620096" cy="620096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5" name="Group 35"/>
          <p:cNvGrpSpPr/>
          <p:nvPr/>
        </p:nvGrpSpPr>
        <p:grpSpPr>
          <a:xfrm>
            <a:off x="5197135" y="7783382"/>
            <a:ext cx="465072" cy="465072"/>
            <a:chOff x="0" y="0"/>
            <a:chExt cx="620096" cy="620096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9" name="Freeform 39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0" name="Group 40"/>
          <p:cNvGrpSpPr/>
          <p:nvPr/>
        </p:nvGrpSpPr>
        <p:grpSpPr>
          <a:xfrm>
            <a:off x="5197135" y="8638979"/>
            <a:ext cx="465072" cy="465072"/>
            <a:chOff x="0" y="0"/>
            <a:chExt cx="620096" cy="620096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620096" cy="620096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4266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4" name="Freeform 44"/>
            <p:cNvSpPr/>
            <p:nvPr/>
          </p:nvSpPr>
          <p:spPr>
            <a:xfrm>
              <a:off x="40334" y="40334"/>
              <a:ext cx="539429" cy="539429"/>
            </a:xfrm>
            <a:custGeom>
              <a:avLst/>
              <a:gdLst/>
              <a:ahLst/>
              <a:cxnLst/>
              <a:rect l="l" t="t" r="r" b="b"/>
              <a:pathLst>
                <a:path w="539429" h="539429">
                  <a:moveTo>
                    <a:pt x="0" y="0"/>
                  </a:moveTo>
                  <a:lnTo>
                    <a:pt x="539429" y="0"/>
                  </a:lnTo>
                  <a:lnTo>
                    <a:pt x="539429" y="539429"/>
                  </a:lnTo>
                  <a:lnTo>
                    <a:pt x="0" y="539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5" name="TextBox 45"/>
          <p:cNvSpPr txBox="1"/>
          <p:nvPr/>
        </p:nvSpPr>
        <p:spPr>
          <a:xfrm>
            <a:off x="6167711" y="6041960"/>
            <a:ext cx="54651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Open Sans"/>
              </a:rPr>
              <a:t>Azida Kamila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167711" y="6860092"/>
            <a:ext cx="54651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Open Sans"/>
              </a:rPr>
              <a:t>Raudatam Mirriadil Jinan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167711" y="7659557"/>
            <a:ext cx="54651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Open Sans"/>
              </a:rPr>
              <a:t>Cahya Asri Wahdani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167711" y="8533186"/>
            <a:ext cx="54651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Open Sans"/>
              </a:rPr>
              <a:t>Fitriyaningsi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90546" y="2302142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Rumusan Masalah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73373" y="4514311"/>
            <a:ext cx="13160457" cy="229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824" lvl="1" indent="-351912">
              <a:lnSpc>
                <a:spcPts val="4563"/>
              </a:lnSpc>
              <a:buFont typeface="Arial"/>
              <a:buChar char="•"/>
            </a:pPr>
            <a:r>
              <a:rPr lang="en-US" sz="3259" dirty="0" err="1">
                <a:solidFill>
                  <a:srgbClr val="343434"/>
                </a:solidFill>
                <a:latin typeface="Open Sans"/>
              </a:rPr>
              <a:t>Pengertian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dan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hadats</a:t>
            </a:r>
            <a:endParaRPr lang="en-US" sz="3259" dirty="0">
              <a:solidFill>
                <a:srgbClr val="343434"/>
              </a:solidFill>
              <a:latin typeface="Open Sans"/>
            </a:endParaRPr>
          </a:p>
          <a:p>
            <a:pPr marL="703824" lvl="1" indent="-351912">
              <a:lnSpc>
                <a:spcPts val="4563"/>
              </a:lnSpc>
              <a:buFont typeface="Arial"/>
              <a:buChar char="•"/>
            </a:pPr>
            <a:r>
              <a:rPr lang="en-US" sz="3259" dirty="0" err="1">
                <a:solidFill>
                  <a:srgbClr val="343434"/>
                </a:solidFill>
                <a:latin typeface="Open Sans"/>
              </a:rPr>
              <a:t>Perbedaan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antara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dan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hadats</a:t>
            </a:r>
            <a:endParaRPr lang="en-US" sz="3259" dirty="0">
              <a:solidFill>
                <a:srgbClr val="343434"/>
              </a:solidFill>
              <a:latin typeface="Open Sans"/>
            </a:endParaRPr>
          </a:p>
          <a:p>
            <a:pPr marL="703824" lvl="1" indent="-351912">
              <a:lnSpc>
                <a:spcPts val="4563"/>
              </a:lnSpc>
              <a:buFont typeface="Arial"/>
              <a:buChar char="•"/>
            </a:pPr>
            <a:r>
              <a:rPr lang="en-US" sz="3259" dirty="0">
                <a:solidFill>
                  <a:srgbClr val="343434"/>
                </a:solidFill>
                <a:latin typeface="Open Sans"/>
              </a:rPr>
              <a:t>Tata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cara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berwudhu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sesuai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tuntunan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Rasulullah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Shallallahuh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A’laihi</a:t>
            </a:r>
            <a:r>
              <a:rPr lang="en-US" sz="325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3259" dirty="0" err="1">
                <a:solidFill>
                  <a:srgbClr val="343434"/>
                </a:solidFill>
                <a:latin typeface="Open Sans"/>
              </a:rPr>
              <a:t>Wasallam</a:t>
            </a:r>
            <a:endParaRPr lang="en-US" sz="3259" dirty="0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85206" y="1266609"/>
            <a:ext cx="13098589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Najis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dan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Hadats</a:t>
            </a: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78705" y="2737207"/>
            <a:ext cx="11303604" cy="545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err="1">
                <a:solidFill>
                  <a:srgbClr val="343434"/>
                </a:solidFill>
                <a:latin typeface="Magnolia Script"/>
              </a:rPr>
              <a:t>Najis</a:t>
            </a:r>
            <a:endParaRPr lang="en-US" sz="3599" dirty="0">
              <a:solidFill>
                <a:srgbClr val="343434"/>
              </a:solidFill>
              <a:latin typeface="Magnolia Script"/>
            </a:endParaRPr>
          </a:p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Secara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bahasa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kotor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( Ahmad Warson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Munawwir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)</a:t>
            </a:r>
          </a:p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Secara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istilah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sesuatu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yang di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anggap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kotor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oleh agama yang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harus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di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bersihkan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dari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badan,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pakaian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, dan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tempat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sholat</a:t>
            </a: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5039"/>
              </a:lnSpc>
            </a:pPr>
            <a:r>
              <a:rPr lang="en-US" sz="3599" dirty="0" err="1">
                <a:solidFill>
                  <a:srgbClr val="343434"/>
                </a:solidFill>
                <a:latin typeface="Magnolia Script"/>
              </a:rPr>
              <a:t>Hadats</a:t>
            </a:r>
            <a:endParaRPr lang="en-US" sz="3599" dirty="0">
              <a:solidFill>
                <a:srgbClr val="343434"/>
              </a:solidFill>
              <a:latin typeface="Magnolia Script"/>
            </a:endParaRPr>
          </a:p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Sesuatu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yang di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perbuat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oleh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anggota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badan yang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memnyebabkan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ia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terhalang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untuk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melakukan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sholat</a:t>
            </a: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4634">
            <a:off x="14885649" y="4928017"/>
            <a:ext cx="5976261" cy="6843940"/>
          </a:xfrm>
          <a:custGeom>
            <a:avLst/>
            <a:gdLst/>
            <a:ahLst/>
            <a:cxnLst/>
            <a:rect l="l" t="t" r="r" b="b"/>
            <a:pathLst>
              <a:path w="5976261" h="6843940">
                <a:moveTo>
                  <a:pt x="0" y="0"/>
                </a:moveTo>
                <a:lnTo>
                  <a:pt x="5976261" y="0"/>
                </a:lnTo>
                <a:lnTo>
                  <a:pt x="5976261" y="6843939"/>
                </a:lnTo>
                <a:lnTo>
                  <a:pt x="0" y="68439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65213">
            <a:off x="-1557562" y="-970527"/>
            <a:ext cx="5172524" cy="5923510"/>
          </a:xfrm>
          <a:custGeom>
            <a:avLst/>
            <a:gdLst/>
            <a:ahLst/>
            <a:cxnLst/>
            <a:rect l="l" t="t" r="r" b="b"/>
            <a:pathLst>
              <a:path w="5172524" h="5923510">
                <a:moveTo>
                  <a:pt x="0" y="0"/>
                </a:moveTo>
                <a:lnTo>
                  <a:pt x="5172524" y="0"/>
                </a:lnTo>
                <a:lnTo>
                  <a:pt x="5172524" y="5923511"/>
                </a:lnTo>
                <a:lnTo>
                  <a:pt x="0" y="5923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469426"/>
            <a:ext cx="4429909" cy="3372546"/>
          </a:xfrm>
          <a:custGeom>
            <a:avLst/>
            <a:gdLst/>
            <a:ahLst/>
            <a:cxnLst/>
            <a:rect l="l" t="t" r="r" b="b"/>
            <a:pathLst>
              <a:path w="4429909" h="3372546">
                <a:moveTo>
                  <a:pt x="0" y="0"/>
                </a:moveTo>
                <a:lnTo>
                  <a:pt x="4429909" y="0"/>
                </a:lnTo>
                <a:lnTo>
                  <a:pt x="4429909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38856" y="8120526"/>
            <a:ext cx="4813527" cy="3664600"/>
          </a:xfrm>
          <a:custGeom>
            <a:avLst/>
            <a:gdLst/>
            <a:ahLst/>
            <a:cxnLst/>
            <a:rect l="l" t="t" r="r" b="b"/>
            <a:pathLst>
              <a:path w="4813527" h="3664600">
                <a:moveTo>
                  <a:pt x="0" y="0"/>
                </a:moveTo>
                <a:lnTo>
                  <a:pt x="4813527" y="0"/>
                </a:lnTo>
                <a:lnTo>
                  <a:pt x="4813527" y="3664600"/>
                </a:lnTo>
                <a:lnTo>
                  <a:pt x="0" y="3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90594" y="304800"/>
            <a:ext cx="12935206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Pembagian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Najis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05200" y="1562100"/>
            <a:ext cx="12552054" cy="878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err="1">
                <a:solidFill>
                  <a:srgbClr val="343434"/>
                </a:solidFill>
                <a:latin typeface="Magnolia Script"/>
              </a:rPr>
              <a:t>Najis</a:t>
            </a:r>
            <a:r>
              <a:rPr lang="en-US" sz="3599" dirty="0">
                <a:solidFill>
                  <a:srgbClr val="343434"/>
                </a:solidFill>
                <a:latin typeface="Magnolia Script"/>
              </a:rPr>
              <a:t> </a:t>
            </a:r>
            <a:r>
              <a:rPr lang="en-US" sz="3599" dirty="0" err="1">
                <a:solidFill>
                  <a:srgbClr val="343434"/>
                </a:solidFill>
                <a:latin typeface="Magnolia Script"/>
              </a:rPr>
              <a:t>terbagi</a:t>
            </a:r>
            <a:r>
              <a:rPr lang="en-US" sz="3599" dirty="0">
                <a:solidFill>
                  <a:srgbClr val="343434"/>
                </a:solidFill>
                <a:latin typeface="Magnolia Script"/>
              </a:rPr>
              <a:t> </a:t>
            </a:r>
            <a:r>
              <a:rPr lang="en-US" sz="3599" dirty="0" err="1">
                <a:solidFill>
                  <a:srgbClr val="343434"/>
                </a:solidFill>
                <a:latin typeface="Magnolia Script"/>
              </a:rPr>
              <a:t>menjadi</a:t>
            </a:r>
            <a:r>
              <a:rPr lang="en-US" sz="3599" dirty="0">
                <a:solidFill>
                  <a:srgbClr val="343434"/>
                </a:solidFill>
                <a:latin typeface="Magnolia Script"/>
              </a:rPr>
              <a:t> 2</a:t>
            </a:r>
            <a:endParaRPr lang="id-ID" sz="3599" dirty="0">
              <a:solidFill>
                <a:srgbClr val="343434"/>
              </a:solidFill>
              <a:latin typeface="Magnolia Script"/>
            </a:endParaRPr>
          </a:p>
          <a:p>
            <a:pPr>
              <a:lnSpc>
                <a:spcPts val="5039"/>
              </a:lnSpc>
            </a:pPr>
            <a:r>
              <a:rPr lang="id-ID" sz="2999" dirty="0">
                <a:solidFill>
                  <a:srgbClr val="343434"/>
                </a:solidFill>
                <a:latin typeface="Open Sans"/>
              </a:rPr>
              <a:t>1.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hakiki</a:t>
            </a: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r>
              <a:rPr lang="id-ID" sz="2999" dirty="0">
                <a:solidFill>
                  <a:srgbClr val="343434"/>
                </a:solidFill>
                <a:latin typeface="Open Sans"/>
              </a:rPr>
              <a:t>    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Na</a:t>
            </a:r>
            <a:r>
              <a:rPr lang="id-ID" sz="2999" dirty="0">
                <a:solidFill>
                  <a:srgbClr val="343434"/>
                </a:solidFill>
                <a:latin typeface="Open Sans"/>
              </a:rPr>
              <a:t>j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is yang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berbentuk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benda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contoh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: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tinja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, air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kencing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, air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liur</a:t>
            </a:r>
            <a:r>
              <a:rPr lang="id-ID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anjing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.</a:t>
            </a:r>
          </a:p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hakiki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terbagi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menjadi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3:</a:t>
            </a:r>
          </a:p>
          <a:p>
            <a:pPr marL="647698" lvl="1" indent="-323849">
              <a:lnSpc>
                <a:spcPts val="4199"/>
              </a:lnSpc>
              <a:buFont typeface="Arial"/>
              <a:buChar char="•"/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Mukhaffafah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(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ringan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) =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memercikkan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air pada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daerah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( air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kencing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bayi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yang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masi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meminum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ASI)</a:t>
            </a:r>
          </a:p>
          <a:p>
            <a:pPr marL="647698" lvl="1" indent="-323849">
              <a:lnSpc>
                <a:spcPts val="4199"/>
              </a:lnSpc>
              <a:buFont typeface="Arial"/>
              <a:buChar char="•"/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Mutawasithah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(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sedang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/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pertengahan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) =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mencuci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hingga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hilang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bau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warna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dan rasa ( air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kencing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)</a:t>
            </a:r>
          </a:p>
          <a:p>
            <a:pPr marL="647698" lvl="1" indent="-323849">
              <a:lnSpc>
                <a:spcPts val="4199"/>
              </a:lnSpc>
              <a:buFont typeface="Arial"/>
              <a:buChar char="•"/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mughalazhoh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(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berat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) =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mencuci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sampai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7 kali, dan di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awali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dengan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tanah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(air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liur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anjing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)</a:t>
            </a:r>
            <a:endParaRPr lang="id-ID" sz="2999" dirty="0">
              <a:solidFill>
                <a:srgbClr val="343434"/>
              </a:solidFill>
              <a:latin typeface="Open Sans"/>
            </a:endParaRPr>
          </a:p>
          <a:p>
            <a:pPr marL="323849" lvl="1">
              <a:lnSpc>
                <a:spcPts val="4199"/>
              </a:lnSpc>
            </a:pP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343434"/>
                </a:solidFill>
                <a:latin typeface="Open Sans"/>
              </a:rPr>
              <a:t>2.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hukmi</a:t>
            </a: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r>
              <a:rPr lang="id-ID" sz="2999" dirty="0">
                <a:solidFill>
                  <a:srgbClr val="343434"/>
                </a:solidFill>
                <a:latin typeface="Open Sans"/>
              </a:rPr>
              <a:t>   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Najis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hukmi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juga di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sebut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juga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sebagai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Hadats</a:t>
            </a: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endParaRPr lang="en-US" sz="2999" dirty="0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76285">
            <a:off x="-2806917" y="-4256124"/>
            <a:ext cx="7906493" cy="9054418"/>
          </a:xfrm>
          <a:custGeom>
            <a:avLst/>
            <a:gdLst/>
            <a:ahLst/>
            <a:cxnLst/>
            <a:rect l="l" t="t" r="r" b="b"/>
            <a:pathLst>
              <a:path w="7906493" h="9054418">
                <a:moveTo>
                  <a:pt x="0" y="0"/>
                </a:moveTo>
                <a:lnTo>
                  <a:pt x="7906493" y="0"/>
                </a:lnTo>
                <a:lnTo>
                  <a:pt x="7906493" y="9054417"/>
                </a:lnTo>
                <a:lnTo>
                  <a:pt x="0" y="9054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79074" y="-779705"/>
            <a:ext cx="6815548" cy="4634573"/>
          </a:xfrm>
          <a:custGeom>
            <a:avLst/>
            <a:gdLst/>
            <a:ahLst/>
            <a:cxnLst/>
            <a:rect l="l" t="t" r="r" b="b"/>
            <a:pathLst>
              <a:path w="6815548" h="4634573">
                <a:moveTo>
                  <a:pt x="0" y="0"/>
                </a:moveTo>
                <a:lnTo>
                  <a:pt x="6815548" y="0"/>
                </a:lnTo>
                <a:lnTo>
                  <a:pt x="6815548" y="4634573"/>
                </a:lnTo>
                <a:lnTo>
                  <a:pt x="0" y="463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46877" y="6797307"/>
            <a:ext cx="6685401" cy="5591426"/>
          </a:xfrm>
          <a:custGeom>
            <a:avLst/>
            <a:gdLst/>
            <a:ahLst/>
            <a:cxnLst/>
            <a:rect l="l" t="t" r="r" b="b"/>
            <a:pathLst>
              <a:path w="6685401" h="5591426">
                <a:moveTo>
                  <a:pt x="0" y="0"/>
                </a:moveTo>
                <a:lnTo>
                  <a:pt x="6685400" y="0"/>
                </a:lnTo>
                <a:lnTo>
                  <a:pt x="6685400" y="5591426"/>
                </a:lnTo>
                <a:lnTo>
                  <a:pt x="0" y="5591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883587" y="947031"/>
            <a:ext cx="963981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Pembagian Hadats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57600" y="2476500"/>
            <a:ext cx="11281302" cy="597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 err="1">
                <a:solidFill>
                  <a:srgbClr val="343434"/>
                </a:solidFill>
                <a:latin typeface="Magnolia Script"/>
              </a:rPr>
              <a:t>Hadats</a:t>
            </a:r>
            <a:r>
              <a:rPr lang="en-US" sz="3499" dirty="0">
                <a:solidFill>
                  <a:srgbClr val="343434"/>
                </a:solidFill>
                <a:latin typeface="Magnolia Script"/>
              </a:rPr>
              <a:t> </a:t>
            </a:r>
            <a:r>
              <a:rPr lang="en-US" sz="3499" dirty="0" err="1">
                <a:solidFill>
                  <a:srgbClr val="343434"/>
                </a:solidFill>
                <a:latin typeface="Magnolia Script"/>
              </a:rPr>
              <a:t>terbagi</a:t>
            </a:r>
            <a:r>
              <a:rPr lang="en-US" sz="3499" dirty="0">
                <a:solidFill>
                  <a:srgbClr val="343434"/>
                </a:solidFill>
                <a:latin typeface="Magnolia Script"/>
              </a:rPr>
              <a:t> </a:t>
            </a:r>
            <a:r>
              <a:rPr lang="en-US" sz="3499" dirty="0" err="1">
                <a:solidFill>
                  <a:srgbClr val="343434"/>
                </a:solidFill>
                <a:latin typeface="Magnolia Script"/>
              </a:rPr>
              <a:t>menjadi</a:t>
            </a:r>
            <a:r>
              <a:rPr lang="en-US" sz="3499" dirty="0">
                <a:solidFill>
                  <a:srgbClr val="343434"/>
                </a:solidFill>
                <a:latin typeface="Magnolia Script"/>
              </a:rPr>
              <a:t> 2:</a:t>
            </a:r>
          </a:p>
          <a:p>
            <a:pPr marL="647698" lvl="1" indent="-323849">
              <a:lnSpc>
                <a:spcPts val="4199"/>
              </a:lnSpc>
              <a:buFont typeface="Arial"/>
              <a:buChar char="•"/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Hadats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kecil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                                                                                                  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Adalah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keadaan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dimana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seseorang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tidak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boleh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melakukan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sholat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.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Contoh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: BAB, BAK,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menyentuh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kemaluan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tanpa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batas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tidur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nyenyak</a:t>
            </a:r>
            <a:endParaRPr lang="en-US" sz="2999" u="sng" dirty="0">
              <a:solidFill>
                <a:srgbClr val="343434"/>
              </a:solidFill>
              <a:latin typeface="Open Sans"/>
            </a:endParaRPr>
          </a:p>
          <a:p>
            <a:pPr marL="647698" lvl="1" indent="-323849">
              <a:lnSpc>
                <a:spcPts val="4199"/>
              </a:lnSpc>
              <a:buFont typeface="Arial"/>
              <a:buChar char="•"/>
            </a:pPr>
            <a:r>
              <a:rPr lang="en-US" sz="2999" dirty="0" err="1">
                <a:solidFill>
                  <a:srgbClr val="343434"/>
                </a:solidFill>
                <a:latin typeface="Open Sans"/>
              </a:rPr>
              <a:t>Hadats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besar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                                                                                  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Adalah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keadaan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dimana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seseorang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diwajibkan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untuk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melakukan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mandi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junub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. </a:t>
            </a:r>
            <a:r>
              <a:rPr lang="en-US" sz="2999" dirty="0" err="1">
                <a:solidFill>
                  <a:srgbClr val="343434"/>
                </a:solidFill>
                <a:latin typeface="Open Sans"/>
              </a:rPr>
              <a:t>Contoh</a:t>
            </a:r>
            <a:r>
              <a:rPr lang="en-US" sz="2999" dirty="0">
                <a:solidFill>
                  <a:srgbClr val="343434"/>
                </a:solidFill>
                <a:latin typeface="Open Sans"/>
              </a:rPr>
              <a:t> :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keluarnya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sperma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(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mani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),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bersetubuh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setelah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selesai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nya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wanita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haid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atau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nifas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.         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Beberapa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hal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yang di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larang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bagi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orang yang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berhadats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besar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: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Sholat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Thawaf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,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Berdiam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999" u="sng" dirty="0" err="1">
                <a:solidFill>
                  <a:srgbClr val="343434"/>
                </a:solidFill>
                <a:latin typeface="Open Sans"/>
              </a:rPr>
              <a:t>diri</a:t>
            </a:r>
            <a:r>
              <a:rPr lang="en-US" sz="2999" u="sng" dirty="0">
                <a:solidFill>
                  <a:srgbClr val="343434"/>
                </a:solidFill>
                <a:latin typeface="Open Sans"/>
              </a:rPr>
              <a:t> di masjid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14445" y="-9525"/>
            <a:ext cx="987714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43434"/>
                </a:solidFill>
                <a:latin typeface="Magnolia Script Bold"/>
              </a:rPr>
              <a:t>Tata cara Berwudhu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56840" y="1539220"/>
            <a:ext cx="8115300" cy="372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660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Bersiwak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81660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Niat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dalam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hati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81660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Basmalah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81660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Membasuh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Tangan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3 kali (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menyela-nyela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)</a:t>
            </a:r>
          </a:p>
          <a:p>
            <a:pPr marL="81660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Berkumur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 marL="816609" lvl="1" indent="-514350">
              <a:lnSpc>
                <a:spcPts val="4199"/>
              </a:lnSpc>
              <a:buFont typeface="+mj-lt"/>
              <a:buAutoNum type="arabicPeriod"/>
            </a:pP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Membasuh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wajah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343434"/>
              </a:solidFill>
              <a:latin typeface="Open Sans"/>
            </a:endParaRPr>
          </a:p>
        </p:txBody>
      </p:sp>
      <p:sp>
        <p:nvSpPr>
          <p:cNvPr id="4" name="Freeform 4"/>
          <p:cNvSpPr/>
          <p:nvPr/>
        </p:nvSpPr>
        <p:spPr>
          <a:xfrm rot="-6083460">
            <a:off x="-3254089" y="-2223042"/>
            <a:ext cx="6285988" cy="6326165"/>
          </a:xfrm>
          <a:custGeom>
            <a:avLst/>
            <a:gdLst/>
            <a:ahLst/>
            <a:cxnLst/>
            <a:rect l="l" t="t" r="r" b="b"/>
            <a:pathLst>
              <a:path w="6285988" h="6326165">
                <a:moveTo>
                  <a:pt x="0" y="0"/>
                </a:moveTo>
                <a:lnTo>
                  <a:pt x="6285988" y="0"/>
                </a:lnTo>
                <a:lnTo>
                  <a:pt x="6285988" y="6326166"/>
                </a:lnTo>
                <a:lnTo>
                  <a:pt x="0" y="6326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5" name="Freeform 5"/>
          <p:cNvSpPr/>
          <p:nvPr/>
        </p:nvSpPr>
        <p:spPr>
          <a:xfrm rot="14180163">
            <a:off x="-1353748" y="-4235441"/>
            <a:ext cx="5923564" cy="5961426"/>
          </a:xfrm>
          <a:custGeom>
            <a:avLst/>
            <a:gdLst/>
            <a:ahLst/>
            <a:cxnLst/>
            <a:rect l="l" t="t" r="r" b="b"/>
            <a:pathLst>
              <a:path w="5923564" h="5961426">
                <a:moveTo>
                  <a:pt x="0" y="0"/>
                </a:moveTo>
                <a:lnTo>
                  <a:pt x="5923564" y="0"/>
                </a:lnTo>
                <a:lnTo>
                  <a:pt x="5923564" y="5961426"/>
                </a:lnTo>
                <a:lnTo>
                  <a:pt x="0" y="596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398329">
            <a:off x="16102830" y="7806580"/>
            <a:ext cx="2000734" cy="2903439"/>
          </a:xfrm>
          <a:custGeom>
            <a:avLst/>
            <a:gdLst/>
            <a:ahLst/>
            <a:cxnLst/>
            <a:rect l="l" t="t" r="r" b="b"/>
            <a:pathLst>
              <a:path w="2000734" h="2903439">
                <a:moveTo>
                  <a:pt x="0" y="0"/>
                </a:moveTo>
                <a:lnTo>
                  <a:pt x="2000734" y="0"/>
                </a:lnTo>
                <a:lnTo>
                  <a:pt x="2000734" y="2903440"/>
                </a:lnTo>
                <a:lnTo>
                  <a:pt x="0" y="2903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572140" y="1539220"/>
            <a:ext cx="8398909" cy="3112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7.  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Membasuh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Tangan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sampai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siku (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tiga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kali )</a:t>
            </a:r>
          </a:p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8.  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Mengusap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kepala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sekaligus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daun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telinga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9.  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Membasuh</a:t>
            </a:r>
            <a:r>
              <a:rPr lang="en-US" sz="2799" dirty="0">
                <a:solidFill>
                  <a:srgbClr val="343434"/>
                </a:solidFill>
                <a:latin typeface="Open Sans"/>
              </a:rPr>
              <a:t> kaki</a:t>
            </a:r>
          </a:p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10.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Tertib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343434"/>
                </a:solidFill>
                <a:latin typeface="Open Sans"/>
              </a:rPr>
              <a:t>11. </a:t>
            </a:r>
            <a:r>
              <a:rPr lang="en-US" sz="2799" dirty="0" err="1">
                <a:solidFill>
                  <a:srgbClr val="343434"/>
                </a:solidFill>
                <a:latin typeface="Open Sans"/>
              </a:rPr>
              <a:t>Berdoa</a:t>
            </a:r>
            <a:endParaRPr lang="en-US" sz="2799" dirty="0">
              <a:solidFill>
                <a:srgbClr val="343434"/>
              </a:solidFill>
              <a:latin typeface="Open Sans"/>
            </a:endParaRP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343434"/>
              </a:solidFill>
              <a:latin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3422" y="5341610"/>
            <a:ext cx="987714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43434"/>
                </a:solidFill>
                <a:latin typeface="Magnolia Script Bold"/>
              </a:rPr>
              <a:t>Hikmah Berwudhu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00276" y="6894185"/>
            <a:ext cx="9241155" cy="2588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Anggota wudhu akan bercahaya kelak di hari kiamat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pembersih dosa dan penambah kebaikan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mengangkat derajat disisi Allah ta’ala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3434"/>
                </a:solidFill>
                <a:latin typeface="Open Sans"/>
              </a:rPr>
              <a:t>Banyak manfaat dari segi kesehatan </a:t>
            </a:r>
          </a:p>
          <a:p>
            <a:pPr>
              <a:lnSpc>
                <a:spcPts val="4199"/>
              </a:lnSpc>
            </a:pPr>
            <a:endParaRPr lang="en-US" sz="2799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7022" y="421739"/>
            <a:ext cx="13283725" cy="9443521"/>
          </a:xfrm>
          <a:custGeom>
            <a:avLst/>
            <a:gdLst/>
            <a:ahLst/>
            <a:cxnLst/>
            <a:rect l="l" t="t" r="r" b="b"/>
            <a:pathLst>
              <a:path w="13283725" h="9443521">
                <a:moveTo>
                  <a:pt x="0" y="0"/>
                </a:moveTo>
                <a:lnTo>
                  <a:pt x="13283725" y="0"/>
                </a:lnTo>
                <a:lnTo>
                  <a:pt x="13283725" y="9443522"/>
                </a:lnTo>
                <a:lnTo>
                  <a:pt x="0" y="94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97746" y="996774"/>
            <a:ext cx="11179895" cy="7988543"/>
          </a:xfrm>
          <a:custGeom>
            <a:avLst/>
            <a:gdLst/>
            <a:ahLst/>
            <a:cxnLst/>
            <a:rect l="l" t="t" r="r" b="b"/>
            <a:pathLst>
              <a:path w="11179895" h="7988543">
                <a:moveTo>
                  <a:pt x="0" y="0"/>
                </a:moveTo>
                <a:lnTo>
                  <a:pt x="11179896" y="0"/>
                </a:lnTo>
                <a:lnTo>
                  <a:pt x="11179896" y="7988543"/>
                </a:lnTo>
                <a:lnTo>
                  <a:pt x="0" y="7988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219694" y="2493640"/>
            <a:ext cx="4134106" cy="1202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Diskusi</a:t>
            </a: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74889" y="4612500"/>
            <a:ext cx="10507991" cy="179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62"/>
              </a:lnSpc>
            </a:pPr>
            <a:r>
              <a:rPr lang="en-US" sz="5187" dirty="0" err="1">
                <a:solidFill>
                  <a:srgbClr val="343434"/>
                </a:solidFill>
                <a:latin typeface="Magnolia Script"/>
              </a:rPr>
              <a:t>Apakah</a:t>
            </a:r>
            <a:r>
              <a:rPr lang="en-US" sz="5187" dirty="0">
                <a:solidFill>
                  <a:srgbClr val="343434"/>
                </a:solidFill>
                <a:latin typeface="Magnolia Script"/>
              </a:rPr>
              <a:t> </a:t>
            </a:r>
            <a:r>
              <a:rPr lang="en-US" sz="5187" dirty="0" err="1">
                <a:solidFill>
                  <a:srgbClr val="343434"/>
                </a:solidFill>
                <a:latin typeface="Magnolia Script"/>
              </a:rPr>
              <a:t>ada</a:t>
            </a:r>
            <a:r>
              <a:rPr lang="en-US" sz="5187" dirty="0">
                <a:solidFill>
                  <a:srgbClr val="343434"/>
                </a:solidFill>
                <a:latin typeface="Magnolia Script"/>
              </a:rPr>
              <a:t> yang </a:t>
            </a:r>
            <a:r>
              <a:rPr lang="en-US" sz="5187" dirty="0" err="1">
                <a:solidFill>
                  <a:srgbClr val="343434"/>
                </a:solidFill>
                <a:latin typeface="Magnolia Script"/>
              </a:rPr>
              <a:t>ingin</a:t>
            </a:r>
            <a:r>
              <a:rPr lang="en-US" sz="5187" dirty="0">
                <a:solidFill>
                  <a:srgbClr val="343434"/>
                </a:solidFill>
                <a:latin typeface="Magnolia Script"/>
              </a:rPr>
              <a:t> di </a:t>
            </a:r>
            <a:r>
              <a:rPr lang="en-US" sz="5187" dirty="0" err="1">
                <a:solidFill>
                  <a:srgbClr val="343434"/>
                </a:solidFill>
                <a:latin typeface="Magnolia Script"/>
              </a:rPr>
              <a:t>tanyakan</a:t>
            </a:r>
            <a:endParaRPr lang="en-US" sz="5187" dirty="0">
              <a:solidFill>
                <a:srgbClr val="343434"/>
              </a:solidFill>
              <a:latin typeface="Magnolia Script"/>
            </a:endParaRPr>
          </a:p>
          <a:p>
            <a:pPr algn="ctr">
              <a:lnSpc>
                <a:spcPts val="7262"/>
              </a:lnSpc>
            </a:pPr>
            <a:r>
              <a:rPr lang="en-US" sz="5187" dirty="0">
                <a:solidFill>
                  <a:srgbClr val="343434"/>
                </a:solidFill>
                <a:latin typeface="Magnolia Script"/>
              </a:rPr>
              <a:t>!!!</a:t>
            </a:r>
          </a:p>
        </p:txBody>
      </p:sp>
      <p:sp>
        <p:nvSpPr>
          <p:cNvPr id="6" name="Freeform 6"/>
          <p:cNvSpPr/>
          <p:nvPr/>
        </p:nvSpPr>
        <p:spPr>
          <a:xfrm>
            <a:off x="15646704" y="7807861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447887">
            <a:off x="-2504111" y="-1132507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835957">
            <a:off x="-6203196" y="8625739"/>
            <a:ext cx="22816215" cy="8628678"/>
          </a:xfrm>
          <a:custGeom>
            <a:avLst/>
            <a:gdLst/>
            <a:ahLst/>
            <a:cxnLst/>
            <a:rect l="l" t="t" r="r" b="b"/>
            <a:pathLst>
              <a:path w="22816215" h="8628678">
                <a:moveTo>
                  <a:pt x="0" y="0"/>
                </a:moveTo>
                <a:lnTo>
                  <a:pt x="22816215" y="0"/>
                </a:lnTo>
                <a:lnTo>
                  <a:pt x="22816215" y="8628678"/>
                </a:lnTo>
                <a:lnTo>
                  <a:pt x="0" y="8628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449897">
            <a:off x="-6100762" y="8242507"/>
            <a:ext cx="20849711" cy="7884982"/>
          </a:xfrm>
          <a:custGeom>
            <a:avLst/>
            <a:gdLst/>
            <a:ahLst/>
            <a:cxnLst/>
            <a:rect l="l" t="t" r="r" b="b"/>
            <a:pathLst>
              <a:path w="20849711" h="7884982">
                <a:moveTo>
                  <a:pt x="0" y="0"/>
                </a:moveTo>
                <a:lnTo>
                  <a:pt x="20849711" y="0"/>
                </a:lnTo>
                <a:lnTo>
                  <a:pt x="20849711" y="7884981"/>
                </a:lnTo>
                <a:lnTo>
                  <a:pt x="0" y="7884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824842">
            <a:off x="10957845" y="-5328607"/>
            <a:ext cx="9893699" cy="9956936"/>
          </a:xfrm>
          <a:custGeom>
            <a:avLst/>
            <a:gdLst/>
            <a:ahLst/>
            <a:cxnLst/>
            <a:rect l="l" t="t" r="r" b="b"/>
            <a:pathLst>
              <a:path w="9893699" h="9956936">
                <a:moveTo>
                  <a:pt x="0" y="0"/>
                </a:moveTo>
                <a:lnTo>
                  <a:pt x="9893699" y="0"/>
                </a:lnTo>
                <a:lnTo>
                  <a:pt x="9893699" y="9956936"/>
                </a:lnTo>
                <a:lnTo>
                  <a:pt x="0" y="995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985384">
            <a:off x="10554803" y="-6388271"/>
            <a:ext cx="10699783" cy="10768172"/>
          </a:xfrm>
          <a:custGeom>
            <a:avLst/>
            <a:gdLst/>
            <a:ahLst/>
            <a:cxnLst/>
            <a:rect l="l" t="t" r="r" b="b"/>
            <a:pathLst>
              <a:path w="10699783" h="10768172">
                <a:moveTo>
                  <a:pt x="0" y="0"/>
                </a:moveTo>
                <a:lnTo>
                  <a:pt x="10699783" y="0"/>
                </a:lnTo>
                <a:lnTo>
                  <a:pt x="10699783" y="10768172"/>
                </a:lnTo>
                <a:lnTo>
                  <a:pt x="0" y="10768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59267" y="5351473"/>
            <a:ext cx="13569466" cy="1662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5"/>
              </a:lnSpc>
            </a:pPr>
            <a:r>
              <a:rPr lang="en-US" sz="10979">
                <a:solidFill>
                  <a:srgbClr val="343434"/>
                </a:solidFill>
                <a:latin typeface="Magnolia Script Bold"/>
              </a:rPr>
              <a:t>- Terima Kasih 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86200" y="3756437"/>
            <a:ext cx="10591800" cy="101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5"/>
              </a:lnSpc>
            </a:pPr>
            <a:r>
              <a:rPr lang="en-US" sz="6670" dirty="0">
                <a:solidFill>
                  <a:srgbClr val="343434"/>
                </a:solidFill>
                <a:latin typeface="Magnolia Script Bold"/>
              </a:rPr>
              <a:t>SEKIAN DARI KAMI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417</Words>
  <Application>Microsoft Office PowerPoint</Application>
  <PresentationFormat>Custom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Magnolia Script</vt:lpstr>
      <vt:lpstr>Calibri</vt:lpstr>
      <vt:lpstr>Magnolia Script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Kuning Simpel Abstrak Presentasi Tugas Kelompok</dc:title>
  <cp:lastModifiedBy>dawud dzakwan</cp:lastModifiedBy>
  <cp:revision>4</cp:revision>
  <dcterms:created xsi:type="dcterms:W3CDTF">2006-08-16T00:00:00Z</dcterms:created>
  <dcterms:modified xsi:type="dcterms:W3CDTF">2024-02-26T03:33:32Z</dcterms:modified>
  <dc:identifier>DAF9qoPF_Bk</dc:identifier>
</cp:coreProperties>
</file>