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BM Plex Sans" panose="020B0503050203000203" pitchFamily="34" charset="0"/>
      <p:regular r:id="rId16"/>
    </p:embeddedFont>
    <p:embeddedFont>
      <p:font typeface="IBM Plex Sans Bold" panose="020B0803050203000203" charset="0"/>
      <p:regular r:id="rId17"/>
    </p:embeddedFont>
    <p:embeddedFont>
      <p:font typeface="IBM Plex Sans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6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91856" y="-4157531"/>
            <a:ext cx="24758793" cy="20745077"/>
            <a:chOff x="3758505" y="3119777"/>
            <a:chExt cx="33011724" cy="27660102"/>
          </a:xfrm>
        </p:grpSpPr>
        <p:sp>
          <p:nvSpPr>
            <p:cNvPr id="3" name="Freeform 3"/>
            <p:cNvSpPr/>
            <p:nvPr/>
          </p:nvSpPr>
          <p:spPr>
            <a:xfrm>
              <a:off x="29362263" y="21007552"/>
              <a:ext cx="498793" cy="498793"/>
            </a:xfrm>
            <a:custGeom>
              <a:avLst/>
              <a:gdLst/>
              <a:ahLst/>
              <a:cxnLst/>
              <a:rect l="l" t="t" r="r" b="b"/>
              <a:pathLst>
                <a:path w="498793" h="498793">
                  <a:moveTo>
                    <a:pt x="0" y="0"/>
                  </a:moveTo>
                  <a:lnTo>
                    <a:pt x="498793" y="0"/>
                  </a:lnTo>
                  <a:lnTo>
                    <a:pt x="498793" y="498793"/>
                  </a:lnTo>
                  <a:lnTo>
                    <a:pt x="0" y="498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30060763" y="21097352"/>
              <a:ext cx="5308766" cy="346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45"/>
                </a:lnSpc>
                <a:spcBef>
                  <a:spcPct val="0"/>
                </a:spcBef>
              </a:pPr>
              <a:r>
                <a:rPr lang="en-US" sz="1650">
                  <a:solidFill>
                    <a:srgbClr val="F24300"/>
                  </a:solidFill>
                  <a:latin typeface="IBM Plex Sans"/>
                </a:rPr>
                <a:t>ppt ke-2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9652579" y="10166261"/>
              <a:ext cx="820902" cy="836104"/>
            </a:xfrm>
            <a:custGeom>
              <a:avLst/>
              <a:gdLst/>
              <a:ahLst/>
              <a:cxnLst/>
              <a:rect l="l" t="t" r="r" b="b"/>
              <a:pathLst>
                <a:path w="820902" h="836104">
                  <a:moveTo>
                    <a:pt x="0" y="0"/>
                  </a:moveTo>
                  <a:lnTo>
                    <a:pt x="820902" y="0"/>
                  </a:lnTo>
                  <a:lnTo>
                    <a:pt x="820902" y="836104"/>
                  </a:lnTo>
                  <a:lnTo>
                    <a:pt x="0" y="8361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10755375" y="10133177"/>
              <a:ext cx="3586372" cy="631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1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IBM Plex Sans"/>
                </a:rPr>
                <a:t>Fiqh Ibadah</a:t>
              </a:r>
            </a:p>
          </p:txBody>
        </p:sp>
        <p:sp>
          <p:nvSpPr>
            <p:cNvPr id="7" name="Freeform 7"/>
            <p:cNvSpPr/>
            <p:nvPr/>
          </p:nvSpPr>
          <p:spPr>
            <a:xfrm rot="2151761">
              <a:off x="22831023" y="3119777"/>
              <a:ext cx="13939206" cy="10162948"/>
            </a:xfrm>
            <a:custGeom>
              <a:avLst/>
              <a:gdLst/>
              <a:ahLst/>
              <a:cxnLst/>
              <a:rect l="l" t="t" r="r" b="b"/>
              <a:pathLst>
                <a:path w="13939206" h="10162948">
                  <a:moveTo>
                    <a:pt x="0" y="0"/>
                  </a:moveTo>
                  <a:lnTo>
                    <a:pt x="13939206" y="0"/>
                  </a:lnTo>
                  <a:lnTo>
                    <a:pt x="13939206" y="10162948"/>
                  </a:lnTo>
                  <a:lnTo>
                    <a:pt x="0" y="10162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2700000">
              <a:off x="1695511" y="17612722"/>
              <a:ext cx="15230151" cy="11104164"/>
            </a:xfrm>
            <a:custGeom>
              <a:avLst/>
              <a:gdLst/>
              <a:ahLst/>
              <a:cxnLst/>
              <a:rect l="l" t="t" r="r" b="b"/>
              <a:pathLst>
                <a:path w="15230151" h="11104164">
                  <a:moveTo>
                    <a:pt x="0" y="0"/>
                  </a:moveTo>
                  <a:lnTo>
                    <a:pt x="15230151" y="0"/>
                  </a:lnTo>
                  <a:lnTo>
                    <a:pt x="15230151" y="11104164"/>
                  </a:lnTo>
                  <a:lnTo>
                    <a:pt x="0" y="11104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12486392" y="16402502"/>
              <a:ext cx="15894516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 dirty="0">
                  <a:solidFill>
                    <a:srgbClr val="000000"/>
                  </a:solidFill>
                  <a:latin typeface="IBM Plex Sans"/>
                </a:rPr>
                <a:t>Hukum</a:t>
              </a:r>
              <a:r>
                <a:rPr lang="id-ID" sz="3800" dirty="0">
                  <a:solidFill>
                    <a:srgbClr val="000000"/>
                  </a:solidFill>
                  <a:latin typeface="IBM Plex Sans"/>
                </a:rPr>
                <a:t>-Hukum Seputar </a:t>
              </a:r>
              <a:r>
                <a:rPr lang="en-US" sz="3800" dirty="0" err="1">
                  <a:solidFill>
                    <a:srgbClr val="000000"/>
                  </a:solidFill>
                  <a:latin typeface="IBM Plex Sans"/>
                </a:rPr>
                <a:t>sholat</a:t>
              </a:r>
              <a:endParaRPr lang="en-US" sz="3800" dirty="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525721" y="14087894"/>
              <a:ext cx="15894516" cy="1940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99"/>
                </a:lnSpc>
              </a:pPr>
              <a:r>
                <a:rPr lang="en-US" sz="10599" dirty="0">
                  <a:solidFill>
                    <a:srgbClr val="000000"/>
                  </a:solidFill>
                  <a:latin typeface="IBM Plex Sans"/>
                </a:rPr>
                <a:t>KELOMPOK 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4634" y="-834065"/>
            <a:ext cx="23494092" cy="14592136"/>
            <a:chOff x="0" y="0"/>
            <a:chExt cx="31325456" cy="19456181"/>
          </a:xfrm>
        </p:grpSpPr>
        <p:sp>
          <p:nvSpPr>
            <p:cNvPr id="3" name="Freeform 3" descr="Tech Pattern Fading Lines"/>
            <p:cNvSpPr/>
            <p:nvPr/>
          </p:nvSpPr>
          <p:spPr>
            <a:xfrm>
              <a:off x="12623862" y="0"/>
              <a:ext cx="18701595" cy="15505322"/>
            </a:xfrm>
            <a:custGeom>
              <a:avLst/>
              <a:gdLst/>
              <a:ahLst/>
              <a:cxnLst/>
              <a:rect l="l" t="t" r="r" b="b"/>
              <a:pathLst>
                <a:path w="18701595" h="15505322">
                  <a:moveTo>
                    <a:pt x="0" y="0"/>
                  </a:moveTo>
                  <a:lnTo>
                    <a:pt x="18701594" y="0"/>
                  </a:lnTo>
                  <a:lnTo>
                    <a:pt x="18701594" y="15505322"/>
                  </a:lnTo>
                  <a:lnTo>
                    <a:pt x="0" y="15505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5266569" y="6381061"/>
              <a:ext cx="16708090" cy="274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6269"/>
                </a:lnSpc>
              </a:pPr>
              <a:r>
                <a:rPr lang="en-US" sz="13557">
                  <a:solidFill>
                    <a:srgbClr val="000000"/>
                  </a:solidFill>
                  <a:latin typeface="IBM Plex Sans Bold"/>
                </a:rPr>
                <a:t>TERIMA KASIH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21465776" y="7752661"/>
              <a:ext cx="3796288" cy="6692175"/>
            </a:xfrm>
            <a:custGeom>
              <a:avLst/>
              <a:gdLst/>
              <a:ahLst/>
              <a:cxnLst/>
              <a:rect l="l" t="t" r="r" b="b"/>
              <a:pathLst>
                <a:path w="3796288" h="6692175">
                  <a:moveTo>
                    <a:pt x="0" y="0"/>
                  </a:moveTo>
                  <a:lnTo>
                    <a:pt x="3796288" y="0"/>
                  </a:lnTo>
                  <a:lnTo>
                    <a:pt x="3796288" y="6692175"/>
                  </a:lnTo>
                  <a:lnTo>
                    <a:pt x="0" y="6692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9500302"/>
              <a:ext cx="7494062" cy="9955879"/>
            </a:xfrm>
            <a:custGeom>
              <a:avLst/>
              <a:gdLst/>
              <a:ahLst/>
              <a:cxnLst/>
              <a:rect l="l" t="t" r="r" b="b"/>
              <a:pathLst>
                <a:path w="7494062" h="9955879">
                  <a:moveTo>
                    <a:pt x="0" y="0"/>
                  </a:moveTo>
                  <a:lnTo>
                    <a:pt x="7494062" y="0"/>
                  </a:lnTo>
                  <a:lnTo>
                    <a:pt x="7494062" y="9955879"/>
                  </a:lnTo>
                  <a:lnTo>
                    <a:pt x="0" y="9955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84446" y="2615196"/>
              <a:ext cx="820902" cy="836104"/>
            </a:xfrm>
            <a:custGeom>
              <a:avLst/>
              <a:gdLst/>
              <a:ahLst/>
              <a:cxnLst/>
              <a:rect l="l" t="t" r="r" b="b"/>
              <a:pathLst>
                <a:path w="820902" h="836104">
                  <a:moveTo>
                    <a:pt x="0" y="0"/>
                  </a:moveTo>
                  <a:lnTo>
                    <a:pt x="820902" y="0"/>
                  </a:lnTo>
                  <a:lnTo>
                    <a:pt x="820902" y="836103"/>
                  </a:lnTo>
                  <a:lnTo>
                    <a:pt x="0" y="8361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3187241" y="2582111"/>
              <a:ext cx="3586372" cy="631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1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IBM Plex Sans"/>
                </a:rPr>
                <a:t>Fiqh Ibadah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02306" y="-7725018"/>
            <a:ext cx="32277447" cy="18012018"/>
            <a:chOff x="0" y="0"/>
            <a:chExt cx="43036596" cy="24016023"/>
          </a:xfrm>
        </p:grpSpPr>
        <p:sp>
          <p:nvSpPr>
            <p:cNvPr id="3" name="AutoShape 3"/>
            <p:cNvSpPr/>
            <p:nvPr/>
          </p:nvSpPr>
          <p:spPr>
            <a:xfrm>
              <a:off x="11203075" y="23772615"/>
              <a:ext cx="24384000" cy="243408"/>
            </a:xfrm>
            <a:prstGeom prst="rect">
              <a:avLst/>
            </a:prstGeom>
            <a:solidFill>
              <a:srgbClr val="F24300"/>
            </a:solidFill>
          </p:spPr>
        </p:sp>
        <p:sp>
          <p:nvSpPr>
            <p:cNvPr id="4" name="Freeform 4"/>
            <p:cNvSpPr/>
            <p:nvPr/>
          </p:nvSpPr>
          <p:spPr>
            <a:xfrm rot="2877749">
              <a:off x="27625984" y="6590149"/>
              <a:ext cx="13939206" cy="10162948"/>
            </a:xfrm>
            <a:custGeom>
              <a:avLst/>
              <a:gdLst/>
              <a:ahLst/>
              <a:cxnLst/>
              <a:rect l="l" t="t" r="r" b="b"/>
              <a:pathLst>
                <a:path w="13939206" h="10162948">
                  <a:moveTo>
                    <a:pt x="0" y="0"/>
                  </a:moveTo>
                  <a:lnTo>
                    <a:pt x="13939206" y="0"/>
                  </a:lnTo>
                  <a:lnTo>
                    <a:pt x="13939206" y="10162949"/>
                  </a:lnTo>
                  <a:lnTo>
                    <a:pt x="0" y="10162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2574675" y="15286594"/>
              <a:ext cx="7262120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51" lvl="1" indent="-269876">
                <a:lnSpc>
                  <a:spcPts val="3250"/>
                </a:lnSpc>
                <a:buFont typeface="Arial"/>
                <a:buChar char="•"/>
              </a:pPr>
              <a:r>
                <a:rPr lang="en-US" sz="2500" u="sng">
                  <a:solidFill>
                    <a:srgbClr val="000000"/>
                  </a:solidFill>
                  <a:latin typeface="IBM Plex Sans"/>
                </a:rPr>
                <a:t>Muh. Aminullah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574675" y="16299057"/>
              <a:ext cx="7262120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51" lvl="1" indent="-269876">
                <a:lnSpc>
                  <a:spcPts val="3250"/>
                </a:lnSpc>
                <a:buFont typeface="Arial"/>
                <a:buChar char="•"/>
              </a:pPr>
              <a:r>
                <a:rPr lang="en-US" sz="2500" u="sng">
                  <a:solidFill>
                    <a:srgbClr val="000000"/>
                  </a:solidFill>
                  <a:latin typeface="IBM Plex Sans"/>
                </a:rPr>
                <a:t>Muhamad Erwinsyah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574675" y="17311521"/>
              <a:ext cx="7262120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51" lvl="1" indent="-269876">
                <a:lnSpc>
                  <a:spcPts val="3250"/>
                </a:lnSpc>
                <a:buFont typeface="Arial"/>
                <a:buChar char="•"/>
              </a:pPr>
              <a:r>
                <a:rPr lang="en-US" sz="2500" u="sng">
                  <a:solidFill>
                    <a:srgbClr val="000000"/>
                  </a:solidFill>
                  <a:latin typeface="IBM Plex Sans"/>
                </a:rPr>
                <a:t>Dawud Dzakwan Fauzan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574675" y="18323985"/>
              <a:ext cx="7262120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51" lvl="1" indent="-269876">
                <a:lnSpc>
                  <a:spcPts val="3250"/>
                </a:lnSpc>
                <a:buFont typeface="Arial"/>
                <a:buChar char="•"/>
              </a:pPr>
              <a:r>
                <a:rPr lang="en-US" sz="2500" u="sng">
                  <a:solidFill>
                    <a:srgbClr val="000000"/>
                  </a:solidFill>
                  <a:latin typeface="IBM Plex Sans"/>
                </a:rPr>
                <a:t>Azida Kamila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574675" y="20348913"/>
              <a:ext cx="7262120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51" lvl="1" indent="-269876">
                <a:lnSpc>
                  <a:spcPts val="3250"/>
                </a:lnSpc>
                <a:buFont typeface="Arial"/>
                <a:buChar char="•"/>
              </a:pPr>
              <a:r>
                <a:rPr lang="en-US" sz="2500" u="sng">
                  <a:solidFill>
                    <a:srgbClr val="000000"/>
                  </a:solidFill>
                  <a:latin typeface="IBM Plex Sans"/>
                </a:rPr>
                <a:t>Raudatam Mirriadil Jinan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574675" y="21361377"/>
              <a:ext cx="7262120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51" lvl="1" indent="-269876">
                <a:lnSpc>
                  <a:spcPts val="3250"/>
                </a:lnSpc>
                <a:buFont typeface="Arial"/>
                <a:buChar char="•"/>
              </a:pPr>
              <a:r>
                <a:rPr lang="en-US" sz="2500" u="sng">
                  <a:solidFill>
                    <a:srgbClr val="000000"/>
                  </a:solidFill>
                  <a:latin typeface="IBM Plex Sans"/>
                </a:rPr>
                <a:t>Fitriyaningsi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574675" y="19336449"/>
              <a:ext cx="7262120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51" lvl="1" indent="-269876">
                <a:lnSpc>
                  <a:spcPts val="3250"/>
                </a:lnSpc>
                <a:buFont typeface="Arial"/>
                <a:buChar char="•"/>
              </a:pPr>
              <a:r>
                <a:rPr lang="en-US" sz="2500" u="sng">
                  <a:solidFill>
                    <a:srgbClr val="000000"/>
                  </a:solidFill>
                  <a:latin typeface="IBM Plex Sans"/>
                </a:rPr>
                <a:t>Cahya Asri Wahdani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2574675" y="11708369"/>
              <a:ext cx="13007080" cy="172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 Bold"/>
                </a:rPr>
                <a:t>Anggota Kelompok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677470" y="11871648"/>
              <a:ext cx="3586372" cy="428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 rot="2877749">
              <a:off x="1471406" y="3497537"/>
              <a:ext cx="13939206" cy="10162948"/>
            </a:xfrm>
            <a:custGeom>
              <a:avLst/>
              <a:gdLst/>
              <a:ahLst/>
              <a:cxnLst/>
              <a:rect l="l" t="t" r="r" b="b"/>
              <a:pathLst>
                <a:path w="13939206" h="10162948">
                  <a:moveTo>
                    <a:pt x="0" y="0"/>
                  </a:moveTo>
                  <a:lnTo>
                    <a:pt x="13939206" y="0"/>
                  </a:lnTo>
                  <a:lnTo>
                    <a:pt x="13939206" y="10162949"/>
                  </a:lnTo>
                  <a:lnTo>
                    <a:pt x="0" y="10162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sp>
          <p:nvSpPr>
            <p:cNvPr id="3" name="TextBox 3"/>
            <p:cNvSpPr txBox="1"/>
            <p:nvPr/>
          </p:nvSpPr>
          <p:spPr>
            <a:xfrm>
              <a:off x="0" y="1053705"/>
              <a:ext cx="14168878" cy="1498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399"/>
                </a:lnSpc>
              </a:pPr>
              <a:r>
                <a:rPr lang="en-US" sz="7999">
                  <a:solidFill>
                    <a:srgbClr val="000000"/>
                  </a:solidFill>
                  <a:latin typeface="IBM Plex Sans"/>
                </a:rPr>
                <a:t>Pembahasan Kami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193539" y="5085104"/>
              <a:ext cx="6503417" cy="5887696"/>
            </a:xfrm>
            <a:prstGeom prst="rect">
              <a:avLst/>
            </a:prstGeom>
            <a:solidFill>
              <a:srgbClr val="F24300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4891564"/>
              <a:ext cx="6503417" cy="5887696"/>
            </a:xfrm>
            <a:prstGeom prst="rect">
              <a:avLst/>
            </a:prstGeom>
            <a:solidFill>
              <a:srgbClr val="FF8D6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866184" y="7316482"/>
              <a:ext cx="5158128" cy="1367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3000" u="none">
                  <a:solidFill>
                    <a:srgbClr val="000000"/>
                  </a:solidFill>
                  <a:latin typeface="IBM Plex Sans Bold"/>
                </a:rPr>
                <a:t>1.Hukum Meninggalkan sholat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7665461" y="5085104"/>
              <a:ext cx="6503417" cy="5887696"/>
            </a:xfrm>
            <a:prstGeom prst="rect">
              <a:avLst/>
            </a:prstGeom>
            <a:solidFill>
              <a:srgbClr val="F24300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7471922" y="4891564"/>
              <a:ext cx="6503417" cy="5887696"/>
            </a:xfrm>
            <a:prstGeom prst="rect">
              <a:avLst/>
            </a:prstGeom>
            <a:solidFill>
              <a:srgbClr val="FF8D61"/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15137383" y="5085104"/>
              <a:ext cx="6503417" cy="5887696"/>
            </a:xfrm>
            <a:prstGeom prst="rect">
              <a:avLst/>
            </a:prstGeom>
            <a:solidFill>
              <a:srgbClr val="F24300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14943843" y="4891564"/>
              <a:ext cx="6503417" cy="5887696"/>
            </a:xfrm>
            <a:prstGeom prst="rect">
              <a:avLst/>
            </a:prstGeom>
            <a:solidFill>
              <a:srgbClr val="FF8D6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8241336" y="7218983"/>
              <a:ext cx="5158128" cy="656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3000" u="none">
                  <a:solidFill>
                    <a:srgbClr val="000000"/>
                  </a:solidFill>
                  <a:latin typeface="IBM Plex Sans Bold"/>
                </a:rPr>
                <a:t>2. Hikmah Solat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5713258" y="7042705"/>
              <a:ext cx="5158128" cy="1367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3000" u="none">
                  <a:solidFill>
                    <a:srgbClr val="000000"/>
                  </a:solidFill>
                  <a:latin typeface="IBM Plex Sans Bold"/>
                </a:rPr>
                <a:t>3. Syarat Sah nya Shalat</a:t>
              </a:r>
            </a:p>
          </p:txBody>
        </p:sp>
        <p:sp>
          <p:nvSpPr>
            <p:cNvPr id="13" name="Freeform 13"/>
            <p:cNvSpPr/>
            <p:nvPr/>
          </p:nvSpPr>
          <p:spPr>
            <a:xfrm>
              <a:off x="17957953" y="0"/>
              <a:ext cx="3682847" cy="2688479"/>
            </a:xfrm>
            <a:custGeom>
              <a:avLst/>
              <a:gdLst/>
              <a:ahLst/>
              <a:cxnLst/>
              <a:rect l="l" t="t" r="r" b="b"/>
              <a:pathLst>
                <a:path w="3682847" h="2688479">
                  <a:moveTo>
                    <a:pt x="0" y="0"/>
                  </a:moveTo>
                  <a:lnTo>
                    <a:pt x="3682847" y="0"/>
                  </a:lnTo>
                  <a:lnTo>
                    <a:pt x="3682847" y="2688479"/>
                  </a:lnTo>
                  <a:lnTo>
                    <a:pt x="0" y="26884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20566719" y="1941022"/>
              <a:ext cx="1074081" cy="1074081"/>
              <a:chOff x="1371600" y="6705600"/>
              <a:chExt cx="10972800" cy="1097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24300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0742" y="-3501220"/>
            <a:ext cx="29230372" cy="15657818"/>
            <a:chOff x="0" y="0"/>
            <a:chExt cx="38973829" cy="20877091"/>
          </a:xfrm>
        </p:grpSpPr>
        <p:sp>
          <p:nvSpPr>
            <p:cNvPr id="3" name="Freeform 3"/>
            <p:cNvSpPr/>
            <p:nvPr/>
          </p:nvSpPr>
          <p:spPr>
            <a:xfrm rot="2446009">
              <a:off x="23979833" y="3117612"/>
              <a:ext cx="13306472" cy="10112919"/>
            </a:xfrm>
            <a:custGeom>
              <a:avLst/>
              <a:gdLst/>
              <a:ahLst/>
              <a:cxnLst/>
              <a:rect l="l" t="t" r="r" b="b"/>
              <a:pathLst>
                <a:path w="13306472" h="10112919">
                  <a:moveTo>
                    <a:pt x="0" y="0"/>
                  </a:moveTo>
                  <a:lnTo>
                    <a:pt x="13306471" y="0"/>
                  </a:lnTo>
                  <a:lnTo>
                    <a:pt x="13306471" y="10112919"/>
                  </a:lnTo>
                  <a:lnTo>
                    <a:pt x="0" y="10112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5661587" y="5235788"/>
              <a:ext cx="19415576" cy="172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 Bold"/>
                </a:rPr>
                <a:t>Hukum Meninggalkan Shalat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2587655" y="7844986"/>
              <a:ext cx="24384000" cy="10539308"/>
            </a:xfrm>
            <a:prstGeom prst="rect">
              <a:avLst/>
            </a:prstGeom>
            <a:solidFill>
              <a:srgbClr val="F4F4F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338116" y="8146085"/>
              <a:ext cx="807399" cy="813816"/>
            </a:xfrm>
            <a:custGeom>
              <a:avLst/>
              <a:gdLst/>
              <a:ahLst/>
              <a:cxnLst/>
              <a:rect l="l" t="t" r="r" b="b"/>
              <a:pathLst>
                <a:path w="807399" h="813816">
                  <a:moveTo>
                    <a:pt x="0" y="0"/>
                  </a:moveTo>
                  <a:lnTo>
                    <a:pt x="807399" y="0"/>
                  </a:lnTo>
                  <a:lnTo>
                    <a:pt x="807399" y="813815"/>
                  </a:lnTo>
                  <a:lnTo>
                    <a:pt x="0" y="813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204"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2339915" y="8116363"/>
              <a:ext cx="9998201" cy="863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20446" lvl="1" indent="-460223">
                <a:lnSpc>
                  <a:spcPts val="511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263">
                  <a:solidFill>
                    <a:srgbClr val="000000"/>
                  </a:solidFill>
                  <a:latin typeface="IBM Plex Sans"/>
                </a:rPr>
                <a:t>Berangkat dari hadits Nabi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436574" y="9298841"/>
              <a:ext cx="22137496" cy="173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15"/>
                </a:lnSpc>
              </a:pPr>
              <a:r>
                <a:rPr lang="en-US" sz="4263">
                  <a:solidFill>
                    <a:srgbClr val="000000"/>
                  </a:solidFill>
                  <a:latin typeface="IBM Plex Sans"/>
                  <a:cs typeface="IBM Plex Sans"/>
                </a:rPr>
                <a:t>سمعت جابرا يقول : سمعت النبي      يقول : إن بين الرجل و بين الشرك و الكفر</a:t>
              </a:r>
            </a:p>
            <a:p>
              <a:pPr algn="just">
                <a:lnSpc>
                  <a:spcPts val="5115"/>
                </a:lnSpc>
                <a:spcBef>
                  <a:spcPct val="0"/>
                </a:spcBef>
              </a:pPr>
              <a:r>
                <a:rPr lang="en-US" sz="4263">
                  <a:solidFill>
                    <a:srgbClr val="000000"/>
                  </a:solidFill>
                  <a:cs typeface="IBM Plex Sans"/>
                </a:rPr>
                <a:t>ترك الصلاة</a:t>
              </a:r>
            </a:p>
          </p:txBody>
        </p:sp>
        <p:sp>
          <p:nvSpPr>
            <p:cNvPr id="9" name="Freeform 9"/>
            <p:cNvSpPr/>
            <p:nvPr/>
          </p:nvSpPr>
          <p:spPr>
            <a:xfrm>
              <a:off x="16289337" y="9434350"/>
              <a:ext cx="807399" cy="813816"/>
            </a:xfrm>
            <a:custGeom>
              <a:avLst/>
              <a:gdLst/>
              <a:ahLst/>
              <a:cxnLst/>
              <a:rect l="l" t="t" r="r" b="b"/>
              <a:pathLst>
                <a:path w="807399" h="813816">
                  <a:moveTo>
                    <a:pt x="0" y="0"/>
                  </a:moveTo>
                  <a:lnTo>
                    <a:pt x="807399" y="0"/>
                  </a:lnTo>
                  <a:lnTo>
                    <a:pt x="807399" y="813816"/>
                  </a:lnTo>
                  <a:lnTo>
                    <a:pt x="0" y="8138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204"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2790855" y="10949841"/>
              <a:ext cx="22137496" cy="2572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15"/>
                </a:lnSpc>
                <a:spcBef>
                  <a:spcPct val="0"/>
                </a:spcBef>
              </a:pPr>
              <a:r>
                <a:rPr lang="en-US" sz="4263">
                  <a:solidFill>
                    <a:srgbClr val="000000"/>
                  </a:solidFill>
                  <a:latin typeface="IBM Plex Sans"/>
                </a:rPr>
                <a:t>Artinya : “Dari Jabir berka: Aku mendengar Nabi     Bersabda: “Sesungguhnya (beda) antara seorang mukmin dan antara syirik dan kekafiran ialah meninggalkan shalat” (HR. Muslim:116)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18335309" y="10959366"/>
              <a:ext cx="807399" cy="813816"/>
            </a:xfrm>
            <a:custGeom>
              <a:avLst/>
              <a:gdLst/>
              <a:ahLst/>
              <a:cxnLst/>
              <a:rect l="l" t="t" r="r" b="b"/>
              <a:pathLst>
                <a:path w="807399" h="813816">
                  <a:moveTo>
                    <a:pt x="0" y="0"/>
                  </a:moveTo>
                  <a:lnTo>
                    <a:pt x="807399" y="0"/>
                  </a:lnTo>
                  <a:lnTo>
                    <a:pt x="807399" y="813816"/>
                  </a:lnTo>
                  <a:lnTo>
                    <a:pt x="0" y="8138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204"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2831024" y="15043218"/>
              <a:ext cx="22137496" cy="2600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15"/>
                </a:lnSpc>
                <a:spcBef>
                  <a:spcPct val="0"/>
                </a:spcBef>
              </a:pPr>
              <a:r>
                <a:rPr lang="en-US" sz="4263">
                  <a:solidFill>
                    <a:srgbClr val="000000"/>
                  </a:solidFill>
                  <a:latin typeface="IBM Plex Sans"/>
                </a:rPr>
                <a:t>Seseorang yang telah </a:t>
              </a:r>
              <a:r>
                <a:rPr lang="en-US" sz="4263" u="sng">
                  <a:solidFill>
                    <a:srgbClr val="000000"/>
                  </a:solidFill>
                  <a:latin typeface="IBM Plex Sans Italics"/>
                </a:rPr>
                <a:t>baligh</a:t>
              </a:r>
              <a:r>
                <a:rPr lang="en-US" sz="4263">
                  <a:solidFill>
                    <a:srgbClr val="000000"/>
                  </a:solidFill>
                  <a:latin typeface="IBM Plex Sans"/>
                </a:rPr>
                <a:t> dan </a:t>
              </a:r>
              <a:r>
                <a:rPr lang="en-US" sz="4263" u="sng">
                  <a:solidFill>
                    <a:srgbClr val="000000"/>
                  </a:solidFill>
                  <a:latin typeface="IBM Plex Sans Italics"/>
                </a:rPr>
                <a:t>mukallaf</a:t>
              </a:r>
              <a:r>
                <a:rPr lang="en-US" sz="4263">
                  <a:solidFill>
                    <a:srgbClr val="000000"/>
                  </a:solidFill>
                  <a:latin typeface="IBM Plex Sans"/>
                </a:rPr>
                <a:t> lalu ia meninggalkan shalat karena </a:t>
              </a:r>
              <a:r>
                <a:rPr lang="en-US" sz="4263" u="sng">
                  <a:solidFill>
                    <a:srgbClr val="000000"/>
                  </a:solidFill>
                  <a:latin typeface="IBM Plex Sans Bold"/>
                </a:rPr>
                <a:t>malas</a:t>
              </a:r>
              <a:r>
                <a:rPr lang="en-US" sz="4263">
                  <a:solidFill>
                    <a:srgbClr val="000000"/>
                  </a:solidFill>
                  <a:latin typeface="IBM Plex Sans"/>
                </a:rPr>
                <a:t> dan </a:t>
              </a:r>
              <a:r>
                <a:rPr lang="en-US" sz="4263" u="sng">
                  <a:solidFill>
                    <a:srgbClr val="000000"/>
                  </a:solidFill>
                  <a:latin typeface="IBM Plex Sans Bold"/>
                </a:rPr>
                <a:t>sengaja</a:t>
              </a:r>
              <a:r>
                <a:rPr lang="en-US" sz="4263">
                  <a:solidFill>
                    <a:srgbClr val="000000"/>
                  </a:solidFill>
                  <a:latin typeface="IBM Plex Sans"/>
                </a:rPr>
                <a:t>, maka hukumnya ia telah melakukan tindakan </a:t>
              </a:r>
              <a:r>
                <a:rPr lang="en-US" sz="4263">
                  <a:solidFill>
                    <a:srgbClr val="000000"/>
                  </a:solidFill>
                  <a:latin typeface="IBM Plex Sans Bold"/>
                </a:rPr>
                <a:t>syirik</a:t>
              </a:r>
              <a:r>
                <a:rPr lang="en-US" sz="4263">
                  <a:solidFill>
                    <a:srgbClr val="000000"/>
                  </a:solidFill>
                  <a:latin typeface="IBM Plex Sans"/>
                </a:rPr>
                <a:t> dan </a:t>
              </a:r>
              <a:r>
                <a:rPr lang="en-US" sz="4263">
                  <a:solidFill>
                    <a:srgbClr val="000000"/>
                  </a:solidFill>
                  <a:latin typeface="IBM Plex Sans Bold"/>
                </a:rPr>
                <a:t>kufur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-5400000">
              <a:off x="-1598136" y="3773633"/>
              <a:ext cx="18701595" cy="15505322"/>
            </a:xfrm>
            <a:custGeom>
              <a:avLst/>
              <a:gdLst/>
              <a:ahLst/>
              <a:cxnLst/>
              <a:rect l="l" t="t" r="r" b="b"/>
              <a:pathLst>
                <a:path w="18701595" h="15505322">
                  <a:moveTo>
                    <a:pt x="0" y="0"/>
                  </a:moveTo>
                  <a:lnTo>
                    <a:pt x="18701594" y="0"/>
                  </a:lnTo>
                  <a:lnTo>
                    <a:pt x="18701594" y="15505322"/>
                  </a:lnTo>
                  <a:lnTo>
                    <a:pt x="0" y="15505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4096837" y="5235788"/>
              <a:ext cx="1489493" cy="172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 Bold"/>
                </a:rPr>
                <a:t>1.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23595260" y="14909241"/>
              <a:ext cx="4517398" cy="5813135"/>
              <a:chOff x="0" y="0"/>
              <a:chExt cx="3133810" cy="4032689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3133810" cy="4032690"/>
              </a:xfrm>
              <a:custGeom>
                <a:avLst/>
                <a:gdLst/>
                <a:ahLst/>
                <a:cxnLst/>
                <a:rect l="l" t="t" r="r" b="b"/>
                <a:pathLst>
                  <a:path w="3133810" h="4032690">
                    <a:moveTo>
                      <a:pt x="3009350" y="4032689"/>
                    </a:moveTo>
                    <a:lnTo>
                      <a:pt x="124460" y="4032689"/>
                    </a:lnTo>
                    <a:cubicBezTo>
                      <a:pt x="55880" y="4032689"/>
                      <a:pt x="0" y="3976809"/>
                      <a:pt x="0" y="390822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09350" y="0"/>
                    </a:lnTo>
                    <a:cubicBezTo>
                      <a:pt x="3077930" y="0"/>
                      <a:pt x="3133810" y="55880"/>
                      <a:pt x="3133810" y="124460"/>
                    </a:cubicBezTo>
                    <a:lnTo>
                      <a:pt x="3133810" y="3908229"/>
                    </a:lnTo>
                    <a:cubicBezTo>
                      <a:pt x="3133810" y="3976809"/>
                      <a:pt x="3077930" y="4032690"/>
                      <a:pt x="3009350" y="4032690"/>
                    </a:cubicBezTo>
                    <a:close/>
                  </a:path>
                </a:pathLst>
              </a:custGeom>
              <a:solidFill>
                <a:srgbClr val="FF8D61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639174" y="-1353480"/>
            <a:ext cx="30492664" cy="18877861"/>
            <a:chOff x="0" y="0"/>
            <a:chExt cx="40656886" cy="25170481"/>
          </a:xfrm>
        </p:grpSpPr>
        <p:sp>
          <p:nvSpPr>
            <p:cNvPr id="3" name="AutoShape 3"/>
            <p:cNvSpPr/>
            <p:nvPr/>
          </p:nvSpPr>
          <p:spPr>
            <a:xfrm>
              <a:off x="11518899" y="5248032"/>
              <a:ext cx="24384000" cy="10522872"/>
            </a:xfrm>
            <a:prstGeom prst="rect">
              <a:avLst/>
            </a:pr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890499" y="3176240"/>
              <a:ext cx="8721574" cy="172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 Bold"/>
                </a:rPr>
                <a:t>Penjelasan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946078" y="5471358"/>
              <a:ext cx="19535826" cy="1030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>
                <a:lnSpc>
                  <a:spcPts val="6318"/>
                </a:lnSpc>
                <a:spcBef>
                  <a:spcPct val="0"/>
                </a:spcBef>
              </a:pPr>
              <a:r>
                <a:rPr lang="en-US" sz="4860" dirty="0">
                  <a:solidFill>
                    <a:srgbClr val="000000"/>
                  </a:solidFill>
                  <a:latin typeface="IBM Plex Sans"/>
                </a:rPr>
                <a:t>Para ulama </a:t>
              </a:r>
              <a:r>
                <a:rPr lang="en-US" sz="4860" dirty="0" err="1">
                  <a:solidFill>
                    <a:srgbClr val="000000"/>
                  </a:solidFill>
                  <a:latin typeface="IBM Plex Sans"/>
                </a:rPr>
                <a:t>salaf</a:t>
              </a:r>
              <a:r>
                <a:rPr lang="en-US" sz="4860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60" dirty="0" err="1">
                  <a:solidFill>
                    <a:srgbClr val="000000"/>
                  </a:solidFill>
                  <a:latin typeface="IBM Plex Sans"/>
                </a:rPr>
                <a:t>maupun</a:t>
              </a:r>
              <a:r>
                <a:rPr lang="en-US" sz="4860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60" dirty="0" err="1">
                  <a:solidFill>
                    <a:srgbClr val="000000"/>
                  </a:solidFill>
                  <a:latin typeface="IBM Plex Sans"/>
                </a:rPr>
                <a:t>khalaf</a:t>
              </a:r>
              <a:r>
                <a:rPr lang="en-US" sz="4860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60" dirty="0" err="1">
                  <a:solidFill>
                    <a:srgbClr val="000000"/>
                  </a:solidFill>
                  <a:latin typeface="IBM Plex Sans"/>
                </a:rPr>
                <a:t>berpendapat</a:t>
              </a:r>
              <a:r>
                <a:rPr lang="en-US" sz="4860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60" dirty="0" err="1">
                  <a:solidFill>
                    <a:srgbClr val="000000"/>
                  </a:solidFill>
                  <a:latin typeface="IBM Plex Sans"/>
                </a:rPr>
                <a:t>bahwa</a:t>
              </a:r>
              <a:endParaRPr lang="en-US" sz="4860" dirty="0">
                <a:solidFill>
                  <a:srgbClr val="000000"/>
                </a:solidFill>
                <a:latin typeface="IBM Plex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628597" y="7063487"/>
              <a:ext cx="19579461" cy="74327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just">
                <a:lnSpc>
                  <a:spcPts val="6332"/>
                </a:lnSpc>
                <a:spcBef>
                  <a:spcPct val="0"/>
                </a:spcBef>
              </a:pP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     Yang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dimaksud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kafir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dalam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hadits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tersebut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ialah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 </a:t>
              </a:r>
              <a:r>
                <a:rPr lang="en-US" sz="4871" dirty="0">
                  <a:solidFill>
                    <a:srgbClr val="000000"/>
                  </a:solidFill>
                  <a:latin typeface="IBM Plex Sans Bold"/>
                </a:rPr>
                <a:t>kafir </a:t>
              </a:r>
              <a:r>
                <a:rPr lang="en-US" sz="4871" dirty="0" err="1">
                  <a:solidFill>
                    <a:srgbClr val="000000"/>
                  </a:solidFill>
                  <a:latin typeface="IBM Plex Sans Bold"/>
                </a:rPr>
                <a:t>amali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(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dalam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tindakan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)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bukan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dalam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masalah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>
                  <a:solidFill>
                    <a:srgbClr val="000000"/>
                  </a:solidFill>
                  <a:latin typeface="IBM Plex Sans Bold"/>
                </a:rPr>
                <a:t>kafir </a:t>
              </a:r>
              <a:r>
                <a:rPr lang="en-US" sz="4871" dirty="0" err="1">
                  <a:solidFill>
                    <a:srgbClr val="000000"/>
                  </a:solidFill>
                  <a:latin typeface="IBM Plex Sans Bold"/>
                </a:rPr>
                <a:t>keimanan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(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aqidah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)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dikarenakan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ia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masih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bersyahadat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dan </a:t>
              </a:r>
              <a:r>
                <a:rPr lang="en-US" sz="4871" dirty="0" err="1">
                  <a:solidFill>
                    <a:srgbClr val="000000"/>
                  </a:solidFill>
                  <a:latin typeface="IBM Plex Sans Bold"/>
                </a:rPr>
                <a:t>meyakini</a:t>
              </a:r>
              <a:r>
                <a:rPr lang="en-US" sz="4871" dirty="0">
                  <a:solidFill>
                    <a:srgbClr val="000000"/>
                  </a:solidFill>
                  <a:latin typeface="IBM Plex Sans Bold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 Bold"/>
                </a:rPr>
                <a:t>kewajiban</a:t>
              </a:r>
              <a:r>
                <a:rPr lang="en-US" sz="4871" dirty="0">
                  <a:solidFill>
                    <a:srgbClr val="000000"/>
                  </a:solidFill>
                  <a:latin typeface="IBM Plex Sans Bold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 Bold"/>
                </a:rPr>
                <a:t>shalat</a:t>
              </a:r>
              <a:r>
                <a:rPr lang="en-US" sz="4871" dirty="0">
                  <a:solidFill>
                    <a:srgbClr val="000000"/>
                  </a:solidFill>
                  <a:latin typeface="IBM Plex Sans Bold"/>
                </a:rPr>
                <a:t> lima </a:t>
              </a:r>
              <a:r>
                <a:rPr lang="en-US" sz="4871" dirty="0" err="1">
                  <a:solidFill>
                    <a:srgbClr val="000000"/>
                  </a:solidFill>
                  <a:latin typeface="IBM Plex Sans Bold"/>
                </a:rPr>
                <a:t>waktu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. Adapun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jika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ia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meninggalkan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shalat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karena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ia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meyakini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shalat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lima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waktu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itu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tidak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wajib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maka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ia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 err="1">
                  <a:solidFill>
                    <a:srgbClr val="000000"/>
                  </a:solidFill>
                  <a:latin typeface="IBM Plex Sans"/>
                </a:rPr>
                <a:t>telah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4871" dirty="0">
                  <a:solidFill>
                    <a:srgbClr val="000000"/>
                  </a:solidFill>
                  <a:latin typeface="IBM Plex Sans Bold"/>
                </a:rPr>
                <a:t>kafir</a:t>
              </a:r>
              <a:r>
                <a:rPr lang="en-US" sz="4871" dirty="0">
                  <a:solidFill>
                    <a:srgbClr val="000000"/>
                  </a:solidFill>
                  <a:latin typeface="IBM Plex Sans"/>
                </a:rPr>
                <a:t> dan </a:t>
              </a:r>
              <a:r>
                <a:rPr lang="en-US" sz="4871" dirty="0" err="1">
                  <a:solidFill>
                    <a:srgbClr val="000000"/>
                  </a:solidFill>
                  <a:latin typeface="IBM Plex Sans Bold"/>
                </a:rPr>
                <a:t>masuk</a:t>
              </a:r>
              <a:r>
                <a:rPr lang="en-US" sz="4871" dirty="0">
                  <a:solidFill>
                    <a:srgbClr val="000000"/>
                  </a:solidFill>
                  <a:latin typeface="IBM Plex Sans Bold"/>
                </a:rPr>
                <a:t> kafir </a:t>
              </a:r>
              <a:r>
                <a:rPr lang="en-US" sz="4871" dirty="0" err="1">
                  <a:solidFill>
                    <a:srgbClr val="000000"/>
                  </a:solidFill>
                  <a:latin typeface="IBM Plex Sans Bold"/>
                </a:rPr>
                <a:t>keimanan</a:t>
              </a:r>
              <a:endParaRPr lang="en-US" sz="4871" dirty="0">
                <a:solidFill>
                  <a:srgbClr val="000000"/>
                </a:solidFill>
                <a:latin typeface="IBM Plex Sans Bold"/>
              </a:endParaRPr>
            </a:p>
          </p:txBody>
        </p:sp>
        <p:sp>
          <p:nvSpPr>
            <p:cNvPr id="7" name="Freeform 7"/>
            <p:cNvSpPr/>
            <p:nvPr/>
          </p:nvSpPr>
          <p:spPr>
            <a:xfrm>
              <a:off x="21955291" y="0"/>
              <a:ext cx="18701595" cy="15505322"/>
            </a:xfrm>
            <a:custGeom>
              <a:avLst/>
              <a:gdLst/>
              <a:ahLst/>
              <a:cxnLst/>
              <a:rect l="l" t="t" r="r" b="b"/>
              <a:pathLst>
                <a:path w="18701595" h="15505322">
                  <a:moveTo>
                    <a:pt x="0" y="0"/>
                  </a:moveTo>
                  <a:lnTo>
                    <a:pt x="18701595" y="0"/>
                  </a:lnTo>
                  <a:lnTo>
                    <a:pt x="18701595" y="15505322"/>
                  </a:lnTo>
                  <a:lnTo>
                    <a:pt x="0" y="15505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8376890">
              <a:off x="1782694" y="10455365"/>
              <a:ext cx="15230151" cy="11104164"/>
            </a:xfrm>
            <a:custGeom>
              <a:avLst/>
              <a:gdLst/>
              <a:ahLst/>
              <a:cxnLst/>
              <a:rect l="l" t="t" r="r" b="b"/>
              <a:pathLst>
                <a:path w="15230151" h="11104164">
                  <a:moveTo>
                    <a:pt x="0" y="0"/>
                  </a:moveTo>
                  <a:lnTo>
                    <a:pt x="15230151" y="0"/>
                  </a:lnTo>
                  <a:lnTo>
                    <a:pt x="15230151" y="11104164"/>
                  </a:lnTo>
                  <a:lnTo>
                    <a:pt x="0" y="11104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58051" y="-5011291"/>
            <a:ext cx="28250951" cy="20988537"/>
            <a:chOff x="0" y="0"/>
            <a:chExt cx="37667935" cy="27984717"/>
          </a:xfrm>
        </p:grpSpPr>
        <p:sp>
          <p:nvSpPr>
            <p:cNvPr id="3" name="Freeform 3"/>
            <p:cNvSpPr/>
            <p:nvPr/>
          </p:nvSpPr>
          <p:spPr>
            <a:xfrm flipH="1">
              <a:off x="15986831" y="14621273"/>
              <a:ext cx="21681104" cy="13363444"/>
            </a:xfrm>
            <a:custGeom>
              <a:avLst/>
              <a:gdLst/>
              <a:ahLst/>
              <a:cxnLst/>
              <a:rect l="l" t="t" r="r" b="b"/>
              <a:pathLst>
                <a:path w="21681104" h="13363444">
                  <a:moveTo>
                    <a:pt x="21681104" y="0"/>
                  </a:moveTo>
                  <a:lnTo>
                    <a:pt x="0" y="0"/>
                  </a:lnTo>
                  <a:lnTo>
                    <a:pt x="0" y="13363444"/>
                  </a:lnTo>
                  <a:lnTo>
                    <a:pt x="21681104" y="13363444"/>
                  </a:lnTo>
                  <a:lnTo>
                    <a:pt x="21681104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7083919" y="6672197"/>
              <a:ext cx="15875946" cy="326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96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IBM Plex Sans Bold"/>
                </a:rPr>
                <a:t>Ringkasan Orang Yang Meninggakan Shalat</a:t>
              </a:r>
            </a:p>
          </p:txBody>
        </p:sp>
        <p:sp>
          <p:nvSpPr>
            <p:cNvPr id="5" name="Freeform 5"/>
            <p:cNvSpPr/>
            <p:nvPr/>
          </p:nvSpPr>
          <p:spPr>
            <a:xfrm flipH="1">
              <a:off x="0" y="0"/>
              <a:ext cx="21681104" cy="13363444"/>
            </a:xfrm>
            <a:custGeom>
              <a:avLst/>
              <a:gdLst/>
              <a:ahLst/>
              <a:cxnLst/>
              <a:rect l="l" t="t" r="r" b="b"/>
              <a:pathLst>
                <a:path w="21681104" h="13363444">
                  <a:moveTo>
                    <a:pt x="21681104" y="0"/>
                  </a:moveTo>
                  <a:lnTo>
                    <a:pt x="0" y="0"/>
                  </a:lnTo>
                  <a:lnTo>
                    <a:pt x="0" y="13363444"/>
                  </a:lnTo>
                  <a:lnTo>
                    <a:pt x="21681104" y="13363444"/>
                  </a:lnTo>
                  <a:lnTo>
                    <a:pt x="21681104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028700" y="2712244"/>
          <a:ext cx="16365042" cy="6220128"/>
        </p:xfrm>
        <a:graphic>
          <a:graphicData uri="http://schemas.openxmlformats.org/drawingml/2006/table">
            <a:tbl>
              <a:tblPr/>
              <a:tblGrid>
                <a:gridCol w="545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103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BM Plex Sans Bold"/>
                        </a:rPr>
                        <a:t>Perbuatan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BM Plex Sans Bold"/>
                        </a:rPr>
                        <a:t>Alasan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IBM Plex Sans Bold"/>
                        </a:rPr>
                        <a:t>Hukum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613">
                <a:tc>
                  <a:txBody>
                    <a:bodyPr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IBM Plex Sans Bold"/>
                        </a:rPr>
                        <a:t>Meninggalkan shalat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IBM Plex Sans Bold"/>
                        </a:rPr>
                        <a:t>Sengaja karena malas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IBM Plex Sans Bold"/>
                        </a:rPr>
                        <a:t>Fasik dan harus di nasehati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481">
                <a:tc>
                  <a:txBody>
                    <a:bodyPr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IBM Plex Sans Bold"/>
                        </a:rPr>
                        <a:t>Meninggalkan shalat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IBM Plex Sans Bold"/>
                        </a:rPr>
                        <a:t>Menentang  kewajiban Shalat</a:t>
                      </a:r>
                      <a:endParaRPr lang="en-US" sz="1100"/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5039"/>
                        </a:lnSpc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IBM Plex Sans Bold"/>
                        </a:rPr>
                        <a:t>kafir</a:t>
                      </a:r>
                    </a:p>
                  </a:txBody>
                  <a:tcPr marL="190500" marR="190500" marT="190500" marB="190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90661" y="-1994138"/>
            <a:ext cx="32717984" cy="22478502"/>
            <a:chOff x="0" y="0"/>
            <a:chExt cx="43623978" cy="29971336"/>
          </a:xfrm>
        </p:grpSpPr>
        <p:sp>
          <p:nvSpPr>
            <p:cNvPr id="3" name="TextBox 3"/>
            <p:cNvSpPr txBox="1"/>
            <p:nvPr/>
          </p:nvSpPr>
          <p:spPr>
            <a:xfrm>
              <a:off x="18215619" y="3005705"/>
              <a:ext cx="19389278" cy="172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 Bold"/>
                </a:rPr>
                <a:t>Fungsi dan hikmah shalat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6370874" y="5101205"/>
              <a:ext cx="22284016" cy="84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IBM Plex Sans"/>
                </a:rPr>
                <a:t>Diantara fungsi dan hikmah dari shalat: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24922383" y="0"/>
              <a:ext cx="18701595" cy="15505322"/>
            </a:xfrm>
            <a:custGeom>
              <a:avLst/>
              <a:gdLst/>
              <a:ahLst/>
              <a:cxnLst/>
              <a:rect l="l" t="t" r="r" b="b"/>
              <a:pathLst>
                <a:path w="18701595" h="15505322">
                  <a:moveTo>
                    <a:pt x="0" y="0"/>
                  </a:moveTo>
                  <a:lnTo>
                    <a:pt x="18701595" y="0"/>
                  </a:lnTo>
                  <a:lnTo>
                    <a:pt x="18701595" y="15505322"/>
                  </a:lnTo>
                  <a:lnTo>
                    <a:pt x="0" y="15505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1922947">
              <a:off x="2688797" y="10685606"/>
              <a:ext cx="18701595" cy="15505322"/>
            </a:xfrm>
            <a:custGeom>
              <a:avLst/>
              <a:gdLst/>
              <a:ahLst/>
              <a:cxnLst/>
              <a:rect l="l" t="t" r="r" b="b"/>
              <a:pathLst>
                <a:path w="18701595" h="15505322">
                  <a:moveTo>
                    <a:pt x="0" y="0"/>
                  </a:moveTo>
                  <a:lnTo>
                    <a:pt x="18701595" y="0"/>
                  </a:lnTo>
                  <a:lnTo>
                    <a:pt x="18701595" y="15505322"/>
                  </a:lnTo>
                  <a:lnTo>
                    <a:pt x="0" y="15505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7661373" y="3005705"/>
              <a:ext cx="1489493" cy="172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 Bold"/>
                </a:rPr>
                <a:t>2.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112092" y="6099594"/>
              <a:ext cx="22284016" cy="7857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6" lvl="1" indent="-431798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IBM Plex Sans"/>
                </a:rPr>
                <a:t> Untuk mengingat Allah ta’ala, dan ini lah fungsi utama dari shalat itu sendiri.</a:t>
              </a:r>
            </a:p>
            <a:p>
              <a:pPr marL="863596" lvl="1" indent="-431798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IBM Plex Sans"/>
                </a:rPr>
                <a:t> Mencegah perbuatan keji dan mungkar. </a:t>
              </a:r>
            </a:p>
            <a:p>
              <a:pPr marL="863596" lvl="1" indent="-431798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IBM Plex Sans"/>
                </a:rPr>
                <a:t> Penolong bagi orang yang beriman </a:t>
              </a:r>
            </a:p>
            <a:p>
              <a:pPr marL="863596" lvl="1" indent="-431798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IBM Plex Sans"/>
                </a:rPr>
                <a:t> Mendidik dan melatih manusia menjadi hamba yang tenang dalam menghadapi masalah dan tidak bersikap kikir saat mendapati nikmat dari Allah</a:t>
              </a:r>
            </a:p>
            <a:p>
              <a:pPr marL="863596" lvl="1" indent="-431798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IBM Plex Sans"/>
                </a:rPr>
                <a:t>Dalam pandangan ahli medis, shalat adalah praktik ibadah yang paling proporsional bagi anatomi tubuh manusia.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60502" y="-5735500"/>
            <a:ext cx="30718901" cy="24965407"/>
            <a:chOff x="0" y="0"/>
            <a:chExt cx="40958535" cy="33287209"/>
          </a:xfrm>
        </p:grpSpPr>
        <p:sp>
          <p:nvSpPr>
            <p:cNvPr id="3" name="Freeform 3"/>
            <p:cNvSpPr/>
            <p:nvPr/>
          </p:nvSpPr>
          <p:spPr>
            <a:xfrm rot="-2222481">
              <a:off x="1807811" y="3466851"/>
              <a:ext cx="15230151" cy="11104164"/>
            </a:xfrm>
            <a:custGeom>
              <a:avLst/>
              <a:gdLst/>
              <a:ahLst/>
              <a:cxnLst/>
              <a:rect l="l" t="t" r="r" b="b"/>
              <a:pathLst>
                <a:path w="15230151" h="11104164">
                  <a:moveTo>
                    <a:pt x="0" y="0"/>
                  </a:moveTo>
                  <a:lnTo>
                    <a:pt x="15230150" y="0"/>
                  </a:lnTo>
                  <a:lnTo>
                    <a:pt x="15230150" y="11104164"/>
                  </a:lnTo>
                  <a:lnTo>
                    <a:pt x="0" y="11104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5400000">
              <a:off x="31793187" y="2775857"/>
              <a:ext cx="9131898" cy="9198798"/>
            </a:xfrm>
            <a:custGeom>
              <a:avLst/>
              <a:gdLst/>
              <a:ahLst/>
              <a:cxnLst/>
              <a:rect l="l" t="t" r="r" b="b"/>
              <a:pathLst>
                <a:path w="9131898" h="9198798">
                  <a:moveTo>
                    <a:pt x="0" y="0"/>
                  </a:moveTo>
                  <a:lnTo>
                    <a:pt x="9131898" y="0"/>
                  </a:lnTo>
                  <a:lnTo>
                    <a:pt x="9131898" y="9198798"/>
                  </a:lnTo>
                  <a:lnTo>
                    <a:pt x="0" y="9198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5084978" y="10214005"/>
              <a:ext cx="14775843" cy="172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 Bold"/>
                </a:rPr>
                <a:t>Syarat Sahnya Shalat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630548" y="10214005"/>
              <a:ext cx="1340334" cy="172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 Bold"/>
                </a:rPr>
                <a:t>3.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344791" y="12922075"/>
              <a:ext cx="12264126" cy="3824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9046" lvl="1" indent="-474523">
                <a:lnSpc>
                  <a:spcPts val="5714"/>
                </a:lnSpc>
                <a:buFont typeface="Arial"/>
                <a:buChar char="•"/>
              </a:pPr>
              <a:r>
                <a:rPr lang="en-US" sz="4395">
                  <a:solidFill>
                    <a:srgbClr val="000000"/>
                  </a:solidFill>
                  <a:latin typeface="IBM Plex Sans Bold"/>
                </a:rPr>
                <a:t>Suci dari hadas besar dan kecil</a:t>
              </a:r>
            </a:p>
            <a:p>
              <a:pPr marL="949046" lvl="1" indent="-474523">
                <a:lnSpc>
                  <a:spcPts val="5714"/>
                </a:lnSpc>
                <a:buFont typeface="Arial"/>
                <a:buChar char="•"/>
              </a:pPr>
              <a:r>
                <a:rPr lang="en-US" sz="4395">
                  <a:solidFill>
                    <a:srgbClr val="000000"/>
                  </a:solidFill>
                  <a:latin typeface="IBM Plex Sans Bold"/>
                </a:rPr>
                <a:t>Menutup aurat</a:t>
              </a:r>
            </a:p>
            <a:p>
              <a:pPr marL="949046" lvl="1" indent="-474523">
                <a:lnSpc>
                  <a:spcPts val="5714"/>
                </a:lnSpc>
                <a:buFont typeface="Arial"/>
                <a:buChar char="•"/>
              </a:pPr>
              <a:r>
                <a:rPr lang="en-US" sz="4395">
                  <a:solidFill>
                    <a:srgbClr val="000000"/>
                  </a:solidFill>
                  <a:latin typeface="IBM Plex Sans Bold"/>
                </a:rPr>
                <a:t>Menghadap kiblat</a:t>
              </a:r>
            </a:p>
            <a:p>
              <a:pPr marL="949046" lvl="1" indent="-474523" algn="l">
                <a:lnSpc>
                  <a:spcPts val="5714"/>
                </a:lnSpc>
                <a:buFont typeface="Arial"/>
                <a:buChar char="•"/>
              </a:pPr>
              <a:r>
                <a:rPr lang="en-US" sz="4395">
                  <a:solidFill>
                    <a:srgbClr val="000000"/>
                  </a:solidFill>
                  <a:latin typeface="IBM Plex Sans Bold"/>
                </a:rPr>
                <a:t>Sudah masuk waktu shalat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5400000" flipH="1">
              <a:off x="10636302" y="15764936"/>
              <a:ext cx="21681104" cy="13363444"/>
            </a:xfrm>
            <a:custGeom>
              <a:avLst/>
              <a:gdLst/>
              <a:ahLst/>
              <a:cxnLst/>
              <a:rect l="l" t="t" r="r" b="b"/>
              <a:pathLst>
                <a:path w="21681104" h="13363444">
                  <a:moveTo>
                    <a:pt x="21681104" y="0"/>
                  </a:moveTo>
                  <a:lnTo>
                    <a:pt x="0" y="0"/>
                  </a:lnTo>
                  <a:lnTo>
                    <a:pt x="0" y="13363443"/>
                  </a:lnTo>
                  <a:lnTo>
                    <a:pt x="21681104" y="13363443"/>
                  </a:lnTo>
                  <a:lnTo>
                    <a:pt x="21681104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4821" y="-3773048"/>
            <a:ext cx="22280787" cy="14060048"/>
            <a:chOff x="0" y="0"/>
            <a:chExt cx="29707716" cy="18746731"/>
          </a:xfrm>
        </p:grpSpPr>
        <p:sp>
          <p:nvSpPr>
            <p:cNvPr id="3" name="Freeform 3" descr="Geometric lines"/>
            <p:cNvSpPr/>
            <p:nvPr/>
          </p:nvSpPr>
          <p:spPr>
            <a:xfrm rot="2111810">
              <a:off x="18759545" y="1790877"/>
              <a:ext cx="9131898" cy="9198798"/>
            </a:xfrm>
            <a:custGeom>
              <a:avLst/>
              <a:gdLst/>
              <a:ahLst/>
              <a:cxnLst/>
              <a:rect l="l" t="t" r="r" b="b"/>
              <a:pathLst>
                <a:path w="9131898" h="9198798">
                  <a:moveTo>
                    <a:pt x="0" y="0"/>
                  </a:moveTo>
                  <a:lnTo>
                    <a:pt x="9131898" y="0"/>
                  </a:lnTo>
                  <a:lnTo>
                    <a:pt x="9131898" y="9198799"/>
                  </a:lnTo>
                  <a:lnTo>
                    <a:pt x="0" y="9198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4" name="Group 4"/>
            <p:cNvGrpSpPr/>
            <p:nvPr/>
          </p:nvGrpSpPr>
          <p:grpSpPr>
            <a:xfrm>
              <a:off x="0" y="4680173"/>
              <a:ext cx="4517398" cy="5813135"/>
              <a:chOff x="0" y="0"/>
              <a:chExt cx="3133810" cy="403268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133810" cy="4032690"/>
              </a:xfrm>
              <a:custGeom>
                <a:avLst/>
                <a:gdLst/>
                <a:ahLst/>
                <a:cxnLst/>
                <a:rect l="l" t="t" r="r" b="b"/>
                <a:pathLst>
                  <a:path w="3133810" h="4032690">
                    <a:moveTo>
                      <a:pt x="3009350" y="4032689"/>
                    </a:moveTo>
                    <a:lnTo>
                      <a:pt x="124460" y="4032689"/>
                    </a:lnTo>
                    <a:cubicBezTo>
                      <a:pt x="55880" y="4032689"/>
                      <a:pt x="0" y="3976809"/>
                      <a:pt x="0" y="390822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009350" y="0"/>
                    </a:lnTo>
                    <a:cubicBezTo>
                      <a:pt x="3077930" y="0"/>
                      <a:pt x="3133810" y="55880"/>
                      <a:pt x="3133810" y="124460"/>
                    </a:cubicBezTo>
                    <a:lnTo>
                      <a:pt x="3133810" y="3908229"/>
                    </a:lnTo>
                    <a:cubicBezTo>
                      <a:pt x="3133810" y="3976809"/>
                      <a:pt x="3077930" y="4032690"/>
                      <a:pt x="3009350" y="4032690"/>
                    </a:cubicBezTo>
                    <a:close/>
                  </a:path>
                </a:pathLst>
              </a:custGeom>
              <a:solidFill>
                <a:srgbClr val="FF8D61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2783564" y="7278002"/>
              <a:ext cx="12285703" cy="163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9600"/>
                </a:lnSpc>
              </a:pPr>
              <a:r>
                <a:rPr lang="en-US" sz="8000" u="none">
                  <a:solidFill>
                    <a:srgbClr val="000000"/>
                  </a:solidFill>
                  <a:latin typeface="IBM Plex Sans Bold"/>
                </a:rPr>
                <a:t>DISKUSI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783564" y="14304119"/>
              <a:ext cx="13019273" cy="817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IBM Plex Sans Bold"/>
                </a:rPr>
                <a:t>APAKAH ADA YANG INGIN DI TANYAKAN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21072152" y="11496845"/>
              <a:ext cx="7249886" cy="7249886"/>
            </a:xfrm>
            <a:custGeom>
              <a:avLst/>
              <a:gdLst/>
              <a:ahLst/>
              <a:cxnLst/>
              <a:rect l="l" t="t" r="r" b="b"/>
              <a:pathLst>
                <a:path w="7249886" h="7249886">
                  <a:moveTo>
                    <a:pt x="0" y="0"/>
                  </a:moveTo>
                  <a:lnTo>
                    <a:pt x="7249885" y="0"/>
                  </a:lnTo>
                  <a:lnTo>
                    <a:pt x="7249885" y="7249886"/>
                  </a:lnTo>
                  <a:lnTo>
                    <a:pt x="0" y="7249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330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IBM Plex Sans Bold</vt:lpstr>
      <vt:lpstr>Arial</vt:lpstr>
      <vt:lpstr>IBM Plex Sans</vt:lpstr>
      <vt:lpstr>IBM Plex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Bisnis Oranye Putih Abstrak Modular Presentasi Strategi</dc:title>
  <cp:lastModifiedBy>dawud dzakwan</cp:lastModifiedBy>
  <cp:revision>3</cp:revision>
  <dcterms:created xsi:type="dcterms:W3CDTF">2006-08-16T00:00:00Z</dcterms:created>
  <dcterms:modified xsi:type="dcterms:W3CDTF">2024-03-17T09:16:58Z</dcterms:modified>
  <dc:identifier>DAF_vOuplw8</dc:identifier>
</cp:coreProperties>
</file>