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alsamiq Sans" charset="1" panose="02000603000000000000"/>
      <p:regular r:id="rId14"/>
    </p:embeddedFont>
    <p:embeddedFont>
      <p:font typeface="Balsamiq Sans Bold" charset="1" panose="02000603000000000000"/>
      <p:regular r:id="rId15"/>
    </p:embeddedFont>
    <p:embeddedFont>
      <p:font typeface="Balsamiq Sans Italics" charset="1" panose="02000603000000000000"/>
      <p:regular r:id="rId16"/>
    </p:embeddedFont>
    <p:embeddedFont>
      <p:font typeface="Balsamiq Sans Bold Italics" charset="1" panose="02000603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svg" Type="http://schemas.openxmlformats.org/officeDocument/2006/relationships/image"/><Relationship Id="rId18" Target="../media/image26.png" Type="http://schemas.openxmlformats.org/officeDocument/2006/relationships/image"/><Relationship Id="rId19" Target="../media/image27.svg" Type="http://schemas.openxmlformats.org/officeDocument/2006/relationships/image"/><Relationship Id="rId2" Target="../media/image18.png" Type="http://schemas.openxmlformats.org/officeDocument/2006/relationships/image"/><Relationship Id="rId20" Target="../media/image16.png" Type="http://schemas.openxmlformats.org/officeDocument/2006/relationships/image"/><Relationship Id="rId21" Target="../media/image17.sv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6.png" Type="http://schemas.openxmlformats.org/officeDocument/2006/relationships/image"/><Relationship Id="rId17" Target="../media/image7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12" Target="../media/image38.jpe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6.png" Type="http://schemas.openxmlformats.org/officeDocument/2006/relationships/image"/><Relationship Id="rId13" Target="../media/image7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45.jpe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svg" Type="http://schemas.openxmlformats.org/officeDocument/2006/relationships/image"/><Relationship Id="rId11" Target="../media/image56.png" Type="http://schemas.openxmlformats.org/officeDocument/2006/relationships/image"/><Relationship Id="rId12" Target="../media/image5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svg" Type="http://schemas.openxmlformats.org/officeDocument/2006/relationships/image"/><Relationship Id="rId11" Target="../media/image56.png" Type="http://schemas.openxmlformats.org/officeDocument/2006/relationships/image"/><Relationship Id="rId12" Target="../media/image5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5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1803" y="5382657"/>
            <a:ext cx="14244394" cy="3739153"/>
          </a:xfrm>
          <a:custGeom>
            <a:avLst/>
            <a:gdLst/>
            <a:ahLst/>
            <a:cxnLst/>
            <a:rect r="r" b="b" t="t" l="l"/>
            <a:pathLst>
              <a:path h="3739153" w="14244394">
                <a:moveTo>
                  <a:pt x="0" y="0"/>
                </a:moveTo>
                <a:lnTo>
                  <a:pt x="14244394" y="0"/>
                </a:lnTo>
                <a:lnTo>
                  <a:pt x="14244394" y="3739154"/>
                </a:lnTo>
                <a:lnTo>
                  <a:pt x="0" y="3739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21803" y="1957935"/>
            <a:ext cx="14244394" cy="6371129"/>
          </a:xfrm>
          <a:custGeom>
            <a:avLst/>
            <a:gdLst/>
            <a:ahLst/>
            <a:cxnLst/>
            <a:rect r="r" b="b" t="t" l="l"/>
            <a:pathLst>
              <a:path h="6371129" w="14244394">
                <a:moveTo>
                  <a:pt x="0" y="0"/>
                </a:moveTo>
                <a:lnTo>
                  <a:pt x="14244394" y="0"/>
                </a:lnTo>
                <a:lnTo>
                  <a:pt x="14244394" y="6371130"/>
                </a:lnTo>
                <a:lnTo>
                  <a:pt x="0" y="6371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1492">
            <a:off x="918702" y="616015"/>
            <a:ext cx="1308856" cy="1246983"/>
          </a:xfrm>
          <a:custGeom>
            <a:avLst/>
            <a:gdLst/>
            <a:ahLst/>
            <a:cxnLst/>
            <a:rect r="r" b="b" t="t" l="l"/>
            <a:pathLst>
              <a:path h="1246983" w="1308856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26743" y="1771742"/>
            <a:ext cx="3034515" cy="800008"/>
          </a:xfrm>
          <a:custGeom>
            <a:avLst/>
            <a:gdLst/>
            <a:ahLst/>
            <a:cxnLst/>
            <a:rect r="r" b="b" t="t" l="l"/>
            <a:pathLst>
              <a:path h="800008" w="3034515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05252" y="3477852"/>
            <a:ext cx="13077497" cy="274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11500">
                <a:solidFill>
                  <a:srgbClr val="FFFFFF"/>
                </a:solidFill>
                <a:latin typeface="Balsamiq Sans Bold"/>
              </a:rPr>
              <a:t>Tugas</a:t>
            </a:r>
          </a:p>
          <a:p>
            <a:pPr algn="ctr">
              <a:lnSpc>
                <a:spcPts val="10350"/>
              </a:lnSpc>
            </a:pPr>
            <a:r>
              <a:rPr lang="en-US" sz="11500">
                <a:solidFill>
                  <a:srgbClr val="FFFFFF"/>
                </a:solidFill>
                <a:latin typeface="Balsamiq Sans Bold"/>
              </a:rPr>
              <a:t>Fiqih Ibadah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82438">
            <a:off x="14598029" y="6014670"/>
            <a:ext cx="2169438" cy="3121494"/>
          </a:xfrm>
          <a:custGeom>
            <a:avLst/>
            <a:gdLst/>
            <a:ahLst/>
            <a:cxnLst/>
            <a:rect r="r" b="b" t="t" l="l"/>
            <a:pathLst>
              <a:path h="3121494" w="2169438">
                <a:moveTo>
                  <a:pt x="0" y="0"/>
                </a:moveTo>
                <a:lnTo>
                  <a:pt x="2169439" y="0"/>
                </a:lnTo>
                <a:lnTo>
                  <a:pt x="2169439" y="3121494"/>
                </a:lnTo>
                <a:lnTo>
                  <a:pt x="0" y="31214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32052">
            <a:off x="558711" y="4930889"/>
            <a:ext cx="2935819" cy="1686433"/>
          </a:xfrm>
          <a:custGeom>
            <a:avLst/>
            <a:gdLst/>
            <a:ahLst/>
            <a:cxnLst/>
            <a:rect r="r" b="b" t="t" l="l"/>
            <a:pathLst>
              <a:path h="1686433" w="2935819">
                <a:moveTo>
                  <a:pt x="0" y="0"/>
                </a:moveTo>
                <a:lnTo>
                  <a:pt x="2935819" y="0"/>
                </a:lnTo>
                <a:lnTo>
                  <a:pt x="2935819" y="1686433"/>
                </a:lnTo>
                <a:lnTo>
                  <a:pt x="0" y="168643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78887">
            <a:off x="11952947" y="8509179"/>
            <a:ext cx="1371267" cy="1278707"/>
          </a:xfrm>
          <a:custGeom>
            <a:avLst/>
            <a:gdLst/>
            <a:ahLst/>
            <a:cxnLst/>
            <a:rect r="r" b="b" t="t" l="l"/>
            <a:pathLst>
              <a:path h="1278707" w="1371267">
                <a:moveTo>
                  <a:pt x="0" y="0"/>
                </a:moveTo>
                <a:lnTo>
                  <a:pt x="1371267" y="0"/>
                </a:lnTo>
                <a:lnTo>
                  <a:pt x="1371267" y="1278707"/>
                </a:lnTo>
                <a:lnTo>
                  <a:pt x="0" y="12787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77083">
            <a:off x="16822244" y="3886212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7" y="0"/>
                </a:lnTo>
                <a:lnTo>
                  <a:pt x="695337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1816903">
            <a:off x="5472074" y="761308"/>
            <a:ext cx="1025628" cy="956398"/>
          </a:xfrm>
          <a:custGeom>
            <a:avLst/>
            <a:gdLst/>
            <a:ahLst/>
            <a:cxnLst/>
            <a:rect r="r" b="b" t="t" l="l"/>
            <a:pathLst>
              <a:path h="956398" w="1025628">
                <a:moveTo>
                  <a:pt x="0" y="0"/>
                </a:moveTo>
                <a:lnTo>
                  <a:pt x="1025627" y="0"/>
                </a:lnTo>
                <a:lnTo>
                  <a:pt x="1025627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10247">
            <a:off x="8796332" y="8726313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6" y="0"/>
                </a:lnTo>
                <a:lnTo>
                  <a:pt x="695336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1077083">
            <a:off x="13252128" y="1602024"/>
            <a:ext cx="1195982" cy="1139445"/>
          </a:xfrm>
          <a:custGeom>
            <a:avLst/>
            <a:gdLst/>
            <a:ahLst/>
            <a:cxnLst/>
            <a:rect r="r" b="b" t="t" l="l"/>
            <a:pathLst>
              <a:path h="1139445" w="1195982">
                <a:moveTo>
                  <a:pt x="0" y="0"/>
                </a:moveTo>
                <a:lnTo>
                  <a:pt x="1195982" y="0"/>
                </a:lnTo>
                <a:lnTo>
                  <a:pt x="1195982" y="1139444"/>
                </a:lnTo>
                <a:lnTo>
                  <a:pt x="0" y="1139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286205">
            <a:off x="4162449" y="7619215"/>
            <a:ext cx="1096909" cy="1045055"/>
          </a:xfrm>
          <a:custGeom>
            <a:avLst/>
            <a:gdLst/>
            <a:ahLst/>
            <a:cxnLst/>
            <a:rect r="r" b="b" t="t" l="l"/>
            <a:pathLst>
              <a:path h="1045055" w="1096909">
                <a:moveTo>
                  <a:pt x="0" y="0"/>
                </a:moveTo>
                <a:lnTo>
                  <a:pt x="1096909" y="0"/>
                </a:lnTo>
                <a:lnTo>
                  <a:pt x="1096909" y="1045056"/>
                </a:lnTo>
                <a:lnTo>
                  <a:pt x="0" y="104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9" id="19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2605252" y="6908084"/>
            <a:ext cx="1307749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3999">
                <a:solidFill>
                  <a:srgbClr val="FFFFFF"/>
                </a:solidFill>
                <a:latin typeface="Balsamiq Sans"/>
              </a:rPr>
              <a:t>Disusun oleh : Kelompok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8143" y="6642656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221" y="-2836871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3131" y="864427"/>
            <a:ext cx="5110246" cy="4171819"/>
          </a:xfrm>
          <a:custGeom>
            <a:avLst/>
            <a:gdLst/>
            <a:ahLst/>
            <a:cxnLst/>
            <a:rect r="r" b="b" t="t" l="l"/>
            <a:pathLst>
              <a:path h="4171819" w="5110246">
                <a:moveTo>
                  <a:pt x="0" y="0"/>
                </a:moveTo>
                <a:lnTo>
                  <a:pt x="5110246" y="0"/>
                </a:lnTo>
                <a:lnTo>
                  <a:pt x="5110246" y="4171819"/>
                </a:lnTo>
                <a:lnTo>
                  <a:pt x="0" y="4171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92">
            <a:off x="918702" y="616015"/>
            <a:ext cx="1308856" cy="1246983"/>
          </a:xfrm>
          <a:custGeom>
            <a:avLst/>
            <a:gdLst/>
            <a:ahLst/>
            <a:cxnLst/>
            <a:rect r="r" b="b" t="t" l="l"/>
            <a:pathLst>
              <a:path h="1246983" w="1308856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187852">
            <a:off x="5349713" y="541406"/>
            <a:ext cx="2018299" cy="2018299"/>
          </a:xfrm>
          <a:custGeom>
            <a:avLst/>
            <a:gdLst/>
            <a:ahLst/>
            <a:cxnLst/>
            <a:rect r="r" b="b" t="t" l="l"/>
            <a:pathLst>
              <a:path h="2018299" w="2018299">
                <a:moveTo>
                  <a:pt x="0" y="0"/>
                </a:moveTo>
                <a:lnTo>
                  <a:pt x="2018298" y="0"/>
                </a:lnTo>
                <a:lnTo>
                  <a:pt x="2018298" y="2018298"/>
                </a:lnTo>
                <a:lnTo>
                  <a:pt x="0" y="20182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6683377" y="2687833"/>
            <a:ext cx="8548754" cy="441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Dawud Dzakwan Fauzan</a:t>
            </a:r>
          </a:p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M. Erwinsyah</a:t>
            </a:r>
          </a:p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M. Aminullah</a:t>
            </a:r>
          </a:p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Fitriyaningsih</a:t>
            </a:r>
          </a:p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Cahya Asriwahdani</a:t>
            </a:r>
          </a:p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Raudatammirriadil Jinan</a:t>
            </a:r>
          </a:p>
          <a:p>
            <a:pPr algn="l" marL="893616" indent="-446808" lvl="1">
              <a:lnSpc>
                <a:spcPts val="4966"/>
              </a:lnSpc>
              <a:buFont typeface="Arial"/>
              <a:buChar char="•"/>
            </a:pPr>
            <a:r>
              <a:rPr lang="en-US" sz="4139">
                <a:solidFill>
                  <a:srgbClr val="535353"/>
                </a:solidFill>
                <a:latin typeface="Balsamiq Sans Bold"/>
              </a:rPr>
              <a:t>Azida Kamila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582438">
            <a:off x="15290775" y="5934659"/>
            <a:ext cx="2169438" cy="3121494"/>
          </a:xfrm>
          <a:custGeom>
            <a:avLst/>
            <a:gdLst/>
            <a:ahLst/>
            <a:cxnLst/>
            <a:rect r="r" b="b" t="t" l="l"/>
            <a:pathLst>
              <a:path h="3121494" w="2169438">
                <a:moveTo>
                  <a:pt x="0" y="0"/>
                </a:moveTo>
                <a:lnTo>
                  <a:pt x="2169439" y="0"/>
                </a:lnTo>
                <a:lnTo>
                  <a:pt x="2169439" y="3121494"/>
                </a:lnTo>
                <a:lnTo>
                  <a:pt x="0" y="31214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732052">
            <a:off x="12601880" y="7120073"/>
            <a:ext cx="2935819" cy="1686433"/>
          </a:xfrm>
          <a:custGeom>
            <a:avLst/>
            <a:gdLst/>
            <a:ahLst/>
            <a:cxnLst/>
            <a:rect r="r" b="b" t="t" l="l"/>
            <a:pathLst>
              <a:path h="1686433" w="2935819">
                <a:moveTo>
                  <a:pt x="0" y="0"/>
                </a:moveTo>
                <a:lnTo>
                  <a:pt x="2935819" y="0"/>
                </a:lnTo>
                <a:lnTo>
                  <a:pt x="2935819" y="1686434"/>
                </a:lnTo>
                <a:lnTo>
                  <a:pt x="0" y="16864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3850119" y="5143500"/>
            <a:ext cx="1713253" cy="2057400"/>
          </a:xfrm>
          <a:custGeom>
            <a:avLst/>
            <a:gdLst/>
            <a:ahLst/>
            <a:cxnLst/>
            <a:rect r="r" b="b" t="t" l="l"/>
            <a:pathLst>
              <a:path h="2057400" w="1713253">
                <a:moveTo>
                  <a:pt x="0" y="0"/>
                </a:moveTo>
                <a:lnTo>
                  <a:pt x="1713253" y="0"/>
                </a:lnTo>
                <a:lnTo>
                  <a:pt x="171325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2008036" y="1944883"/>
            <a:ext cx="467534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Anggota Kelompok :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278887">
            <a:off x="4564064" y="7123556"/>
            <a:ext cx="1371267" cy="1278707"/>
          </a:xfrm>
          <a:custGeom>
            <a:avLst/>
            <a:gdLst/>
            <a:ahLst/>
            <a:cxnLst/>
            <a:rect r="r" b="b" t="t" l="l"/>
            <a:pathLst>
              <a:path h="1278707" w="1371267">
                <a:moveTo>
                  <a:pt x="0" y="0"/>
                </a:moveTo>
                <a:lnTo>
                  <a:pt x="1371268" y="0"/>
                </a:lnTo>
                <a:lnTo>
                  <a:pt x="1371268" y="1278706"/>
                </a:lnTo>
                <a:lnTo>
                  <a:pt x="0" y="12787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816903">
            <a:off x="13232202" y="2209634"/>
            <a:ext cx="1025628" cy="956398"/>
          </a:xfrm>
          <a:custGeom>
            <a:avLst/>
            <a:gdLst/>
            <a:ahLst/>
            <a:cxnLst/>
            <a:rect r="r" b="b" t="t" l="l"/>
            <a:pathLst>
              <a:path h="956398" w="1025628">
                <a:moveTo>
                  <a:pt x="0" y="0"/>
                </a:moveTo>
                <a:lnTo>
                  <a:pt x="1025627" y="0"/>
                </a:lnTo>
                <a:lnTo>
                  <a:pt x="1025627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510247">
            <a:off x="8796332" y="8726313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6" y="0"/>
                </a:lnTo>
                <a:lnTo>
                  <a:pt x="695336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6" id="46"/>
          <p:cNvSpPr/>
          <p:nvPr/>
        </p:nvSpPr>
        <p:spPr>
          <a:xfrm flipH="false" flipV="false" rot="1077083">
            <a:off x="1719614" y="5192818"/>
            <a:ext cx="1195982" cy="1139445"/>
          </a:xfrm>
          <a:custGeom>
            <a:avLst/>
            <a:gdLst/>
            <a:ahLst/>
            <a:cxnLst/>
            <a:rect r="r" b="b" t="t" l="l"/>
            <a:pathLst>
              <a:path h="1139445" w="1195982">
                <a:moveTo>
                  <a:pt x="0" y="0"/>
                </a:moveTo>
                <a:lnTo>
                  <a:pt x="1195981" y="0"/>
                </a:lnTo>
                <a:lnTo>
                  <a:pt x="1195981" y="1139444"/>
                </a:lnTo>
                <a:lnTo>
                  <a:pt x="0" y="1139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8143" y="6642656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221" y="-2836871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074541"/>
            <a:ext cx="5157990" cy="5662464"/>
          </a:xfrm>
          <a:custGeom>
            <a:avLst/>
            <a:gdLst/>
            <a:ahLst/>
            <a:cxnLst/>
            <a:rect r="r" b="b" t="t" l="l"/>
            <a:pathLst>
              <a:path h="5662464" w="5157990">
                <a:moveTo>
                  <a:pt x="0" y="0"/>
                </a:moveTo>
                <a:lnTo>
                  <a:pt x="5157990" y="0"/>
                </a:lnTo>
                <a:lnTo>
                  <a:pt x="5157990" y="5662464"/>
                </a:lnTo>
                <a:lnTo>
                  <a:pt x="0" y="5662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65005" y="3078650"/>
            <a:ext cx="5157990" cy="5662464"/>
          </a:xfrm>
          <a:custGeom>
            <a:avLst/>
            <a:gdLst/>
            <a:ahLst/>
            <a:cxnLst/>
            <a:rect r="r" b="b" t="t" l="l"/>
            <a:pathLst>
              <a:path h="5662464" w="5157990">
                <a:moveTo>
                  <a:pt x="0" y="0"/>
                </a:moveTo>
                <a:lnTo>
                  <a:pt x="5157990" y="0"/>
                </a:lnTo>
                <a:lnTo>
                  <a:pt x="5157990" y="5662464"/>
                </a:lnTo>
                <a:lnTo>
                  <a:pt x="0" y="56624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101310" y="3082759"/>
            <a:ext cx="5157990" cy="5662464"/>
          </a:xfrm>
          <a:custGeom>
            <a:avLst/>
            <a:gdLst/>
            <a:ahLst/>
            <a:cxnLst/>
            <a:rect r="r" b="b" t="t" l="l"/>
            <a:pathLst>
              <a:path h="5662464" w="5157990">
                <a:moveTo>
                  <a:pt x="0" y="0"/>
                </a:moveTo>
                <a:lnTo>
                  <a:pt x="5157990" y="0"/>
                </a:lnTo>
                <a:lnTo>
                  <a:pt x="5157990" y="5662464"/>
                </a:lnTo>
                <a:lnTo>
                  <a:pt x="0" y="5662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971783" y="9357108"/>
            <a:ext cx="210207" cy="2102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575202" y="2156471"/>
            <a:ext cx="210207" cy="21020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623869" y="465373"/>
            <a:ext cx="7645525" cy="2432667"/>
          </a:xfrm>
          <a:custGeom>
            <a:avLst/>
            <a:gdLst/>
            <a:ahLst/>
            <a:cxnLst/>
            <a:rect r="r" b="b" t="t" l="l"/>
            <a:pathLst>
              <a:path h="2432667" w="7645525">
                <a:moveTo>
                  <a:pt x="0" y="0"/>
                </a:moveTo>
                <a:lnTo>
                  <a:pt x="7645525" y="0"/>
                </a:lnTo>
                <a:lnTo>
                  <a:pt x="7645525" y="2432667"/>
                </a:lnTo>
                <a:lnTo>
                  <a:pt x="0" y="24326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133803" y="1155392"/>
            <a:ext cx="5809640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Macam-Macam Haji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278887">
            <a:off x="5299254" y="7926135"/>
            <a:ext cx="1371267" cy="1278707"/>
          </a:xfrm>
          <a:custGeom>
            <a:avLst/>
            <a:gdLst/>
            <a:ahLst/>
            <a:cxnLst/>
            <a:rect r="r" b="b" t="t" l="l"/>
            <a:pathLst>
              <a:path h="1278707" w="1371267">
                <a:moveTo>
                  <a:pt x="0" y="0"/>
                </a:moveTo>
                <a:lnTo>
                  <a:pt x="1371267" y="0"/>
                </a:lnTo>
                <a:lnTo>
                  <a:pt x="1371267" y="1278707"/>
                </a:lnTo>
                <a:lnTo>
                  <a:pt x="0" y="12787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-1816903">
            <a:off x="11800105" y="2881173"/>
            <a:ext cx="1025628" cy="956398"/>
          </a:xfrm>
          <a:custGeom>
            <a:avLst/>
            <a:gdLst/>
            <a:ahLst/>
            <a:cxnLst/>
            <a:rect r="r" b="b" t="t" l="l"/>
            <a:pathLst>
              <a:path h="956398" w="1025628">
                <a:moveTo>
                  <a:pt x="0" y="0"/>
                </a:moveTo>
                <a:lnTo>
                  <a:pt x="1025628" y="0"/>
                </a:lnTo>
                <a:lnTo>
                  <a:pt x="1025628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141563">
            <a:off x="8500351" y="1365371"/>
            <a:ext cx="918880" cy="875442"/>
          </a:xfrm>
          <a:custGeom>
            <a:avLst/>
            <a:gdLst/>
            <a:ahLst/>
            <a:cxnLst/>
            <a:rect r="r" b="b" t="t" l="l"/>
            <a:pathLst>
              <a:path h="875442" w="918880">
                <a:moveTo>
                  <a:pt x="0" y="0"/>
                </a:moveTo>
                <a:lnTo>
                  <a:pt x="918880" y="0"/>
                </a:lnTo>
                <a:lnTo>
                  <a:pt x="918880" y="875442"/>
                </a:lnTo>
                <a:lnTo>
                  <a:pt x="0" y="875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3" id="43"/>
          <p:cNvSpPr/>
          <p:nvPr/>
        </p:nvSpPr>
        <p:spPr>
          <a:xfrm flipH="false" flipV="false" rot="256394">
            <a:off x="16993334" y="8077239"/>
            <a:ext cx="690949" cy="658286"/>
          </a:xfrm>
          <a:custGeom>
            <a:avLst/>
            <a:gdLst/>
            <a:ahLst/>
            <a:cxnLst/>
            <a:rect r="r" b="b" t="t" l="l"/>
            <a:pathLst>
              <a:path h="658286" w="690949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4" id="44"/>
          <p:cNvGrpSpPr/>
          <p:nvPr/>
        </p:nvGrpSpPr>
        <p:grpSpPr>
          <a:xfrm rot="0">
            <a:off x="11807049" y="8737005"/>
            <a:ext cx="210207" cy="210207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500321" y="3640207"/>
            <a:ext cx="4521759" cy="4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535353"/>
                </a:solidFill>
                <a:latin typeface="Balsamiq Sans"/>
              </a:rPr>
              <a:t>A. Haji Tamattu’ 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535353"/>
                </a:solidFill>
                <a:latin typeface="Balsamiq Sans"/>
              </a:rPr>
              <a:t>Haji Tamattu’ adalah mengerjakan umrah terlebih dahulu kemudian haji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01341" y="3710261"/>
            <a:ext cx="3885317" cy="42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535353"/>
                </a:solidFill>
                <a:latin typeface="Balsamiq Sans"/>
              </a:rPr>
              <a:t>B. Haji Ifrad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535353"/>
                </a:solidFill>
                <a:latin typeface="Balsamiq Sans"/>
              </a:rPr>
              <a:t>Haji Ifrod adalah mengerjakan haji terlebih dahulu kemudian umrah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737646" y="3706152"/>
            <a:ext cx="4225114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535353"/>
                </a:solidFill>
                <a:latin typeface="Balsamiq Sans"/>
              </a:rPr>
              <a:t>C. Haji Qiran</a:t>
            </a:r>
          </a:p>
          <a:p>
            <a:pPr algn="l">
              <a:lnSpc>
                <a:spcPts val="4319"/>
              </a:lnSpc>
            </a:pPr>
          </a:p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535353"/>
                </a:solidFill>
                <a:latin typeface="Balsamiq Sans"/>
              </a:rPr>
              <a:t>Haji qiran adalah mengerjakan haji dan umrah dengan satu niat sekaligus saat ihram dari miqat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971783" y="9357108"/>
            <a:ext cx="210207" cy="2102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575202" y="2156471"/>
            <a:ext cx="210207" cy="2102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807049" y="8737005"/>
            <a:ext cx="210207" cy="2102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694581" y="3135996"/>
            <a:ext cx="210207" cy="21020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933793" y="1235245"/>
            <a:ext cx="210207" cy="21020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06965" y="8103128"/>
            <a:ext cx="210207" cy="2102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913494" y="3022845"/>
            <a:ext cx="10624115" cy="5775655"/>
          </a:xfrm>
          <a:custGeom>
            <a:avLst/>
            <a:gdLst/>
            <a:ahLst/>
            <a:cxnLst/>
            <a:rect r="r" b="b" t="t" l="l"/>
            <a:pathLst>
              <a:path h="5775655" w="10624115">
                <a:moveTo>
                  <a:pt x="0" y="0"/>
                </a:moveTo>
                <a:lnTo>
                  <a:pt x="10624115" y="0"/>
                </a:lnTo>
                <a:lnTo>
                  <a:pt x="10624115" y="5775655"/>
                </a:lnTo>
                <a:lnTo>
                  <a:pt x="0" y="5775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863111">
            <a:off x="4955661" y="1999950"/>
            <a:ext cx="963167" cy="917635"/>
          </a:xfrm>
          <a:custGeom>
            <a:avLst/>
            <a:gdLst/>
            <a:ahLst/>
            <a:cxnLst/>
            <a:rect r="r" b="b" t="t" l="l"/>
            <a:pathLst>
              <a:path h="917635" w="963167">
                <a:moveTo>
                  <a:pt x="0" y="0"/>
                </a:moveTo>
                <a:lnTo>
                  <a:pt x="963167" y="0"/>
                </a:lnTo>
                <a:lnTo>
                  <a:pt x="963167" y="917635"/>
                </a:lnTo>
                <a:lnTo>
                  <a:pt x="0" y="917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7" id="47"/>
          <p:cNvSpPr/>
          <p:nvPr/>
        </p:nvSpPr>
        <p:spPr>
          <a:xfrm flipH="false" flipV="false" rot="0">
            <a:off x="1696361" y="3946246"/>
            <a:ext cx="5257588" cy="3928852"/>
          </a:xfrm>
          <a:custGeom>
            <a:avLst/>
            <a:gdLst/>
            <a:ahLst/>
            <a:cxnLst/>
            <a:rect r="r" b="b" t="t" l="l"/>
            <a:pathLst>
              <a:path h="3928852" w="5257588">
                <a:moveTo>
                  <a:pt x="0" y="0"/>
                </a:moveTo>
                <a:lnTo>
                  <a:pt x="5257588" y="0"/>
                </a:lnTo>
                <a:lnTo>
                  <a:pt x="5257588" y="3928853"/>
                </a:lnTo>
                <a:lnTo>
                  <a:pt x="0" y="39288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818247" y="4155837"/>
            <a:ext cx="5013816" cy="3509671"/>
            <a:chOff x="0" y="0"/>
            <a:chExt cx="6350000" cy="44450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00" cy="4445000"/>
            </a:xfrm>
            <a:custGeom>
              <a:avLst/>
              <a:gdLst/>
              <a:ahLst/>
              <a:cxnLst/>
              <a:rect r="r" b="b" t="t" l="l"/>
              <a:pathLst>
                <a:path h="4445000" w="6350000">
                  <a:moveTo>
                    <a:pt x="0" y="3429000"/>
                  </a:move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5334000" y="0"/>
                  </a:lnTo>
                  <a:cubicBezTo>
                    <a:pt x="5895340" y="0"/>
                    <a:pt x="6350000" y="454660"/>
                    <a:pt x="6350000" y="1016000"/>
                  </a:cubicBezTo>
                  <a:lnTo>
                    <a:pt x="6350000" y="3429000"/>
                  </a:lnTo>
                  <a:cubicBezTo>
                    <a:pt x="6350000" y="3990340"/>
                    <a:pt x="5895340" y="4445000"/>
                    <a:pt x="5334000" y="4445000"/>
                  </a:cubicBezTo>
                  <a:lnTo>
                    <a:pt x="1016000" y="4445000"/>
                  </a:lnTo>
                  <a:cubicBezTo>
                    <a:pt x="454660" y="4445000"/>
                    <a:pt x="0" y="3990340"/>
                    <a:pt x="0" y="3429000"/>
                  </a:cubicBezTo>
                  <a:close/>
                </a:path>
              </a:pathLst>
            </a:custGeom>
            <a:blipFill>
              <a:blip r:embed="rId12"/>
              <a:stretch>
                <a:fillRect l="0" t="-94859" r="0" b="-19425"/>
              </a:stretch>
            </a:blip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1191988" y="3241099"/>
            <a:ext cx="1647438" cy="1712837"/>
          </a:xfrm>
          <a:custGeom>
            <a:avLst/>
            <a:gdLst/>
            <a:ahLst/>
            <a:cxnLst/>
            <a:rect r="r" b="b" t="t" l="l"/>
            <a:pathLst>
              <a:path h="1712837" w="1647438">
                <a:moveTo>
                  <a:pt x="0" y="0"/>
                </a:moveTo>
                <a:lnTo>
                  <a:pt x="1647438" y="0"/>
                </a:lnTo>
                <a:lnTo>
                  <a:pt x="1647438" y="1712837"/>
                </a:lnTo>
                <a:lnTo>
                  <a:pt x="0" y="17128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7438780" y="4097518"/>
            <a:ext cx="8743209" cy="424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7"/>
              </a:lnSpc>
            </a:pPr>
            <a:r>
              <a:rPr lang="en-US" sz="4714">
                <a:solidFill>
                  <a:srgbClr val="535353"/>
                </a:solidFill>
                <a:latin typeface="Balsamiq Sans"/>
              </a:rPr>
              <a:t>Dalam literatur hukum islam teknis pelaksanaan haji, terutama terkait dengan keabsahan haji, dibagi menjadi dua bagian, yaitu rukun haji dan wajib haji. 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732052">
            <a:off x="12961530" y="7603692"/>
            <a:ext cx="3647756" cy="2095394"/>
          </a:xfrm>
          <a:custGeom>
            <a:avLst/>
            <a:gdLst/>
            <a:ahLst/>
            <a:cxnLst/>
            <a:rect r="r" b="b" t="t" l="l"/>
            <a:pathLst>
              <a:path h="2095394" w="3647756">
                <a:moveTo>
                  <a:pt x="0" y="0"/>
                </a:moveTo>
                <a:lnTo>
                  <a:pt x="3647757" y="0"/>
                </a:lnTo>
                <a:lnTo>
                  <a:pt x="3647757" y="2095394"/>
                </a:lnTo>
                <a:lnTo>
                  <a:pt x="0" y="20953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94034"/>
            <a:ext cx="16230600" cy="8498932"/>
          </a:xfrm>
          <a:custGeom>
            <a:avLst/>
            <a:gdLst/>
            <a:ahLst/>
            <a:cxnLst/>
            <a:rect r="r" b="b" t="t" l="l"/>
            <a:pathLst>
              <a:path h="8498932" w="16230600">
                <a:moveTo>
                  <a:pt x="0" y="0"/>
                </a:moveTo>
                <a:lnTo>
                  <a:pt x="16230600" y="0"/>
                </a:lnTo>
                <a:lnTo>
                  <a:pt x="16230600" y="8498932"/>
                </a:lnTo>
                <a:lnTo>
                  <a:pt x="0" y="849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096596" y="9355259"/>
            <a:ext cx="210207" cy="21020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129076" y="9777521"/>
            <a:ext cx="210207" cy="21020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13390" y="5669002"/>
            <a:ext cx="210207" cy="2102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7392538" y="5563899"/>
            <a:ext cx="210207" cy="21020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2248478" y="3899422"/>
            <a:ext cx="14404771" cy="361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10" indent="-518155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535353"/>
                </a:solidFill>
                <a:latin typeface="Balsamiq Sans Bold"/>
              </a:rPr>
              <a:t>Ihram</a:t>
            </a:r>
          </a:p>
          <a:p>
            <a:pPr algn="l" marL="1036310" indent="-518155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535353"/>
                </a:solidFill>
                <a:latin typeface="Balsamiq Sans Bold"/>
              </a:rPr>
              <a:t>Wuquf di Arafah</a:t>
            </a:r>
          </a:p>
          <a:p>
            <a:pPr algn="l" marL="1036310" indent="-518155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535353"/>
                </a:solidFill>
                <a:latin typeface="Balsamiq Sans Bold"/>
              </a:rPr>
              <a:t>Tawaf Ifadoh</a:t>
            </a:r>
          </a:p>
          <a:p>
            <a:pPr algn="l" marL="1036310" indent="-518155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535353"/>
                </a:solidFill>
                <a:latin typeface="Balsamiq Sans Bold"/>
              </a:rPr>
              <a:t>Sa’i </a:t>
            </a:r>
          </a:p>
          <a:p>
            <a:pPr algn="l" marL="1036310" indent="-518155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535353"/>
                </a:solidFill>
                <a:latin typeface="Balsamiq Sans Bold"/>
              </a:rPr>
              <a:t>Tahallul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987068" y="2318272"/>
            <a:ext cx="831386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Rukun-Rukun Haji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78887">
            <a:off x="1229298" y="989164"/>
            <a:ext cx="1681868" cy="1568342"/>
          </a:xfrm>
          <a:custGeom>
            <a:avLst/>
            <a:gdLst/>
            <a:ahLst/>
            <a:cxnLst/>
            <a:rect r="r" b="b" t="t" l="l"/>
            <a:pathLst>
              <a:path h="1568342" w="1681868">
                <a:moveTo>
                  <a:pt x="0" y="0"/>
                </a:moveTo>
                <a:lnTo>
                  <a:pt x="1681867" y="0"/>
                </a:lnTo>
                <a:lnTo>
                  <a:pt x="1681867" y="1568341"/>
                </a:lnTo>
                <a:lnTo>
                  <a:pt x="0" y="1568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-998660">
            <a:off x="15978288" y="7746117"/>
            <a:ext cx="1349923" cy="1258803"/>
          </a:xfrm>
          <a:custGeom>
            <a:avLst/>
            <a:gdLst/>
            <a:ahLst/>
            <a:cxnLst/>
            <a:rect r="r" b="b" t="t" l="l"/>
            <a:pathLst>
              <a:path h="1258803" w="1349923">
                <a:moveTo>
                  <a:pt x="0" y="0"/>
                </a:moveTo>
                <a:lnTo>
                  <a:pt x="1349922" y="0"/>
                </a:lnTo>
                <a:lnTo>
                  <a:pt x="1349922" y="1258803"/>
                </a:lnTo>
                <a:lnTo>
                  <a:pt x="0" y="1258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8143" y="6642656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221" y="-2836871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971783" y="9357108"/>
            <a:ext cx="210207" cy="2102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575202" y="2156471"/>
            <a:ext cx="210207" cy="2102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623869" y="465373"/>
            <a:ext cx="6293360" cy="2002433"/>
          </a:xfrm>
          <a:custGeom>
            <a:avLst/>
            <a:gdLst/>
            <a:ahLst/>
            <a:cxnLst/>
            <a:rect r="r" b="b" t="t" l="l"/>
            <a:pathLst>
              <a:path h="2002433" w="6293360">
                <a:moveTo>
                  <a:pt x="0" y="0"/>
                </a:moveTo>
                <a:lnTo>
                  <a:pt x="6293359" y="0"/>
                </a:lnTo>
                <a:lnTo>
                  <a:pt x="6293359" y="2002432"/>
                </a:lnTo>
                <a:lnTo>
                  <a:pt x="0" y="2002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816903">
            <a:off x="15458969" y="4665301"/>
            <a:ext cx="1025628" cy="956398"/>
          </a:xfrm>
          <a:custGeom>
            <a:avLst/>
            <a:gdLst/>
            <a:ahLst/>
            <a:cxnLst/>
            <a:rect r="r" b="b" t="t" l="l"/>
            <a:pathLst>
              <a:path h="956398" w="1025628">
                <a:moveTo>
                  <a:pt x="0" y="0"/>
                </a:moveTo>
                <a:lnTo>
                  <a:pt x="1025628" y="0"/>
                </a:lnTo>
                <a:lnTo>
                  <a:pt x="1025628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459903">
            <a:off x="9206218" y="943704"/>
            <a:ext cx="1053287" cy="1003495"/>
          </a:xfrm>
          <a:custGeom>
            <a:avLst/>
            <a:gdLst/>
            <a:ahLst/>
            <a:cxnLst/>
            <a:rect r="r" b="b" t="t" l="l"/>
            <a:pathLst>
              <a:path h="1003495" w="1053287">
                <a:moveTo>
                  <a:pt x="0" y="0"/>
                </a:moveTo>
                <a:lnTo>
                  <a:pt x="1053287" y="0"/>
                </a:lnTo>
                <a:lnTo>
                  <a:pt x="1053287" y="1003495"/>
                </a:lnTo>
                <a:lnTo>
                  <a:pt x="0" y="1003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256394">
            <a:off x="16993334" y="8077239"/>
            <a:ext cx="690949" cy="658286"/>
          </a:xfrm>
          <a:custGeom>
            <a:avLst/>
            <a:gdLst/>
            <a:ahLst/>
            <a:cxnLst/>
            <a:rect r="r" b="b" t="t" l="l"/>
            <a:pathLst>
              <a:path h="658286" w="690949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9" id="39"/>
          <p:cNvGrpSpPr/>
          <p:nvPr/>
        </p:nvGrpSpPr>
        <p:grpSpPr>
          <a:xfrm rot="0">
            <a:off x="11807049" y="8737005"/>
            <a:ext cx="210207" cy="210207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1031112" y="2284921"/>
            <a:ext cx="6228188" cy="6475431"/>
          </a:xfrm>
          <a:custGeom>
            <a:avLst/>
            <a:gdLst/>
            <a:ahLst/>
            <a:cxnLst/>
            <a:rect r="r" b="b" t="t" l="l"/>
            <a:pathLst>
              <a:path h="6475431" w="6228188">
                <a:moveTo>
                  <a:pt x="0" y="0"/>
                </a:moveTo>
                <a:lnTo>
                  <a:pt x="6228188" y="0"/>
                </a:lnTo>
                <a:lnTo>
                  <a:pt x="6228188" y="6475432"/>
                </a:lnTo>
                <a:lnTo>
                  <a:pt x="0" y="64754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11496975" y="2780353"/>
            <a:ext cx="5555733" cy="5272059"/>
            <a:chOff x="0" y="0"/>
            <a:chExt cx="2636520" cy="25019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-11430" y="-7620"/>
              <a:ext cx="2694940" cy="2532380"/>
            </a:xfrm>
            <a:custGeom>
              <a:avLst/>
              <a:gdLst/>
              <a:ahLst/>
              <a:cxnLst/>
              <a:rect r="r" b="b" t="t" l="l"/>
              <a:pathLst>
                <a:path h="2532380" w="2694940">
                  <a:moveTo>
                    <a:pt x="2463800" y="756920"/>
                  </a:moveTo>
                  <a:cubicBezTo>
                    <a:pt x="2354580" y="509270"/>
                    <a:pt x="2200910" y="260350"/>
                    <a:pt x="1951990" y="132080"/>
                  </a:cubicBezTo>
                  <a:cubicBezTo>
                    <a:pt x="1929130" y="120650"/>
                    <a:pt x="1905000" y="109220"/>
                    <a:pt x="1880870" y="100330"/>
                  </a:cubicBezTo>
                  <a:cubicBezTo>
                    <a:pt x="1762760" y="48260"/>
                    <a:pt x="1638300" y="20320"/>
                    <a:pt x="1510030" y="15240"/>
                  </a:cubicBezTo>
                  <a:cubicBezTo>
                    <a:pt x="1492250" y="12700"/>
                    <a:pt x="1473200" y="10160"/>
                    <a:pt x="1454150" y="8890"/>
                  </a:cubicBezTo>
                  <a:cubicBezTo>
                    <a:pt x="1332230" y="0"/>
                    <a:pt x="1221740" y="25400"/>
                    <a:pt x="1120140" y="72390"/>
                  </a:cubicBezTo>
                  <a:cubicBezTo>
                    <a:pt x="934720" y="129540"/>
                    <a:pt x="754380" y="220980"/>
                    <a:pt x="601980" y="334010"/>
                  </a:cubicBezTo>
                  <a:cubicBezTo>
                    <a:pt x="402590" y="483870"/>
                    <a:pt x="237490" y="676910"/>
                    <a:pt x="138430" y="908050"/>
                  </a:cubicBezTo>
                  <a:cubicBezTo>
                    <a:pt x="80010" y="1043940"/>
                    <a:pt x="46990" y="1186180"/>
                    <a:pt x="29210" y="1333500"/>
                  </a:cubicBezTo>
                  <a:cubicBezTo>
                    <a:pt x="10160" y="1485900"/>
                    <a:pt x="0" y="1645920"/>
                    <a:pt x="33020" y="1795780"/>
                  </a:cubicBezTo>
                  <a:cubicBezTo>
                    <a:pt x="91440" y="2057400"/>
                    <a:pt x="307340" y="2265680"/>
                    <a:pt x="542290" y="2378710"/>
                  </a:cubicBezTo>
                  <a:cubicBezTo>
                    <a:pt x="788670" y="2496820"/>
                    <a:pt x="1064260" y="2532380"/>
                    <a:pt x="1333500" y="2496820"/>
                  </a:cubicBezTo>
                  <a:cubicBezTo>
                    <a:pt x="1619250" y="2458720"/>
                    <a:pt x="1891030" y="2345690"/>
                    <a:pt x="2134870" y="2193290"/>
                  </a:cubicBezTo>
                  <a:cubicBezTo>
                    <a:pt x="2354580" y="2056130"/>
                    <a:pt x="2566670" y="1870710"/>
                    <a:pt x="2627630" y="1607820"/>
                  </a:cubicBezTo>
                  <a:cubicBezTo>
                    <a:pt x="2694940" y="1314450"/>
                    <a:pt x="2579370" y="1021080"/>
                    <a:pt x="2463800" y="756920"/>
                  </a:cubicBezTo>
                  <a:close/>
                </a:path>
              </a:pathLst>
            </a:custGeom>
            <a:blipFill>
              <a:blip r:embed="rId16"/>
              <a:stretch>
                <a:fillRect l="-21658" t="0" r="-21658" b="0"/>
              </a:stretch>
            </a:blip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028700" y="3053332"/>
            <a:ext cx="10173000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4599">
                <a:solidFill>
                  <a:srgbClr val="535353"/>
                </a:solidFill>
                <a:latin typeface="Balsamiq Sans Bold"/>
              </a:rPr>
              <a:t>&gt; Ihram dari miqat</a:t>
            </a:r>
          </a:p>
          <a:p>
            <a:pPr algn="l">
              <a:lnSpc>
                <a:spcPts val="5519"/>
              </a:lnSpc>
            </a:pPr>
            <a:r>
              <a:rPr lang="en-US" sz="4599">
                <a:solidFill>
                  <a:srgbClr val="535353"/>
                </a:solidFill>
                <a:latin typeface="Balsamiq Sans Bold"/>
              </a:rPr>
              <a:t>&gt; Wuquf sampai terbenam matahari</a:t>
            </a:r>
          </a:p>
          <a:p>
            <a:pPr algn="l">
              <a:lnSpc>
                <a:spcPts val="5519"/>
              </a:lnSpc>
            </a:pPr>
            <a:r>
              <a:rPr lang="en-US" sz="4599">
                <a:solidFill>
                  <a:srgbClr val="535353"/>
                </a:solidFill>
                <a:latin typeface="Balsamiq Sans Bold"/>
              </a:rPr>
              <a:t>&gt; Bermalam di Muzdalifah</a:t>
            </a:r>
          </a:p>
          <a:p>
            <a:pPr algn="l">
              <a:lnSpc>
                <a:spcPts val="5519"/>
              </a:lnSpc>
            </a:pPr>
            <a:r>
              <a:rPr lang="en-US" sz="4599">
                <a:solidFill>
                  <a:srgbClr val="535353"/>
                </a:solidFill>
                <a:latin typeface="Balsamiq Sans Bold"/>
              </a:rPr>
              <a:t>&gt; Melontar Jamarat</a:t>
            </a:r>
          </a:p>
          <a:p>
            <a:pPr algn="l">
              <a:lnSpc>
                <a:spcPts val="5519"/>
              </a:lnSpc>
            </a:pPr>
            <a:r>
              <a:rPr lang="en-US" sz="4599">
                <a:solidFill>
                  <a:srgbClr val="535353"/>
                </a:solidFill>
                <a:latin typeface="Balsamiq Sans Bold"/>
              </a:rPr>
              <a:t>&gt; Mabit di Mina</a:t>
            </a:r>
          </a:p>
          <a:p>
            <a:pPr algn="l">
              <a:lnSpc>
                <a:spcPts val="5519"/>
              </a:lnSpc>
            </a:pPr>
            <a:r>
              <a:rPr lang="en-US" sz="4599">
                <a:solidFill>
                  <a:srgbClr val="535353"/>
                </a:solidFill>
                <a:latin typeface="Balsamiq Sans Bold"/>
              </a:rPr>
              <a:t>&gt; Tawaf Wada’</a:t>
            </a:r>
          </a:p>
          <a:p>
            <a:pPr algn="l">
              <a:lnSpc>
                <a:spcPts val="551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191988" y="806620"/>
            <a:ext cx="517133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Wajib Haji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1305085" y="2504607"/>
            <a:ext cx="1647438" cy="1712837"/>
          </a:xfrm>
          <a:custGeom>
            <a:avLst/>
            <a:gdLst/>
            <a:ahLst/>
            <a:cxnLst/>
            <a:rect r="r" b="b" t="t" l="l"/>
            <a:pathLst>
              <a:path h="1712837" w="1647438">
                <a:moveTo>
                  <a:pt x="0" y="0"/>
                </a:moveTo>
                <a:lnTo>
                  <a:pt x="1647439" y="0"/>
                </a:lnTo>
                <a:lnTo>
                  <a:pt x="1647439" y="1712838"/>
                </a:lnTo>
                <a:lnTo>
                  <a:pt x="0" y="1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632067" y="3056226"/>
            <a:ext cx="99347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41570" y="1445452"/>
            <a:ext cx="14621190" cy="7948611"/>
          </a:xfrm>
          <a:custGeom>
            <a:avLst/>
            <a:gdLst/>
            <a:ahLst/>
            <a:cxnLst/>
            <a:rect r="r" b="b" t="t" l="l"/>
            <a:pathLst>
              <a:path h="7948611" w="14621190">
                <a:moveTo>
                  <a:pt x="0" y="0"/>
                </a:moveTo>
                <a:lnTo>
                  <a:pt x="14621191" y="0"/>
                </a:lnTo>
                <a:lnTo>
                  <a:pt x="14621191" y="7948611"/>
                </a:lnTo>
                <a:lnTo>
                  <a:pt x="0" y="7948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77083">
            <a:off x="15317295" y="9024026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7" y="0"/>
                </a:lnTo>
                <a:lnTo>
                  <a:pt x="695337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096596" y="9355259"/>
            <a:ext cx="210207" cy="21020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129076" y="9777521"/>
            <a:ext cx="210207" cy="21020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3390" y="5669002"/>
            <a:ext cx="210207" cy="21020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392538" y="5563899"/>
            <a:ext cx="210207" cy="210207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623869" y="465373"/>
            <a:ext cx="6293360" cy="2002433"/>
          </a:xfrm>
          <a:custGeom>
            <a:avLst/>
            <a:gdLst/>
            <a:ahLst/>
            <a:cxnLst/>
            <a:rect r="r" b="b" t="t" l="l"/>
            <a:pathLst>
              <a:path h="2002433" w="6293360">
                <a:moveTo>
                  <a:pt x="0" y="0"/>
                </a:moveTo>
                <a:lnTo>
                  <a:pt x="6293359" y="0"/>
                </a:lnTo>
                <a:lnTo>
                  <a:pt x="6293359" y="2002432"/>
                </a:lnTo>
                <a:lnTo>
                  <a:pt x="0" y="2002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91988" y="806620"/>
            <a:ext cx="5725240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Tata Cara Berhaji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-541492">
            <a:off x="1884611" y="3593953"/>
            <a:ext cx="1308856" cy="1246983"/>
          </a:xfrm>
          <a:custGeom>
            <a:avLst/>
            <a:gdLst/>
            <a:ahLst/>
            <a:cxnLst/>
            <a:rect r="r" b="b" t="t" l="l"/>
            <a:pathLst>
              <a:path h="1246983" w="1308856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3770549" y="2857500"/>
            <a:ext cx="12555689" cy="5022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Memulai miqat dari ihram yang sudah ditentukan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Wuquf di Arafah 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Menginap di Muzdalifah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Melempar Jumrah (Ula, Wustho, Aqobah)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Tahallul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Sa’i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Menginap di Mina</a:t>
            </a:r>
          </a:p>
          <a:p>
            <a:pPr algn="l" marL="892835" indent="-446418" lvl="1">
              <a:lnSpc>
                <a:spcPts val="4962"/>
              </a:lnSpc>
              <a:buAutoNum type="arabicPeriod" startAt="1"/>
            </a:pPr>
            <a:r>
              <a:rPr lang="en-US" sz="4135">
                <a:solidFill>
                  <a:srgbClr val="535353"/>
                </a:solidFill>
                <a:latin typeface="Balsamiq Sans"/>
              </a:rPr>
              <a:t>Tawaf Wada’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00684" y="5066805"/>
            <a:ext cx="12686632" cy="3330241"/>
          </a:xfrm>
          <a:custGeom>
            <a:avLst/>
            <a:gdLst/>
            <a:ahLst/>
            <a:cxnLst/>
            <a:rect r="r" b="b" t="t" l="l"/>
            <a:pathLst>
              <a:path h="3330241" w="12686632">
                <a:moveTo>
                  <a:pt x="0" y="0"/>
                </a:moveTo>
                <a:lnTo>
                  <a:pt x="12686632" y="0"/>
                </a:lnTo>
                <a:lnTo>
                  <a:pt x="12686632" y="3330241"/>
                </a:lnTo>
                <a:lnTo>
                  <a:pt x="0" y="333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00684" y="2016610"/>
            <a:ext cx="12686632" cy="5674384"/>
          </a:xfrm>
          <a:custGeom>
            <a:avLst/>
            <a:gdLst/>
            <a:ahLst/>
            <a:cxnLst/>
            <a:rect r="r" b="b" t="t" l="l"/>
            <a:pathLst>
              <a:path h="5674384" w="12686632">
                <a:moveTo>
                  <a:pt x="0" y="0"/>
                </a:moveTo>
                <a:lnTo>
                  <a:pt x="12686632" y="0"/>
                </a:lnTo>
                <a:lnTo>
                  <a:pt x="12686632" y="5674384"/>
                </a:lnTo>
                <a:lnTo>
                  <a:pt x="0" y="567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26743" y="1771742"/>
            <a:ext cx="3034515" cy="800008"/>
          </a:xfrm>
          <a:custGeom>
            <a:avLst/>
            <a:gdLst/>
            <a:ahLst/>
            <a:cxnLst/>
            <a:rect r="r" b="b" t="t" l="l"/>
            <a:pathLst>
              <a:path h="800008" w="3034515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2033432" y="1867551"/>
            <a:ext cx="2499475" cy="1640564"/>
          </a:xfrm>
          <a:custGeom>
            <a:avLst/>
            <a:gdLst/>
            <a:ahLst/>
            <a:cxnLst/>
            <a:rect r="r" b="b" t="t" l="l"/>
            <a:pathLst>
              <a:path h="1640564" w="2499475">
                <a:moveTo>
                  <a:pt x="0" y="0"/>
                </a:moveTo>
                <a:lnTo>
                  <a:pt x="2499474" y="0"/>
                </a:lnTo>
                <a:lnTo>
                  <a:pt x="2499474" y="1640564"/>
                </a:lnTo>
                <a:lnTo>
                  <a:pt x="0" y="16405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605252" y="4146290"/>
            <a:ext cx="13077497" cy="1419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11499">
                <a:solidFill>
                  <a:srgbClr val="FFEEAC"/>
                </a:solidFill>
                <a:latin typeface="Balsamiq Sans Bold"/>
              </a:rPr>
              <a:t>Sesi Diskusi</a:t>
            </a:r>
          </a:p>
        </p:txBody>
      </p:sp>
      <p:sp>
        <p:nvSpPr>
          <p:cNvPr name="Freeform 38" id="38"/>
          <p:cNvSpPr/>
          <p:nvPr/>
        </p:nvSpPr>
        <p:spPr>
          <a:xfrm flipH="true" flipV="false" rot="0">
            <a:off x="13639912" y="6388168"/>
            <a:ext cx="2499475" cy="1640564"/>
          </a:xfrm>
          <a:custGeom>
            <a:avLst/>
            <a:gdLst/>
            <a:ahLst/>
            <a:cxnLst/>
            <a:rect r="r" b="b" t="t" l="l"/>
            <a:pathLst>
              <a:path h="1640564" w="2499475">
                <a:moveTo>
                  <a:pt x="2499475" y="0"/>
                </a:moveTo>
                <a:lnTo>
                  <a:pt x="0" y="0"/>
                </a:lnTo>
                <a:lnTo>
                  <a:pt x="0" y="1640564"/>
                </a:lnTo>
                <a:lnTo>
                  <a:pt x="2499475" y="1640564"/>
                </a:lnTo>
                <a:lnTo>
                  <a:pt x="249947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00684" y="5066805"/>
            <a:ext cx="12686632" cy="3330241"/>
          </a:xfrm>
          <a:custGeom>
            <a:avLst/>
            <a:gdLst/>
            <a:ahLst/>
            <a:cxnLst/>
            <a:rect r="r" b="b" t="t" l="l"/>
            <a:pathLst>
              <a:path h="3330241" w="12686632">
                <a:moveTo>
                  <a:pt x="0" y="0"/>
                </a:moveTo>
                <a:lnTo>
                  <a:pt x="12686632" y="0"/>
                </a:lnTo>
                <a:lnTo>
                  <a:pt x="12686632" y="3330241"/>
                </a:lnTo>
                <a:lnTo>
                  <a:pt x="0" y="333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00684" y="2016610"/>
            <a:ext cx="12686632" cy="5674384"/>
          </a:xfrm>
          <a:custGeom>
            <a:avLst/>
            <a:gdLst/>
            <a:ahLst/>
            <a:cxnLst/>
            <a:rect r="r" b="b" t="t" l="l"/>
            <a:pathLst>
              <a:path h="5674384" w="12686632">
                <a:moveTo>
                  <a:pt x="0" y="0"/>
                </a:moveTo>
                <a:lnTo>
                  <a:pt x="12686632" y="0"/>
                </a:lnTo>
                <a:lnTo>
                  <a:pt x="12686632" y="5674384"/>
                </a:lnTo>
                <a:lnTo>
                  <a:pt x="0" y="567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26743" y="1771742"/>
            <a:ext cx="3034515" cy="800008"/>
          </a:xfrm>
          <a:custGeom>
            <a:avLst/>
            <a:gdLst/>
            <a:ahLst/>
            <a:cxnLst/>
            <a:rect r="r" b="b" t="t" l="l"/>
            <a:pathLst>
              <a:path h="800008" w="3034515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605252" y="3953903"/>
            <a:ext cx="13077497" cy="142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11500">
                <a:solidFill>
                  <a:srgbClr val="FFFFFF"/>
                </a:solidFill>
                <a:latin typeface="Balsamiq Sans Bold"/>
              </a:rPr>
              <a:t>Terima Kasih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2033432" y="1867551"/>
            <a:ext cx="2499475" cy="1640564"/>
          </a:xfrm>
          <a:custGeom>
            <a:avLst/>
            <a:gdLst/>
            <a:ahLst/>
            <a:cxnLst/>
            <a:rect r="r" b="b" t="t" l="l"/>
            <a:pathLst>
              <a:path h="1640564" w="2499475">
                <a:moveTo>
                  <a:pt x="0" y="0"/>
                </a:moveTo>
                <a:lnTo>
                  <a:pt x="2499474" y="0"/>
                </a:lnTo>
                <a:lnTo>
                  <a:pt x="2499474" y="1640564"/>
                </a:lnTo>
                <a:lnTo>
                  <a:pt x="0" y="16405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13639912" y="6388168"/>
            <a:ext cx="2499475" cy="1640564"/>
          </a:xfrm>
          <a:custGeom>
            <a:avLst/>
            <a:gdLst/>
            <a:ahLst/>
            <a:cxnLst/>
            <a:rect r="r" b="b" t="t" l="l"/>
            <a:pathLst>
              <a:path h="1640564" w="2499475">
                <a:moveTo>
                  <a:pt x="2499475" y="0"/>
                </a:moveTo>
                <a:lnTo>
                  <a:pt x="0" y="0"/>
                </a:lnTo>
                <a:lnTo>
                  <a:pt x="0" y="1640564"/>
                </a:lnTo>
                <a:lnTo>
                  <a:pt x="2499475" y="1640564"/>
                </a:lnTo>
                <a:lnTo>
                  <a:pt x="249947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DAGEdJlNqNQ</dc:identifier>
  <dcterms:modified xsi:type="dcterms:W3CDTF">2011-08-01T06:04:30Z</dcterms:modified>
  <cp:revision>1</cp:revision>
  <dc:title>Penuh Warna Ceria Lucu Presentasi Tugas Kelompok</dc:title>
</cp:coreProperties>
</file>