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Figtree"/>
      <p:regular r:id="rId31"/>
      <p:bold r:id="rId32"/>
      <p:italic r:id="rId33"/>
      <p:boldItalic r:id="rId34"/>
    </p:embeddedFont>
    <p:embeddedFont>
      <p:font typeface="Hanken Grotesk"/>
      <p:regular r:id="rId35"/>
      <p:bold r:id="rId36"/>
      <p:italic r:id="rId37"/>
      <p:boldItalic r:id="rId38"/>
    </p:embeddedFont>
    <p:embeddedFont>
      <p:font typeface="Inconsolata"/>
      <p:regular r:id="rId39"/>
      <p:bold r:id="rId40"/>
    </p:embeddedFont>
    <p:embeddedFont>
      <p:font typeface="Fira Sans Extra Condensed Medium"/>
      <p:regular r:id="rId41"/>
      <p:bold r:id="rId42"/>
      <p:italic r:id="rId43"/>
      <p:boldItalic r:id="rId44"/>
    </p:embeddedFont>
    <p:embeddedFont>
      <p:font typeface="Barlow Semi Condensed Medium"/>
      <p:regular r:id="rId45"/>
      <p:bold r:id="rId46"/>
      <p:italic r:id="rId47"/>
      <p:boldItalic r:id="rId48"/>
    </p:embeddedFont>
    <p:embeddedFont>
      <p:font typeface="Figtree Black"/>
      <p:bold r:id="rId49"/>
      <p:boldItalic r:id="rId50"/>
    </p:embeddedFont>
    <p:embeddedFont>
      <p:font typeface="Bebas Neue"/>
      <p:regular r:id="rId51"/>
    </p:embeddedFont>
    <p:embeddedFont>
      <p:font typeface="Fira Sans Condensed Medium"/>
      <p:regular r:id="rId52"/>
      <p:bold r:id="rId53"/>
      <p:italic r:id="rId54"/>
      <p:boldItalic r:id="rId55"/>
    </p:embeddedFont>
    <p:embeddedFont>
      <p:font typeface="Work Sans Medium"/>
      <p:regular r:id="rId56"/>
      <p:bold r:id="rId57"/>
      <p:italic r:id="rId58"/>
      <p:boldItalic r:id="rId59"/>
    </p:embeddedFont>
    <p:embeddedFont>
      <p:font typeface="Barlow Semi Condensed"/>
      <p:regular r:id="rId60"/>
      <p:bold r:id="rId61"/>
      <p:italic r:id="rId62"/>
      <p:boldItalic r:id="rId63"/>
    </p:embeddedFont>
    <p:embeddedFont>
      <p:font typeface="Inconsolata Black"/>
      <p:bold r:id="rId64"/>
    </p:embeddedFon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consolata-bold.fntdata"/><Relationship Id="rId42" Type="http://schemas.openxmlformats.org/officeDocument/2006/relationships/font" Target="fonts/FiraSansExtraCondensedMedium-bold.fntdata"/><Relationship Id="rId41" Type="http://schemas.openxmlformats.org/officeDocument/2006/relationships/font" Target="fonts/FiraSansExtraCondensedMedium-regular.fntdata"/><Relationship Id="rId44" Type="http://schemas.openxmlformats.org/officeDocument/2006/relationships/font" Target="fonts/FiraSansExtraCondensedMedium-boldItalic.fntdata"/><Relationship Id="rId43" Type="http://schemas.openxmlformats.org/officeDocument/2006/relationships/font" Target="fonts/FiraSansExtraCondensedMedium-italic.fntdata"/><Relationship Id="rId46" Type="http://schemas.openxmlformats.org/officeDocument/2006/relationships/font" Target="fonts/BarlowSemiCondensedMedium-bold.fntdata"/><Relationship Id="rId45" Type="http://schemas.openxmlformats.org/officeDocument/2006/relationships/font" Target="fonts/BarlowSemi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SemiCondensedMedium-boldItalic.fntdata"/><Relationship Id="rId47" Type="http://schemas.openxmlformats.org/officeDocument/2006/relationships/font" Target="fonts/BarlowSemiCondensedMedium-italic.fntdata"/><Relationship Id="rId49" Type="http://schemas.openxmlformats.org/officeDocument/2006/relationships/font" Target="fonts/Figtree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gtree-regular.fntdata"/><Relationship Id="rId30" Type="http://schemas.openxmlformats.org/officeDocument/2006/relationships/slide" Target="slides/slide25.xml"/><Relationship Id="rId33" Type="http://schemas.openxmlformats.org/officeDocument/2006/relationships/font" Target="fonts/Figtree-italic.fntdata"/><Relationship Id="rId32" Type="http://schemas.openxmlformats.org/officeDocument/2006/relationships/font" Target="fonts/Figtree-bold.fntdata"/><Relationship Id="rId35" Type="http://schemas.openxmlformats.org/officeDocument/2006/relationships/font" Target="fonts/HankenGrotesk-regular.fntdata"/><Relationship Id="rId34" Type="http://schemas.openxmlformats.org/officeDocument/2006/relationships/font" Target="fonts/Figtree-boldItalic.fntdata"/><Relationship Id="rId37" Type="http://schemas.openxmlformats.org/officeDocument/2006/relationships/font" Target="fonts/HankenGrotesk-italic.fntdata"/><Relationship Id="rId36" Type="http://schemas.openxmlformats.org/officeDocument/2006/relationships/font" Target="fonts/HankenGrotesk-bold.fntdata"/><Relationship Id="rId39" Type="http://schemas.openxmlformats.org/officeDocument/2006/relationships/font" Target="fonts/Inconsolata-regular.fntdata"/><Relationship Id="rId38" Type="http://schemas.openxmlformats.org/officeDocument/2006/relationships/font" Target="fonts/HankenGrotesk-boldItalic.fntdata"/><Relationship Id="rId62" Type="http://schemas.openxmlformats.org/officeDocument/2006/relationships/font" Target="fonts/BarlowSemiCondensed-italic.fntdata"/><Relationship Id="rId61" Type="http://schemas.openxmlformats.org/officeDocument/2006/relationships/font" Target="fonts/BarlowSemiCondensed-bold.fntdata"/><Relationship Id="rId20" Type="http://schemas.openxmlformats.org/officeDocument/2006/relationships/slide" Target="slides/slide15.xml"/><Relationship Id="rId64" Type="http://schemas.openxmlformats.org/officeDocument/2006/relationships/font" Target="fonts/InconsolataBlack-bold.fntdata"/><Relationship Id="rId63" Type="http://schemas.openxmlformats.org/officeDocument/2006/relationships/font" Target="fonts/BarlowSemiCondensed-boldItalic.fntdata"/><Relationship Id="rId22" Type="http://schemas.openxmlformats.org/officeDocument/2006/relationships/slide" Target="slides/slide17.xml"/><Relationship Id="rId66" Type="http://schemas.openxmlformats.org/officeDocument/2006/relationships/font" Target="fonts/OpenSans-bold.fntdata"/><Relationship Id="rId21" Type="http://schemas.openxmlformats.org/officeDocument/2006/relationships/slide" Target="slides/slide16.xml"/><Relationship Id="rId65" Type="http://schemas.openxmlformats.org/officeDocument/2006/relationships/font" Target="fonts/OpenSans-regular.fntdata"/><Relationship Id="rId24" Type="http://schemas.openxmlformats.org/officeDocument/2006/relationships/slide" Target="slides/slide19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italic.fntdata"/><Relationship Id="rId60" Type="http://schemas.openxmlformats.org/officeDocument/2006/relationships/font" Target="fonts/BarlowSemiCondense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ebasNeue-regular.fntdata"/><Relationship Id="rId50" Type="http://schemas.openxmlformats.org/officeDocument/2006/relationships/font" Target="fonts/FigtreeBlack-boldItalic.fntdata"/><Relationship Id="rId53" Type="http://schemas.openxmlformats.org/officeDocument/2006/relationships/font" Target="fonts/FiraSansCondensedMedium-bold.fntdata"/><Relationship Id="rId52" Type="http://schemas.openxmlformats.org/officeDocument/2006/relationships/font" Target="fonts/FiraSansCondensedMedium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Condensed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CondensedMedium-italic.fntdata"/><Relationship Id="rId13" Type="http://schemas.openxmlformats.org/officeDocument/2006/relationships/slide" Target="slides/slide8.xml"/><Relationship Id="rId57" Type="http://schemas.openxmlformats.org/officeDocument/2006/relationships/font" Target="fonts/WorkSansMedium-bold.fntdata"/><Relationship Id="rId12" Type="http://schemas.openxmlformats.org/officeDocument/2006/relationships/slide" Target="slides/slide7.xml"/><Relationship Id="rId56" Type="http://schemas.openxmlformats.org/officeDocument/2006/relationships/font" Target="fonts/WorkSansMedium-regular.fntdata"/><Relationship Id="rId15" Type="http://schemas.openxmlformats.org/officeDocument/2006/relationships/slide" Target="slides/slide10.xml"/><Relationship Id="rId59" Type="http://schemas.openxmlformats.org/officeDocument/2006/relationships/font" Target="fonts/WorkSansMedium-boldItalic.fntdata"/><Relationship Id="rId14" Type="http://schemas.openxmlformats.org/officeDocument/2006/relationships/slide" Target="slides/slide9.xml"/><Relationship Id="rId58" Type="http://schemas.openxmlformats.org/officeDocument/2006/relationships/font" Target="fonts/WorkSans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7050d6f1c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7050d6f1c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7045296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7045296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0404dcc47_0_4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70404dcc47_0_4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70452962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70452962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70404dcc47_0_4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70404dcc47_0_4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70452962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70452962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70452962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70452962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70452962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70452962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704529627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704529627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70404dcc47_0_4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70404dcc47_0_4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704529627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70452962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0404dcc47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0404dcc4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70404dcc47_0_4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70404dcc47_0_4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704529627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704529627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0404dcc47_0_4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70404dcc47_0_4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704529627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704529627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70452962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70452962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70404dcc47_0_2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70404dcc47_0_2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70404dcc47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70404dcc47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70404dcc47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70404dcc4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4f3cdd775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4f3cdd775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70452962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70452962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70404dcc47_0_4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70404dcc47_0_4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70404dcc47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70404dcc47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70452962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70452962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495626"/>
            <a:ext cx="54087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010175"/>
            <a:ext cx="77175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826274" y="-1017626"/>
            <a:ext cx="4310400" cy="4310400"/>
          </a:xfrm>
          <a:prstGeom prst="ellipse">
            <a:avLst/>
          </a:prstGeom>
          <a:gradFill>
            <a:gsLst>
              <a:gs pos="0">
                <a:srgbClr val="B8B9C0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698550" y="1106125"/>
            <a:ext cx="7137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698550" y="3321321"/>
            <a:ext cx="49659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>
            <a:off x="6419175" y="1901137"/>
            <a:ext cx="4516200" cy="45162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4345624" y="-1246589"/>
            <a:ext cx="4310400" cy="43104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975401" y="3165549"/>
            <a:ext cx="4310400" cy="43104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 flipH="1">
            <a:off x="1415725" y="15098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 flipH="1">
            <a:off x="141597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2" type="title"/>
          </p:nvPr>
        </p:nvSpPr>
        <p:spPr>
          <a:xfrm flipH="1">
            <a:off x="720753" y="1263787"/>
            <a:ext cx="733500" cy="135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3" type="ctrTitle"/>
          </p:nvPr>
        </p:nvSpPr>
        <p:spPr>
          <a:xfrm>
            <a:off x="4829051" y="15098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482902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5" type="title"/>
          </p:nvPr>
        </p:nvSpPr>
        <p:spPr>
          <a:xfrm>
            <a:off x="4133313" y="1267087"/>
            <a:ext cx="733500" cy="135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6" type="ctrTitle"/>
          </p:nvPr>
        </p:nvSpPr>
        <p:spPr>
          <a:xfrm flipH="1">
            <a:off x="1415723" y="30917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3"/>
          <p:cNvSpPr txBox="1"/>
          <p:nvPr>
            <p:ph idx="7" type="subTitle"/>
          </p:nvPr>
        </p:nvSpPr>
        <p:spPr>
          <a:xfrm flipH="1">
            <a:off x="1415771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8" type="title"/>
          </p:nvPr>
        </p:nvSpPr>
        <p:spPr>
          <a:xfrm flipH="1">
            <a:off x="723428" y="2846638"/>
            <a:ext cx="733500" cy="135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9" type="ctrTitle"/>
          </p:nvPr>
        </p:nvSpPr>
        <p:spPr>
          <a:xfrm>
            <a:off x="4829053" y="30917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4829054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4" type="title"/>
          </p:nvPr>
        </p:nvSpPr>
        <p:spPr>
          <a:xfrm>
            <a:off x="4130513" y="2846638"/>
            <a:ext cx="733500" cy="135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5" type="ctrTitle"/>
          </p:nvPr>
        </p:nvSpPr>
        <p:spPr>
          <a:xfrm>
            <a:off x="715450" y="436050"/>
            <a:ext cx="77130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>
            <a:off x="7170050" y="1976500"/>
            <a:ext cx="3647700" cy="3647700"/>
          </a:xfrm>
          <a:prstGeom prst="ellipse">
            <a:avLst/>
          </a:prstGeom>
          <a:gradFill>
            <a:gsLst>
              <a:gs pos="0">
                <a:srgbClr val="4C9484">
                  <a:alpha val="57647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347650" y="-809450"/>
            <a:ext cx="2697900" cy="26979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713225" y="4127083"/>
            <a:ext cx="33102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21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3225" y="1073608"/>
            <a:ext cx="45960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233425" y="-1776250"/>
            <a:ext cx="4763700" cy="47637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812250" y="812675"/>
            <a:ext cx="2442600" cy="24426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7944150" y="2874975"/>
            <a:ext cx="3647700" cy="36477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-1391350" y="258825"/>
            <a:ext cx="2697900" cy="26979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>
            <a:off x="-2454225" y="2649100"/>
            <a:ext cx="3647700" cy="36477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931625" y="-60382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17"/>
          <p:cNvSpPr/>
          <p:nvPr/>
        </p:nvSpPr>
        <p:spPr>
          <a:xfrm>
            <a:off x="-1325425" y="3628450"/>
            <a:ext cx="2555400" cy="2555400"/>
          </a:xfrm>
          <a:prstGeom prst="ellipse">
            <a:avLst/>
          </a:prstGeom>
          <a:gradFill>
            <a:gsLst>
              <a:gs pos="0">
                <a:srgbClr val="4C9484">
                  <a:alpha val="6431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8"/>
          <p:cNvSpPr/>
          <p:nvPr/>
        </p:nvSpPr>
        <p:spPr>
          <a:xfrm>
            <a:off x="-2715300" y="2289150"/>
            <a:ext cx="4763700" cy="47637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416100" y="-1348725"/>
            <a:ext cx="2937600" cy="29376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>
            <a:off x="7254450" y="2609475"/>
            <a:ext cx="3647700" cy="3647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559500" y="-636350"/>
            <a:ext cx="2697900" cy="26979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ctrTitle"/>
          </p:nvPr>
        </p:nvSpPr>
        <p:spPr>
          <a:xfrm>
            <a:off x="708625" y="428483"/>
            <a:ext cx="77268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188" y="1600025"/>
            <a:ext cx="42843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436154" y="140559"/>
            <a:ext cx="2561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flipH="1">
            <a:off x="2798475" y="163717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-608450" y="-540550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5164500" y="0"/>
            <a:ext cx="3979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5558825" y="-1507975"/>
            <a:ext cx="4763700" cy="4763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/>
          <p:nvPr/>
        </p:nvSpPr>
        <p:spPr>
          <a:xfrm>
            <a:off x="-1786025" y="3187200"/>
            <a:ext cx="3647700" cy="36477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2"/>
          <p:cNvSpPr/>
          <p:nvPr/>
        </p:nvSpPr>
        <p:spPr>
          <a:xfrm rot="-1674204">
            <a:off x="7568418" y="215952"/>
            <a:ext cx="3647575" cy="3647575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 rot="-1674432">
            <a:off x="6927657" y="-576384"/>
            <a:ext cx="2697841" cy="2697841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 rot="-1674432">
            <a:off x="-1256118" y="3214616"/>
            <a:ext cx="2697841" cy="2697841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9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23"/>
          <p:cNvSpPr/>
          <p:nvPr/>
        </p:nvSpPr>
        <p:spPr>
          <a:xfrm>
            <a:off x="-1804250" y="2312175"/>
            <a:ext cx="4763700" cy="4763700"/>
          </a:xfrm>
          <a:prstGeom prst="ellipse">
            <a:avLst/>
          </a:prstGeom>
          <a:gradFill>
            <a:gsLst>
              <a:gs pos="0">
                <a:srgbClr val="4C9484">
                  <a:alpha val="57647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7371600" y="-953075"/>
            <a:ext cx="2937600" cy="29376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/>
          <p:nvPr/>
        </p:nvSpPr>
        <p:spPr>
          <a:xfrm rot="-1674432">
            <a:off x="-995293" y="3564341"/>
            <a:ext cx="2697841" cy="2697841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 rot="-1674204">
            <a:off x="7853793" y="-1135948"/>
            <a:ext cx="3647575" cy="3647575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_ONLY_1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26"/>
          <p:cNvSpPr/>
          <p:nvPr/>
        </p:nvSpPr>
        <p:spPr>
          <a:xfrm rot="-1674204">
            <a:off x="-1936632" y="2915427"/>
            <a:ext cx="3647575" cy="3647575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 rot="-1674432">
            <a:off x="7486507" y="-726234"/>
            <a:ext cx="2697841" cy="2697841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_ONLY_1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27"/>
          <p:cNvSpPr/>
          <p:nvPr/>
        </p:nvSpPr>
        <p:spPr>
          <a:xfrm>
            <a:off x="6725375" y="-1738825"/>
            <a:ext cx="4131300" cy="41313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-2630800" y="2788050"/>
            <a:ext cx="3685500" cy="36855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_ONLY_1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8"/>
          <p:cNvSpPr/>
          <p:nvPr/>
        </p:nvSpPr>
        <p:spPr>
          <a:xfrm>
            <a:off x="6711175" y="-396400"/>
            <a:ext cx="4763700" cy="4763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-654650" y="3297075"/>
            <a:ext cx="2555400" cy="25554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_ONLY_1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08625" y="341525"/>
            <a:ext cx="77268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29"/>
          <p:cNvSpPr/>
          <p:nvPr/>
        </p:nvSpPr>
        <p:spPr>
          <a:xfrm>
            <a:off x="6162175" y="-2320450"/>
            <a:ext cx="4763700" cy="47637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3813525" y="-2072500"/>
            <a:ext cx="3348900" cy="33489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TITLE_ONLY_16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" name="Google Shape;149;p30"/>
          <p:cNvSpPr/>
          <p:nvPr/>
        </p:nvSpPr>
        <p:spPr>
          <a:xfrm>
            <a:off x="6389050" y="2315750"/>
            <a:ext cx="4131300" cy="41313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-2188800" y="-609300"/>
            <a:ext cx="3685500" cy="36855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12350" y="344909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712350" y="1092375"/>
            <a:ext cx="77193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7604625" y="3885625"/>
            <a:ext cx="2555400" cy="25554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973425" y="-2063100"/>
            <a:ext cx="4763700" cy="47637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TITLE_ONLY_1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31"/>
          <p:cNvSpPr/>
          <p:nvPr/>
        </p:nvSpPr>
        <p:spPr>
          <a:xfrm>
            <a:off x="6725375" y="-173882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-2624025" y="2808375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18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/>
          <p:nvPr/>
        </p:nvSpPr>
        <p:spPr>
          <a:xfrm>
            <a:off x="6355200" y="1761850"/>
            <a:ext cx="4501500" cy="45015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/>
          <p:nvPr/>
        </p:nvSpPr>
        <p:spPr>
          <a:xfrm>
            <a:off x="-1318350" y="999500"/>
            <a:ext cx="2803800" cy="28038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9">
  <p:cSld name="TITLE_ONLY_19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33"/>
          <p:cNvSpPr/>
          <p:nvPr/>
        </p:nvSpPr>
        <p:spPr>
          <a:xfrm>
            <a:off x="7542150" y="-1970700"/>
            <a:ext cx="4516200" cy="45162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3"/>
          <p:cNvSpPr/>
          <p:nvPr/>
        </p:nvSpPr>
        <p:spPr>
          <a:xfrm>
            <a:off x="-2201926" y="2021274"/>
            <a:ext cx="4310400" cy="43104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0">
  <p:cSld name="TITLE_ONLY_20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34"/>
          <p:cNvSpPr/>
          <p:nvPr/>
        </p:nvSpPr>
        <p:spPr>
          <a:xfrm flipH="1">
            <a:off x="5259050" y="-2159600"/>
            <a:ext cx="3685500" cy="36855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1">
  <p:cSld name="TITLE_ONLY_2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35"/>
          <p:cNvSpPr/>
          <p:nvPr/>
        </p:nvSpPr>
        <p:spPr>
          <a:xfrm flipH="1">
            <a:off x="7546950" y="-368500"/>
            <a:ext cx="3685500" cy="36855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35"/>
          <p:cNvGrpSpPr/>
          <p:nvPr/>
        </p:nvGrpSpPr>
        <p:grpSpPr>
          <a:xfrm>
            <a:off x="3454600" y="1316050"/>
            <a:ext cx="4341725" cy="3619025"/>
            <a:chOff x="3454600" y="1316050"/>
            <a:chExt cx="4341725" cy="3619025"/>
          </a:xfrm>
        </p:grpSpPr>
        <p:sp>
          <p:nvSpPr>
            <p:cNvPr id="170" name="Google Shape;170;p35"/>
            <p:cNvSpPr/>
            <p:nvPr/>
          </p:nvSpPr>
          <p:spPr>
            <a:xfrm>
              <a:off x="3454600" y="1352850"/>
              <a:ext cx="2697900" cy="2697900"/>
            </a:xfrm>
            <a:prstGeom prst="ellipse">
              <a:avLst/>
            </a:prstGeom>
            <a:gradFill>
              <a:gsLst>
                <a:gs pos="0">
                  <a:srgbClr val="44D4B4">
                    <a:alpha val="33725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35"/>
            <p:cNvGrpSpPr/>
            <p:nvPr/>
          </p:nvGrpSpPr>
          <p:grpSpPr>
            <a:xfrm>
              <a:off x="4561575" y="1316050"/>
              <a:ext cx="3234750" cy="3619025"/>
              <a:chOff x="4561575" y="1316050"/>
              <a:chExt cx="3234750" cy="3619025"/>
            </a:xfrm>
          </p:grpSpPr>
          <p:sp>
            <p:nvSpPr>
              <p:cNvPr id="172" name="Google Shape;172;p35"/>
              <p:cNvSpPr/>
              <p:nvPr/>
            </p:nvSpPr>
            <p:spPr>
              <a:xfrm>
                <a:off x="4561575" y="1316050"/>
                <a:ext cx="2697900" cy="2697900"/>
              </a:xfrm>
              <a:prstGeom prst="ellipse">
                <a:avLst/>
              </a:prstGeom>
              <a:gradFill>
                <a:gsLst>
                  <a:gs pos="0">
                    <a:srgbClr val="44D4B4">
                      <a:alpha val="33725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5"/>
              <p:cNvSpPr/>
              <p:nvPr/>
            </p:nvSpPr>
            <p:spPr>
              <a:xfrm>
                <a:off x="5098425" y="2237175"/>
                <a:ext cx="2697900" cy="2697900"/>
              </a:xfrm>
              <a:prstGeom prst="ellipse">
                <a:avLst/>
              </a:prstGeom>
              <a:gradFill>
                <a:gsLst>
                  <a:gs pos="0">
                    <a:srgbClr val="44D4B4">
                      <a:alpha val="33725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2">
  <p:cSld name="TITLE_ONLY_2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36"/>
          <p:cNvSpPr/>
          <p:nvPr/>
        </p:nvSpPr>
        <p:spPr>
          <a:xfrm flipH="1">
            <a:off x="6497800" y="1775075"/>
            <a:ext cx="4312500" cy="4312500"/>
          </a:xfrm>
          <a:prstGeom prst="ellipse">
            <a:avLst/>
          </a:prstGeom>
          <a:gradFill>
            <a:gsLst>
              <a:gs pos="0">
                <a:srgbClr val="44D4B4">
                  <a:alpha val="60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 flipH="1">
            <a:off x="-2249150" y="176525"/>
            <a:ext cx="3647700" cy="3647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3">
  <p:cSld name="TITLE_ONLY_2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" name="Google Shape;180;p37"/>
          <p:cNvSpPr/>
          <p:nvPr/>
        </p:nvSpPr>
        <p:spPr>
          <a:xfrm>
            <a:off x="-1830200" y="2875437"/>
            <a:ext cx="4516200" cy="45162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7"/>
          <p:cNvSpPr/>
          <p:nvPr/>
        </p:nvSpPr>
        <p:spPr>
          <a:xfrm>
            <a:off x="6732524" y="-925389"/>
            <a:ext cx="4310400" cy="4310400"/>
          </a:xfrm>
          <a:prstGeom prst="ellipse">
            <a:avLst/>
          </a:prstGeom>
          <a:gradFill>
            <a:gsLst>
              <a:gs pos="0">
                <a:srgbClr val="44D4B4">
                  <a:alpha val="60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4">
  <p:cSld name="TITLE_ONLY_2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38"/>
          <p:cNvSpPr/>
          <p:nvPr/>
        </p:nvSpPr>
        <p:spPr>
          <a:xfrm>
            <a:off x="7085500" y="4071275"/>
            <a:ext cx="2996400" cy="29964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8"/>
          <p:cNvSpPr/>
          <p:nvPr/>
        </p:nvSpPr>
        <p:spPr>
          <a:xfrm>
            <a:off x="6295425" y="-2639625"/>
            <a:ext cx="4763700" cy="4763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4272525" y="1597547"/>
            <a:ext cx="41583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9"/>
          <p:cNvSpPr txBox="1"/>
          <p:nvPr>
            <p:ph hasCustomPrompt="1" idx="2" type="title"/>
          </p:nvPr>
        </p:nvSpPr>
        <p:spPr>
          <a:xfrm>
            <a:off x="4272526" y="137225"/>
            <a:ext cx="23793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9"/>
          <p:cNvSpPr txBox="1"/>
          <p:nvPr>
            <p:ph idx="1" type="subTitle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" name="Google Shape;190;p39"/>
          <p:cNvSpPr/>
          <p:nvPr/>
        </p:nvSpPr>
        <p:spPr>
          <a:xfrm>
            <a:off x="1907225" y="2588100"/>
            <a:ext cx="2555400" cy="25554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5390650" y="-1771300"/>
            <a:ext cx="4763700" cy="47637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9"/>
          <p:cNvSpPr/>
          <p:nvPr>
            <p:ph idx="3" type="pic"/>
          </p:nvPr>
        </p:nvSpPr>
        <p:spPr>
          <a:xfrm>
            <a:off x="0" y="1225"/>
            <a:ext cx="403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4146525" y="1597550"/>
            <a:ext cx="33018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40"/>
          <p:cNvSpPr txBox="1"/>
          <p:nvPr>
            <p:ph hasCustomPrompt="1" idx="2" type="title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40"/>
          <p:cNvSpPr/>
          <p:nvPr/>
        </p:nvSpPr>
        <p:spPr>
          <a:xfrm>
            <a:off x="6207800" y="211072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0"/>
          <p:cNvSpPr/>
          <p:nvPr>
            <p:ph idx="3" type="pic"/>
          </p:nvPr>
        </p:nvSpPr>
        <p:spPr>
          <a:xfrm flipH="1">
            <a:off x="-125" y="0"/>
            <a:ext cx="3829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1829650" y="3490800"/>
            <a:ext cx="3429300" cy="3429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6883950" y="-1816675"/>
            <a:ext cx="3932100" cy="39321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30500"/>
            <a:ext cx="73326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374513" y="3148204"/>
            <a:ext cx="30897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4679788" y="3148204"/>
            <a:ext cx="30897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374513" y="2466212"/>
            <a:ext cx="3089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b="1" sz="2300"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679788" y="2466212"/>
            <a:ext cx="30897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taatliches"/>
              <a:buNone/>
              <a:defRPr b="1" sz="2300"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5" type="subTitle"/>
          </p:nvPr>
        </p:nvSpPr>
        <p:spPr>
          <a:xfrm>
            <a:off x="713225" y="1668375"/>
            <a:ext cx="77268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/>
          <p:nvPr/>
        </p:nvSpPr>
        <p:spPr>
          <a:xfrm flipH="1">
            <a:off x="-574550" y="-567650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1"/>
          <p:cNvSpPr txBox="1"/>
          <p:nvPr>
            <p:ph type="title"/>
          </p:nvPr>
        </p:nvSpPr>
        <p:spPr>
          <a:xfrm>
            <a:off x="492325" y="1523825"/>
            <a:ext cx="46452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41"/>
          <p:cNvSpPr txBox="1"/>
          <p:nvPr>
            <p:ph hasCustomPrompt="1" idx="2" type="title"/>
          </p:nvPr>
        </p:nvSpPr>
        <p:spPr>
          <a:xfrm>
            <a:off x="2576191" y="140559"/>
            <a:ext cx="2561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41"/>
          <p:cNvSpPr txBox="1"/>
          <p:nvPr>
            <p:ph idx="1" type="subTitle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4" name="Google Shape;204;p41"/>
          <p:cNvSpPr/>
          <p:nvPr>
            <p:ph idx="3" type="pic"/>
          </p:nvPr>
        </p:nvSpPr>
        <p:spPr>
          <a:xfrm>
            <a:off x="5459275" y="0"/>
            <a:ext cx="3684600" cy="516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ctrTitle"/>
          </p:nvPr>
        </p:nvSpPr>
        <p:spPr>
          <a:xfrm>
            <a:off x="5137100" y="1271550"/>
            <a:ext cx="31563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42"/>
          <p:cNvSpPr txBox="1"/>
          <p:nvPr>
            <p:ph idx="1" type="subTitle"/>
          </p:nvPr>
        </p:nvSpPr>
        <p:spPr>
          <a:xfrm>
            <a:off x="5137098" y="3557675"/>
            <a:ext cx="30054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" name="Google Shape;208;p42"/>
          <p:cNvSpPr/>
          <p:nvPr>
            <p:ph idx="2" type="pic"/>
          </p:nvPr>
        </p:nvSpPr>
        <p:spPr>
          <a:xfrm>
            <a:off x="1850" y="-8000"/>
            <a:ext cx="45216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ctrTitle"/>
          </p:nvPr>
        </p:nvSpPr>
        <p:spPr>
          <a:xfrm>
            <a:off x="722400" y="1582358"/>
            <a:ext cx="3239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43"/>
          <p:cNvSpPr txBox="1"/>
          <p:nvPr>
            <p:ph idx="1" type="subTitle"/>
          </p:nvPr>
        </p:nvSpPr>
        <p:spPr>
          <a:xfrm>
            <a:off x="722400" y="2413899"/>
            <a:ext cx="29784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43"/>
          <p:cNvSpPr/>
          <p:nvPr/>
        </p:nvSpPr>
        <p:spPr>
          <a:xfrm>
            <a:off x="4606150" y="934625"/>
            <a:ext cx="4763700" cy="4763700"/>
          </a:xfrm>
          <a:prstGeom prst="ellipse">
            <a:avLst/>
          </a:prstGeom>
          <a:gradFill>
            <a:gsLst>
              <a:gs pos="0">
                <a:srgbClr val="44D4B4">
                  <a:alpha val="60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3"/>
          <p:cNvSpPr/>
          <p:nvPr/>
        </p:nvSpPr>
        <p:spPr>
          <a:xfrm flipH="1">
            <a:off x="3345575" y="-369787"/>
            <a:ext cx="3647700" cy="3647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 txBox="1"/>
          <p:nvPr>
            <p:ph type="ctrTitle"/>
          </p:nvPr>
        </p:nvSpPr>
        <p:spPr>
          <a:xfrm>
            <a:off x="5441925" y="1582350"/>
            <a:ext cx="29808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6" name="Google Shape;216;p44"/>
          <p:cNvSpPr txBox="1"/>
          <p:nvPr>
            <p:ph idx="1" type="subTitle"/>
          </p:nvPr>
        </p:nvSpPr>
        <p:spPr>
          <a:xfrm>
            <a:off x="5449975" y="2389688"/>
            <a:ext cx="2980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44"/>
          <p:cNvSpPr/>
          <p:nvPr/>
        </p:nvSpPr>
        <p:spPr>
          <a:xfrm>
            <a:off x="-346800" y="950000"/>
            <a:ext cx="4763700" cy="4763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4"/>
          <p:cNvSpPr/>
          <p:nvPr/>
        </p:nvSpPr>
        <p:spPr>
          <a:xfrm flipH="1">
            <a:off x="-1250150" y="2784725"/>
            <a:ext cx="3647700" cy="36477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type="title"/>
          </p:nvPr>
        </p:nvSpPr>
        <p:spPr>
          <a:xfrm>
            <a:off x="713225" y="431171"/>
            <a:ext cx="35904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45"/>
          <p:cNvSpPr txBox="1"/>
          <p:nvPr>
            <p:ph idx="1" type="body"/>
          </p:nvPr>
        </p:nvSpPr>
        <p:spPr>
          <a:xfrm>
            <a:off x="716625" y="1758989"/>
            <a:ext cx="34992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2" name="Google Shape;222;p45"/>
          <p:cNvSpPr/>
          <p:nvPr/>
        </p:nvSpPr>
        <p:spPr>
          <a:xfrm>
            <a:off x="6945450" y="-1142362"/>
            <a:ext cx="3685500" cy="36855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5"/>
          <p:cNvSpPr/>
          <p:nvPr>
            <p:ph idx="2" type="pic"/>
          </p:nvPr>
        </p:nvSpPr>
        <p:spPr>
          <a:xfrm>
            <a:off x="5511600" y="0"/>
            <a:ext cx="363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5"/>
          <p:cNvSpPr/>
          <p:nvPr/>
        </p:nvSpPr>
        <p:spPr>
          <a:xfrm flipH="1">
            <a:off x="40700" y="2424825"/>
            <a:ext cx="3685500" cy="3685500"/>
          </a:xfrm>
          <a:prstGeom prst="ellipse">
            <a:avLst/>
          </a:prstGeom>
          <a:gradFill>
            <a:gsLst>
              <a:gs pos="0">
                <a:srgbClr val="B6D7A8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ONE_COLUMN_TEXT_3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714850" y="339811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7" name="Google Shape;227;p46"/>
          <p:cNvSpPr txBox="1"/>
          <p:nvPr>
            <p:ph idx="1" type="subTitle"/>
          </p:nvPr>
        </p:nvSpPr>
        <p:spPr>
          <a:xfrm>
            <a:off x="714850" y="2026031"/>
            <a:ext cx="38694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solidFill>
                  <a:schemeClr val="hlink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2" type="subTitle"/>
          </p:nvPr>
        </p:nvSpPr>
        <p:spPr>
          <a:xfrm>
            <a:off x="714850" y="1481820"/>
            <a:ext cx="3869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46"/>
          <p:cNvSpPr txBox="1"/>
          <p:nvPr>
            <p:ph idx="3" type="subTitle"/>
          </p:nvPr>
        </p:nvSpPr>
        <p:spPr>
          <a:xfrm>
            <a:off x="714825" y="1044100"/>
            <a:ext cx="77142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0" name="Google Shape;230;p46"/>
          <p:cNvSpPr/>
          <p:nvPr/>
        </p:nvSpPr>
        <p:spPr>
          <a:xfrm>
            <a:off x="7170050" y="1976500"/>
            <a:ext cx="3647700" cy="3647700"/>
          </a:xfrm>
          <a:prstGeom prst="ellipse">
            <a:avLst/>
          </a:prstGeom>
          <a:gradFill>
            <a:gsLst>
              <a:gs pos="0">
                <a:srgbClr val="44D4B4">
                  <a:alpha val="60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6"/>
          <p:cNvSpPr/>
          <p:nvPr/>
        </p:nvSpPr>
        <p:spPr>
          <a:xfrm>
            <a:off x="7347650" y="-809450"/>
            <a:ext cx="2697900" cy="26979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5_1_2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/>
          <p:nvPr/>
        </p:nvSpPr>
        <p:spPr>
          <a:xfrm>
            <a:off x="7238400" y="3008750"/>
            <a:ext cx="3545700" cy="3545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7"/>
          <p:cNvSpPr txBox="1"/>
          <p:nvPr>
            <p:ph type="ctrTitle"/>
          </p:nvPr>
        </p:nvSpPr>
        <p:spPr>
          <a:xfrm>
            <a:off x="722400" y="343387"/>
            <a:ext cx="76992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47"/>
          <p:cNvSpPr txBox="1"/>
          <p:nvPr>
            <p:ph idx="1" type="subTitle"/>
          </p:nvPr>
        </p:nvSpPr>
        <p:spPr>
          <a:xfrm>
            <a:off x="1959413" y="3592775"/>
            <a:ext cx="20829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6" name="Google Shape;236;p47"/>
          <p:cNvSpPr txBox="1"/>
          <p:nvPr>
            <p:ph idx="2" type="subTitle"/>
          </p:nvPr>
        </p:nvSpPr>
        <p:spPr>
          <a:xfrm>
            <a:off x="5101675" y="3592774"/>
            <a:ext cx="20829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47"/>
          <p:cNvSpPr txBox="1"/>
          <p:nvPr>
            <p:ph idx="3" type="ctrTitle"/>
          </p:nvPr>
        </p:nvSpPr>
        <p:spPr>
          <a:xfrm>
            <a:off x="1959413" y="3171358"/>
            <a:ext cx="2082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38" name="Google Shape;238;p47"/>
          <p:cNvSpPr txBox="1"/>
          <p:nvPr>
            <p:ph idx="4" type="ctrTitle"/>
          </p:nvPr>
        </p:nvSpPr>
        <p:spPr>
          <a:xfrm>
            <a:off x="5101694" y="3171358"/>
            <a:ext cx="2082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5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>
            <p:ph type="ctrTitle"/>
          </p:nvPr>
        </p:nvSpPr>
        <p:spPr>
          <a:xfrm>
            <a:off x="722400" y="289793"/>
            <a:ext cx="7699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48"/>
          <p:cNvSpPr txBox="1"/>
          <p:nvPr>
            <p:ph idx="1" type="subTitle"/>
          </p:nvPr>
        </p:nvSpPr>
        <p:spPr>
          <a:xfrm>
            <a:off x="714675" y="3890388"/>
            <a:ext cx="2313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48"/>
          <p:cNvSpPr txBox="1"/>
          <p:nvPr>
            <p:ph idx="2" type="subTitle"/>
          </p:nvPr>
        </p:nvSpPr>
        <p:spPr>
          <a:xfrm>
            <a:off x="3409511" y="3890388"/>
            <a:ext cx="2316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48"/>
          <p:cNvSpPr txBox="1"/>
          <p:nvPr>
            <p:ph idx="3" type="ctrTitle"/>
          </p:nvPr>
        </p:nvSpPr>
        <p:spPr>
          <a:xfrm>
            <a:off x="712775" y="3527891"/>
            <a:ext cx="2316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44" name="Google Shape;244;p48"/>
          <p:cNvSpPr txBox="1"/>
          <p:nvPr>
            <p:ph idx="4" type="ctrTitle"/>
          </p:nvPr>
        </p:nvSpPr>
        <p:spPr>
          <a:xfrm>
            <a:off x="3409489" y="3527891"/>
            <a:ext cx="232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45" name="Google Shape;245;p48"/>
          <p:cNvSpPr txBox="1"/>
          <p:nvPr>
            <p:ph idx="5" type="subTitle"/>
          </p:nvPr>
        </p:nvSpPr>
        <p:spPr>
          <a:xfrm>
            <a:off x="6110103" y="3890388"/>
            <a:ext cx="23169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6" name="Google Shape;246;p48"/>
          <p:cNvSpPr txBox="1"/>
          <p:nvPr>
            <p:ph idx="6" type="ctrTitle"/>
          </p:nvPr>
        </p:nvSpPr>
        <p:spPr>
          <a:xfrm>
            <a:off x="6110084" y="3527891"/>
            <a:ext cx="232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None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47" name="Google Shape;247;p48"/>
          <p:cNvSpPr/>
          <p:nvPr/>
        </p:nvSpPr>
        <p:spPr>
          <a:xfrm>
            <a:off x="6569575" y="832475"/>
            <a:ext cx="2697900" cy="26979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/>
          <p:nvPr/>
        </p:nvSpPr>
        <p:spPr>
          <a:xfrm>
            <a:off x="7466825" y="-874900"/>
            <a:ext cx="3647700" cy="36477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4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1593525" y="3621175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2" name="Google Shape;252;p49"/>
          <p:cNvSpPr txBox="1"/>
          <p:nvPr>
            <p:ph idx="2" type="subTitle"/>
          </p:nvPr>
        </p:nvSpPr>
        <p:spPr>
          <a:xfrm>
            <a:off x="1593537" y="2073717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3" type="subTitle"/>
          </p:nvPr>
        </p:nvSpPr>
        <p:spPr>
          <a:xfrm>
            <a:off x="4741445" y="3621279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4" type="subTitle"/>
          </p:nvPr>
        </p:nvSpPr>
        <p:spPr>
          <a:xfrm>
            <a:off x="1593517" y="3119653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5" type="subTitle"/>
          </p:nvPr>
        </p:nvSpPr>
        <p:spPr>
          <a:xfrm>
            <a:off x="1593533" y="157219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6" name="Google Shape;256;p49"/>
          <p:cNvSpPr txBox="1"/>
          <p:nvPr>
            <p:ph idx="6" type="subTitle"/>
          </p:nvPr>
        </p:nvSpPr>
        <p:spPr>
          <a:xfrm>
            <a:off x="4741445" y="3119753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49"/>
          <p:cNvSpPr txBox="1"/>
          <p:nvPr>
            <p:ph idx="7" type="subTitle"/>
          </p:nvPr>
        </p:nvSpPr>
        <p:spPr>
          <a:xfrm>
            <a:off x="4741454" y="2073717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49"/>
          <p:cNvSpPr txBox="1"/>
          <p:nvPr>
            <p:ph idx="8" type="subTitle"/>
          </p:nvPr>
        </p:nvSpPr>
        <p:spPr>
          <a:xfrm>
            <a:off x="4741458" y="157229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1">
  <p:cSld name="TITLE_AND_TWO_COLUMNS_1_4_1_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0"/>
          <p:cNvSpPr txBox="1"/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" type="subTitle"/>
          </p:nvPr>
        </p:nvSpPr>
        <p:spPr>
          <a:xfrm>
            <a:off x="714850" y="2101002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3" name="Google Shape;263;p50"/>
          <p:cNvSpPr txBox="1"/>
          <p:nvPr>
            <p:ph idx="2" type="subTitle"/>
          </p:nvPr>
        </p:nvSpPr>
        <p:spPr>
          <a:xfrm>
            <a:off x="2670437" y="2100994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4" name="Google Shape;264;p50"/>
          <p:cNvSpPr txBox="1"/>
          <p:nvPr>
            <p:ph idx="3" type="subTitle"/>
          </p:nvPr>
        </p:nvSpPr>
        <p:spPr>
          <a:xfrm>
            <a:off x="4626020" y="3602953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5" name="Google Shape;265;p50"/>
          <p:cNvSpPr txBox="1"/>
          <p:nvPr>
            <p:ph idx="4" type="subTitle"/>
          </p:nvPr>
        </p:nvSpPr>
        <p:spPr>
          <a:xfrm>
            <a:off x="714842" y="1434462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50"/>
          <p:cNvSpPr txBox="1"/>
          <p:nvPr>
            <p:ph idx="5" type="subTitle"/>
          </p:nvPr>
        </p:nvSpPr>
        <p:spPr>
          <a:xfrm>
            <a:off x="2670437" y="1434450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" name="Google Shape;267;p50"/>
          <p:cNvSpPr txBox="1"/>
          <p:nvPr>
            <p:ph idx="6" type="subTitle"/>
          </p:nvPr>
        </p:nvSpPr>
        <p:spPr>
          <a:xfrm>
            <a:off x="4626020" y="2949665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50"/>
          <p:cNvSpPr txBox="1"/>
          <p:nvPr>
            <p:ph idx="7" type="subTitle"/>
          </p:nvPr>
        </p:nvSpPr>
        <p:spPr>
          <a:xfrm>
            <a:off x="6600254" y="3602940"/>
            <a:ext cx="182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9" name="Google Shape;269;p50"/>
          <p:cNvSpPr txBox="1"/>
          <p:nvPr>
            <p:ph idx="8" type="subTitle"/>
          </p:nvPr>
        </p:nvSpPr>
        <p:spPr>
          <a:xfrm>
            <a:off x="6600258" y="2949652"/>
            <a:ext cx="182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50"/>
          <p:cNvSpPr/>
          <p:nvPr/>
        </p:nvSpPr>
        <p:spPr>
          <a:xfrm>
            <a:off x="-678700" y="3328900"/>
            <a:ext cx="3647700" cy="3647700"/>
          </a:xfrm>
          <a:prstGeom prst="ellipse">
            <a:avLst/>
          </a:prstGeom>
          <a:gradFill>
            <a:gsLst>
              <a:gs pos="0">
                <a:srgbClr val="44D4B4">
                  <a:alpha val="60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flipH="1">
            <a:off x="6309850" y="-1654300"/>
            <a:ext cx="4312500" cy="4312500"/>
          </a:xfrm>
          <a:prstGeom prst="ellipse">
            <a:avLst/>
          </a:prstGeom>
          <a:gradFill>
            <a:gsLst>
              <a:gs pos="0">
                <a:srgbClr val="44D4B4">
                  <a:alpha val="6000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2165100" y="3684200"/>
            <a:ext cx="3647700" cy="36477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AND_TWO_COLUMNS_1_4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/>
          <p:nvPr/>
        </p:nvSpPr>
        <p:spPr>
          <a:xfrm>
            <a:off x="-2292301" y="-1615701"/>
            <a:ext cx="4310400" cy="43104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3" name="Google Shape;273;p51"/>
          <p:cNvSpPr/>
          <p:nvPr/>
        </p:nvSpPr>
        <p:spPr>
          <a:xfrm>
            <a:off x="7956599" y="2021349"/>
            <a:ext cx="4310400" cy="43104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4" name="Google Shape;274;p51"/>
          <p:cNvSpPr txBox="1"/>
          <p:nvPr>
            <p:ph type="title"/>
          </p:nvPr>
        </p:nvSpPr>
        <p:spPr>
          <a:xfrm>
            <a:off x="709904" y="338372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5" name="Google Shape;275;p51"/>
          <p:cNvSpPr txBox="1"/>
          <p:nvPr>
            <p:ph idx="1" type="subTitle"/>
          </p:nvPr>
        </p:nvSpPr>
        <p:spPr>
          <a:xfrm>
            <a:off x="717300" y="1880394"/>
            <a:ext cx="22860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6" name="Google Shape;276;p51"/>
          <p:cNvSpPr txBox="1"/>
          <p:nvPr>
            <p:ph idx="2" type="subTitle"/>
          </p:nvPr>
        </p:nvSpPr>
        <p:spPr>
          <a:xfrm>
            <a:off x="719256" y="1408180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77" name="Google Shape;277;p51"/>
          <p:cNvSpPr txBox="1"/>
          <p:nvPr>
            <p:ph idx="3" type="subTitle"/>
          </p:nvPr>
        </p:nvSpPr>
        <p:spPr>
          <a:xfrm>
            <a:off x="724000" y="2996768"/>
            <a:ext cx="22860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8" name="Google Shape;278;p51"/>
          <p:cNvSpPr txBox="1"/>
          <p:nvPr>
            <p:ph idx="4" type="subTitle"/>
          </p:nvPr>
        </p:nvSpPr>
        <p:spPr>
          <a:xfrm>
            <a:off x="725956" y="2524372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79" name="Google Shape;279;p51"/>
          <p:cNvSpPr txBox="1"/>
          <p:nvPr>
            <p:ph idx="5" type="subTitle"/>
          </p:nvPr>
        </p:nvSpPr>
        <p:spPr>
          <a:xfrm>
            <a:off x="6132681" y="1870355"/>
            <a:ext cx="22860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0" name="Google Shape;280;p51"/>
          <p:cNvSpPr txBox="1"/>
          <p:nvPr>
            <p:ph idx="6" type="subTitle"/>
          </p:nvPr>
        </p:nvSpPr>
        <p:spPr>
          <a:xfrm>
            <a:off x="6134638" y="1397959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81" name="Google Shape;281;p51"/>
          <p:cNvSpPr txBox="1"/>
          <p:nvPr>
            <p:ph idx="7" type="subTitle"/>
          </p:nvPr>
        </p:nvSpPr>
        <p:spPr>
          <a:xfrm>
            <a:off x="717300" y="4117208"/>
            <a:ext cx="2286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2" name="Google Shape;282;p51"/>
          <p:cNvSpPr txBox="1"/>
          <p:nvPr>
            <p:ph idx="8" type="subTitle"/>
          </p:nvPr>
        </p:nvSpPr>
        <p:spPr>
          <a:xfrm>
            <a:off x="719256" y="3646636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83" name="Google Shape;283;p51"/>
          <p:cNvSpPr txBox="1"/>
          <p:nvPr>
            <p:ph idx="9" type="subTitle"/>
          </p:nvPr>
        </p:nvSpPr>
        <p:spPr>
          <a:xfrm>
            <a:off x="6154530" y="2993598"/>
            <a:ext cx="2286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4" name="Google Shape;284;p51"/>
          <p:cNvSpPr txBox="1"/>
          <p:nvPr>
            <p:ph idx="13" type="subTitle"/>
          </p:nvPr>
        </p:nvSpPr>
        <p:spPr>
          <a:xfrm>
            <a:off x="6156486" y="2523026"/>
            <a:ext cx="22821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85" name="Google Shape;285;p51"/>
          <p:cNvSpPr txBox="1"/>
          <p:nvPr>
            <p:ph idx="14" type="subTitle"/>
          </p:nvPr>
        </p:nvSpPr>
        <p:spPr>
          <a:xfrm>
            <a:off x="6132681" y="4117445"/>
            <a:ext cx="2286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6" name="Google Shape;286;p51"/>
          <p:cNvSpPr txBox="1"/>
          <p:nvPr>
            <p:ph idx="15" type="subTitle"/>
          </p:nvPr>
        </p:nvSpPr>
        <p:spPr>
          <a:xfrm>
            <a:off x="6134638" y="3646873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 1">
  <p:cSld name="TITLE_AND_TWO_COLUMNS_1_4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/>
          <p:nvPr/>
        </p:nvSpPr>
        <p:spPr>
          <a:xfrm>
            <a:off x="-361850" y="26899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2"/>
          <p:cNvSpPr/>
          <p:nvPr/>
        </p:nvSpPr>
        <p:spPr>
          <a:xfrm>
            <a:off x="2377725" y="26899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2"/>
          <p:cNvSpPr/>
          <p:nvPr/>
        </p:nvSpPr>
        <p:spPr>
          <a:xfrm>
            <a:off x="5149575" y="26899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2"/>
          <p:cNvSpPr/>
          <p:nvPr/>
        </p:nvSpPr>
        <p:spPr>
          <a:xfrm flipH="1">
            <a:off x="7087025" y="-1826950"/>
            <a:ext cx="3685500" cy="36855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2"/>
          <p:cNvSpPr/>
          <p:nvPr/>
        </p:nvSpPr>
        <p:spPr>
          <a:xfrm>
            <a:off x="-361850" y="8324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2"/>
          <p:cNvSpPr/>
          <p:nvPr/>
        </p:nvSpPr>
        <p:spPr>
          <a:xfrm>
            <a:off x="2377725" y="8324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/>
          <p:nvPr/>
        </p:nvSpPr>
        <p:spPr>
          <a:xfrm>
            <a:off x="5149575" y="83247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2"/>
          <p:cNvSpPr txBox="1"/>
          <p:nvPr>
            <p:ph type="title"/>
          </p:nvPr>
        </p:nvSpPr>
        <p:spPr>
          <a:xfrm>
            <a:off x="709904" y="338824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6" name="Google Shape;296;p52"/>
          <p:cNvSpPr txBox="1"/>
          <p:nvPr>
            <p:ph idx="1" type="subTitle"/>
          </p:nvPr>
        </p:nvSpPr>
        <p:spPr>
          <a:xfrm>
            <a:off x="717300" y="2051549"/>
            <a:ext cx="22860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7" name="Google Shape;297;p52"/>
          <p:cNvSpPr txBox="1"/>
          <p:nvPr>
            <p:ph idx="2" type="subTitle"/>
          </p:nvPr>
        </p:nvSpPr>
        <p:spPr>
          <a:xfrm>
            <a:off x="719256" y="1560580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subTitle"/>
          </p:nvPr>
        </p:nvSpPr>
        <p:spPr>
          <a:xfrm>
            <a:off x="3425975" y="2051735"/>
            <a:ext cx="22860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9" name="Google Shape;299;p52"/>
          <p:cNvSpPr txBox="1"/>
          <p:nvPr>
            <p:ph idx="4" type="subTitle"/>
          </p:nvPr>
        </p:nvSpPr>
        <p:spPr>
          <a:xfrm>
            <a:off x="3427931" y="1560584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subTitle"/>
          </p:nvPr>
        </p:nvSpPr>
        <p:spPr>
          <a:xfrm>
            <a:off x="6132681" y="2041510"/>
            <a:ext cx="22860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1" name="Google Shape;301;p52"/>
          <p:cNvSpPr txBox="1"/>
          <p:nvPr>
            <p:ph idx="6" type="subTitle"/>
          </p:nvPr>
        </p:nvSpPr>
        <p:spPr>
          <a:xfrm>
            <a:off x="6134638" y="1550359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02" name="Google Shape;302;p52"/>
          <p:cNvSpPr txBox="1"/>
          <p:nvPr>
            <p:ph idx="7" type="subTitle"/>
          </p:nvPr>
        </p:nvSpPr>
        <p:spPr>
          <a:xfrm>
            <a:off x="717300" y="3609309"/>
            <a:ext cx="2286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3" name="Google Shape;303;p52"/>
          <p:cNvSpPr txBox="1"/>
          <p:nvPr>
            <p:ph idx="8" type="subTitle"/>
          </p:nvPr>
        </p:nvSpPr>
        <p:spPr>
          <a:xfrm>
            <a:off x="719256" y="3119982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04" name="Google Shape;304;p52"/>
          <p:cNvSpPr txBox="1"/>
          <p:nvPr>
            <p:ph idx="9" type="subTitle"/>
          </p:nvPr>
        </p:nvSpPr>
        <p:spPr>
          <a:xfrm>
            <a:off x="3429005" y="3609312"/>
            <a:ext cx="2286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5" name="Google Shape;305;p52"/>
          <p:cNvSpPr txBox="1"/>
          <p:nvPr>
            <p:ph idx="13" type="subTitle"/>
          </p:nvPr>
        </p:nvSpPr>
        <p:spPr>
          <a:xfrm>
            <a:off x="3430961" y="3119985"/>
            <a:ext cx="22821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06" name="Google Shape;306;p52"/>
          <p:cNvSpPr txBox="1"/>
          <p:nvPr>
            <p:ph idx="14" type="subTitle"/>
          </p:nvPr>
        </p:nvSpPr>
        <p:spPr>
          <a:xfrm>
            <a:off x="6132681" y="3609296"/>
            <a:ext cx="22860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7" name="Google Shape;307;p52"/>
          <p:cNvSpPr txBox="1"/>
          <p:nvPr>
            <p:ph idx="15" type="subTitle"/>
          </p:nvPr>
        </p:nvSpPr>
        <p:spPr>
          <a:xfrm>
            <a:off x="6134638" y="3119969"/>
            <a:ext cx="22824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b="1"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/>
          <p:nvPr/>
        </p:nvSpPr>
        <p:spPr>
          <a:xfrm>
            <a:off x="5291750" y="-2147175"/>
            <a:ext cx="4763700" cy="4763700"/>
          </a:xfrm>
          <a:prstGeom prst="ellipse">
            <a:avLst/>
          </a:prstGeom>
          <a:gradFill>
            <a:gsLst>
              <a:gs pos="0">
                <a:srgbClr val="4C9484">
                  <a:alpha val="2549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3"/>
          <p:cNvSpPr/>
          <p:nvPr/>
        </p:nvSpPr>
        <p:spPr>
          <a:xfrm>
            <a:off x="-654650" y="3297075"/>
            <a:ext cx="2555400" cy="25554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3"/>
          <p:cNvSpPr txBox="1"/>
          <p:nvPr>
            <p:ph idx="1" type="subTitle"/>
          </p:nvPr>
        </p:nvSpPr>
        <p:spPr>
          <a:xfrm>
            <a:off x="713223" y="2259725"/>
            <a:ext cx="29928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53"/>
          <p:cNvSpPr txBox="1"/>
          <p:nvPr>
            <p:ph hasCustomPrompt="1" type="title"/>
          </p:nvPr>
        </p:nvSpPr>
        <p:spPr>
          <a:xfrm>
            <a:off x="713214" y="1359001"/>
            <a:ext cx="24525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3" name="Google Shape;313;p53"/>
          <p:cNvSpPr txBox="1"/>
          <p:nvPr>
            <p:ph idx="2" type="subTitle"/>
          </p:nvPr>
        </p:nvSpPr>
        <p:spPr>
          <a:xfrm>
            <a:off x="713223" y="3714994"/>
            <a:ext cx="29928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53"/>
          <p:cNvSpPr txBox="1"/>
          <p:nvPr>
            <p:ph hasCustomPrompt="1" idx="3" type="title"/>
          </p:nvPr>
        </p:nvSpPr>
        <p:spPr>
          <a:xfrm>
            <a:off x="713214" y="2814267"/>
            <a:ext cx="24525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5" name="Google Shape;315;p53"/>
          <p:cNvSpPr txBox="1"/>
          <p:nvPr>
            <p:ph idx="4" type="subTitle"/>
          </p:nvPr>
        </p:nvSpPr>
        <p:spPr>
          <a:xfrm>
            <a:off x="4776251" y="3723593"/>
            <a:ext cx="29928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6" name="Google Shape;316;p53"/>
          <p:cNvSpPr txBox="1"/>
          <p:nvPr>
            <p:ph hasCustomPrompt="1" idx="5" type="title"/>
          </p:nvPr>
        </p:nvSpPr>
        <p:spPr>
          <a:xfrm>
            <a:off x="4776253" y="2814266"/>
            <a:ext cx="24525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7" name="Google Shape;317;p53"/>
          <p:cNvSpPr txBox="1"/>
          <p:nvPr>
            <p:ph idx="6" type="subTitle"/>
          </p:nvPr>
        </p:nvSpPr>
        <p:spPr>
          <a:xfrm>
            <a:off x="4776251" y="2268325"/>
            <a:ext cx="29928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8" name="Google Shape;318;p53"/>
          <p:cNvSpPr txBox="1"/>
          <p:nvPr>
            <p:ph hasCustomPrompt="1" idx="7" type="title"/>
          </p:nvPr>
        </p:nvSpPr>
        <p:spPr>
          <a:xfrm>
            <a:off x="4776253" y="1358998"/>
            <a:ext cx="24525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9" name="Google Shape;319;p53"/>
          <p:cNvSpPr txBox="1"/>
          <p:nvPr>
            <p:ph idx="8" type="title"/>
          </p:nvPr>
        </p:nvSpPr>
        <p:spPr>
          <a:xfrm>
            <a:off x="714850" y="338372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2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/>
          <p:nvPr/>
        </p:nvSpPr>
        <p:spPr>
          <a:xfrm>
            <a:off x="641375" y="251472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4"/>
          <p:cNvSpPr/>
          <p:nvPr/>
        </p:nvSpPr>
        <p:spPr>
          <a:xfrm>
            <a:off x="3223088" y="251472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4"/>
          <p:cNvSpPr/>
          <p:nvPr/>
        </p:nvSpPr>
        <p:spPr>
          <a:xfrm>
            <a:off x="5845338" y="251472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4"/>
          <p:cNvSpPr txBox="1"/>
          <p:nvPr>
            <p:ph idx="1" type="subTitle"/>
          </p:nvPr>
        </p:nvSpPr>
        <p:spPr>
          <a:xfrm>
            <a:off x="724725" y="2397394"/>
            <a:ext cx="2450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5" name="Google Shape;325;p54"/>
          <p:cNvSpPr txBox="1"/>
          <p:nvPr>
            <p:ph hasCustomPrompt="1" type="title"/>
          </p:nvPr>
        </p:nvSpPr>
        <p:spPr>
          <a:xfrm>
            <a:off x="724725" y="3389357"/>
            <a:ext cx="2450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6" name="Google Shape;326;p54"/>
          <p:cNvSpPr txBox="1"/>
          <p:nvPr>
            <p:ph idx="2" type="subTitle"/>
          </p:nvPr>
        </p:nvSpPr>
        <p:spPr>
          <a:xfrm>
            <a:off x="3346988" y="2397375"/>
            <a:ext cx="2450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7" name="Google Shape;327;p54"/>
          <p:cNvSpPr txBox="1"/>
          <p:nvPr>
            <p:ph hasCustomPrompt="1" idx="3" type="title"/>
          </p:nvPr>
        </p:nvSpPr>
        <p:spPr>
          <a:xfrm>
            <a:off x="3346989" y="3389354"/>
            <a:ext cx="2450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28" name="Google Shape;328;p54"/>
          <p:cNvSpPr txBox="1"/>
          <p:nvPr>
            <p:ph idx="4" type="subTitle"/>
          </p:nvPr>
        </p:nvSpPr>
        <p:spPr>
          <a:xfrm>
            <a:off x="5969251" y="2397381"/>
            <a:ext cx="24501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54"/>
          <p:cNvSpPr txBox="1"/>
          <p:nvPr>
            <p:ph hasCustomPrompt="1" idx="5" type="title"/>
          </p:nvPr>
        </p:nvSpPr>
        <p:spPr>
          <a:xfrm>
            <a:off x="5969252" y="3389368"/>
            <a:ext cx="2450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0" name="Google Shape;330;p54"/>
          <p:cNvSpPr txBox="1"/>
          <p:nvPr>
            <p:ph idx="6" type="subTitle"/>
          </p:nvPr>
        </p:nvSpPr>
        <p:spPr>
          <a:xfrm>
            <a:off x="899825" y="1494385"/>
            <a:ext cx="2099700" cy="57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54"/>
          <p:cNvSpPr txBox="1"/>
          <p:nvPr>
            <p:ph idx="7" type="subTitle"/>
          </p:nvPr>
        </p:nvSpPr>
        <p:spPr>
          <a:xfrm>
            <a:off x="3522097" y="1493353"/>
            <a:ext cx="2099700" cy="57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54"/>
          <p:cNvSpPr txBox="1"/>
          <p:nvPr>
            <p:ph idx="8" type="subTitle"/>
          </p:nvPr>
        </p:nvSpPr>
        <p:spPr>
          <a:xfrm>
            <a:off x="6144368" y="1493353"/>
            <a:ext cx="2099700" cy="57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54"/>
          <p:cNvSpPr txBox="1"/>
          <p:nvPr>
            <p:ph idx="9" type="title"/>
          </p:nvPr>
        </p:nvSpPr>
        <p:spPr>
          <a:xfrm>
            <a:off x="714850" y="342804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713225" y="343445"/>
            <a:ext cx="49710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36" name="Google Shape;336;p55"/>
          <p:cNvSpPr txBox="1"/>
          <p:nvPr>
            <p:ph idx="1" type="subTitle"/>
          </p:nvPr>
        </p:nvSpPr>
        <p:spPr>
          <a:xfrm>
            <a:off x="713225" y="2365673"/>
            <a:ext cx="44061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7" name="Google Shape;337;p55"/>
          <p:cNvSpPr/>
          <p:nvPr/>
        </p:nvSpPr>
        <p:spPr>
          <a:xfrm flipH="1">
            <a:off x="5855225" y="-228587"/>
            <a:ext cx="3647700" cy="36477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5"/>
          <p:cNvSpPr/>
          <p:nvPr/>
        </p:nvSpPr>
        <p:spPr>
          <a:xfrm>
            <a:off x="6211225" y="2193925"/>
            <a:ext cx="2454600" cy="24546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5"/>
          <p:cNvSpPr txBox="1"/>
          <p:nvPr/>
        </p:nvSpPr>
        <p:spPr>
          <a:xfrm>
            <a:off x="719375" y="3595933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BODY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4_1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/>
          <p:nvPr/>
        </p:nvSpPr>
        <p:spPr>
          <a:xfrm flipH="1">
            <a:off x="5358100" y="297774"/>
            <a:ext cx="3271800" cy="32718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7"/>
          <p:cNvSpPr/>
          <p:nvPr/>
        </p:nvSpPr>
        <p:spPr>
          <a:xfrm>
            <a:off x="5522900" y="-2706825"/>
            <a:ext cx="6145200" cy="61452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7"/>
          <p:cNvSpPr/>
          <p:nvPr/>
        </p:nvSpPr>
        <p:spPr>
          <a:xfrm>
            <a:off x="-972575" y="3098475"/>
            <a:ext cx="3170400" cy="31704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58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350" name="Google Shape;350;p5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58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58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3" name="Google Shape;353;p58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4" name="Google Shape;354;p58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59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358" name="Google Shape;358;p5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9" name="Google Shape;359;p59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59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1" name="Google Shape;361;p59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2" name="Google Shape;362;p59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59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4" name="Google Shape;364;p59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" name="Google Shape;365;p59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6" name="Google Shape;366;p59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59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59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9" name="Google Shape;369;p59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59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1" name="Google Shape;371;p59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59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59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59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375" name="Google Shape;375;p59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376" name="Google Shape;376;p59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377" name="Google Shape;377;p59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378" name="Google Shape;378;p59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379" name="Google Shape;379;p59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9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382" name="Google Shape;382;p60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83" name="Google Shape;383;p60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384" name="Google Shape;384;p6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6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6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6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8" name="Google Shape;388;p6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389" name="Google Shape;389;p6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6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396" name="Google Shape;396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6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401" name="Google Shape;401;p6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6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406" name="Google Shape;406;p6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6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413" name="Google Shape;413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6" name="Google Shape;416;p6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6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6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6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420" name="Google Shape;420;p6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6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427" name="Google Shape;427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6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432" name="Google Shape;432;p6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6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6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443" name="Google Shape;443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6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447" name="Google Shape;447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6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451" name="Google Shape;451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4C9484">
                  <a:alpha val="3176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della sezione 1">
  <p:cSld name="SECTION_HEADER_3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61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457" name="Google Shape;457;p61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8" name="Google Shape;458;p61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61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0" name="Google Shape;460;p61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1" name="Google Shape;461;p61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2" name="Google Shape;462;p61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5140425" y="1576275"/>
            <a:ext cx="4516200" cy="45162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-582351" y="-485301"/>
            <a:ext cx="4310400" cy="43104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735800" y="1341400"/>
            <a:ext cx="61431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1850" y="-12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79825" y="3583400"/>
            <a:ext cx="3923100" cy="921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b="1" sz="3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type="ctrTitle"/>
          </p:nvPr>
        </p:nvSpPr>
        <p:spPr>
          <a:xfrm>
            <a:off x="727525" y="859950"/>
            <a:ext cx="53517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8761D"/>
                </a:solidFill>
                <a:latin typeface="Figtree"/>
                <a:ea typeface="Figtree"/>
                <a:cs typeface="Figtree"/>
                <a:sym typeface="Figtree"/>
              </a:rPr>
              <a:t>Funzioni Hash Crittografiche:</a:t>
            </a:r>
            <a:r>
              <a:rPr b="0" lang="en" sz="2500"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b="0" lang="en" sz="2500">
                <a:solidFill>
                  <a:srgbClr val="333333"/>
                </a:solidFill>
                <a:latin typeface="Inconsolata Black"/>
                <a:ea typeface="Inconsolata Black"/>
                <a:cs typeface="Inconsolata Black"/>
                <a:sym typeface="Inconsolata Black"/>
              </a:rPr>
              <a:t>confronto tra Poseidon e SHA-256</a:t>
            </a:r>
            <a:endParaRPr sz="2500"/>
          </a:p>
        </p:txBody>
      </p:sp>
      <p:cxnSp>
        <p:nvCxnSpPr>
          <p:cNvPr id="468" name="Google Shape;468;p62"/>
          <p:cNvCxnSpPr/>
          <p:nvPr/>
        </p:nvCxnSpPr>
        <p:spPr>
          <a:xfrm>
            <a:off x="480125" y="4484399"/>
            <a:ext cx="8426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62"/>
          <p:cNvSpPr txBox="1"/>
          <p:nvPr>
            <p:ph idx="1" type="subTitle"/>
          </p:nvPr>
        </p:nvSpPr>
        <p:spPr>
          <a:xfrm>
            <a:off x="757250" y="2223750"/>
            <a:ext cx="67635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gtree"/>
                <a:ea typeface="Figtree"/>
                <a:cs typeface="Figtree"/>
                <a:sym typeface="Figtree"/>
              </a:rPr>
              <a:t>Corso di Laurea in Informatica - Macroarea di Scienze Matematiche, Fisiche e Naturali</a:t>
            </a: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470" name="Google Shape;47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00" y="2948600"/>
            <a:ext cx="3171072" cy="12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2"/>
          <p:cNvSpPr txBox="1"/>
          <p:nvPr>
            <p:ph idx="1" type="subTitle"/>
          </p:nvPr>
        </p:nvSpPr>
        <p:spPr>
          <a:xfrm>
            <a:off x="3836200" y="2948588"/>
            <a:ext cx="37146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gtree"/>
                <a:ea typeface="Figtree"/>
                <a:cs typeface="Figtree"/>
                <a:sym typeface="Figtree"/>
              </a:rPr>
              <a:t>Laureando: Mihai Alexandru Sandu </a:t>
            </a:r>
            <a:endParaRPr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gtree"/>
                <a:ea typeface="Figtree"/>
                <a:cs typeface="Figtree"/>
                <a:sym typeface="Figtree"/>
              </a:rPr>
              <a:t>Relatore: Francesco Pasquale</a:t>
            </a:r>
            <a:br>
              <a:rPr lang="en">
                <a:latin typeface="Figtree"/>
                <a:ea typeface="Figtree"/>
                <a:cs typeface="Figtree"/>
                <a:sym typeface="Figtree"/>
              </a:rPr>
            </a:br>
            <a:r>
              <a:rPr lang="en">
                <a:latin typeface="Figtree"/>
                <a:ea typeface="Figtree"/>
                <a:cs typeface="Figtree"/>
                <a:sym typeface="Figtree"/>
              </a:rPr>
              <a:t>Anno Accademico: 2024-2025</a:t>
            </a: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1"/>
          <p:cNvSpPr txBox="1"/>
          <p:nvPr>
            <p:ph type="title"/>
          </p:nvPr>
        </p:nvSpPr>
        <p:spPr>
          <a:xfrm>
            <a:off x="826050" y="822900"/>
            <a:ext cx="749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Implementazione di Poseidon</a:t>
            </a:r>
            <a:endParaRPr/>
          </a:p>
        </p:txBody>
      </p:sp>
      <p:sp>
        <p:nvSpPr>
          <p:cNvPr id="529" name="Google Shape;529;p71"/>
          <p:cNvSpPr txBox="1"/>
          <p:nvPr>
            <p:ph idx="1" type="subTitle"/>
          </p:nvPr>
        </p:nvSpPr>
        <p:spPr>
          <a:xfrm>
            <a:off x="826050" y="1740775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lavoro svolto non ha come obiettivo la valutazione delle prestazioni computazionali bensì testare la robustezza di Poseidon.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L’implementazione è stata effettuata seguendo le specifiche e linee guida del paper originale.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 eseguire questi test sono stati generati casualmente </a:t>
            </a:r>
            <a:r>
              <a:rPr b="1" lang="en"/>
              <a:t>1.000.000</a:t>
            </a:r>
            <a:r>
              <a:rPr lang="en"/>
              <a:t> di file da 1KB e processati dalle funzioni hash Poseidon, SHA256 e MD5 per confrontare i risultati.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idx="2" type="title"/>
          </p:nvPr>
        </p:nvSpPr>
        <p:spPr>
          <a:xfrm>
            <a:off x="720000" y="533550"/>
            <a:ext cx="480300" cy="480900"/>
          </a:xfrm>
          <a:prstGeom prst="rect">
            <a:avLst/>
          </a:prstGeom>
          <a:solidFill>
            <a:srgbClr val="395C3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01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535" name="Google Shape;535;p72"/>
          <p:cNvSpPr txBox="1"/>
          <p:nvPr>
            <p:ph type="title"/>
          </p:nvPr>
        </p:nvSpPr>
        <p:spPr>
          <a:xfrm>
            <a:off x="826050" y="1147275"/>
            <a:ext cx="74919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Avalanche</a:t>
            </a:r>
            <a:r>
              <a:rPr lang="en" sz="2400"/>
              <a:t> Test</a:t>
            </a:r>
            <a:endParaRPr sz="2400"/>
          </a:p>
        </p:txBody>
      </p:sp>
      <p:sp>
        <p:nvSpPr>
          <p:cNvPr id="536" name="Google Shape;536;p72"/>
          <p:cNvSpPr txBox="1"/>
          <p:nvPr>
            <p:ph idx="1" type="subTitle"/>
          </p:nvPr>
        </p:nvSpPr>
        <p:spPr>
          <a:xfrm>
            <a:off x="826050" y="1840800"/>
            <a:ext cx="74919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Viene analizzato l’Avalanche Effect, una proprietà fondamentale delle funzioni hash crittografiche che garantisce che: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Una minima variazione nell’input (anche un singolo bit) deve generare un output completamente diverso, con circa il 50% dei bit modificati.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Il test prevede: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Generazione di input casuali.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Modifica di un singolo bit dell’input.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Calcolo e confronto degli hash per misurare la percentuale di cambiamento e la deviazione standard, attraverso l’Hamming Distance.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713225" y="507373"/>
            <a:ext cx="35904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Risultati Avalanche</a:t>
            </a:r>
            <a:endParaRPr sz="2800"/>
          </a:p>
        </p:txBody>
      </p:sp>
      <p:sp>
        <p:nvSpPr>
          <p:cNvPr id="542" name="Google Shape;542;p73"/>
          <p:cNvSpPr txBox="1"/>
          <p:nvPr>
            <p:ph idx="1" type="body"/>
          </p:nvPr>
        </p:nvSpPr>
        <p:spPr>
          <a:xfrm>
            <a:off x="716625" y="1124925"/>
            <a:ext cx="38553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risultati ottenuti per l’Avalanche test sono: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MD5: ~</a:t>
            </a:r>
            <a:r>
              <a:rPr b="1" lang="en"/>
              <a:t>50.01%</a:t>
            </a:r>
            <a:r>
              <a:rPr lang="en"/>
              <a:t> di cambiamento, deviazione standard 4.41%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SHA-256: ~</a:t>
            </a:r>
            <a:r>
              <a:rPr b="1" lang="en"/>
              <a:t>50.00%</a:t>
            </a:r>
            <a:r>
              <a:rPr lang="en"/>
              <a:t> di cambiamento, deviazione sta</a:t>
            </a:r>
            <a:r>
              <a:rPr lang="en"/>
              <a:t>n</a:t>
            </a:r>
            <a:r>
              <a:rPr lang="en"/>
              <a:t>dard 3.13%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Poseidon: ~</a:t>
            </a:r>
            <a:r>
              <a:rPr b="1" lang="en"/>
              <a:t>50.01%</a:t>
            </a:r>
            <a:r>
              <a:rPr lang="en"/>
              <a:t> di cambiamento, deviazione standard 3.12%.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25" y="1033575"/>
            <a:ext cx="4267274" cy="2523276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73"/>
          <p:cNvSpPr txBox="1"/>
          <p:nvPr>
            <p:ph idx="1" type="body"/>
          </p:nvPr>
        </p:nvSpPr>
        <p:spPr>
          <a:xfrm>
            <a:off x="716625" y="3641775"/>
            <a:ext cx="8122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Tutti gli algoritmi hanno dimostrato un comportamento coerente con l’Avalanche Effect teorico, garantendo alta sensibilità e robustezza crittografica.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idx="2" type="title"/>
          </p:nvPr>
        </p:nvSpPr>
        <p:spPr>
          <a:xfrm>
            <a:off x="720000" y="533550"/>
            <a:ext cx="480300" cy="480900"/>
          </a:xfrm>
          <a:prstGeom prst="rect">
            <a:avLst/>
          </a:prstGeom>
          <a:solidFill>
            <a:srgbClr val="395C3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02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550" name="Google Shape;550;p74"/>
          <p:cNvSpPr txBox="1"/>
          <p:nvPr>
            <p:ph type="title"/>
          </p:nvPr>
        </p:nvSpPr>
        <p:spPr>
          <a:xfrm>
            <a:off x="826050" y="1147275"/>
            <a:ext cx="74919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Collision e Paradosso del compleanno</a:t>
            </a:r>
            <a:endParaRPr sz="2400"/>
          </a:p>
        </p:txBody>
      </p:sp>
      <p:sp>
        <p:nvSpPr>
          <p:cNvPr id="551" name="Google Shape;551;p74"/>
          <p:cNvSpPr txBox="1"/>
          <p:nvPr>
            <p:ph idx="1" type="subTitle"/>
          </p:nvPr>
        </p:nvSpPr>
        <p:spPr>
          <a:xfrm>
            <a:off x="826050" y="1840800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Viene analizzata la resistenza alle collisioni delle funzioni hash, una delle proprietà fondamentali.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Il </a:t>
            </a:r>
            <a:r>
              <a:rPr b="1" lang="en" sz="1400"/>
              <a:t>Paradosso del Compleanno</a:t>
            </a:r>
            <a:r>
              <a:rPr lang="en" sz="1400"/>
              <a:t> è un risultato probabilistico che evidenzia come la probabilità di collisione tra valori generati casualmente cresca rapidamente all’aumentare del numero di campioni.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Per una funzione hash con output di </a:t>
            </a:r>
            <a:r>
              <a:rPr i="1" lang="en" sz="1400"/>
              <a:t>n</a:t>
            </a:r>
            <a:r>
              <a:rPr lang="en" sz="1400"/>
              <a:t> bit, la probabilità di trovare almeno una collisione dopo aver calcolato </a:t>
            </a:r>
            <a:r>
              <a:rPr i="1" lang="en" sz="1400"/>
              <a:t>k</a:t>
            </a:r>
            <a:r>
              <a:rPr lang="en" sz="1400"/>
              <a:t> hash distinti è: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552" name="Google Shape;55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950" y="3764075"/>
            <a:ext cx="1682111" cy="5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idx="2" type="title"/>
          </p:nvPr>
        </p:nvSpPr>
        <p:spPr>
          <a:xfrm>
            <a:off x="720000" y="533550"/>
            <a:ext cx="480300" cy="480900"/>
          </a:xfrm>
          <a:prstGeom prst="rect">
            <a:avLst/>
          </a:prstGeom>
          <a:solidFill>
            <a:srgbClr val="395C3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02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558" name="Google Shape;558;p75"/>
          <p:cNvSpPr txBox="1"/>
          <p:nvPr>
            <p:ph type="title"/>
          </p:nvPr>
        </p:nvSpPr>
        <p:spPr>
          <a:xfrm>
            <a:off x="826050" y="1147275"/>
            <a:ext cx="74919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Collision Resistance</a:t>
            </a:r>
            <a:endParaRPr sz="2400"/>
          </a:p>
        </p:txBody>
      </p:sp>
      <p:sp>
        <p:nvSpPr>
          <p:cNvPr id="559" name="Google Shape;559;p75"/>
          <p:cNvSpPr txBox="1"/>
          <p:nvPr>
            <p:ph idx="1" type="subTitle"/>
          </p:nvPr>
        </p:nvSpPr>
        <p:spPr>
          <a:xfrm>
            <a:off x="826050" y="1840800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Quando k ≈ 2</a:t>
            </a:r>
            <a:r>
              <a:rPr baseline="30000" lang="en" sz="1400"/>
              <a:t>n/2</a:t>
            </a:r>
            <a:r>
              <a:rPr lang="en" sz="1400"/>
              <a:t>, la probabilità di collisione supera il 50%.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SHA-256 così come Poseidon, producono output di 256 bit, servono quindi circa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2</a:t>
            </a:r>
            <a:r>
              <a:rPr baseline="30000" lang="en" sz="1400"/>
              <a:t>128</a:t>
            </a:r>
            <a:r>
              <a:rPr lang="en" sz="1400"/>
              <a:t> input distinti per avere il 50% di probabilità di trovare una collisione (impossibile da calcolare).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Il test prevede oltre che a verificare collisioni per l’intero digest prevede anche di verificare il numero di collisioni all’aumentare della dimensione di esso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713225" y="507373"/>
            <a:ext cx="35904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Risultati Collision</a:t>
            </a:r>
            <a:endParaRPr sz="2800"/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716625" y="1124925"/>
            <a:ext cx="77058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verifica delle collisioni sui digest completi (128 bit per MD5, 256 bit per SHA256 e Poseidon) ha prodotto i seguenti collisioni pari a </a:t>
            </a:r>
            <a:r>
              <a:rPr b="1" lang="en"/>
              <a:t>0</a:t>
            </a:r>
            <a:r>
              <a:rPr lang="en"/>
              <a:t>, come previsto dall’elevata dimensione dello spazio di codominio.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 ricordato che MD5 è stato storicamente </a:t>
            </a:r>
            <a:r>
              <a:rPr b="1" lang="en"/>
              <a:t>rotto</a:t>
            </a:r>
            <a:r>
              <a:rPr lang="en"/>
              <a:t> proprio attraverso attacchi di collisione pratici, motivo per cui non è stato incluso nella seconda fase dell’analisi relativa al Birthday Paradox.</a:t>
            </a:r>
            <a:endParaRPr/>
          </a:p>
        </p:txBody>
      </p:sp>
      <p:pic>
        <p:nvPicPr>
          <p:cNvPr id="566" name="Google Shape;5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888" y="2752025"/>
            <a:ext cx="4142224" cy="20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7"/>
          <p:cNvSpPr txBox="1"/>
          <p:nvPr>
            <p:ph type="title"/>
          </p:nvPr>
        </p:nvSpPr>
        <p:spPr>
          <a:xfrm>
            <a:off x="713225" y="507375"/>
            <a:ext cx="6695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Risultati Birthday Paradox</a:t>
            </a:r>
            <a:endParaRPr sz="2800"/>
          </a:p>
        </p:txBody>
      </p:sp>
      <p:pic>
        <p:nvPicPr>
          <p:cNvPr id="572" name="Google Shape;57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5" y="1804950"/>
            <a:ext cx="4400650" cy="2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11538"/>
            <a:ext cx="4374277" cy="218713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7"/>
          <p:cNvSpPr txBox="1"/>
          <p:nvPr>
            <p:ph idx="4294967295" type="subTitle"/>
          </p:nvPr>
        </p:nvSpPr>
        <p:spPr>
          <a:xfrm>
            <a:off x="544550" y="1109525"/>
            <a:ext cx="70944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Comparazione grafica tra Poseidon e SHA-256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8"/>
          <p:cNvSpPr txBox="1"/>
          <p:nvPr>
            <p:ph type="title"/>
          </p:nvPr>
        </p:nvSpPr>
        <p:spPr>
          <a:xfrm>
            <a:off x="713225" y="507375"/>
            <a:ext cx="6695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Risultati </a:t>
            </a:r>
            <a:endParaRPr sz="2800"/>
          </a:p>
        </p:txBody>
      </p:sp>
      <p:sp>
        <p:nvSpPr>
          <p:cNvPr id="580" name="Google Shape;580;p78"/>
          <p:cNvSpPr txBox="1"/>
          <p:nvPr>
            <p:ph idx="4294967295" type="subTitle"/>
          </p:nvPr>
        </p:nvSpPr>
        <p:spPr>
          <a:xfrm>
            <a:off x="713225" y="1033575"/>
            <a:ext cx="73926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Generando 1.000.000 di digest, la soglia critica per collisioni è log</a:t>
            </a:r>
            <a:r>
              <a:rPr baseline="-25000" lang="en" sz="1400"/>
              <a:t>2</a:t>
            </a:r>
            <a:r>
              <a:rPr lang="en" sz="1400"/>
              <a:t>(1.000.000) ≈ 19.93 bit. Finché n rimane al di sotto di questo valore, lo spazio degli hash risulta insufficiente.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Per n superiori a 32 si registra una rapida riduzione delle collisioni, tendente a zero per n ≥ 43.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L’analisi conferma quindi che sia Poseidon che SHA-256 si comportano come funzioni hash ideali, mostrando collisioni in linea con i valori teorici attesi.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>
            <p:ph idx="2" type="title"/>
          </p:nvPr>
        </p:nvSpPr>
        <p:spPr>
          <a:xfrm>
            <a:off x="720000" y="533550"/>
            <a:ext cx="480300" cy="480900"/>
          </a:xfrm>
          <a:prstGeom prst="rect">
            <a:avLst/>
          </a:prstGeom>
          <a:solidFill>
            <a:srgbClr val="395C3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03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586" name="Google Shape;586;p79"/>
          <p:cNvSpPr txBox="1"/>
          <p:nvPr>
            <p:ph type="title"/>
          </p:nvPr>
        </p:nvSpPr>
        <p:spPr>
          <a:xfrm>
            <a:off x="826050" y="1147275"/>
            <a:ext cx="74919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Uniformità &amp; Chi-Square</a:t>
            </a:r>
            <a:endParaRPr sz="2400"/>
          </a:p>
        </p:txBody>
      </p:sp>
      <p:sp>
        <p:nvSpPr>
          <p:cNvPr id="587" name="Google Shape;587;p79"/>
          <p:cNvSpPr txBox="1"/>
          <p:nvPr>
            <p:ph idx="1" type="subTitle"/>
          </p:nvPr>
        </p:nvSpPr>
        <p:spPr>
          <a:xfrm>
            <a:off x="826050" y="1840800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Viene analizzata l’uniformità dell’output delle funzioni hash, si verifica che i bit e i byte degli output siano distribuiti uniformemente, senza bias statistici.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Si controlla quindi che che ogni bit abbia ~50% di probabilità di essere 0 o 1 e di conseguenza ogni byte ha la stessa probabilità di occorrenza.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Per quantificare l’uniformità si utilizza Chi-square Test (χ</a:t>
            </a:r>
            <a:r>
              <a:rPr baseline="30000" lang="en" sz="1400"/>
              <a:t>2</a:t>
            </a:r>
            <a:r>
              <a:rPr lang="en" sz="1400"/>
              <a:t>) il quale verifica se le differenze tra valori osservati e attesi sono significative o casuali.</a:t>
            </a:r>
            <a:endParaRPr sz="1400"/>
          </a:p>
        </p:txBody>
      </p:sp>
      <p:pic>
        <p:nvPicPr>
          <p:cNvPr id="588" name="Google Shape;5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3671900"/>
            <a:ext cx="1857350" cy="6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9"/>
          <p:cNvSpPr txBox="1"/>
          <p:nvPr>
            <p:ph idx="1" type="subTitle"/>
          </p:nvPr>
        </p:nvSpPr>
        <p:spPr>
          <a:xfrm>
            <a:off x="3124200" y="3671900"/>
            <a:ext cx="4800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O</a:t>
            </a:r>
            <a:r>
              <a:rPr baseline="-25000" lang="en" sz="1400"/>
              <a:t>i</a:t>
            </a:r>
            <a:r>
              <a:rPr lang="en" sz="1400"/>
              <a:t> è il numero di occorrenze osservate</a:t>
            </a:r>
            <a:br>
              <a:rPr lang="en" sz="1400"/>
            </a:br>
            <a:r>
              <a:rPr lang="en" sz="1400"/>
              <a:t>E è il numero di occorrenze attese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0"/>
          <p:cNvSpPr txBox="1"/>
          <p:nvPr>
            <p:ph type="title"/>
          </p:nvPr>
        </p:nvSpPr>
        <p:spPr>
          <a:xfrm>
            <a:off x="713225" y="507375"/>
            <a:ext cx="45447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Risultati Uniformità</a:t>
            </a:r>
            <a:endParaRPr sz="2800"/>
          </a:p>
        </p:txBody>
      </p:sp>
      <p:sp>
        <p:nvSpPr>
          <p:cNvPr id="595" name="Google Shape;595;p80"/>
          <p:cNvSpPr txBox="1"/>
          <p:nvPr>
            <p:ph idx="1" type="body"/>
          </p:nvPr>
        </p:nvSpPr>
        <p:spPr>
          <a:xfrm>
            <a:off x="716625" y="1124925"/>
            <a:ext cx="38553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Distribuzione dei bit:</a:t>
            </a:r>
            <a:br>
              <a:rPr lang="en"/>
            </a:br>
            <a:r>
              <a:rPr lang="en"/>
              <a:t>- MD5: rapporto </a:t>
            </a:r>
            <a:r>
              <a:rPr b="1" lang="en"/>
              <a:t>0.9998</a:t>
            </a:r>
            <a:r>
              <a:rPr lang="en"/>
              <a:t> tra 0 e 1.</a:t>
            </a:r>
            <a:br>
              <a:rPr lang="en"/>
            </a:br>
            <a:r>
              <a:rPr lang="en"/>
              <a:t>- SHA-256: rapporto </a:t>
            </a:r>
            <a:r>
              <a:rPr b="1" lang="en"/>
              <a:t>1.0003</a:t>
            </a:r>
            <a:r>
              <a:rPr lang="en"/>
              <a:t> tra 0 e 1.</a:t>
            </a:r>
            <a:br>
              <a:rPr lang="en"/>
            </a:br>
            <a:r>
              <a:rPr lang="en"/>
              <a:t>- Poseidon: rapporto </a:t>
            </a:r>
            <a:r>
              <a:rPr b="1" lang="en"/>
              <a:t>0.9999</a:t>
            </a:r>
            <a:r>
              <a:rPr lang="en"/>
              <a:t> tra 0 e 1.</a:t>
            </a:r>
            <a:br>
              <a:rPr lang="en"/>
            </a:br>
            <a:r>
              <a:rPr lang="en"/>
              <a:t>Anche il conteggio dei byte ha ottenuto una media del 0.39%.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Chi-square (χ²):</a:t>
            </a:r>
            <a:br>
              <a:rPr lang="en"/>
            </a:br>
            <a:r>
              <a:rPr lang="en"/>
              <a:t>- MD5: </a:t>
            </a:r>
            <a:r>
              <a:rPr lang="en"/>
              <a:t>χ² = </a:t>
            </a:r>
            <a:r>
              <a:rPr b="1" lang="en"/>
              <a:t>261.1</a:t>
            </a:r>
            <a:r>
              <a:rPr lang="en"/>
              <a:t>, </a:t>
            </a:r>
            <a:r>
              <a:rPr lang="en"/>
              <a:t>p-value = </a:t>
            </a:r>
            <a:r>
              <a:rPr b="1" lang="en"/>
              <a:t>0.3832</a:t>
            </a:r>
            <a:br>
              <a:rPr lang="en"/>
            </a:br>
            <a:r>
              <a:rPr lang="en"/>
              <a:t>- SHA-256: </a:t>
            </a:r>
            <a:r>
              <a:rPr lang="en"/>
              <a:t>χ² = </a:t>
            </a:r>
            <a:r>
              <a:rPr b="1" lang="en"/>
              <a:t>247.3</a:t>
            </a:r>
            <a:r>
              <a:rPr lang="en"/>
              <a:t>, </a:t>
            </a:r>
            <a:r>
              <a:rPr lang="en"/>
              <a:t>p-value = </a:t>
            </a:r>
            <a:r>
              <a:rPr b="1" lang="en"/>
              <a:t>0.6234</a:t>
            </a:r>
            <a:br>
              <a:rPr lang="en"/>
            </a:br>
            <a:r>
              <a:rPr lang="en"/>
              <a:t>- Poseidon: </a:t>
            </a:r>
            <a:r>
              <a:rPr lang="en"/>
              <a:t>χ² = </a:t>
            </a:r>
            <a:r>
              <a:rPr b="1" lang="en"/>
              <a:t>291.6</a:t>
            </a:r>
            <a:r>
              <a:rPr lang="en"/>
              <a:t>, </a:t>
            </a:r>
            <a:r>
              <a:rPr lang="en"/>
              <a:t>p-value = </a:t>
            </a:r>
            <a:r>
              <a:rPr b="1" lang="en"/>
              <a:t>0.0573</a:t>
            </a:r>
            <a:endParaRPr b="1"/>
          </a:p>
        </p:txBody>
      </p:sp>
      <p:sp>
        <p:nvSpPr>
          <p:cNvPr id="596" name="Google Shape;596;p80"/>
          <p:cNvSpPr txBox="1"/>
          <p:nvPr>
            <p:ph idx="1" type="body"/>
          </p:nvPr>
        </p:nvSpPr>
        <p:spPr>
          <a:xfrm>
            <a:off x="716625" y="3946575"/>
            <a:ext cx="8122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Tutti gli algoritmi mostrano distribuzioni dei bit bilanciate senza bias significativi e </a:t>
            </a:r>
            <a:r>
              <a:rPr lang="en"/>
              <a:t>hanno superato il Chi-</a:t>
            </a:r>
            <a:r>
              <a:rPr lang="en"/>
              <a:t>square</a:t>
            </a:r>
            <a:r>
              <a:rPr lang="en"/>
              <a:t> Test, mostrando una distribuzione statistica coerente con quella uniforme teorica.</a:t>
            </a:r>
            <a:endParaRPr/>
          </a:p>
        </p:txBody>
      </p:sp>
      <p:pic>
        <p:nvPicPr>
          <p:cNvPr id="597" name="Google Shape;59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25" y="1033575"/>
            <a:ext cx="4267274" cy="25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/>
          <p:nvPr>
            <p:ph type="title"/>
          </p:nvPr>
        </p:nvSpPr>
        <p:spPr>
          <a:xfrm>
            <a:off x="826050" y="822900"/>
            <a:ext cx="749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Funzioni Hash</a:t>
            </a:r>
            <a:endParaRPr/>
          </a:p>
        </p:txBody>
      </p:sp>
      <p:sp>
        <p:nvSpPr>
          <p:cNvPr id="477" name="Google Shape;477;p63"/>
          <p:cNvSpPr txBox="1"/>
          <p:nvPr>
            <p:ph idx="1" type="subTitle"/>
          </p:nvPr>
        </p:nvSpPr>
        <p:spPr>
          <a:xfrm>
            <a:off x="826050" y="1740775"/>
            <a:ext cx="7491900" cy="25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funzioni hash sono fondamentali in crittografia perché permettono di trasformare input di lunghezza arbitraria in output a lunghezza fissa, il </a:t>
            </a:r>
            <a:r>
              <a:rPr i="1" lang="en"/>
              <a:t>digest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H: {0, 1}</a:t>
            </a:r>
            <a:r>
              <a:rPr baseline="30000" lang="en"/>
              <a:t>∗</a:t>
            </a:r>
            <a:r>
              <a:rPr lang="en"/>
              <a:t> → {0, 1}</a:t>
            </a:r>
            <a:r>
              <a:rPr baseline="30000" lang="en"/>
              <a:t>n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Vengono utilizzate per garantire l’integrità dei dati, per le firme digitali, nelle blockchain, per la memorizzare le password,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8" name="Google Shape;4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400" y="2709713"/>
            <a:ext cx="5003589" cy="5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1"/>
          <p:cNvSpPr txBox="1"/>
          <p:nvPr>
            <p:ph idx="2" type="title"/>
          </p:nvPr>
        </p:nvSpPr>
        <p:spPr>
          <a:xfrm>
            <a:off x="720000" y="533550"/>
            <a:ext cx="480300" cy="480900"/>
          </a:xfrm>
          <a:prstGeom prst="rect">
            <a:avLst/>
          </a:prstGeom>
          <a:solidFill>
            <a:srgbClr val="395C3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04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603" name="Google Shape;603;p81"/>
          <p:cNvSpPr txBox="1"/>
          <p:nvPr>
            <p:ph type="title"/>
          </p:nvPr>
        </p:nvSpPr>
        <p:spPr>
          <a:xfrm>
            <a:off x="826050" y="1147275"/>
            <a:ext cx="74919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Bit Position &amp; Shannon Entropy</a:t>
            </a:r>
            <a:endParaRPr sz="2400"/>
          </a:p>
        </p:txBody>
      </p:sp>
      <p:sp>
        <p:nvSpPr>
          <p:cNvPr id="604" name="Google Shape;604;p81"/>
          <p:cNvSpPr txBox="1"/>
          <p:nvPr>
            <p:ph idx="1" type="subTitle"/>
          </p:nvPr>
        </p:nvSpPr>
        <p:spPr>
          <a:xfrm>
            <a:off x="826050" y="1840800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 questo test si verifica se la distribuzione di 0 e 1 per ogni posizione di bit negli hash si equiprobabile con l’obiettivo di confermare che ogni bit ha ~50% di probabilità di essere 0/1  in ogni posizione.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La Shannon Entropy (</a:t>
            </a:r>
            <a:r>
              <a:rPr i="1" lang="en" sz="1400"/>
              <a:t>H</a:t>
            </a:r>
            <a:r>
              <a:rPr lang="en" sz="1400"/>
              <a:t>) invece quantifica </a:t>
            </a:r>
            <a:r>
              <a:rPr lang="en" sz="1400"/>
              <a:t>l'incertezza</a:t>
            </a:r>
            <a:r>
              <a:rPr lang="en" sz="1400"/>
              <a:t> media per ogni byte del digest, cioè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indicando un’elevata casualità. Data una distribuzione di probabilità </a:t>
            </a:r>
            <a:r>
              <a:rPr i="1" lang="en" sz="1400">
                <a:latin typeface="Open Sans"/>
                <a:ea typeface="Open Sans"/>
                <a:cs typeface="Open Sans"/>
                <a:sym typeface="Open Sans"/>
              </a:rPr>
              <a:t>P(i)</a:t>
            </a:r>
            <a:r>
              <a:rPr lang="en" sz="1400"/>
              <a:t>:</a:t>
            </a:r>
            <a:endParaRPr sz="1400"/>
          </a:p>
        </p:txBody>
      </p:sp>
      <p:pic>
        <p:nvPicPr>
          <p:cNvPr id="605" name="Google Shape;6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50" y="3390900"/>
            <a:ext cx="2009625" cy="6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2"/>
          <p:cNvSpPr txBox="1"/>
          <p:nvPr>
            <p:ph type="title"/>
          </p:nvPr>
        </p:nvSpPr>
        <p:spPr>
          <a:xfrm>
            <a:off x="713225" y="507375"/>
            <a:ext cx="5706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Risultati Position e Entropy</a:t>
            </a:r>
            <a:endParaRPr sz="2800"/>
          </a:p>
        </p:txBody>
      </p:sp>
      <p:sp>
        <p:nvSpPr>
          <p:cNvPr id="611" name="Google Shape;611;p82"/>
          <p:cNvSpPr txBox="1"/>
          <p:nvPr>
            <p:ph idx="1" type="body"/>
          </p:nvPr>
        </p:nvSpPr>
        <p:spPr>
          <a:xfrm>
            <a:off x="716625" y="1124925"/>
            <a:ext cx="38553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Nessun algoritmo ha mostrato bias significativi </a:t>
            </a:r>
            <a:r>
              <a:rPr b="1" lang="en"/>
              <a:t>&gt;0.15%</a:t>
            </a:r>
            <a:r>
              <a:rPr lang="en"/>
              <a:t> su alcuna posizione di bit. Mentre la Shannon Entropy ha dato i seguenti risultati: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MD5: </a:t>
            </a:r>
            <a:r>
              <a:rPr b="1" lang="en"/>
              <a:t>7.99998</a:t>
            </a:r>
            <a:br>
              <a:rPr lang="en"/>
            </a:br>
            <a:r>
              <a:rPr lang="en"/>
              <a:t>- SHA-256: </a:t>
            </a:r>
            <a:r>
              <a:rPr b="1" lang="en"/>
              <a:t>7.999994</a:t>
            </a:r>
            <a:br>
              <a:rPr lang="en"/>
            </a:br>
            <a:r>
              <a:rPr lang="en"/>
              <a:t>- Poseidon: </a:t>
            </a:r>
            <a:r>
              <a:rPr b="1" lang="en"/>
              <a:t>7.999993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25" y="996975"/>
            <a:ext cx="4267274" cy="253994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82"/>
          <p:cNvSpPr txBox="1"/>
          <p:nvPr>
            <p:ph idx="1" type="body"/>
          </p:nvPr>
        </p:nvSpPr>
        <p:spPr>
          <a:xfrm>
            <a:off x="716625" y="3641775"/>
            <a:ext cx="8122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base ai bias ottenuti e all’entropia </a:t>
            </a:r>
            <a:r>
              <a:rPr lang="en"/>
              <a:t>calcolata</a:t>
            </a:r>
            <a:r>
              <a:rPr lang="en"/>
              <a:t> </a:t>
            </a:r>
            <a:r>
              <a:rPr lang="en"/>
              <a:t>estremamente vicini al massimo teorico di 8, MD5, SHA-256 e Poseidon garantiscono uniformità posizionale e imprevedibilità.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3"/>
          <p:cNvSpPr txBox="1"/>
          <p:nvPr>
            <p:ph idx="2" type="title"/>
          </p:nvPr>
        </p:nvSpPr>
        <p:spPr>
          <a:xfrm>
            <a:off x="720000" y="533550"/>
            <a:ext cx="480300" cy="480900"/>
          </a:xfrm>
          <a:prstGeom prst="rect">
            <a:avLst/>
          </a:prstGeom>
          <a:solidFill>
            <a:srgbClr val="395C3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05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619" name="Google Shape;619;p83"/>
          <p:cNvSpPr txBox="1"/>
          <p:nvPr>
            <p:ph idx="1" type="subTitle"/>
          </p:nvPr>
        </p:nvSpPr>
        <p:spPr>
          <a:xfrm>
            <a:off x="826050" y="1840800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L’analisi di Pattern nell’Hash verifica la presenza di pattern ripetuti all’interno dei vari digest. Si prendono sottostringhe (finestre) di bit all’interno dell’hash e si contano le eventuali collisioni per rilevare ripetizioni significative.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L’Autocorrelazione </a:t>
            </a:r>
            <a:r>
              <a:rPr lang="en" sz="1400"/>
              <a:t>(</a:t>
            </a:r>
            <a:r>
              <a:rPr i="1" lang="en" sz="1400"/>
              <a:t>R</a:t>
            </a:r>
            <a:r>
              <a:rPr lang="en" sz="1400"/>
              <a:t>)</a:t>
            </a:r>
            <a:r>
              <a:rPr lang="en" sz="1400"/>
              <a:t>, misura la correlazione tra i bit di un hash e sé stesso traslato di un certo lag (ritardo). I valori attesi sono: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Lag = 0 → autocorrelazione massima 0.5.</a:t>
            </a:r>
            <a:br>
              <a:rPr lang="en" sz="1400"/>
            </a:br>
            <a:r>
              <a:rPr lang="en" sz="1400"/>
              <a:t>Lag &gt; 0 → valori vicini a 0.25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0" name="Google Shape;620;p83"/>
          <p:cNvSpPr txBox="1"/>
          <p:nvPr>
            <p:ph type="title"/>
          </p:nvPr>
        </p:nvSpPr>
        <p:spPr>
          <a:xfrm>
            <a:off x="826050" y="1147275"/>
            <a:ext cx="74919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Hash Patterns &amp; Autocorrelazione</a:t>
            </a:r>
            <a:endParaRPr sz="2400"/>
          </a:p>
        </p:txBody>
      </p:sp>
      <p:pic>
        <p:nvPicPr>
          <p:cNvPr id="621" name="Google Shape;62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42298"/>
            <a:ext cx="2308926" cy="7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4"/>
          <p:cNvSpPr txBox="1"/>
          <p:nvPr>
            <p:ph type="title"/>
          </p:nvPr>
        </p:nvSpPr>
        <p:spPr>
          <a:xfrm>
            <a:off x="713225" y="507375"/>
            <a:ext cx="80613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Risultati Hash Pattern e Correlazione</a:t>
            </a:r>
            <a:endParaRPr sz="2800"/>
          </a:p>
        </p:txBody>
      </p:sp>
      <p:sp>
        <p:nvSpPr>
          <p:cNvPr id="627" name="Google Shape;627;p84"/>
          <p:cNvSpPr txBox="1"/>
          <p:nvPr>
            <p:ph idx="1" type="body"/>
          </p:nvPr>
        </p:nvSpPr>
        <p:spPr>
          <a:xfrm>
            <a:off x="716625" y="1124925"/>
            <a:ext cx="7760700" cy="3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l’</a:t>
            </a:r>
            <a:r>
              <a:rPr lang="en"/>
              <a:t>Hash Pattern Analysis il tasso di collisioni per finestre di 32 bit è </a:t>
            </a:r>
            <a:r>
              <a:rPr b="1" lang="en"/>
              <a:t>praticamente nullo</a:t>
            </a:r>
            <a:r>
              <a:rPr lang="en"/>
              <a:t> per tutti gli algoritmi.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 finestre più piccole (24 e 16 bit) invece si osserva un aumento progressivo delle collisioni, coerente con la riduzione dello spazio possibile.</a:t>
            </a:r>
            <a:br>
              <a:rPr lang="en"/>
            </a:br>
            <a:r>
              <a:rPr lang="en"/>
              <a:t>- 24bit: 0.0007%</a:t>
            </a:r>
            <a:br>
              <a:rPr lang="en"/>
            </a:br>
            <a:r>
              <a:rPr lang="en"/>
              <a:t>- 16bit: 0.18%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 invece l’</a:t>
            </a:r>
            <a:r>
              <a:rPr lang="en"/>
              <a:t>Autocorrelazione tutti gli algoritmi hanno mostrato valori di autocorrelazione per lag &gt; 0 vicini a 0.25, con una media di </a:t>
            </a:r>
            <a:r>
              <a:rPr b="1" lang="en"/>
              <a:t>0.2532</a:t>
            </a:r>
            <a:r>
              <a:rPr lang="en"/>
              <a:t> per MD5 e </a:t>
            </a:r>
            <a:r>
              <a:rPr b="1" lang="en"/>
              <a:t>0.2531</a:t>
            </a:r>
            <a:r>
              <a:rPr lang="en"/>
              <a:t> per Poseidon e SHA256.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MD5, SHA-256 e Poseidon mostrano quindi un comportamento coerente con funzioni hash ideali, senza pattern ripetuti o correlazioni sfruttabili, garantendo robustezza crittografica e casualità del digest.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5"/>
          <p:cNvSpPr txBox="1"/>
          <p:nvPr>
            <p:ph type="title"/>
          </p:nvPr>
        </p:nvSpPr>
        <p:spPr>
          <a:xfrm>
            <a:off x="826050" y="822900"/>
            <a:ext cx="749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Conclusioni e Sviluppi Futuri</a:t>
            </a:r>
            <a:endParaRPr/>
          </a:p>
        </p:txBody>
      </p:sp>
      <p:sp>
        <p:nvSpPr>
          <p:cNvPr id="633" name="Google Shape;633;p85"/>
          <p:cNvSpPr txBox="1"/>
          <p:nvPr>
            <p:ph idx="1" type="subTitle"/>
          </p:nvPr>
        </p:nvSpPr>
        <p:spPr>
          <a:xfrm>
            <a:off x="826050" y="1740775"/>
            <a:ext cx="7491900" cy="25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Poseidon ha dimostrato performance crittografiche </a:t>
            </a:r>
            <a:r>
              <a:rPr b="1" lang="en"/>
              <a:t>comparabili</a:t>
            </a:r>
            <a:r>
              <a:rPr lang="en"/>
              <a:t> a SHA-256 in tutti i test statistici.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 essendo un algoritmo recente, Poseidon si è confermato robusto e privo di debolezze strutturali, risultando idoneo non solo per ambienti </a:t>
            </a:r>
            <a:r>
              <a:rPr i="1" lang="en"/>
              <a:t>ZKP</a:t>
            </a:r>
            <a:r>
              <a:rPr lang="en"/>
              <a:t> ma potenzialmente anche per applicazioni più generali.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risultati ottenuti aprono quindi la strada a futuri approfondimenti, come ad esempio quelli legati ad analisi crittoanalitiche avanzate, e dell’utilizzo di Poseidon in pù contesti.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6"/>
          <p:cNvSpPr txBox="1"/>
          <p:nvPr>
            <p:ph type="title"/>
          </p:nvPr>
        </p:nvSpPr>
        <p:spPr>
          <a:xfrm>
            <a:off x="2042100" y="1574400"/>
            <a:ext cx="50598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Figtree"/>
                <a:ea typeface="Figtree"/>
                <a:cs typeface="Figtree"/>
                <a:sym typeface="Figtree"/>
              </a:rPr>
              <a:t>Grazie per l’attenzione</a:t>
            </a:r>
            <a:r>
              <a:rPr lang="en" sz="5800">
                <a:latin typeface="Figtree"/>
                <a:ea typeface="Figtree"/>
                <a:cs typeface="Figtree"/>
                <a:sym typeface="Figtree"/>
              </a:rPr>
              <a:t>!</a:t>
            </a:r>
            <a:endParaRPr sz="58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39" name="Google Shape;639;p86"/>
          <p:cNvSpPr/>
          <p:nvPr/>
        </p:nvSpPr>
        <p:spPr>
          <a:xfrm>
            <a:off x="2543175" y="3607600"/>
            <a:ext cx="4043400" cy="8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/>
          <p:nvPr>
            <p:ph type="title"/>
          </p:nvPr>
        </p:nvSpPr>
        <p:spPr>
          <a:xfrm>
            <a:off x="826050" y="822900"/>
            <a:ext cx="749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Proprietà fondamentali</a:t>
            </a:r>
            <a:endParaRPr/>
          </a:p>
        </p:txBody>
      </p:sp>
      <p:sp>
        <p:nvSpPr>
          <p:cNvPr id="484" name="Google Shape;484;p64"/>
          <p:cNvSpPr txBox="1"/>
          <p:nvPr>
            <p:ph idx="1" type="subTitle"/>
          </p:nvPr>
        </p:nvSpPr>
        <p:spPr>
          <a:xfrm>
            <a:off x="826050" y="1740775"/>
            <a:ext cx="7491900" cy="25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 H una funzione hash: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One-wayness</a:t>
            </a:r>
            <a:r>
              <a:rPr lang="en"/>
              <a:t>: Dato un valore y nell’immagine della funzione, è computazionalmente difficile trovare un x tale che H(x) = y.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Collision resistance</a:t>
            </a:r>
            <a:r>
              <a:rPr lang="en"/>
              <a:t>: È difficile trovare due input distinti x, x′ tali che H(x) = H(x′). 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Second preimage resistance</a:t>
            </a:r>
            <a:r>
              <a:rPr lang="en"/>
              <a:t>: Dato un input x e il suo digest H(x), è difficile trovare un x ′ ̸= x tale che H(x) = H(x′).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idx="1" type="subTitle"/>
          </p:nvPr>
        </p:nvSpPr>
        <p:spPr>
          <a:xfrm>
            <a:off x="790325" y="1383600"/>
            <a:ext cx="74919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Nel tempo sono state ideate diverse funzioni hash: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MD5: Produce un digest 128bit, basato sulla costruzione Merkle-Damgård, ad oggi deprecato.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SHA-256: Funzione appartenente alla famiglia SHA-2 (standard NIST), produce un digest di 256bit, anch’esso basato sulla struttura Merkle-Damgård.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RIPEMD-160: Alternativa europea a SHA-1, produce un digest di 160bit e viene utilizzata nella blockchain di Bitcoin.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Poseidon: Algoritmo progettato nel 2019 ed ottimizzato per circuiti a conoscenza zero ZKP.</a:t>
            </a:r>
            <a:endParaRPr sz="1400"/>
          </a:p>
        </p:txBody>
      </p:sp>
      <p:sp>
        <p:nvSpPr>
          <p:cNvPr id="490" name="Google Shape;490;p65"/>
          <p:cNvSpPr txBox="1"/>
          <p:nvPr>
            <p:ph type="title"/>
          </p:nvPr>
        </p:nvSpPr>
        <p:spPr>
          <a:xfrm>
            <a:off x="826050" y="822900"/>
            <a:ext cx="749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Funzioni Hash Note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/>
          <p:nvPr>
            <p:ph type="title"/>
          </p:nvPr>
        </p:nvSpPr>
        <p:spPr>
          <a:xfrm>
            <a:off x="713225" y="507373"/>
            <a:ext cx="35904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Poseidon</a:t>
            </a:r>
            <a:endParaRPr sz="2800"/>
          </a:p>
        </p:txBody>
      </p:sp>
      <p:sp>
        <p:nvSpPr>
          <p:cNvPr id="496" name="Google Shape;496;p66"/>
          <p:cNvSpPr txBox="1"/>
          <p:nvPr>
            <p:ph idx="1" type="body"/>
          </p:nvPr>
        </p:nvSpPr>
        <p:spPr>
          <a:xfrm>
            <a:off x="716625" y="1124925"/>
            <a:ext cx="66114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Poseidon è una funzione Hash progettata per essere efficiente nelle </a:t>
            </a:r>
            <a:r>
              <a:rPr i="1" lang="en"/>
              <a:t>Zero-Knowledge Proofs</a:t>
            </a:r>
            <a:r>
              <a:rPr lang="en"/>
              <a:t> (ZKP).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Queste </a:t>
            </a:r>
            <a:r>
              <a:rPr lang="en"/>
              <a:t>sono tecniche crittografiche che permettono ad un </a:t>
            </a:r>
            <a:r>
              <a:rPr b="1" lang="en"/>
              <a:t>prover</a:t>
            </a:r>
            <a:r>
              <a:rPr lang="en"/>
              <a:t> di dimostrare a un </a:t>
            </a:r>
            <a:r>
              <a:rPr b="1" lang="en"/>
              <a:t>verifier</a:t>
            </a:r>
            <a:r>
              <a:rPr lang="en"/>
              <a:t> di conoscere un’informazione segreta, senza rivelarla.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Devono soddisfare tre proprietà: </a:t>
            </a:r>
            <a:br>
              <a:rPr lang="en"/>
            </a:br>
            <a:r>
              <a:rPr lang="en"/>
              <a:t>- Completezza: Se l’affermazione è vera, il verifier è convinto. </a:t>
            </a:r>
            <a:br>
              <a:rPr lang="en"/>
            </a:br>
            <a:r>
              <a:rPr lang="en"/>
              <a:t>- Soundness (correttezza): Se l’affermazione è falsa, nessun prover malizioso può convincere il verifier. </a:t>
            </a:r>
            <a:br>
              <a:rPr lang="en"/>
            </a:br>
            <a:r>
              <a:rPr lang="en"/>
              <a:t>- Zero-Knowledge: Il verifier non impara nulla oltre alla validità della prova.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Usato in Ethereum.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497" name="Google Shape;49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400" y="228600"/>
            <a:ext cx="3356599" cy="253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713225" y="507373"/>
            <a:ext cx="35904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Design di </a:t>
            </a:r>
            <a:r>
              <a:rPr lang="en" sz="2800"/>
              <a:t>Poseidon</a:t>
            </a:r>
            <a:endParaRPr sz="2800"/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716625" y="1124925"/>
            <a:ext cx="38553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Utilizza una costruzione Sponge:</a:t>
            </a:r>
            <a:br>
              <a:rPr lang="en"/>
            </a:br>
            <a:r>
              <a:rPr lang="en"/>
              <a:t>- </a:t>
            </a:r>
            <a:r>
              <a:rPr lang="en"/>
              <a:t>Fase di</a:t>
            </a:r>
            <a:r>
              <a:rPr b="1" lang="en"/>
              <a:t> Absorbing</a:t>
            </a:r>
            <a:r>
              <a:rPr lang="en"/>
              <a:t>: input diviso in </a:t>
            </a:r>
            <a:r>
              <a:rPr i="1" lang="en"/>
              <a:t>rate </a:t>
            </a:r>
            <a:r>
              <a:rPr lang="en"/>
              <a:t>e aggiunto allo stato (compreso di</a:t>
            </a:r>
            <a:r>
              <a:rPr i="1" lang="en"/>
              <a:t> capacity</a:t>
            </a:r>
            <a:r>
              <a:rPr lang="en"/>
              <a:t>), di seguito permutato da Poseidonπ</a:t>
            </a:r>
            <a:br>
              <a:rPr lang="en"/>
            </a:br>
            <a:r>
              <a:rPr lang="en"/>
              <a:t>- </a:t>
            </a:r>
            <a:r>
              <a:rPr lang="en"/>
              <a:t>Fase di </a:t>
            </a:r>
            <a:r>
              <a:rPr b="1" lang="en"/>
              <a:t>Squeezing</a:t>
            </a:r>
            <a:r>
              <a:rPr lang="en"/>
              <a:t>: si prende il </a:t>
            </a:r>
            <a:r>
              <a:rPr i="1" lang="en"/>
              <a:t>rate</a:t>
            </a:r>
            <a:r>
              <a:rPr lang="en"/>
              <a:t> della permutazione e la si utilizza come output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Poseidon fa riferimento a una SPN e le permutazioni sono composte da Partial Rounds </a:t>
            </a:r>
            <a:r>
              <a:rPr i="1" lang="en"/>
              <a:t>R</a:t>
            </a:r>
            <a:r>
              <a:rPr baseline="-25000" i="1" lang="en"/>
              <a:t>p</a:t>
            </a:r>
            <a:r>
              <a:rPr lang="en"/>
              <a:t> e Full Rounds </a:t>
            </a:r>
            <a:r>
              <a:rPr i="1" lang="en"/>
              <a:t>R</a:t>
            </a:r>
            <a:r>
              <a:rPr baseline="-25000" i="1" lang="en"/>
              <a:t>f</a:t>
            </a:r>
            <a:endParaRPr i="1"/>
          </a:p>
        </p:txBody>
      </p:sp>
      <p:pic>
        <p:nvPicPr>
          <p:cNvPr id="504" name="Google Shape;50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300" y="1450975"/>
            <a:ext cx="3855300" cy="211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>
            <p:ph type="title"/>
          </p:nvPr>
        </p:nvSpPr>
        <p:spPr>
          <a:xfrm>
            <a:off x="713225" y="507373"/>
            <a:ext cx="35904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Poseidonπ</a:t>
            </a:r>
            <a:endParaRPr sz="2800"/>
          </a:p>
        </p:txBody>
      </p:sp>
      <p:sp>
        <p:nvSpPr>
          <p:cNvPr id="510" name="Google Shape;510;p68"/>
          <p:cNvSpPr txBox="1"/>
          <p:nvPr>
            <p:ph idx="1" type="body"/>
          </p:nvPr>
        </p:nvSpPr>
        <p:spPr>
          <a:xfrm>
            <a:off x="716625" y="1124925"/>
            <a:ext cx="38553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Ogni round è composto da 3 passi principali:</a:t>
            </a:r>
            <a:br>
              <a:rPr lang="en"/>
            </a:br>
            <a:endParaRPr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Addizione di costanti di round.</a:t>
            </a:r>
            <a:br>
              <a:rPr lang="en"/>
            </a:b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Applicazione dell’S-box: unica componente non lineare,</a:t>
            </a:r>
            <a:br>
              <a:rPr lang="en"/>
            </a:br>
            <a:r>
              <a:rPr lang="en"/>
              <a:t>S(x) = x</a:t>
            </a:r>
            <a:r>
              <a:rPr baseline="30000" lang="en"/>
              <a:t>α</a:t>
            </a:r>
            <a:br>
              <a:rPr lang="en"/>
            </a:b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/>
              <a:t>Mix Layer</a:t>
            </a:r>
            <a:r>
              <a:rPr lang="en"/>
              <a:t>: Utilizzo di matrici MDS (Maximum Distance Separable)</a:t>
            </a:r>
            <a:br>
              <a:rPr lang="en"/>
            </a:br>
            <a:endParaRPr/>
          </a:p>
        </p:txBody>
      </p:sp>
      <p:pic>
        <p:nvPicPr>
          <p:cNvPr id="511" name="Google Shape;51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01" y="507375"/>
            <a:ext cx="3590400" cy="414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type="title"/>
          </p:nvPr>
        </p:nvSpPr>
        <p:spPr>
          <a:xfrm>
            <a:off x="826050" y="822900"/>
            <a:ext cx="749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Attacchi noti per Hash</a:t>
            </a:r>
            <a:endParaRPr/>
          </a:p>
        </p:txBody>
      </p:sp>
      <p:sp>
        <p:nvSpPr>
          <p:cNvPr id="517" name="Google Shape;517;p69"/>
          <p:cNvSpPr txBox="1"/>
          <p:nvPr>
            <p:ph idx="1" type="subTitle"/>
          </p:nvPr>
        </p:nvSpPr>
        <p:spPr>
          <a:xfrm>
            <a:off x="826050" y="1740775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Crittoanalisi Lineare: Tecnica nata per i cifrari a blocchi ha l’obiettivo di trovare relazioni lineari approssimate tra bit di input e output con probabilità ≠ 0.5.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Crittoanalisi Differenziale: Si basa sull’analisi di come differenze negli input si propagano nell’output. È stata usata per attacchi a cifrari a blocchi. Più efficace rispetto a quella lineare.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Altri Attacchi: Test Statistici e Attacchi Algebrici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 txBox="1"/>
          <p:nvPr>
            <p:ph type="title"/>
          </p:nvPr>
        </p:nvSpPr>
        <p:spPr>
          <a:xfrm>
            <a:off x="826050" y="822900"/>
            <a:ext cx="7491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Statistici</a:t>
            </a:r>
            <a:endParaRPr/>
          </a:p>
        </p:txBody>
      </p:sp>
      <p:sp>
        <p:nvSpPr>
          <p:cNvPr id="523" name="Google Shape;523;p70"/>
          <p:cNvSpPr txBox="1"/>
          <p:nvPr>
            <p:ph idx="1" type="subTitle"/>
          </p:nvPr>
        </p:nvSpPr>
        <p:spPr>
          <a:xfrm>
            <a:off x="826050" y="1740775"/>
            <a:ext cx="74919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principali test statistici per valutare la robustezza crittografica delle funzioni hash analizzate sono: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</a:t>
            </a:r>
            <a:r>
              <a:rPr lang="en"/>
              <a:t>valanche Effect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</a:t>
            </a:r>
            <a:r>
              <a:rPr lang="en"/>
              <a:t>ollision Resistance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Uniformità &amp; Chi-square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Bit Positional Analysis &amp; Shannon Entropy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Hash Pattern Analysis &amp; Autocorrelazione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Toolkit by Slidesgo">
  <a:themeElements>
    <a:clrScheme name="Simple Light">
      <a:dk1>
        <a:srgbClr val="212121"/>
      </a:dk1>
      <a:lt1>
        <a:srgbClr val="305C54"/>
      </a:lt1>
      <a:dk2>
        <a:srgbClr val="93C47D"/>
      </a:dk2>
      <a:lt2>
        <a:srgbClr val="F3F3F3"/>
      </a:lt2>
      <a:accent1>
        <a:srgbClr val="93C47D"/>
      </a:accent1>
      <a:accent2>
        <a:srgbClr val="4C9484"/>
      </a:accent2>
      <a:accent3>
        <a:srgbClr val="B8B9C0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