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91" r:id="rId4"/>
    <p:sldId id="269" r:id="rId5"/>
    <p:sldId id="294" r:id="rId6"/>
    <p:sldId id="278" r:id="rId7"/>
    <p:sldId id="292" r:id="rId8"/>
    <p:sldId id="263" r:id="rId9"/>
    <p:sldId id="296" r:id="rId10"/>
    <p:sldId id="284" r:id="rId11"/>
    <p:sldId id="295" r:id="rId12"/>
    <p:sldId id="286" r:id="rId13"/>
    <p:sldId id="28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57" autoAdjust="0"/>
    <p:restoredTop sz="94660"/>
  </p:normalViewPr>
  <p:slideViewPr>
    <p:cSldViewPr snapToGrid="0">
      <p:cViewPr varScale="1">
        <p:scale>
          <a:sx n="81" d="100"/>
          <a:sy n="81" d="100"/>
        </p:scale>
        <p:origin x="4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image" Target="../media/image161.png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920846-114F-4388-A7C3-A008CDCC3BA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6E0C630-9AFD-4C96-802D-471FD18B2FE8}">
          <dgm:prSet/>
          <dgm:spPr/>
          <dgm:t>
            <a:bodyPr/>
            <a:lstStyle/>
            <a:p>
              <a:r>
                <a:rPr lang="it-IT" b="1" i="0" baseline="0" dirty="0"/>
                <a:t>Access Lemma: </a:t>
              </a:r>
              <a:r>
                <a:rPr lang="it-IT" b="0" i="0" baseline="0" dirty="0"/>
                <a:t>costo dell’operazione di </a:t>
              </a:r>
              <a:r>
                <a:rPr lang="it-IT" b="0" i="0" baseline="0" dirty="0" err="1"/>
                <a:t>Splaying</a:t>
              </a:r>
              <a:r>
                <a:rPr lang="it-IT" b="0" i="0" baseline="0" dirty="0"/>
                <a:t> </a:t>
              </a:r>
              <a14:m>
                <m:oMath xmlns:m="http://schemas.openxmlformats.org/officeDocument/2006/math">
                  <m:r>
                    <a:rPr lang="it-IT" b="0" i="1" baseline="0" smtClean="0">
                      <a:latin typeface="Cambria Math" panose="02040503050406030204" pitchFamily="18" charset="0"/>
                    </a:rPr>
                    <m:t>𝑂</m:t>
                  </m:r>
                  <m:r>
                    <a:rPr lang="it-IT" b="0" i="1" baseline="0" smtClean="0">
                      <a:latin typeface="Cambria Math" panose="02040503050406030204" pitchFamily="18" charset="0"/>
                    </a:rPr>
                    <m:t>(</m:t>
                  </m:r>
                  <m:func>
                    <m:funcPr>
                      <m:ctrlPr>
                        <a:rPr lang="it-IT" b="0" i="1" baseline="0" smtClean="0">
                          <a:latin typeface="Cambria Math" panose="02040503050406030204" pitchFamily="18" charset="0"/>
                        </a:rPr>
                      </m:ctrlPr>
                    </m:funcPr>
                    <m:fName>
                      <m:r>
                        <m:rPr>
                          <m:sty m:val="p"/>
                        </m:rPr>
                        <a:rPr lang="it-IT" b="0" i="0" baseline="0" smtClean="0">
                          <a:latin typeface="Cambria Math" panose="02040503050406030204" pitchFamily="18" charset="0"/>
                        </a:rPr>
                        <m:t>log</m:t>
                      </m:r>
                    </m:fName>
                    <m:e>
                      <m:r>
                        <a:rPr lang="it-IT" b="0" i="1" baseline="0" smtClean="0">
                          <a:latin typeface="Cambria Math" panose="02040503050406030204" pitchFamily="18" charset="0"/>
                        </a:rPr>
                        <m:t>𝑛</m:t>
                      </m:r>
                    </m:e>
                  </m:func>
                  <m:r>
                    <a:rPr lang="it-IT" b="0" i="1" baseline="0" smtClean="0">
                      <a:latin typeface="Cambria Math" panose="02040503050406030204" pitchFamily="18" charset="0"/>
                    </a:rPr>
                    <m:t>)</m:t>
                  </m:r>
                </m:oMath>
              </a14:m>
              <a:endParaRPr lang="en-US" dirty="0"/>
            </a:p>
          </dgm:t>
        </dgm:pt>
      </mc:Choice>
      <mc:Fallback xmlns="">
        <dgm:pt modelId="{E6E0C630-9AFD-4C96-802D-471FD18B2FE8}">
          <dgm:prSet/>
          <dgm:spPr/>
          <dgm:t>
            <a:bodyPr/>
            <a:lstStyle/>
            <a:p>
              <a:r>
                <a:rPr lang="it-IT" b="1" i="0" baseline="0" dirty="0"/>
                <a:t>Access Lemma: </a:t>
              </a:r>
              <a:r>
                <a:rPr lang="it-IT" b="0" i="0" baseline="0" dirty="0"/>
                <a:t>costo dell’operazione di </a:t>
              </a:r>
              <a:r>
                <a:rPr lang="it-IT" b="0" i="0" baseline="0" dirty="0" err="1"/>
                <a:t>Splaying</a:t>
              </a:r>
              <a:r>
                <a:rPr lang="it-IT" b="0" i="0" baseline="0" dirty="0"/>
                <a:t> </a:t>
              </a:r>
              <a:r>
                <a:rPr lang="it-IT" b="0" i="0" baseline="0">
                  <a:latin typeface="Cambria Math" panose="02040503050406030204" pitchFamily="18" charset="0"/>
                </a:rPr>
                <a:t>𝑂(log⁡𝑛)</a:t>
              </a:r>
              <a:endParaRPr lang="en-US" dirty="0"/>
            </a:p>
          </dgm:t>
        </dgm:pt>
      </mc:Fallback>
    </mc:AlternateContent>
    <dgm:pt modelId="{D2DF6A2B-7880-4880-AEA2-DF9717FA9493}" type="parTrans" cxnId="{1647D1CD-2176-4DB8-AF8D-A37D12AE74CA}">
      <dgm:prSet/>
      <dgm:spPr/>
      <dgm:t>
        <a:bodyPr/>
        <a:lstStyle/>
        <a:p>
          <a:endParaRPr lang="en-US"/>
        </a:p>
      </dgm:t>
    </dgm:pt>
    <dgm:pt modelId="{BD8F311C-747A-49FA-B480-E8CDED9BE3B6}" type="sibTrans" cxnId="{1647D1CD-2176-4DB8-AF8D-A37D12AE74CA}">
      <dgm:prSet/>
      <dgm:spPr/>
      <dgm:t>
        <a:bodyPr/>
        <a:lstStyle/>
        <a:p>
          <a:endParaRPr lang="en-US"/>
        </a:p>
      </dgm:t>
    </dgm:pt>
    <dgm:pt modelId="{64675154-4107-43E1-89E2-7C944134F90B}">
      <dgm:prSet/>
      <dgm:spPr/>
      <dgm:t>
        <a:bodyPr/>
        <a:lstStyle/>
        <a:p>
          <a:r>
            <a:rPr lang="it-IT" b="1" dirty="0"/>
            <a:t>Balance </a:t>
          </a:r>
          <a:r>
            <a:rPr lang="it-IT" b="1" dirty="0" err="1"/>
            <a:t>Theorem</a:t>
          </a:r>
          <a:r>
            <a:rPr lang="it-IT" b="1" dirty="0"/>
            <a:t>: </a:t>
          </a:r>
          <a:r>
            <a:rPr lang="it-IT" dirty="0"/>
            <a:t>Splay Tree efficiente quanto un qualsiasi albero bilanciato</a:t>
          </a:r>
          <a:endParaRPr lang="en-US" dirty="0"/>
        </a:p>
      </dgm:t>
    </dgm:pt>
    <dgm:pt modelId="{A582DF8D-AC11-4BCE-9FB5-912A17D7525C}" type="parTrans" cxnId="{8A45AA4F-FF96-4D09-9159-E93423B17549}">
      <dgm:prSet/>
      <dgm:spPr/>
      <dgm:t>
        <a:bodyPr/>
        <a:lstStyle/>
        <a:p>
          <a:endParaRPr lang="en-US"/>
        </a:p>
      </dgm:t>
    </dgm:pt>
    <dgm:pt modelId="{21F4C9E7-99AF-4F15-9FD9-D9ED5D89EC07}" type="sibTrans" cxnId="{8A45AA4F-FF96-4D09-9159-E93423B17549}">
      <dgm:prSet/>
      <dgm:spPr/>
      <dgm:t>
        <a:bodyPr/>
        <a:lstStyle/>
        <a:p>
          <a:endParaRPr lang="en-US"/>
        </a:p>
      </dgm:t>
    </dgm:pt>
    <dgm:pt modelId="{12E076B1-17F5-475C-85E8-AC7EDB5EA76C}">
      <dgm:prSet/>
      <dgm:spPr/>
      <dgm:t>
        <a:bodyPr/>
        <a:lstStyle/>
        <a:p>
          <a:r>
            <a:rPr lang="it-IT" b="1" i="0" baseline="0" dirty="0" err="1"/>
            <a:t>Static</a:t>
          </a:r>
          <a:r>
            <a:rPr lang="it-IT" b="1" i="0" baseline="0" dirty="0"/>
            <a:t> Finger </a:t>
          </a:r>
          <a:r>
            <a:rPr lang="it-IT" b="1" i="0" baseline="0" dirty="0" err="1"/>
            <a:t>Theorem</a:t>
          </a:r>
          <a:r>
            <a:rPr lang="it-IT" b="1" i="0" baseline="0" dirty="0"/>
            <a:t>: </a:t>
          </a:r>
          <a:r>
            <a:rPr lang="it-IT" i="0" baseline="0" dirty="0"/>
            <a:t>Splay Tree efficiente per contesti di località spaziale</a:t>
          </a:r>
          <a:endParaRPr lang="en-US" dirty="0"/>
        </a:p>
      </dgm:t>
    </dgm:pt>
    <dgm:pt modelId="{3AF84114-7DFA-4A5D-AA01-C31D52FFD8D1}" type="parTrans" cxnId="{1787CC6D-C735-441A-B40A-A672124193B1}">
      <dgm:prSet/>
      <dgm:spPr/>
      <dgm:t>
        <a:bodyPr/>
        <a:lstStyle/>
        <a:p>
          <a:endParaRPr lang="en-US"/>
        </a:p>
      </dgm:t>
    </dgm:pt>
    <dgm:pt modelId="{392A596F-6DA8-4D33-B38E-3ACE77708AA7}" type="sibTrans" cxnId="{1787CC6D-C735-441A-B40A-A672124193B1}">
      <dgm:prSet/>
      <dgm:spPr/>
      <dgm:t>
        <a:bodyPr/>
        <a:lstStyle/>
        <a:p>
          <a:endParaRPr lang="en-US"/>
        </a:p>
      </dgm:t>
    </dgm:pt>
    <dgm:pt modelId="{1AADD424-90A7-4F20-BF42-696E647544C1}">
      <dgm:prSet/>
      <dgm:spPr/>
      <dgm:t>
        <a:bodyPr/>
        <a:lstStyle/>
        <a:p>
          <a:r>
            <a:rPr lang="it-IT" b="1"/>
            <a:t>Working Set Theorem: </a:t>
          </a:r>
          <a:r>
            <a:rPr lang="it-IT" i="0" baseline="0"/>
            <a:t>Splay Tree efficiente per contesti di località temporale</a:t>
          </a:r>
          <a:endParaRPr lang="en-US"/>
        </a:p>
      </dgm:t>
    </dgm:pt>
    <dgm:pt modelId="{900522A1-6BB3-4C01-AF92-B9DF102586E2}" type="parTrans" cxnId="{1B4AA98C-6490-49EF-BC36-C16BB0A9AFDF}">
      <dgm:prSet/>
      <dgm:spPr/>
      <dgm:t>
        <a:bodyPr/>
        <a:lstStyle/>
        <a:p>
          <a:endParaRPr lang="en-US"/>
        </a:p>
      </dgm:t>
    </dgm:pt>
    <dgm:pt modelId="{E6B1C508-A64F-48E4-B508-0116A444461F}" type="sibTrans" cxnId="{1B4AA98C-6490-49EF-BC36-C16BB0A9AFDF}">
      <dgm:prSet/>
      <dgm:spPr/>
      <dgm:t>
        <a:bodyPr/>
        <a:lstStyle/>
        <a:p>
          <a:endParaRPr lang="en-US"/>
        </a:p>
      </dgm:t>
    </dgm:pt>
    <dgm:pt modelId="{52FBA427-2174-403D-9B84-6465694AB5E4}" type="pres">
      <dgm:prSet presAssocID="{EC920846-114F-4388-A7C3-A008CDCC3BA5}" presName="root" presStyleCnt="0">
        <dgm:presLayoutVars>
          <dgm:dir/>
          <dgm:resizeHandles val="exact"/>
        </dgm:presLayoutVars>
      </dgm:prSet>
      <dgm:spPr/>
    </dgm:pt>
    <dgm:pt modelId="{7629CF82-9C44-4921-AB10-C4ADE7871C2A}" type="pres">
      <dgm:prSet presAssocID="{E6E0C630-9AFD-4C96-802D-471FD18B2FE8}" presName="compNode" presStyleCnt="0"/>
      <dgm:spPr/>
    </dgm:pt>
    <dgm:pt modelId="{26FD6291-4CD9-44DB-96B8-541B48027ACB}" type="pres">
      <dgm:prSet presAssocID="{E6E0C630-9AFD-4C96-802D-471FD18B2FE8}" presName="bgRect" presStyleLbl="bgShp" presStyleIdx="0" presStyleCnt="4"/>
      <dgm:spPr/>
    </dgm:pt>
    <dgm:pt modelId="{3110DDE4-15B0-4644-A9D7-EC17827C586A}" type="pres">
      <dgm:prSet presAssocID="{E6E0C630-9AFD-4C96-802D-471FD18B2FE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granaggi con riempimento a tinta unita"/>
        </a:ext>
      </dgm:extLst>
    </dgm:pt>
    <dgm:pt modelId="{6C06B1DF-ED4A-4169-8584-2CC2CF0C1D82}" type="pres">
      <dgm:prSet presAssocID="{E6E0C630-9AFD-4C96-802D-471FD18B2FE8}" presName="spaceRect" presStyleCnt="0"/>
      <dgm:spPr/>
    </dgm:pt>
    <dgm:pt modelId="{86923F94-39E8-4F28-8397-67D65AE6AB1A}" type="pres">
      <dgm:prSet presAssocID="{E6E0C630-9AFD-4C96-802D-471FD18B2FE8}" presName="parTx" presStyleLbl="revTx" presStyleIdx="0" presStyleCnt="4">
        <dgm:presLayoutVars>
          <dgm:chMax val="0"/>
          <dgm:chPref val="0"/>
        </dgm:presLayoutVars>
      </dgm:prSet>
      <dgm:spPr/>
    </dgm:pt>
    <dgm:pt modelId="{97898CD2-A1E7-427C-A6DE-06DB354E85FF}" type="pres">
      <dgm:prSet presAssocID="{BD8F311C-747A-49FA-B480-E8CDED9BE3B6}" presName="sibTrans" presStyleCnt="0"/>
      <dgm:spPr/>
    </dgm:pt>
    <dgm:pt modelId="{3F6DF7E4-A1A9-4EB6-9600-2C1745D57FE0}" type="pres">
      <dgm:prSet presAssocID="{64675154-4107-43E1-89E2-7C944134F90B}" presName="compNode" presStyleCnt="0"/>
      <dgm:spPr/>
    </dgm:pt>
    <dgm:pt modelId="{E1BBE050-B8DE-4E31-9F1C-596066FE9D2D}" type="pres">
      <dgm:prSet presAssocID="{64675154-4107-43E1-89E2-7C944134F90B}" presName="bgRect" presStyleLbl="bgShp" presStyleIdx="1" presStyleCnt="4"/>
      <dgm:spPr/>
    </dgm:pt>
    <dgm:pt modelId="{CB948A43-ADFA-4BD9-9E51-6E9C67A613E7}" type="pres">
      <dgm:prSet presAssocID="{64675154-4107-43E1-89E2-7C944134F90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91AA9F23-5F7A-42E5-B708-40C0E457702C}" type="pres">
      <dgm:prSet presAssocID="{64675154-4107-43E1-89E2-7C944134F90B}" presName="spaceRect" presStyleCnt="0"/>
      <dgm:spPr/>
    </dgm:pt>
    <dgm:pt modelId="{75075367-0423-4841-A140-B2AAFAD5B837}" type="pres">
      <dgm:prSet presAssocID="{64675154-4107-43E1-89E2-7C944134F90B}" presName="parTx" presStyleLbl="revTx" presStyleIdx="1" presStyleCnt="4">
        <dgm:presLayoutVars>
          <dgm:chMax val="0"/>
          <dgm:chPref val="0"/>
        </dgm:presLayoutVars>
      </dgm:prSet>
      <dgm:spPr/>
    </dgm:pt>
    <dgm:pt modelId="{6E9932E5-CC61-4295-82A8-47E39E7DD8F2}" type="pres">
      <dgm:prSet presAssocID="{21F4C9E7-99AF-4F15-9FD9-D9ED5D89EC07}" presName="sibTrans" presStyleCnt="0"/>
      <dgm:spPr/>
    </dgm:pt>
    <dgm:pt modelId="{EED9528F-2565-4BE6-B364-05688156CAD6}" type="pres">
      <dgm:prSet presAssocID="{12E076B1-17F5-475C-85E8-AC7EDB5EA76C}" presName="compNode" presStyleCnt="0"/>
      <dgm:spPr/>
    </dgm:pt>
    <dgm:pt modelId="{314A7198-94A5-41B1-AFE6-87A2D76DEDBF}" type="pres">
      <dgm:prSet presAssocID="{12E076B1-17F5-475C-85E8-AC7EDB5EA76C}" presName="bgRect" presStyleLbl="bgShp" presStyleIdx="2" presStyleCnt="4"/>
      <dgm:spPr/>
    </dgm:pt>
    <dgm:pt modelId="{E061B3B9-C0AF-4228-A231-0BB3730C4A80}" type="pres">
      <dgm:prSet presAssocID="{12E076B1-17F5-475C-85E8-AC7EDB5EA76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ro a segno con riempimento a tinta unita"/>
        </a:ext>
      </dgm:extLst>
    </dgm:pt>
    <dgm:pt modelId="{7E3A30C4-ADAF-4F67-882E-D75529B51F53}" type="pres">
      <dgm:prSet presAssocID="{12E076B1-17F5-475C-85E8-AC7EDB5EA76C}" presName="spaceRect" presStyleCnt="0"/>
      <dgm:spPr/>
    </dgm:pt>
    <dgm:pt modelId="{145EB945-133A-413C-8F76-44ECA749807C}" type="pres">
      <dgm:prSet presAssocID="{12E076B1-17F5-475C-85E8-AC7EDB5EA76C}" presName="parTx" presStyleLbl="revTx" presStyleIdx="2" presStyleCnt="4">
        <dgm:presLayoutVars>
          <dgm:chMax val="0"/>
          <dgm:chPref val="0"/>
        </dgm:presLayoutVars>
      </dgm:prSet>
      <dgm:spPr/>
    </dgm:pt>
    <dgm:pt modelId="{D1F13EA0-8B11-425E-B3D0-1A8BFBE57A57}" type="pres">
      <dgm:prSet presAssocID="{392A596F-6DA8-4D33-B38E-3ACE77708AA7}" presName="sibTrans" presStyleCnt="0"/>
      <dgm:spPr/>
    </dgm:pt>
    <dgm:pt modelId="{BB90F7AD-7489-4983-B8AA-DDFE1E3F97D1}" type="pres">
      <dgm:prSet presAssocID="{1AADD424-90A7-4F20-BF42-696E647544C1}" presName="compNode" presStyleCnt="0"/>
      <dgm:spPr/>
    </dgm:pt>
    <dgm:pt modelId="{9BEAC7E9-FBC3-4B6A-B5FF-848B3CBA55DD}" type="pres">
      <dgm:prSet presAssocID="{1AADD424-90A7-4F20-BF42-696E647544C1}" presName="bgRect" presStyleLbl="bgShp" presStyleIdx="3" presStyleCnt="4"/>
      <dgm:spPr/>
    </dgm:pt>
    <dgm:pt modelId="{94298F13-6D50-459A-8D30-DC53124E3644}" type="pres">
      <dgm:prSet presAssocID="{1AADD424-90A7-4F20-BF42-696E647544C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nte di ingrandimento con riempimento a tinta unita"/>
        </a:ext>
      </dgm:extLst>
    </dgm:pt>
    <dgm:pt modelId="{F054597A-5FC2-4BF1-BCD1-2F02F23DDEBD}" type="pres">
      <dgm:prSet presAssocID="{1AADD424-90A7-4F20-BF42-696E647544C1}" presName="spaceRect" presStyleCnt="0"/>
      <dgm:spPr/>
    </dgm:pt>
    <dgm:pt modelId="{87ED7E9E-29F3-4B14-93CF-76E7CE263C02}" type="pres">
      <dgm:prSet presAssocID="{1AADD424-90A7-4F20-BF42-696E647544C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0C24830-1C8E-42DF-897D-8DF6BC31F646}" type="presOf" srcId="{E6E0C630-9AFD-4C96-802D-471FD18B2FE8}" destId="{86923F94-39E8-4F28-8397-67D65AE6AB1A}" srcOrd="0" destOrd="0" presId="urn:microsoft.com/office/officeart/2018/2/layout/IconVerticalSolidList"/>
    <dgm:cxn modelId="{1787CC6D-C735-441A-B40A-A672124193B1}" srcId="{EC920846-114F-4388-A7C3-A008CDCC3BA5}" destId="{12E076B1-17F5-475C-85E8-AC7EDB5EA76C}" srcOrd="2" destOrd="0" parTransId="{3AF84114-7DFA-4A5D-AA01-C31D52FFD8D1}" sibTransId="{392A596F-6DA8-4D33-B38E-3ACE77708AA7}"/>
    <dgm:cxn modelId="{8A45AA4F-FF96-4D09-9159-E93423B17549}" srcId="{EC920846-114F-4388-A7C3-A008CDCC3BA5}" destId="{64675154-4107-43E1-89E2-7C944134F90B}" srcOrd="1" destOrd="0" parTransId="{A582DF8D-AC11-4BCE-9FB5-912A17D7525C}" sibTransId="{21F4C9E7-99AF-4F15-9FD9-D9ED5D89EC07}"/>
    <dgm:cxn modelId="{1B4AA98C-6490-49EF-BC36-C16BB0A9AFDF}" srcId="{EC920846-114F-4388-A7C3-A008CDCC3BA5}" destId="{1AADD424-90A7-4F20-BF42-696E647544C1}" srcOrd="3" destOrd="0" parTransId="{900522A1-6BB3-4C01-AF92-B9DF102586E2}" sibTransId="{E6B1C508-A64F-48E4-B508-0116A444461F}"/>
    <dgm:cxn modelId="{1647D1CD-2176-4DB8-AF8D-A37D12AE74CA}" srcId="{EC920846-114F-4388-A7C3-A008CDCC3BA5}" destId="{E6E0C630-9AFD-4C96-802D-471FD18B2FE8}" srcOrd="0" destOrd="0" parTransId="{D2DF6A2B-7880-4880-AEA2-DF9717FA9493}" sibTransId="{BD8F311C-747A-49FA-B480-E8CDED9BE3B6}"/>
    <dgm:cxn modelId="{BA1BF3CF-D503-4F3A-ACFD-AE9ECA7920C1}" type="presOf" srcId="{EC920846-114F-4388-A7C3-A008CDCC3BA5}" destId="{52FBA427-2174-403D-9B84-6465694AB5E4}" srcOrd="0" destOrd="0" presId="urn:microsoft.com/office/officeart/2018/2/layout/IconVerticalSolidList"/>
    <dgm:cxn modelId="{319533D4-F4BD-4951-876C-D69AD4440181}" type="presOf" srcId="{64675154-4107-43E1-89E2-7C944134F90B}" destId="{75075367-0423-4841-A140-B2AAFAD5B837}" srcOrd="0" destOrd="0" presId="urn:microsoft.com/office/officeart/2018/2/layout/IconVerticalSolidList"/>
    <dgm:cxn modelId="{18060BEC-170C-4DC2-807C-9C95A0993EE9}" type="presOf" srcId="{12E076B1-17F5-475C-85E8-AC7EDB5EA76C}" destId="{145EB945-133A-413C-8F76-44ECA749807C}" srcOrd="0" destOrd="0" presId="urn:microsoft.com/office/officeart/2018/2/layout/IconVerticalSolidList"/>
    <dgm:cxn modelId="{7C9A07ED-0807-45A6-86C1-89606F144879}" type="presOf" srcId="{1AADD424-90A7-4F20-BF42-696E647544C1}" destId="{87ED7E9E-29F3-4B14-93CF-76E7CE263C02}" srcOrd="0" destOrd="0" presId="urn:microsoft.com/office/officeart/2018/2/layout/IconVerticalSolidList"/>
    <dgm:cxn modelId="{9D6CBDEE-9D56-406F-8C73-07FC1C4FB864}" type="presParOf" srcId="{52FBA427-2174-403D-9B84-6465694AB5E4}" destId="{7629CF82-9C44-4921-AB10-C4ADE7871C2A}" srcOrd="0" destOrd="0" presId="urn:microsoft.com/office/officeart/2018/2/layout/IconVerticalSolidList"/>
    <dgm:cxn modelId="{9C01FF52-82E6-4571-BFBB-7677A711944D}" type="presParOf" srcId="{7629CF82-9C44-4921-AB10-C4ADE7871C2A}" destId="{26FD6291-4CD9-44DB-96B8-541B48027ACB}" srcOrd="0" destOrd="0" presId="urn:microsoft.com/office/officeart/2018/2/layout/IconVerticalSolidList"/>
    <dgm:cxn modelId="{6947E014-2879-47E9-AF3E-ECBFE559848A}" type="presParOf" srcId="{7629CF82-9C44-4921-AB10-C4ADE7871C2A}" destId="{3110DDE4-15B0-4644-A9D7-EC17827C586A}" srcOrd="1" destOrd="0" presId="urn:microsoft.com/office/officeart/2018/2/layout/IconVerticalSolidList"/>
    <dgm:cxn modelId="{E1CE701E-56A4-4B77-A81D-58663BE1774C}" type="presParOf" srcId="{7629CF82-9C44-4921-AB10-C4ADE7871C2A}" destId="{6C06B1DF-ED4A-4169-8584-2CC2CF0C1D82}" srcOrd="2" destOrd="0" presId="urn:microsoft.com/office/officeart/2018/2/layout/IconVerticalSolidList"/>
    <dgm:cxn modelId="{8F381B1B-9981-4DDF-9881-3C052FCF6CA6}" type="presParOf" srcId="{7629CF82-9C44-4921-AB10-C4ADE7871C2A}" destId="{86923F94-39E8-4F28-8397-67D65AE6AB1A}" srcOrd="3" destOrd="0" presId="urn:microsoft.com/office/officeart/2018/2/layout/IconVerticalSolidList"/>
    <dgm:cxn modelId="{C9EFF249-FA07-4498-8D34-76926E8A4230}" type="presParOf" srcId="{52FBA427-2174-403D-9B84-6465694AB5E4}" destId="{97898CD2-A1E7-427C-A6DE-06DB354E85FF}" srcOrd="1" destOrd="0" presId="urn:microsoft.com/office/officeart/2018/2/layout/IconVerticalSolidList"/>
    <dgm:cxn modelId="{51F8DE71-000A-480F-A9B0-B8D089271DD5}" type="presParOf" srcId="{52FBA427-2174-403D-9B84-6465694AB5E4}" destId="{3F6DF7E4-A1A9-4EB6-9600-2C1745D57FE0}" srcOrd="2" destOrd="0" presId="urn:microsoft.com/office/officeart/2018/2/layout/IconVerticalSolidList"/>
    <dgm:cxn modelId="{76A5EE5B-F282-44E9-B6CD-E1A0E825B0D1}" type="presParOf" srcId="{3F6DF7E4-A1A9-4EB6-9600-2C1745D57FE0}" destId="{E1BBE050-B8DE-4E31-9F1C-596066FE9D2D}" srcOrd="0" destOrd="0" presId="urn:microsoft.com/office/officeart/2018/2/layout/IconVerticalSolidList"/>
    <dgm:cxn modelId="{E550C425-A7E2-43E1-B88A-A52C57A0C5CA}" type="presParOf" srcId="{3F6DF7E4-A1A9-4EB6-9600-2C1745D57FE0}" destId="{CB948A43-ADFA-4BD9-9E51-6E9C67A613E7}" srcOrd="1" destOrd="0" presId="urn:microsoft.com/office/officeart/2018/2/layout/IconVerticalSolidList"/>
    <dgm:cxn modelId="{50A4372F-15CC-4E30-8667-8E67B6FDD75B}" type="presParOf" srcId="{3F6DF7E4-A1A9-4EB6-9600-2C1745D57FE0}" destId="{91AA9F23-5F7A-42E5-B708-40C0E457702C}" srcOrd="2" destOrd="0" presId="urn:microsoft.com/office/officeart/2018/2/layout/IconVerticalSolidList"/>
    <dgm:cxn modelId="{040FD7D8-681D-4527-8B43-EDFD449643CB}" type="presParOf" srcId="{3F6DF7E4-A1A9-4EB6-9600-2C1745D57FE0}" destId="{75075367-0423-4841-A140-B2AAFAD5B837}" srcOrd="3" destOrd="0" presId="urn:microsoft.com/office/officeart/2018/2/layout/IconVerticalSolidList"/>
    <dgm:cxn modelId="{2A0AE358-7033-455E-BA71-1B70F0262BC6}" type="presParOf" srcId="{52FBA427-2174-403D-9B84-6465694AB5E4}" destId="{6E9932E5-CC61-4295-82A8-47E39E7DD8F2}" srcOrd="3" destOrd="0" presId="urn:microsoft.com/office/officeart/2018/2/layout/IconVerticalSolidList"/>
    <dgm:cxn modelId="{2E91F0AA-9576-4577-BBFB-7C644A4D44EA}" type="presParOf" srcId="{52FBA427-2174-403D-9B84-6465694AB5E4}" destId="{EED9528F-2565-4BE6-B364-05688156CAD6}" srcOrd="4" destOrd="0" presId="urn:microsoft.com/office/officeart/2018/2/layout/IconVerticalSolidList"/>
    <dgm:cxn modelId="{F0B27AAA-9D7B-4AD6-BF94-86496356E83F}" type="presParOf" srcId="{EED9528F-2565-4BE6-B364-05688156CAD6}" destId="{314A7198-94A5-41B1-AFE6-87A2D76DEDBF}" srcOrd="0" destOrd="0" presId="urn:microsoft.com/office/officeart/2018/2/layout/IconVerticalSolidList"/>
    <dgm:cxn modelId="{4D8F934B-A177-4E59-BC3B-AA4CF218F4E6}" type="presParOf" srcId="{EED9528F-2565-4BE6-B364-05688156CAD6}" destId="{E061B3B9-C0AF-4228-A231-0BB3730C4A80}" srcOrd="1" destOrd="0" presId="urn:microsoft.com/office/officeart/2018/2/layout/IconVerticalSolidList"/>
    <dgm:cxn modelId="{C2B607D0-193D-48D8-8A83-900F5A1E1609}" type="presParOf" srcId="{EED9528F-2565-4BE6-B364-05688156CAD6}" destId="{7E3A30C4-ADAF-4F67-882E-D75529B51F53}" srcOrd="2" destOrd="0" presId="urn:microsoft.com/office/officeart/2018/2/layout/IconVerticalSolidList"/>
    <dgm:cxn modelId="{7F927A06-E75B-431F-A728-9CC107C8EF82}" type="presParOf" srcId="{EED9528F-2565-4BE6-B364-05688156CAD6}" destId="{145EB945-133A-413C-8F76-44ECA749807C}" srcOrd="3" destOrd="0" presId="urn:microsoft.com/office/officeart/2018/2/layout/IconVerticalSolidList"/>
    <dgm:cxn modelId="{C572593C-7CD5-4EA9-8711-627452773169}" type="presParOf" srcId="{52FBA427-2174-403D-9B84-6465694AB5E4}" destId="{D1F13EA0-8B11-425E-B3D0-1A8BFBE57A57}" srcOrd="5" destOrd="0" presId="urn:microsoft.com/office/officeart/2018/2/layout/IconVerticalSolidList"/>
    <dgm:cxn modelId="{52D2B7BB-A067-43D4-B71E-C25C9E3F462B}" type="presParOf" srcId="{52FBA427-2174-403D-9B84-6465694AB5E4}" destId="{BB90F7AD-7489-4983-B8AA-DDFE1E3F97D1}" srcOrd="6" destOrd="0" presId="urn:microsoft.com/office/officeart/2018/2/layout/IconVerticalSolidList"/>
    <dgm:cxn modelId="{42EC2A88-5BC3-4DF4-B8F4-B0769F68D65A}" type="presParOf" srcId="{BB90F7AD-7489-4983-B8AA-DDFE1E3F97D1}" destId="{9BEAC7E9-FBC3-4B6A-B5FF-848B3CBA55DD}" srcOrd="0" destOrd="0" presId="urn:microsoft.com/office/officeart/2018/2/layout/IconVerticalSolidList"/>
    <dgm:cxn modelId="{AC2C1CC8-C035-4317-A14F-CAE742CEA1EF}" type="presParOf" srcId="{BB90F7AD-7489-4983-B8AA-DDFE1E3F97D1}" destId="{94298F13-6D50-459A-8D30-DC53124E3644}" srcOrd="1" destOrd="0" presId="urn:microsoft.com/office/officeart/2018/2/layout/IconVerticalSolidList"/>
    <dgm:cxn modelId="{D616AC96-1C9F-4EB6-9AB2-E4BBCE18A994}" type="presParOf" srcId="{BB90F7AD-7489-4983-B8AA-DDFE1E3F97D1}" destId="{F054597A-5FC2-4BF1-BCD1-2F02F23DDEBD}" srcOrd="2" destOrd="0" presId="urn:microsoft.com/office/officeart/2018/2/layout/IconVerticalSolidList"/>
    <dgm:cxn modelId="{1B963FD3-B13F-4BB1-A656-A8367A884768}" type="presParOf" srcId="{BB90F7AD-7489-4983-B8AA-DDFE1E3F97D1}" destId="{87ED7E9E-29F3-4B14-93CF-76E7CE263C0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920846-114F-4388-A7C3-A008CDCC3BA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6E0C630-9AFD-4C96-802D-471FD18B2FE8}">
      <dgm:prSet/>
      <dgm:spPr>
        <a:blipFill>
          <a:blip xmlns:r="http://schemas.openxmlformats.org/officeDocument/2006/relationships" r:embed="rId1"/>
          <a:stretch>
            <a:fillRect l="-845"/>
          </a:stretch>
        </a:blipFill>
      </dgm:spPr>
      <dgm:t>
        <a:bodyPr/>
        <a:lstStyle/>
        <a:p>
          <a:r>
            <a:rPr lang="it-IT">
              <a:noFill/>
            </a:rPr>
            <a:t> </a:t>
          </a:r>
        </a:p>
      </dgm:t>
    </dgm:pt>
    <dgm:pt modelId="{D2DF6A2B-7880-4880-AEA2-DF9717FA9493}" type="parTrans" cxnId="{1647D1CD-2176-4DB8-AF8D-A37D12AE74CA}">
      <dgm:prSet/>
      <dgm:spPr/>
      <dgm:t>
        <a:bodyPr/>
        <a:lstStyle/>
        <a:p>
          <a:endParaRPr lang="en-US"/>
        </a:p>
      </dgm:t>
    </dgm:pt>
    <dgm:pt modelId="{BD8F311C-747A-49FA-B480-E8CDED9BE3B6}" type="sibTrans" cxnId="{1647D1CD-2176-4DB8-AF8D-A37D12AE74CA}">
      <dgm:prSet/>
      <dgm:spPr/>
      <dgm:t>
        <a:bodyPr/>
        <a:lstStyle/>
        <a:p>
          <a:endParaRPr lang="en-US"/>
        </a:p>
      </dgm:t>
    </dgm:pt>
    <dgm:pt modelId="{64675154-4107-43E1-89E2-7C944134F90B}">
      <dgm:prSet/>
      <dgm:spPr/>
      <dgm:t>
        <a:bodyPr/>
        <a:lstStyle/>
        <a:p>
          <a:r>
            <a:rPr lang="it-IT" b="1" dirty="0"/>
            <a:t>Balance </a:t>
          </a:r>
          <a:r>
            <a:rPr lang="it-IT" b="1" dirty="0" err="1"/>
            <a:t>Theorem</a:t>
          </a:r>
          <a:r>
            <a:rPr lang="it-IT" b="1" dirty="0"/>
            <a:t>: </a:t>
          </a:r>
          <a:r>
            <a:rPr lang="it-IT" dirty="0"/>
            <a:t>Splay Tree efficiente quanto un qualsiasi albero bilanciato</a:t>
          </a:r>
          <a:endParaRPr lang="en-US" dirty="0"/>
        </a:p>
      </dgm:t>
    </dgm:pt>
    <dgm:pt modelId="{A582DF8D-AC11-4BCE-9FB5-912A17D7525C}" type="parTrans" cxnId="{8A45AA4F-FF96-4D09-9159-E93423B17549}">
      <dgm:prSet/>
      <dgm:spPr/>
      <dgm:t>
        <a:bodyPr/>
        <a:lstStyle/>
        <a:p>
          <a:endParaRPr lang="en-US"/>
        </a:p>
      </dgm:t>
    </dgm:pt>
    <dgm:pt modelId="{21F4C9E7-99AF-4F15-9FD9-D9ED5D89EC07}" type="sibTrans" cxnId="{8A45AA4F-FF96-4D09-9159-E93423B17549}">
      <dgm:prSet/>
      <dgm:spPr/>
      <dgm:t>
        <a:bodyPr/>
        <a:lstStyle/>
        <a:p>
          <a:endParaRPr lang="en-US"/>
        </a:p>
      </dgm:t>
    </dgm:pt>
    <dgm:pt modelId="{12E076B1-17F5-475C-85E8-AC7EDB5EA76C}">
      <dgm:prSet/>
      <dgm:spPr/>
      <dgm:t>
        <a:bodyPr/>
        <a:lstStyle/>
        <a:p>
          <a:r>
            <a:rPr lang="it-IT" b="1" i="0" baseline="0" dirty="0" err="1"/>
            <a:t>Static</a:t>
          </a:r>
          <a:r>
            <a:rPr lang="it-IT" b="1" i="0" baseline="0" dirty="0"/>
            <a:t> Finger </a:t>
          </a:r>
          <a:r>
            <a:rPr lang="it-IT" b="1" i="0" baseline="0" dirty="0" err="1"/>
            <a:t>Theorem</a:t>
          </a:r>
          <a:r>
            <a:rPr lang="it-IT" b="1" i="0" baseline="0" dirty="0"/>
            <a:t>: </a:t>
          </a:r>
          <a:r>
            <a:rPr lang="it-IT" i="0" baseline="0" dirty="0"/>
            <a:t>Splay Tree efficiente per contesti di località spaziale</a:t>
          </a:r>
          <a:endParaRPr lang="en-US" dirty="0"/>
        </a:p>
      </dgm:t>
    </dgm:pt>
    <dgm:pt modelId="{3AF84114-7DFA-4A5D-AA01-C31D52FFD8D1}" type="parTrans" cxnId="{1787CC6D-C735-441A-B40A-A672124193B1}">
      <dgm:prSet/>
      <dgm:spPr/>
      <dgm:t>
        <a:bodyPr/>
        <a:lstStyle/>
        <a:p>
          <a:endParaRPr lang="en-US"/>
        </a:p>
      </dgm:t>
    </dgm:pt>
    <dgm:pt modelId="{392A596F-6DA8-4D33-B38E-3ACE77708AA7}" type="sibTrans" cxnId="{1787CC6D-C735-441A-B40A-A672124193B1}">
      <dgm:prSet/>
      <dgm:spPr/>
      <dgm:t>
        <a:bodyPr/>
        <a:lstStyle/>
        <a:p>
          <a:endParaRPr lang="en-US"/>
        </a:p>
      </dgm:t>
    </dgm:pt>
    <dgm:pt modelId="{1AADD424-90A7-4F20-BF42-696E647544C1}">
      <dgm:prSet/>
      <dgm:spPr/>
      <dgm:t>
        <a:bodyPr/>
        <a:lstStyle/>
        <a:p>
          <a:r>
            <a:rPr lang="it-IT" b="1"/>
            <a:t>Working Set Theorem: </a:t>
          </a:r>
          <a:r>
            <a:rPr lang="it-IT" i="0" baseline="0"/>
            <a:t>Splay Tree efficiente per contesti di località temporale</a:t>
          </a:r>
          <a:endParaRPr lang="en-US"/>
        </a:p>
      </dgm:t>
    </dgm:pt>
    <dgm:pt modelId="{900522A1-6BB3-4C01-AF92-B9DF102586E2}" type="parTrans" cxnId="{1B4AA98C-6490-49EF-BC36-C16BB0A9AFDF}">
      <dgm:prSet/>
      <dgm:spPr/>
      <dgm:t>
        <a:bodyPr/>
        <a:lstStyle/>
        <a:p>
          <a:endParaRPr lang="en-US"/>
        </a:p>
      </dgm:t>
    </dgm:pt>
    <dgm:pt modelId="{E6B1C508-A64F-48E4-B508-0116A444461F}" type="sibTrans" cxnId="{1B4AA98C-6490-49EF-BC36-C16BB0A9AFDF}">
      <dgm:prSet/>
      <dgm:spPr/>
      <dgm:t>
        <a:bodyPr/>
        <a:lstStyle/>
        <a:p>
          <a:endParaRPr lang="en-US"/>
        </a:p>
      </dgm:t>
    </dgm:pt>
    <dgm:pt modelId="{52FBA427-2174-403D-9B84-6465694AB5E4}" type="pres">
      <dgm:prSet presAssocID="{EC920846-114F-4388-A7C3-A008CDCC3BA5}" presName="root" presStyleCnt="0">
        <dgm:presLayoutVars>
          <dgm:dir/>
          <dgm:resizeHandles val="exact"/>
        </dgm:presLayoutVars>
      </dgm:prSet>
      <dgm:spPr/>
    </dgm:pt>
    <dgm:pt modelId="{7629CF82-9C44-4921-AB10-C4ADE7871C2A}" type="pres">
      <dgm:prSet presAssocID="{E6E0C630-9AFD-4C96-802D-471FD18B2FE8}" presName="compNode" presStyleCnt="0"/>
      <dgm:spPr/>
    </dgm:pt>
    <dgm:pt modelId="{26FD6291-4CD9-44DB-96B8-541B48027ACB}" type="pres">
      <dgm:prSet presAssocID="{E6E0C630-9AFD-4C96-802D-471FD18B2FE8}" presName="bgRect" presStyleLbl="bgShp" presStyleIdx="0" presStyleCnt="4"/>
      <dgm:spPr/>
    </dgm:pt>
    <dgm:pt modelId="{3110DDE4-15B0-4644-A9D7-EC17827C586A}" type="pres">
      <dgm:prSet presAssocID="{E6E0C630-9AFD-4C96-802D-471FD18B2FE8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granaggi con riempimento a tinta unita"/>
        </a:ext>
      </dgm:extLst>
    </dgm:pt>
    <dgm:pt modelId="{6C06B1DF-ED4A-4169-8584-2CC2CF0C1D82}" type="pres">
      <dgm:prSet presAssocID="{E6E0C630-9AFD-4C96-802D-471FD18B2FE8}" presName="spaceRect" presStyleCnt="0"/>
      <dgm:spPr/>
    </dgm:pt>
    <dgm:pt modelId="{86923F94-39E8-4F28-8397-67D65AE6AB1A}" type="pres">
      <dgm:prSet presAssocID="{E6E0C630-9AFD-4C96-802D-471FD18B2FE8}" presName="parTx" presStyleLbl="revTx" presStyleIdx="0" presStyleCnt="4">
        <dgm:presLayoutVars>
          <dgm:chMax val="0"/>
          <dgm:chPref val="0"/>
        </dgm:presLayoutVars>
      </dgm:prSet>
      <dgm:spPr/>
    </dgm:pt>
    <dgm:pt modelId="{97898CD2-A1E7-427C-A6DE-06DB354E85FF}" type="pres">
      <dgm:prSet presAssocID="{BD8F311C-747A-49FA-B480-E8CDED9BE3B6}" presName="sibTrans" presStyleCnt="0"/>
      <dgm:spPr/>
    </dgm:pt>
    <dgm:pt modelId="{3F6DF7E4-A1A9-4EB6-9600-2C1745D57FE0}" type="pres">
      <dgm:prSet presAssocID="{64675154-4107-43E1-89E2-7C944134F90B}" presName="compNode" presStyleCnt="0"/>
      <dgm:spPr/>
    </dgm:pt>
    <dgm:pt modelId="{E1BBE050-B8DE-4E31-9F1C-596066FE9D2D}" type="pres">
      <dgm:prSet presAssocID="{64675154-4107-43E1-89E2-7C944134F90B}" presName="bgRect" presStyleLbl="bgShp" presStyleIdx="1" presStyleCnt="4"/>
      <dgm:spPr/>
    </dgm:pt>
    <dgm:pt modelId="{CB948A43-ADFA-4BD9-9E51-6E9C67A613E7}" type="pres">
      <dgm:prSet presAssocID="{64675154-4107-43E1-89E2-7C944134F90B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91AA9F23-5F7A-42E5-B708-40C0E457702C}" type="pres">
      <dgm:prSet presAssocID="{64675154-4107-43E1-89E2-7C944134F90B}" presName="spaceRect" presStyleCnt="0"/>
      <dgm:spPr/>
    </dgm:pt>
    <dgm:pt modelId="{75075367-0423-4841-A140-B2AAFAD5B837}" type="pres">
      <dgm:prSet presAssocID="{64675154-4107-43E1-89E2-7C944134F90B}" presName="parTx" presStyleLbl="revTx" presStyleIdx="1" presStyleCnt="4">
        <dgm:presLayoutVars>
          <dgm:chMax val="0"/>
          <dgm:chPref val="0"/>
        </dgm:presLayoutVars>
      </dgm:prSet>
      <dgm:spPr/>
    </dgm:pt>
    <dgm:pt modelId="{6E9932E5-CC61-4295-82A8-47E39E7DD8F2}" type="pres">
      <dgm:prSet presAssocID="{21F4C9E7-99AF-4F15-9FD9-D9ED5D89EC07}" presName="sibTrans" presStyleCnt="0"/>
      <dgm:spPr/>
    </dgm:pt>
    <dgm:pt modelId="{EED9528F-2565-4BE6-B364-05688156CAD6}" type="pres">
      <dgm:prSet presAssocID="{12E076B1-17F5-475C-85E8-AC7EDB5EA76C}" presName="compNode" presStyleCnt="0"/>
      <dgm:spPr/>
    </dgm:pt>
    <dgm:pt modelId="{314A7198-94A5-41B1-AFE6-87A2D76DEDBF}" type="pres">
      <dgm:prSet presAssocID="{12E076B1-17F5-475C-85E8-AC7EDB5EA76C}" presName="bgRect" presStyleLbl="bgShp" presStyleIdx="2" presStyleCnt="4"/>
      <dgm:spPr/>
    </dgm:pt>
    <dgm:pt modelId="{E061B3B9-C0AF-4228-A231-0BB3730C4A80}" type="pres">
      <dgm:prSet presAssocID="{12E076B1-17F5-475C-85E8-AC7EDB5EA76C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ro a segno con riempimento a tinta unita"/>
        </a:ext>
      </dgm:extLst>
    </dgm:pt>
    <dgm:pt modelId="{7E3A30C4-ADAF-4F67-882E-D75529B51F53}" type="pres">
      <dgm:prSet presAssocID="{12E076B1-17F5-475C-85E8-AC7EDB5EA76C}" presName="spaceRect" presStyleCnt="0"/>
      <dgm:spPr/>
    </dgm:pt>
    <dgm:pt modelId="{145EB945-133A-413C-8F76-44ECA749807C}" type="pres">
      <dgm:prSet presAssocID="{12E076B1-17F5-475C-85E8-AC7EDB5EA76C}" presName="parTx" presStyleLbl="revTx" presStyleIdx="2" presStyleCnt="4">
        <dgm:presLayoutVars>
          <dgm:chMax val="0"/>
          <dgm:chPref val="0"/>
        </dgm:presLayoutVars>
      </dgm:prSet>
      <dgm:spPr/>
    </dgm:pt>
    <dgm:pt modelId="{D1F13EA0-8B11-425E-B3D0-1A8BFBE57A57}" type="pres">
      <dgm:prSet presAssocID="{392A596F-6DA8-4D33-B38E-3ACE77708AA7}" presName="sibTrans" presStyleCnt="0"/>
      <dgm:spPr/>
    </dgm:pt>
    <dgm:pt modelId="{BB90F7AD-7489-4983-B8AA-DDFE1E3F97D1}" type="pres">
      <dgm:prSet presAssocID="{1AADD424-90A7-4F20-BF42-696E647544C1}" presName="compNode" presStyleCnt="0"/>
      <dgm:spPr/>
    </dgm:pt>
    <dgm:pt modelId="{9BEAC7E9-FBC3-4B6A-B5FF-848B3CBA55DD}" type="pres">
      <dgm:prSet presAssocID="{1AADD424-90A7-4F20-BF42-696E647544C1}" presName="bgRect" presStyleLbl="bgShp" presStyleIdx="3" presStyleCnt="4"/>
      <dgm:spPr/>
    </dgm:pt>
    <dgm:pt modelId="{94298F13-6D50-459A-8D30-DC53124E3644}" type="pres">
      <dgm:prSet presAssocID="{1AADD424-90A7-4F20-BF42-696E647544C1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nte di ingrandimento con riempimento a tinta unita"/>
        </a:ext>
      </dgm:extLst>
    </dgm:pt>
    <dgm:pt modelId="{F054597A-5FC2-4BF1-BCD1-2F02F23DDEBD}" type="pres">
      <dgm:prSet presAssocID="{1AADD424-90A7-4F20-BF42-696E647544C1}" presName="spaceRect" presStyleCnt="0"/>
      <dgm:spPr/>
    </dgm:pt>
    <dgm:pt modelId="{87ED7E9E-29F3-4B14-93CF-76E7CE263C02}" type="pres">
      <dgm:prSet presAssocID="{1AADD424-90A7-4F20-BF42-696E647544C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0C24830-1C8E-42DF-897D-8DF6BC31F646}" type="presOf" srcId="{E6E0C630-9AFD-4C96-802D-471FD18B2FE8}" destId="{86923F94-39E8-4F28-8397-67D65AE6AB1A}" srcOrd="0" destOrd="0" presId="urn:microsoft.com/office/officeart/2018/2/layout/IconVerticalSolidList"/>
    <dgm:cxn modelId="{1787CC6D-C735-441A-B40A-A672124193B1}" srcId="{EC920846-114F-4388-A7C3-A008CDCC3BA5}" destId="{12E076B1-17F5-475C-85E8-AC7EDB5EA76C}" srcOrd="2" destOrd="0" parTransId="{3AF84114-7DFA-4A5D-AA01-C31D52FFD8D1}" sibTransId="{392A596F-6DA8-4D33-B38E-3ACE77708AA7}"/>
    <dgm:cxn modelId="{8A45AA4F-FF96-4D09-9159-E93423B17549}" srcId="{EC920846-114F-4388-A7C3-A008CDCC3BA5}" destId="{64675154-4107-43E1-89E2-7C944134F90B}" srcOrd="1" destOrd="0" parTransId="{A582DF8D-AC11-4BCE-9FB5-912A17D7525C}" sibTransId="{21F4C9E7-99AF-4F15-9FD9-D9ED5D89EC07}"/>
    <dgm:cxn modelId="{1B4AA98C-6490-49EF-BC36-C16BB0A9AFDF}" srcId="{EC920846-114F-4388-A7C3-A008CDCC3BA5}" destId="{1AADD424-90A7-4F20-BF42-696E647544C1}" srcOrd="3" destOrd="0" parTransId="{900522A1-6BB3-4C01-AF92-B9DF102586E2}" sibTransId="{E6B1C508-A64F-48E4-B508-0116A444461F}"/>
    <dgm:cxn modelId="{1647D1CD-2176-4DB8-AF8D-A37D12AE74CA}" srcId="{EC920846-114F-4388-A7C3-A008CDCC3BA5}" destId="{E6E0C630-9AFD-4C96-802D-471FD18B2FE8}" srcOrd="0" destOrd="0" parTransId="{D2DF6A2B-7880-4880-AEA2-DF9717FA9493}" sibTransId="{BD8F311C-747A-49FA-B480-E8CDED9BE3B6}"/>
    <dgm:cxn modelId="{BA1BF3CF-D503-4F3A-ACFD-AE9ECA7920C1}" type="presOf" srcId="{EC920846-114F-4388-A7C3-A008CDCC3BA5}" destId="{52FBA427-2174-403D-9B84-6465694AB5E4}" srcOrd="0" destOrd="0" presId="urn:microsoft.com/office/officeart/2018/2/layout/IconVerticalSolidList"/>
    <dgm:cxn modelId="{319533D4-F4BD-4951-876C-D69AD4440181}" type="presOf" srcId="{64675154-4107-43E1-89E2-7C944134F90B}" destId="{75075367-0423-4841-A140-B2AAFAD5B837}" srcOrd="0" destOrd="0" presId="urn:microsoft.com/office/officeart/2018/2/layout/IconVerticalSolidList"/>
    <dgm:cxn modelId="{18060BEC-170C-4DC2-807C-9C95A0993EE9}" type="presOf" srcId="{12E076B1-17F5-475C-85E8-AC7EDB5EA76C}" destId="{145EB945-133A-413C-8F76-44ECA749807C}" srcOrd="0" destOrd="0" presId="urn:microsoft.com/office/officeart/2018/2/layout/IconVerticalSolidList"/>
    <dgm:cxn modelId="{7C9A07ED-0807-45A6-86C1-89606F144879}" type="presOf" srcId="{1AADD424-90A7-4F20-BF42-696E647544C1}" destId="{87ED7E9E-29F3-4B14-93CF-76E7CE263C02}" srcOrd="0" destOrd="0" presId="urn:microsoft.com/office/officeart/2018/2/layout/IconVerticalSolidList"/>
    <dgm:cxn modelId="{9D6CBDEE-9D56-406F-8C73-07FC1C4FB864}" type="presParOf" srcId="{52FBA427-2174-403D-9B84-6465694AB5E4}" destId="{7629CF82-9C44-4921-AB10-C4ADE7871C2A}" srcOrd="0" destOrd="0" presId="urn:microsoft.com/office/officeart/2018/2/layout/IconVerticalSolidList"/>
    <dgm:cxn modelId="{9C01FF52-82E6-4571-BFBB-7677A711944D}" type="presParOf" srcId="{7629CF82-9C44-4921-AB10-C4ADE7871C2A}" destId="{26FD6291-4CD9-44DB-96B8-541B48027ACB}" srcOrd="0" destOrd="0" presId="urn:microsoft.com/office/officeart/2018/2/layout/IconVerticalSolidList"/>
    <dgm:cxn modelId="{6947E014-2879-47E9-AF3E-ECBFE559848A}" type="presParOf" srcId="{7629CF82-9C44-4921-AB10-C4ADE7871C2A}" destId="{3110DDE4-15B0-4644-A9D7-EC17827C586A}" srcOrd="1" destOrd="0" presId="urn:microsoft.com/office/officeart/2018/2/layout/IconVerticalSolidList"/>
    <dgm:cxn modelId="{E1CE701E-56A4-4B77-A81D-58663BE1774C}" type="presParOf" srcId="{7629CF82-9C44-4921-AB10-C4ADE7871C2A}" destId="{6C06B1DF-ED4A-4169-8584-2CC2CF0C1D82}" srcOrd="2" destOrd="0" presId="urn:microsoft.com/office/officeart/2018/2/layout/IconVerticalSolidList"/>
    <dgm:cxn modelId="{8F381B1B-9981-4DDF-9881-3C052FCF6CA6}" type="presParOf" srcId="{7629CF82-9C44-4921-AB10-C4ADE7871C2A}" destId="{86923F94-39E8-4F28-8397-67D65AE6AB1A}" srcOrd="3" destOrd="0" presId="urn:microsoft.com/office/officeart/2018/2/layout/IconVerticalSolidList"/>
    <dgm:cxn modelId="{C9EFF249-FA07-4498-8D34-76926E8A4230}" type="presParOf" srcId="{52FBA427-2174-403D-9B84-6465694AB5E4}" destId="{97898CD2-A1E7-427C-A6DE-06DB354E85FF}" srcOrd="1" destOrd="0" presId="urn:microsoft.com/office/officeart/2018/2/layout/IconVerticalSolidList"/>
    <dgm:cxn modelId="{51F8DE71-000A-480F-A9B0-B8D089271DD5}" type="presParOf" srcId="{52FBA427-2174-403D-9B84-6465694AB5E4}" destId="{3F6DF7E4-A1A9-4EB6-9600-2C1745D57FE0}" srcOrd="2" destOrd="0" presId="urn:microsoft.com/office/officeart/2018/2/layout/IconVerticalSolidList"/>
    <dgm:cxn modelId="{76A5EE5B-F282-44E9-B6CD-E1A0E825B0D1}" type="presParOf" srcId="{3F6DF7E4-A1A9-4EB6-9600-2C1745D57FE0}" destId="{E1BBE050-B8DE-4E31-9F1C-596066FE9D2D}" srcOrd="0" destOrd="0" presId="urn:microsoft.com/office/officeart/2018/2/layout/IconVerticalSolidList"/>
    <dgm:cxn modelId="{E550C425-A7E2-43E1-B88A-A52C57A0C5CA}" type="presParOf" srcId="{3F6DF7E4-A1A9-4EB6-9600-2C1745D57FE0}" destId="{CB948A43-ADFA-4BD9-9E51-6E9C67A613E7}" srcOrd="1" destOrd="0" presId="urn:microsoft.com/office/officeart/2018/2/layout/IconVerticalSolidList"/>
    <dgm:cxn modelId="{50A4372F-15CC-4E30-8667-8E67B6FDD75B}" type="presParOf" srcId="{3F6DF7E4-A1A9-4EB6-9600-2C1745D57FE0}" destId="{91AA9F23-5F7A-42E5-B708-40C0E457702C}" srcOrd="2" destOrd="0" presId="urn:microsoft.com/office/officeart/2018/2/layout/IconVerticalSolidList"/>
    <dgm:cxn modelId="{040FD7D8-681D-4527-8B43-EDFD449643CB}" type="presParOf" srcId="{3F6DF7E4-A1A9-4EB6-9600-2C1745D57FE0}" destId="{75075367-0423-4841-A140-B2AAFAD5B837}" srcOrd="3" destOrd="0" presId="urn:microsoft.com/office/officeart/2018/2/layout/IconVerticalSolidList"/>
    <dgm:cxn modelId="{2A0AE358-7033-455E-BA71-1B70F0262BC6}" type="presParOf" srcId="{52FBA427-2174-403D-9B84-6465694AB5E4}" destId="{6E9932E5-CC61-4295-82A8-47E39E7DD8F2}" srcOrd="3" destOrd="0" presId="urn:microsoft.com/office/officeart/2018/2/layout/IconVerticalSolidList"/>
    <dgm:cxn modelId="{2E91F0AA-9576-4577-BBFB-7C644A4D44EA}" type="presParOf" srcId="{52FBA427-2174-403D-9B84-6465694AB5E4}" destId="{EED9528F-2565-4BE6-B364-05688156CAD6}" srcOrd="4" destOrd="0" presId="urn:microsoft.com/office/officeart/2018/2/layout/IconVerticalSolidList"/>
    <dgm:cxn modelId="{F0B27AAA-9D7B-4AD6-BF94-86496356E83F}" type="presParOf" srcId="{EED9528F-2565-4BE6-B364-05688156CAD6}" destId="{314A7198-94A5-41B1-AFE6-87A2D76DEDBF}" srcOrd="0" destOrd="0" presId="urn:microsoft.com/office/officeart/2018/2/layout/IconVerticalSolidList"/>
    <dgm:cxn modelId="{4D8F934B-A177-4E59-BC3B-AA4CF218F4E6}" type="presParOf" srcId="{EED9528F-2565-4BE6-B364-05688156CAD6}" destId="{E061B3B9-C0AF-4228-A231-0BB3730C4A80}" srcOrd="1" destOrd="0" presId="urn:microsoft.com/office/officeart/2018/2/layout/IconVerticalSolidList"/>
    <dgm:cxn modelId="{C2B607D0-193D-48D8-8A83-900F5A1E1609}" type="presParOf" srcId="{EED9528F-2565-4BE6-B364-05688156CAD6}" destId="{7E3A30C4-ADAF-4F67-882E-D75529B51F53}" srcOrd="2" destOrd="0" presId="urn:microsoft.com/office/officeart/2018/2/layout/IconVerticalSolidList"/>
    <dgm:cxn modelId="{7F927A06-E75B-431F-A728-9CC107C8EF82}" type="presParOf" srcId="{EED9528F-2565-4BE6-B364-05688156CAD6}" destId="{145EB945-133A-413C-8F76-44ECA749807C}" srcOrd="3" destOrd="0" presId="urn:microsoft.com/office/officeart/2018/2/layout/IconVerticalSolidList"/>
    <dgm:cxn modelId="{C572593C-7CD5-4EA9-8711-627452773169}" type="presParOf" srcId="{52FBA427-2174-403D-9B84-6465694AB5E4}" destId="{D1F13EA0-8B11-425E-B3D0-1A8BFBE57A57}" srcOrd="5" destOrd="0" presId="urn:microsoft.com/office/officeart/2018/2/layout/IconVerticalSolidList"/>
    <dgm:cxn modelId="{52D2B7BB-A067-43D4-B71E-C25C9E3F462B}" type="presParOf" srcId="{52FBA427-2174-403D-9B84-6465694AB5E4}" destId="{BB90F7AD-7489-4983-B8AA-DDFE1E3F97D1}" srcOrd="6" destOrd="0" presId="urn:microsoft.com/office/officeart/2018/2/layout/IconVerticalSolidList"/>
    <dgm:cxn modelId="{42EC2A88-5BC3-4DF4-B8F4-B0769F68D65A}" type="presParOf" srcId="{BB90F7AD-7489-4983-B8AA-DDFE1E3F97D1}" destId="{9BEAC7E9-FBC3-4B6A-B5FF-848B3CBA55DD}" srcOrd="0" destOrd="0" presId="urn:microsoft.com/office/officeart/2018/2/layout/IconVerticalSolidList"/>
    <dgm:cxn modelId="{AC2C1CC8-C035-4317-A14F-CAE742CEA1EF}" type="presParOf" srcId="{BB90F7AD-7489-4983-B8AA-DDFE1E3F97D1}" destId="{94298F13-6D50-459A-8D30-DC53124E3644}" srcOrd="1" destOrd="0" presId="urn:microsoft.com/office/officeart/2018/2/layout/IconVerticalSolidList"/>
    <dgm:cxn modelId="{D616AC96-1C9F-4EB6-9AB2-E4BBCE18A994}" type="presParOf" srcId="{BB90F7AD-7489-4983-B8AA-DDFE1E3F97D1}" destId="{F054597A-5FC2-4BF1-BCD1-2F02F23DDEBD}" srcOrd="2" destOrd="0" presId="urn:microsoft.com/office/officeart/2018/2/layout/IconVerticalSolidList"/>
    <dgm:cxn modelId="{1B963FD3-B13F-4BB1-A656-A8367A884768}" type="presParOf" srcId="{BB90F7AD-7489-4983-B8AA-DDFE1E3F97D1}" destId="{87ED7E9E-29F3-4B14-93CF-76E7CE263C0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FD6291-4CD9-44DB-96B8-541B48027ACB}">
      <dsp:nvSpPr>
        <dsp:cNvPr id="0" name=""/>
        <dsp:cNvSpPr/>
      </dsp:nvSpPr>
      <dsp:spPr>
        <a:xfrm>
          <a:off x="0" y="1729"/>
          <a:ext cx="8949216" cy="8765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10DDE4-15B0-4644-A9D7-EC17827C586A}">
      <dsp:nvSpPr>
        <dsp:cNvPr id="0" name=""/>
        <dsp:cNvSpPr/>
      </dsp:nvSpPr>
      <dsp:spPr>
        <a:xfrm>
          <a:off x="265165" y="198960"/>
          <a:ext cx="482119" cy="4821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923F94-39E8-4F28-8397-67D65AE6AB1A}">
      <dsp:nvSpPr>
        <dsp:cNvPr id="0" name=""/>
        <dsp:cNvSpPr/>
      </dsp:nvSpPr>
      <dsp:spPr>
        <a:xfrm>
          <a:off x="1012450" y="1729"/>
          <a:ext cx="7936765" cy="876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71" tIns="92771" rIns="92771" bIns="9277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b="1" i="0" kern="1200" baseline="0" dirty="0"/>
            <a:t>Access Lemma: </a:t>
          </a:r>
          <a:r>
            <a:rPr lang="it-IT" sz="2200" b="0" i="0" kern="1200" baseline="0" dirty="0"/>
            <a:t>costo dell’operazione di </a:t>
          </a:r>
          <a:r>
            <a:rPr lang="it-IT" sz="2200" b="0" i="0" kern="1200" baseline="0" dirty="0" err="1"/>
            <a:t>Splaying</a:t>
          </a:r>
          <a:r>
            <a:rPr lang="it-IT" sz="2200" b="0" i="0" kern="1200" baseline="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it-IT" sz="2200" b="0" i="1" kern="1200" baseline="0" smtClean="0">
                  <a:latin typeface="Cambria Math" panose="02040503050406030204" pitchFamily="18" charset="0"/>
                </a:rPr>
                <m:t>𝑂</m:t>
              </m:r>
              <m:r>
                <a:rPr lang="it-IT" sz="2200" b="0" i="1" kern="1200" baseline="0" smtClean="0">
                  <a:latin typeface="Cambria Math" panose="02040503050406030204" pitchFamily="18" charset="0"/>
                </a:rPr>
                <m:t>(</m:t>
              </m:r>
              <m:func>
                <m:funcPr>
                  <m:ctrlPr>
                    <a:rPr lang="it-IT" sz="2200" b="0" i="1" kern="1200" baseline="0" smtClean="0">
                      <a:latin typeface="Cambria Math" panose="02040503050406030204" pitchFamily="18" charset="0"/>
                    </a:rPr>
                  </m:ctrlPr>
                </m:funcPr>
                <m:fName>
                  <m:r>
                    <m:rPr>
                      <m:sty m:val="p"/>
                    </m:rPr>
                    <a:rPr lang="it-IT" sz="2200" b="0" i="0" kern="1200" baseline="0" smtClean="0">
                      <a:latin typeface="Cambria Math" panose="02040503050406030204" pitchFamily="18" charset="0"/>
                    </a:rPr>
                    <m:t>log</m:t>
                  </m:r>
                </m:fName>
                <m:e>
                  <m:r>
                    <a:rPr lang="it-IT" sz="2200" b="0" i="1" kern="1200" baseline="0" smtClean="0">
                      <a:latin typeface="Cambria Math" panose="02040503050406030204" pitchFamily="18" charset="0"/>
                    </a:rPr>
                    <m:t>𝑛</m:t>
                  </m:r>
                </m:e>
              </m:func>
              <m:r>
                <a:rPr lang="it-IT" sz="2200" b="0" i="1" kern="1200" baseline="0" smtClean="0">
                  <a:latin typeface="Cambria Math" panose="02040503050406030204" pitchFamily="18" charset="0"/>
                </a:rPr>
                <m:t>)</m:t>
              </m:r>
            </m:oMath>
          </a14:m>
          <a:endParaRPr lang="en-US" sz="2200" kern="1200" dirty="0"/>
        </a:p>
      </dsp:txBody>
      <dsp:txXfrm>
        <a:off x="1012450" y="1729"/>
        <a:ext cx="7936765" cy="876580"/>
      </dsp:txXfrm>
    </dsp:sp>
    <dsp:sp modelId="{E1BBE050-B8DE-4E31-9F1C-596066FE9D2D}">
      <dsp:nvSpPr>
        <dsp:cNvPr id="0" name=""/>
        <dsp:cNvSpPr/>
      </dsp:nvSpPr>
      <dsp:spPr>
        <a:xfrm>
          <a:off x="0" y="1097455"/>
          <a:ext cx="8949216" cy="8765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948A43-ADFA-4BD9-9E51-6E9C67A613E7}">
      <dsp:nvSpPr>
        <dsp:cNvPr id="0" name=""/>
        <dsp:cNvSpPr/>
      </dsp:nvSpPr>
      <dsp:spPr>
        <a:xfrm>
          <a:off x="265165" y="1294685"/>
          <a:ext cx="482119" cy="4821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075367-0423-4841-A140-B2AAFAD5B837}">
      <dsp:nvSpPr>
        <dsp:cNvPr id="0" name=""/>
        <dsp:cNvSpPr/>
      </dsp:nvSpPr>
      <dsp:spPr>
        <a:xfrm>
          <a:off x="1012450" y="1097455"/>
          <a:ext cx="7936765" cy="876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71" tIns="92771" rIns="92771" bIns="9277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b="1" kern="1200" dirty="0"/>
            <a:t>Balance </a:t>
          </a:r>
          <a:r>
            <a:rPr lang="it-IT" sz="2200" b="1" kern="1200" dirty="0" err="1"/>
            <a:t>Theorem</a:t>
          </a:r>
          <a:r>
            <a:rPr lang="it-IT" sz="2200" b="1" kern="1200" dirty="0"/>
            <a:t>: </a:t>
          </a:r>
          <a:r>
            <a:rPr lang="it-IT" sz="2200" kern="1200" dirty="0"/>
            <a:t>Splay Tree efficiente quanto un qualsiasi albero bilanciato</a:t>
          </a:r>
          <a:endParaRPr lang="en-US" sz="2200" kern="1200" dirty="0"/>
        </a:p>
      </dsp:txBody>
      <dsp:txXfrm>
        <a:off x="1012450" y="1097455"/>
        <a:ext cx="7936765" cy="876580"/>
      </dsp:txXfrm>
    </dsp:sp>
    <dsp:sp modelId="{314A7198-94A5-41B1-AFE6-87A2D76DEDBF}">
      <dsp:nvSpPr>
        <dsp:cNvPr id="0" name=""/>
        <dsp:cNvSpPr/>
      </dsp:nvSpPr>
      <dsp:spPr>
        <a:xfrm>
          <a:off x="0" y="2193181"/>
          <a:ext cx="8949216" cy="8765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61B3B9-C0AF-4228-A231-0BB3730C4A80}">
      <dsp:nvSpPr>
        <dsp:cNvPr id="0" name=""/>
        <dsp:cNvSpPr/>
      </dsp:nvSpPr>
      <dsp:spPr>
        <a:xfrm>
          <a:off x="265165" y="2390411"/>
          <a:ext cx="482119" cy="4821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5EB945-133A-413C-8F76-44ECA749807C}">
      <dsp:nvSpPr>
        <dsp:cNvPr id="0" name=""/>
        <dsp:cNvSpPr/>
      </dsp:nvSpPr>
      <dsp:spPr>
        <a:xfrm>
          <a:off x="1012450" y="2193181"/>
          <a:ext cx="7936765" cy="876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71" tIns="92771" rIns="92771" bIns="9277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b="1" i="0" kern="1200" baseline="0" dirty="0" err="1"/>
            <a:t>Static</a:t>
          </a:r>
          <a:r>
            <a:rPr lang="it-IT" sz="2200" b="1" i="0" kern="1200" baseline="0" dirty="0"/>
            <a:t> Finger </a:t>
          </a:r>
          <a:r>
            <a:rPr lang="it-IT" sz="2200" b="1" i="0" kern="1200" baseline="0" dirty="0" err="1"/>
            <a:t>Theorem</a:t>
          </a:r>
          <a:r>
            <a:rPr lang="it-IT" sz="2200" b="1" i="0" kern="1200" baseline="0" dirty="0"/>
            <a:t>: </a:t>
          </a:r>
          <a:r>
            <a:rPr lang="it-IT" sz="2200" i="0" kern="1200" baseline="0" dirty="0"/>
            <a:t>Splay Tree efficiente per contesti di località spaziale</a:t>
          </a:r>
          <a:endParaRPr lang="en-US" sz="2200" kern="1200" dirty="0"/>
        </a:p>
      </dsp:txBody>
      <dsp:txXfrm>
        <a:off x="1012450" y="2193181"/>
        <a:ext cx="7936765" cy="876580"/>
      </dsp:txXfrm>
    </dsp:sp>
    <dsp:sp modelId="{9BEAC7E9-FBC3-4B6A-B5FF-848B3CBA55DD}">
      <dsp:nvSpPr>
        <dsp:cNvPr id="0" name=""/>
        <dsp:cNvSpPr/>
      </dsp:nvSpPr>
      <dsp:spPr>
        <a:xfrm>
          <a:off x="0" y="3288906"/>
          <a:ext cx="8949216" cy="8765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298F13-6D50-459A-8D30-DC53124E3644}">
      <dsp:nvSpPr>
        <dsp:cNvPr id="0" name=""/>
        <dsp:cNvSpPr/>
      </dsp:nvSpPr>
      <dsp:spPr>
        <a:xfrm>
          <a:off x="265165" y="3486137"/>
          <a:ext cx="482119" cy="48211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ED7E9E-29F3-4B14-93CF-76E7CE263C02}">
      <dsp:nvSpPr>
        <dsp:cNvPr id="0" name=""/>
        <dsp:cNvSpPr/>
      </dsp:nvSpPr>
      <dsp:spPr>
        <a:xfrm>
          <a:off x="1012450" y="3288906"/>
          <a:ext cx="7936765" cy="876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71" tIns="92771" rIns="92771" bIns="9277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b="1" kern="1200"/>
            <a:t>Working Set Theorem: </a:t>
          </a:r>
          <a:r>
            <a:rPr lang="it-IT" sz="2200" i="0" kern="1200" baseline="0"/>
            <a:t>Splay Tree efficiente per contesti di località temporale</a:t>
          </a:r>
          <a:endParaRPr lang="en-US" sz="2200" kern="1200"/>
        </a:p>
      </dsp:txBody>
      <dsp:txXfrm>
        <a:off x="1012450" y="3288906"/>
        <a:ext cx="7936765" cy="8765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sp>
        <p:nvSpPr>
          <p:cNvPr id="3" name="Sottotitolo 2">
            <a:extLst>
              <a:ext uri="{FF2B5EF4-FFF2-40B4-BE49-F238E27FC236}">
                <a16:creationId xmlns:a16="http://schemas.microsoft.com/office/drawing/2014/main" id="{E34C8243-103F-B32F-7DF6-C0E03DC25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631" y="3678295"/>
            <a:ext cx="9526961" cy="1769122"/>
          </a:xfrm>
        </p:spPr>
        <p:txBody>
          <a:bodyPr>
            <a:noAutofit/>
          </a:bodyPr>
          <a:lstStyle/>
          <a:p>
            <a:r>
              <a:rPr lang="it-IT" sz="1900" dirty="0">
                <a:solidFill>
                  <a:schemeClr val="tx1"/>
                </a:solidFill>
              </a:rPr>
              <a:t>Corso di Laurea in Informatica – Macroarea di Scienze Matematiche, Fisiche e Naturali</a:t>
            </a:r>
          </a:p>
          <a:p>
            <a:r>
              <a:rPr lang="it-IT" sz="1900" dirty="0">
                <a:solidFill>
                  <a:schemeClr val="tx1"/>
                </a:solidFill>
              </a:rPr>
              <a:t>Laureando: Matteo Cipolletta</a:t>
            </a:r>
          </a:p>
          <a:p>
            <a:r>
              <a:rPr lang="it-IT" sz="1900" dirty="0">
                <a:solidFill>
                  <a:schemeClr val="tx1"/>
                </a:solidFill>
              </a:rPr>
              <a:t>Relatore: Luciano </a:t>
            </a:r>
            <a:r>
              <a:rPr lang="it-IT" sz="1900" dirty="0" err="1">
                <a:solidFill>
                  <a:schemeClr val="tx1"/>
                </a:solidFill>
              </a:rPr>
              <a:t>Gualà</a:t>
            </a:r>
            <a:endParaRPr lang="it-IT" sz="1900" dirty="0">
              <a:solidFill>
                <a:schemeClr val="tx1"/>
              </a:solidFill>
            </a:endParaRPr>
          </a:p>
          <a:p>
            <a:r>
              <a:rPr lang="it-IT" sz="1900" dirty="0">
                <a:solidFill>
                  <a:schemeClr val="tx1"/>
                </a:solidFill>
              </a:rPr>
              <a:t>Anno Accademico: 2023-2024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622F0ED-1EAB-8656-FF56-380A3AEE7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8392" y="1679690"/>
            <a:ext cx="8082619" cy="164630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it-IT" sz="4000" dirty="0"/>
              <a:t>La capacità di adattarsi: </a:t>
            </a:r>
            <a:br>
              <a:rPr lang="it-IT" sz="4000" dirty="0"/>
            </a:br>
            <a:r>
              <a:rPr lang="it-IT" sz="4000" dirty="0"/>
              <a:t>Analisi Teorica e Sperimentale degli Splay Tree</a:t>
            </a:r>
          </a:p>
        </p:txBody>
      </p:sp>
      <p:pic>
        <p:nvPicPr>
          <p:cNvPr id="9" name="Immagine 8" descr="Immagine che contiene testo, schermata, Carattere, grafica&#10;&#10;Il contenuto generato dall'IA potrebbe non essere corretto.">
            <a:extLst>
              <a:ext uri="{FF2B5EF4-FFF2-40B4-BE49-F238E27FC236}">
                <a16:creationId xmlns:a16="http://schemas.microsoft.com/office/drawing/2014/main" id="{D5F967ED-29A8-7844-AD28-6E809487B8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4362" b="69485"/>
          <a:stretch/>
        </p:blipFill>
        <p:spPr>
          <a:xfrm>
            <a:off x="535606" y="3992140"/>
            <a:ext cx="4227287" cy="158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841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F1B06B-65C7-60DF-FAA6-A39D05BA2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938AEAB-8910-8477-7584-80AA4A845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B1DEA57-A2D5-7F44-7880-63A581A48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29F87B7-DE56-0719-B043-368CCA71D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6F4092A0-CE6B-2E56-4360-A28B96F1F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F0FCBFFE-2505-0988-FE41-050CCBAA3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711D6A24-2E68-46CD-25CA-5FE5476CF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FF0948E2-C5E0-FCAC-0697-47406FB7C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A0EDAC4-B5DF-00AA-8AB2-4D3C02BD5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CC3E183E-5009-78FB-92BC-6C230F5E15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1924C85-E763-BE50-4D34-75123D77F8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850A2C81-5B3E-17AE-093B-B83AEE717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D610EFA2-15F9-B5D5-E455-EDC8CB4B9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Analisi</a:t>
            </a:r>
            <a:r>
              <a:rPr lang="en-US" sz="5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0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degli</a:t>
            </a:r>
            <a:r>
              <a:rPr lang="en-US" sz="5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0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scenar</a:t>
            </a:r>
            <a:r>
              <a:rPr lang="en-US" sz="5000" dirty="0" err="1"/>
              <a:t>i</a:t>
            </a:r>
            <a:r>
              <a:rPr lang="en-US" sz="5000" dirty="0"/>
              <a:t> </a:t>
            </a:r>
            <a:r>
              <a:rPr lang="en-US" sz="5000" dirty="0" err="1"/>
              <a:t>applicativi</a:t>
            </a:r>
            <a:endParaRPr lang="en-US" sz="5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2A283B18-5752-FD00-2C6A-83494D11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pic>
        <p:nvPicPr>
          <p:cNvPr id="7" name="Graphic 6" descr="Cotone">
            <a:extLst>
              <a:ext uri="{FF2B5EF4-FFF2-40B4-BE49-F238E27FC236}">
                <a16:creationId xmlns:a16="http://schemas.microsoft.com/office/drawing/2014/main" id="{D3D4AD81-5856-1A8B-2EAA-CDB243657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93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147C16-C181-F852-ACE0-C9BAE6E47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44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46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47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48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 descr="Immagine che contiene linea, Diagramma, diagramma, testo&#10;&#10;Il contenuto generato dall'IA potrebbe non essere corretto.">
            <a:extLst>
              <a:ext uri="{FF2B5EF4-FFF2-40B4-BE49-F238E27FC236}">
                <a16:creationId xmlns:a16="http://schemas.microsoft.com/office/drawing/2014/main" id="{B97726BA-751A-DB49-9BBA-8E2AF16CE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29" y="1296635"/>
            <a:ext cx="3934944" cy="2360966"/>
          </a:xfrm>
          <a:prstGeom prst="rect">
            <a:avLst/>
          </a:prstGeom>
        </p:spPr>
      </p:pic>
      <p:pic>
        <p:nvPicPr>
          <p:cNvPr id="11" name="Immagine 10" descr="Immagine che contiene Diagramma, linea, diagramma, testo&#10;&#10;Il contenuto generato dall'IA potrebbe non essere corretto.">
            <a:extLst>
              <a:ext uri="{FF2B5EF4-FFF2-40B4-BE49-F238E27FC236}">
                <a16:creationId xmlns:a16="http://schemas.microsoft.com/office/drawing/2014/main" id="{C6957666-42D4-16FA-A508-74F2B6806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7056" y="1296635"/>
            <a:ext cx="3934944" cy="2360965"/>
          </a:xfrm>
          <a:prstGeom prst="rect">
            <a:avLst/>
          </a:prstGeom>
        </p:spPr>
      </p:pic>
      <p:pic>
        <p:nvPicPr>
          <p:cNvPr id="15" name="Immagine 14" descr="Immagine che contiene linea, Diagramma, diagramma, pendio&#10;&#10;Il contenuto generato dall'IA potrebbe non essere corretto.">
            <a:extLst>
              <a:ext uri="{FF2B5EF4-FFF2-40B4-BE49-F238E27FC236}">
                <a16:creationId xmlns:a16="http://schemas.microsoft.com/office/drawing/2014/main" id="{EAD41ACB-DF10-97C1-2C76-87412E5258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922" y="1253706"/>
            <a:ext cx="4006492" cy="2403894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9B65C9B-9102-D8AB-5DF7-16B067B4B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93" y="4757171"/>
            <a:ext cx="4441743" cy="156389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 sz="2500" dirty="0"/>
              <a:t>Analisi degli scenari applicativi –</a:t>
            </a:r>
            <a:br>
              <a:rPr lang="it-IT" sz="2500" dirty="0"/>
            </a:br>
            <a:r>
              <a:rPr lang="it-IT" sz="2500" dirty="0"/>
              <a:t>Working Set </a:t>
            </a:r>
            <a:r>
              <a:rPr lang="it-IT" sz="2500" dirty="0" err="1"/>
              <a:t>Theorem</a:t>
            </a:r>
            <a:br>
              <a:rPr lang="it-IT" sz="2500" dirty="0"/>
            </a:br>
            <a:endParaRPr lang="it-IT" sz="2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FF639CD8-A7D6-187E-8391-AF68D1EE3DC7}"/>
                  </a:ext>
                </a:extLst>
              </p:cNvPr>
              <p:cNvSpPr txBox="1"/>
              <p:nvPr/>
            </p:nvSpPr>
            <p:spPr>
              <a:xfrm>
                <a:off x="217593" y="3718106"/>
                <a:ext cx="3658345" cy="485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/>
                  <a:t>Dimensione Working Set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FF639CD8-A7D6-187E-8391-AF68D1EE3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93" y="3718106"/>
                <a:ext cx="3658345" cy="485197"/>
              </a:xfrm>
              <a:prstGeom prst="rect">
                <a:avLst/>
              </a:prstGeom>
              <a:blipFill>
                <a:blip r:embed="rId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6D1B13BB-F161-0C2A-01BA-CFAD2457CBFC}"/>
                  </a:ext>
                </a:extLst>
              </p:cNvPr>
              <p:cNvSpPr txBox="1"/>
              <p:nvPr/>
            </p:nvSpPr>
            <p:spPr>
              <a:xfrm>
                <a:off x="4403002" y="3718106"/>
                <a:ext cx="3658345" cy="485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/>
                  <a:t>Dimensione Working Set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6D1B13BB-F161-0C2A-01BA-CFAD2457C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002" y="3718106"/>
                <a:ext cx="3658345" cy="485197"/>
              </a:xfrm>
              <a:prstGeom prst="rect">
                <a:avLst/>
              </a:prstGeom>
              <a:blipFill>
                <a:blip r:embed="rId6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53D62DEE-813A-00A3-24AA-88B331E760AA}"/>
                  </a:ext>
                </a:extLst>
              </p:cNvPr>
              <p:cNvSpPr txBox="1"/>
              <p:nvPr/>
            </p:nvSpPr>
            <p:spPr>
              <a:xfrm>
                <a:off x="8564206" y="3722909"/>
                <a:ext cx="3658345" cy="485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/>
                  <a:t>Dimensione Working Set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53D62DEE-813A-00A3-24AA-88B331E76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4206" y="3722909"/>
                <a:ext cx="3658345" cy="485197"/>
              </a:xfrm>
              <a:prstGeom prst="rect">
                <a:avLst/>
              </a:prstGeom>
              <a:blipFill>
                <a:blip r:embed="rId7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7D961C5B-A7E4-F4F0-007C-77B7F7D77652}"/>
              </a:ext>
            </a:extLst>
          </p:cNvPr>
          <p:cNvSpPr txBox="1">
            <a:spLocks/>
          </p:cNvSpPr>
          <p:nvPr/>
        </p:nvSpPr>
        <p:spPr>
          <a:xfrm>
            <a:off x="4044417" y="4788512"/>
            <a:ext cx="5060547" cy="1563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it-IT" b="1">
                <a:solidFill>
                  <a:srgbClr val="FFFFFF"/>
                </a:solidFill>
              </a:rPr>
              <a:t>CONSEGUENZE:</a:t>
            </a:r>
          </a:p>
          <a:p>
            <a:pPr>
              <a:buClr>
                <a:srgbClr val="90C226"/>
              </a:buClr>
              <a:defRPr/>
            </a:pPr>
            <a:r>
              <a:rPr lang="it-IT" sz="2000">
                <a:solidFill>
                  <a:schemeClr val="bg1"/>
                </a:solidFill>
                <a:latin typeface="Trebuchet MS" panose="020B0603020202020204"/>
              </a:rPr>
              <a:t>Working Set piccolo -&gt; Molto efficiente</a:t>
            </a:r>
          </a:p>
          <a:p>
            <a:pPr>
              <a:buClr>
                <a:srgbClr val="90C226"/>
              </a:buClr>
              <a:defRPr/>
            </a:pPr>
            <a:r>
              <a:rPr lang="it-IT" sz="2000">
                <a:solidFill>
                  <a:schemeClr val="bg1"/>
                </a:solidFill>
                <a:latin typeface="Trebuchet MS" panose="020B0603020202020204"/>
              </a:rPr>
              <a:t>Working Set grande -&gt; Poco efficiente </a:t>
            </a:r>
          </a:p>
          <a:p>
            <a:pPr marL="0" indent="0">
              <a:buFont typeface="Wingdings 3" charset="2"/>
              <a:buNone/>
            </a:pPr>
            <a:endParaRPr lang="it-IT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76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11111E-6 L 0.32865 -0.0807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32" y="-405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7037E-6 L 0.33216 0.0254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02" y="127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865 -0.08079 L -3.54167E-6 -1.11111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32" y="402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68000" y="68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216 0.02546 L -4.16667E-6 1.11111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32" y="-134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11111E-6 L -0.33893 -0.08079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27" y="-3912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5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7.40741E-7 L -0.35247 0.02477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30" y="903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893 -0.08079 L -3.95833E-6 2.96296E-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18" y="4074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8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68000" y="68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63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247 0.02477 L 4.375E-6 -2.22222E-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69" y="-1227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5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5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16" grpId="4"/>
      <p:bldP spid="16" grpId="5"/>
      <p:bldP spid="17" grpId="0"/>
      <p:bldP spid="17" grpId="1"/>
      <p:bldP spid="17" grpId="4"/>
      <p:bldP spid="17" grpId="5"/>
      <p:bldP spid="19" grpId="0"/>
      <p:bldP spid="19" grpId="1"/>
      <p:bldP spid="19" grpId="4"/>
      <p:bldP spid="19" grpId="5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9CAF13-01F0-2D52-70F5-C0AF51D61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790DE8B6-5D50-6D91-985A-07D681B90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5CEAC77-9252-1400-639F-F0F627013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45F9A26-CB1A-A0E9-C6B4-C853C6482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F22A4CD-F1B2-4E66-76AB-ABE4C667A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23">
              <a:extLst>
                <a:ext uri="{FF2B5EF4-FFF2-40B4-BE49-F238E27FC236}">
                  <a16:creationId xmlns:a16="http://schemas.microsoft.com/office/drawing/2014/main" id="{11E1305D-0B45-68CD-74EE-DCD3FA112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44" name="Rectangle 25">
              <a:extLst>
                <a:ext uri="{FF2B5EF4-FFF2-40B4-BE49-F238E27FC236}">
                  <a16:creationId xmlns:a16="http://schemas.microsoft.com/office/drawing/2014/main" id="{04683CD6-6588-F135-4E2F-1A181F546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E6A12983-AA35-260C-087A-9B6F64E60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46" name="Rectangle 27">
              <a:extLst>
                <a:ext uri="{FF2B5EF4-FFF2-40B4-BE49-F238E27FC236}">
                  <a16:creationId xmlns:a16="http://schemas.microsoft.com/office/drawing/2014/main" id="{934729EB-6553-11EA-75EB-31444C707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47" name="Rectangle 28">
              <a:extLst>
                <a:ext uri="{FF2B5EF4-FFF2-40B4-BE49-F238E27FC236}">
                  <a16:creationId xmlns:a16="http://schemas.microsoft.com/office/drawing/2014/main" id="{328BF809-110C-B63C-015B-359F358AA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48" name="Rectangle 29">
              <a:extLst>
                <a:ext uri="{FF2B5EF4-FFF2-40B4-BE49-F238E27FC236}">
                  <a16:creationId xmlns:a16="http://schemas.microsoft.com/office/drawing/2014/main" id="{C763897C-D6AA-AE85-E56B-AF46EA59EE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3D4523DC-1833-9863-BD99-3CFFEB0AA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C6738E6F-4BAA-6049-4603-B4994E78C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6FEEB02-D7C9-E827-0B6E-8A7E9B613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998" y="4785482"/>
            <a:ext cx="4441743" cy="156389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 sz="2500" dirty="0"/>
              <a:t>Analisi degli scenari applicativi –</a:t>
            </a:r>
            <a:br>
              <a:rPr lang="it-IT" sz="2500" dirty="0"/>
            </a:br>
            <a:r>
              <a:rPr lang="it-IT" sz="2500" dirty="0" err="1"/>
              <a:t>Static</a:t>
            </a:r>
            <a:r>
              <a:rPr lang="it-IT" sz="2500" dirty="0"/>
              <a:t> Finger </a:t>
            </a:r>
            <a:r>
              <a:rPr lang="it-IT" sz="2500" dirty="0" err="1"/>
              <a:t>Theorem</a:t>
            </a:r>
            <a:br>
              <a:rPr lang="it-IT" sz="2500" dirty="0"/>
            </a:br>
            <a:endParaRPr lang="it-IT" sz="2500" dirty="0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23D1F48E-AA03-5B55-93FD-387B0F1C7190}"/>
              </a:ext>
            </a:extLst>
          </p:cNvPr>
          <p:cNvSpPr txBox="1"/>
          <p:nvPr/>
        </p:nvSpPr>
        <p:spPr>
          <a:xfrm>
            <a:off x="533400" y="349250"/>
            <a:ext cx="10661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4000"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DD387E8B-A531-3687-440C-6B2F470AE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2229" y="4785482"/>
            <a:ext cx="5397681" cy="156389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b="1" dirty="0">
                <a:solidFill>
                  <a:srgbClr val="FFFFFF"/>
                </a:solidFill>
              </a:rPr>
              <a:t>CONSEGUENZE: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Accessi concentrati -&gt; Molto efficiente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it-IT" sz="2000" dirty="0">
                <a:solidFill>
                  <a:schemeClr val="bg1"/>
                </a:solidFill>
                <a:latin typeface="Trebuchet MS" panose="020B0603020202020204"/>
              </a:rPr>
              <a:t>Accessi sparsi -&gt; Poco efficiente </a:t>
            </a:r>
            <a:endParaRPr kumimoji="0" lang="it-IT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indent="0">
              <a:buNone/>
            </a:pPr>
            <a:endParaRPr lang="it-IT" b="1" dirty="0">
              <a:solidFill>
                <a:srgbClr val="FFFFFF"/>
              </a:solidFill>
            </a:endParaRPr>
          </a:p>
        </p:txBody>
      </p:sp>
      <p:pic>
        <p:nvPicPr>
          <p:cNvPr id="3" name="Immagine 2" descr="Immagine che contiene linea, Diagramma, diagramma, testo&#10;&#10;Il contenuto generato dall'IA potrebbe non essere corretto.">
            <a:extLst>
              <a:ext uri="{FF2B5EF4-FFF2-40B4-BE49-F238E27FC236}">
                <a16:creationId xmlns:a16="http://schemas.microsoft.com/office/drawing/2014/main" id="{013655E4-6FF4-6AC7-DE31-D3E15DEA1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677" y="66621"/>
            <a:ext cx="6457999" cy="3874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9163575E-FB1D-F1F4-DD01-4F773F1F3859}"/>
                  </a:ext>
                </a:extLst>
              </p:cNvPr>
              <p:cNvSpPr txBox="1"/>
              <p:nvPr/>
            </p:nvSpPr>
            <p:spPr>
              <a:xfrm>
                <a:off x="4266827" y="3937695"/>
                <a:ext cx="36583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/>
                  <a:t>Numero di accessi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9163575E-FB1D-F1F4-DD01-4F773F1F3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827" y="3937695"/>
                <a:ext cx="3658345" cy="369332"/>
              </a:xfrm>
              <a:prstGeom prst="rect">
                <a:avLst/>
              </a:prstGeom>
              <a:blipFill>
                <a:blip r:embed="rId3"/>
                <a:stretch>
                  <a:fillRect t="-11475" b="-229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798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Graphic 6" descr="Cotone">
            <a:extLst>
              <a:ext uri="{FF2B5EF4-FFF2-40B4-BE49-F238E27FC236}">
                <a16:creationId xmlns:a16="http://schemas.microsoft.com/office/drawing/2014/main" id="{68FB6FB1-A0F0-8BEC-3796-679361A87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1649" y="1541920"/>
            <a:ext cx="3765692" cy="3765692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CA5709B-B28E-DA3A-FA9E-CBC41ADE3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922" y="836954"/>
            <a:ext cx="4563576" cy="51756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chemeClr val="tx1"/>
                </a:solidFill>
              </a:rPr>
              <a:t>Grazie per </a:t>
            </a:r>
            <a:r>
              <a:rPr lang="en-US" sz="6000" dirty="0" err="1">
                <a:solidFill>
                  <a:schemeClr val="tx1"/>
                </a:solidFill>
              </a:rPr>
              <a:t>l’attenzione</a:t>
            </a:r>
            <a:endParaRPr lang="en-US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632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54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55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56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57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58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59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60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sp useBgFill="1">
        <p:nvSpPr>
          <p:cNvPr id="61" name="Rectangle 18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20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64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6E618D-A241-49E7-AAF4-B1D02BD79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136" y="1829540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 err="1">
                <a:solidFill>
                  <a:srgbClr val="FFFFFF"/>
                </a:solidFill>
              </a:rPr>
              <a:t>Fondamenti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r>
              <a:rPr lang="en-US" sz="6000" dirty="0" err="1">
                <a:solidFill>
                  <a:srgbClr val="FFFFFF"/>
                </a:solidFill>
              </a:rPr>
              <a:t>Teorici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r>
              <a:rPr lang="en-US" sz="6000" dirty="0" err="1">
                <a:solidFill>
                  <a:srgbClr val="FFFFFF"/>
                </a:solidFill>
              </a:rPr>
              <a:t>sugli</a:t>
            </a:r>
            <a:r>
              <a:rPr lang="en-US" sz="6000" dirty="0">
                <a:solidFill>
                  <a:srgbClr val="FFFFFF"/>
                </a:solidFill>
              </a:rPr>
              <a:t> Splay Tree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74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D5B7C6-ADE3-7930-3546-6B4A9F3E0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41" y="578039"/>
            <a:ext cx="8596668" cy="1320800"/>
          </a:xfrm>
        </p:spPr>
        <p:txBody>
          <a:bodyPr>
            <a:normAutofit/>
          </a:bodyPr>
          <a:lstStyle/>
          <a:p>
            <a:r>
              <a:rPr lang="it-IT" sz="4000" dirty="0"/>
              <a:t>Contesto di utilizzo e struttura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7E2630E-C927-AFEC-6BE2-5E7D27DA9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341" y="1540431"/>
            <a:ext cx="8596668" cy="47395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Gli Splay Tree sono un particolare tipo di </a:t>
            </a:r>
            <a:r>
              <a:rPr lang="it-IT" dirty="0" err="1"/>
              <a:t>Binary</a:t>
            </a:r>
            <a:r>
              <a:rPr lang="it-IT" dirty="0"/>
              <a:t> </a:t>
            </a:r>
            <a:r>
              <a:rPr lang="it-IT" dirty="0" err="1"/>
              <a:t>Search</a:t>
            </a:r>
            <a:r>
              <a:rPr lang="it-IT" dirty="0"/>
              <a:t> Tree e possono essere usati in numerosi contesti:</a:t>
            </a:r>
          </a:p>
          <a:p>
            <a:r>
              <a:rPr lang="it-IT" dirty="0"/>
              <a:t>Dizionari dinamici e ordinati </a:t>
            </a:r>
          </a:p>
          <a:p>
            <a:r>
              <a:rPr lang="it-IT" dirty="0"/>
              <a:t>Database e sistemi di archiviazione</a:t>
            </a:r>
          </a:p>
          <a:p>
            <a:r>
              <a:rPr lang="it-IT" dirty="0"/>
              <a:t>Algoritmi avanzati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Per ogni nodo dell’albero, valgono le regole dei BST:</a:t>
            </a:r>
          </a:p>
          <a:p>
            <a:r>
              <a:rPr lang="it-IT" sz="1800" dirty="0"/>
              <a:t>Chiave numerica confrontabile</a:t>
            </a:r>
          </a:p>
          <a:p>
            <a:r>
              <a:rPr lang="it-IT" sz="1800" dirty="0"/>
              <a:t>Figlio sinistro e figlio destro secondo la                                                             regola dei BST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549BBD37-B99D-6D31-9D9E-094EC18E68B4}"/>
              </a:ext>
            </a:extLst>
          </p:cNvPr>
          <p:cNvSpPr/>
          <p:nvPr/>
        </p:nvSpPr>
        <p:spPr>
          <a:xfrm>
            <a:off x="7708086" y="2315144"/>
            <a:ext cx="482973" cy="46024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ABBA8E3-E640-C167-638F-82B452BA1812}"/>
              </a:ext>
            </a:extLst>
          </p:cNvPr>
          <p:cNvSpPr txBox="1"/>
          <p:nvPr/>
        </p:nvSpPr>
        <p:spPr>
          <a:xfrm>
            <a:off x="7715453" y="2355819"/>
            <a:ext cx="482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50</a:t>
            </a:r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2D080B36-0405-370C-5B5C-00BDDE814BBD}"/>
              </a:ext>
            </a:extLst>
          </p:cNvPr>
          <p:cNvSpPr/>
          <p:nvPr/>
        </p:nvSpPr>
        <p:spPr>
          <a:xfrm>
            <a:off x="6638411" y="3157044"/>
            <a:ext cx="482973" cy="46024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0E566D38-833D-962D-381A-F972D40BF966}"/>
              </a:ext>
            </a:extLst>
          </p:cNvPr>
          <p:cNvSpPr txBox="1"/>
          <p:nvPr/>
        </p:nvSpPr>
        <p:spPr>
          <a:xfrm>
            <a:off x="6638410" y="3197719"/>
            <a:ext cx="482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30</a:t>
            </a:r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45AD1099-C1D3-4176-5FBD-114D2F6F5FA9}"/>
              </a:ext>
            </a:extLst>
          </p:cNvPr>
          <p:cNvSpPr/>
          <p:nvPr/>
        </p:nvSpPr>
        <p:spPr>
          <a:xfrm>
            <a:off x="8777759" y="3157044"/>
            <a:ext cx="482973" cy="46024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E9637E1A-5D82-67A9-0544-3C2E92A99DC4}"/>
              </a:ext>
            </a:extLst>
          </p:cNvPr>
          <p:cNvSpPr txBox="1"/>
          <p:nvPr/>
        </p:nvSpPr>
        <p:spPr>
          <a:xfrm>
            <a:off x="8785126" y="3197719"/>
            <a:ext cx="482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70</a:t>
            </a:r>
          </a:p>
        </p:txBody>
      </p:sp>
      <p:sp>
        <p:nvSpPr>
          <p:cNvPr id="33" name="Ovale 32">
            <a:extLst>
              <a:ext uri="{FF2B5EF4-FFF2-40B4-BE49-F238E27FC236}">
                <a16:creationId xmlns:a16="http://schemas.microsoft.com/office/drawing/2014/main" id="{ED2B9467-9A2B-184D-BCE8-B43616933CF5}"/>
              </a:ext>
            </a:extLst>
          </p:cNvPr>
          <p:cNvSpPr/>
          <p:nvPr/>
        </p:nvSpPr>
        <p:spPr>
          <a:xfrm>
            <a:off x="7173248" y="4079059"/>
            <a:ext cx="482973" cy="46024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5D3FCFE6-7DD2-DEFA-E984-D854CD5E50BC}"/>
              </a:ext>
            </a:extLst>
          </p:cNvPr>
          <p:cNvSpPr txBox="1"/>
          <p:nvPr/>
        </p:nvSpPr>
        <p:spPr>
          <a:xfrm>
            <a:off x="7173247" y="4119734"/>
            <a:ext cx="482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40</a:t>
            </a:r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F1245F2A-627C-9F20-72BC-D0612E9BEB5C}"/>
              </a:ext>
            </a:extLst>
          </p:cNvPr>
          <p:cNvSpPr/>
          <p:nvPr/>
        </p:nvSpPr>
        <p:spPr>
          <a:xfrm>
            <a:off x="6103571" y="4079059"/>
            <a:ext cx="482973" cy="46024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A27468CB-EF08-FF79-DA44-80E282D2698F}"/>
              </a:ext>
            </a:extLst>
          </p:cNvPr>
          <p:cNvSpPr txBox="1"/>
          <p:nvPr/>
        </p:nvSpPr>
        <p:spPr>
          <a:xfrm>
            <a:off x="6103570" y="4119734"/>
            <a:ext cx="482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20</a:t>
            </a:r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273557C7-C5E9-872B-C01E-AE77FF3D0D69}"/>
              </a:ext>
            </a:extLst>
          </p:cNvPr>
          <p:cNvSpPr/>
          <p:nvPr/>
        </p:nvSpPr>
        <p:spPr>
          <a:xfrm>
            <a:off x="5568735" y="4921949"/>
            <a:ext cx="482973" cy="46024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E47F9E83-8A21-140F-F829-08BA87C20F58}"/>
              </a:ext>
            </a:extLst>
          </p:cNvPr>
          <p:cNvSpPr txBox="1"/>
          <p:nvPr/>
        </p:nvSpPr>
        <p:spPr>
          <a:xfrm>
            <a:off x="5568734" y="4952016"/>
            <a:ext cx="482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10</a:t>
            </a:r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840EC430-CFE2-776A-8B83-CEAB8848F53A}"/>
              </a:ext>
            </a:extLst>
          </p:cNvPr>
          <p:cNvSpPr/>
          <p:nvPr/>
        </p:nvSpPr>
        <p:spPr>
          <a:xfrm>
            <a:off x="8242923" y="4076580"/>
            <a:ext cx="482973" cy="46024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46861710-E434-5F7C-EAD8-4ED3498600EC}"/>
              </a:ext>
            </a:extLst>
          </p:cNvPr>
          <p:cNvSpPr txBox="1"/>
          <p:nvPr/>
        </p:nvSpPr>
        <p:spPr>
          <a:xfrm>
            <a:off x="8250290" y="4119734"/>
            <a:ext cx="482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60</a:t>
            </a:r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1D80DAB4-7C49-8E33-5E33-E268B2A6FCEA}"/>
              </a:ext>
            </a:extLst>
          </p:cNvPr>
          <p:cNvSpPr/>
          <p:nvPr/>
        </p:nvSpPr>
        <p:spPr>
          <a:xfrm>
            <a:off x="9312598" y="4072056"/>
            <a:ext cx="482973" cy="46024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BE164B93-2560-7203-CEBE-F4DE15614701}"/>
              </a:ext>
            </a:extLst>
          </p:cNvPr>
          <p:cNvSpPr txBox="1"/>
          <p:nvPr/>
        </p:nvSpPr>
        <p:spPr>
          <a:xfrm>
            <a:off x="9319965" y="4119734"/>
            <a:ext cx="482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80</a:t>
            </a:r>
          </a:p>
        </p:txBody>
      </p:sp>
      <p:cxnSp>
        <p:nvCxnSpPr>
          <p:cNvPr id="43" name="Connettore a gomito 42">
            <a:extLst>
              <a:ext uri="{FF2B5EF4-FFF2-40B4-BE49-F238E27FC236}">
                <a16:creationId xmlns:a16="http://schemas.microsoft.com/office/drawing/2014/main" id="{04FC5EE6-299B-1F3D-E957-CB0FC086342E}"/>
              </a:ext>
            </a:extLst>
          </p:cNvPr>
          <p:cNvCxnSpPr>
            <a:cxnSpLocks/>
            <a:stCxn id="28" idx="1"/>
            <a:endCxn id="29" idx="0"/>
          </p:cNvCxnSpPr>
          <p:nvPr/>
        </p:nvCxnSpPr>
        <p:spPr>
          <a:xfrm rot="10800000" flipV="1">
            <a:off x="6879899" y="2555874"/>
            <a:ext cx="835555" cy="60117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Connettore a gomito 43">
            <a:extLst>
              <a:ext uri="{FF2B5EF4-FFF2-40B4-BE49-F238E27FC236}">
                <a16:creationId xmlns:a16="http://schemas.microsoft.com/office/drawing/2014/main" id="{BF55BBC0-09D7-C7A8-F73E-53DC0E5AD1EC}"/>
              </a:ext>
            </a:extLst>
          </p:cNvPr>
          <p:cNvCxnSpPr>
            <a:cxnSpLocks/>
            <a:stCxn id="30" idx="1"/>
            <a:endCxn id="35" idx="0"/>
          </p:cNvCxnSpPr>
          <p:nvPr/>
        </p:nvCxnSpPr>
        <p:spPr>
          <a:xfrm rot="10800000" flipV="1">
            <a:off x="6345058" y="3397773"/>
            <a:ext cx="293352" cy="68128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Connettore a gomito 44">
            <a:extLst>
              <a:ext uri="{FF2B5EF4-FFF2-40B4-BE49-F238E27FC236}">
                <a16:creationId xmlns:a16="http://schemas.microsoft.com/office/drawing/2014/main" id="{5D86BA69-A6FD-CFC0-C581-4409C1C0A393}"/>
              </a:ext>
            </a:extLst>
          </p:cNvPr>
          <p:cNvCxnSpPr>
            <a:cxnSpLocks/>
            <a:stCxn id="30" idx="3"/>
            <a:endCxn id="33" idx="0"/>
          </p:cNvCxnSpPr>
          <p:nvPr/>
        </p:nvCxnSpPr>
        <p:spPr>
          <a:xfrm>
            <a:off x="7121383" y="3397774"/>
            <a:ext cx="293352" cy="68128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nettore a gomito 45">
            <a:extLst>
              <a:ext uri="{FF2B5EF4-FFF2-40B4-BE49-F238E27FC236}">
                <a16:creationId xmlns:a16="http://schemas.microsoft.com/office/drawing/2014/main" id="{98DAF2CB-BFDE-B990-05E4-396A096042A1}"/>
              </a:ext>
            </a:extLst>
          </p:cNvPr>
          <p:cNvCxnSpPr>
            <a:cxnSpLocks/>
            <a:stCxn id="36" idx="1"/>
            <a:endCxn id="37" idx="0"/>
          </p:cNvCxnSpPr>
          <p:nvPr/>
        </p:nvCxnSpPr>
        <p:spPr>
          <a:xfrm rot="10800000" flipV="1">
            <a:off x="5810222" y="4319789"/>
            <a:ext cx="293348" cy="60216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Connettore a gomito 46">
            <a:extLst>
              <a:ext uri="{FF2B5EF4-FFF2-40B4-BE49-F238E27FC236}">
                <a16:creationId xmlns:a16="http://schemas.microsoft.com/office/drawing/2014/main" id="{652AC7EB-F45E-43CB-B842-D2C381AEF287}"/>
              </a:ext>
            </a:extLst>
          </p:cNvPr>
          <p:cNvCxnSpPr>
            <a:cxnSpLocks/>
            <a:stCxn id="28" idx="3"/>
            <a:endCxn id="31" idx="0"/>
          </p:cNvCxnSpPr>
          <p:nvPr/>
        </p:nvCxnSpPr>
        <p:spPr>
          <a:xfrm>
            <a:off x="8198426" y="2555874"/>
            <a:ext cx="820820" cy="60117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ttore a gomito 47">
            <a:extLst>
              <a:ext uri="{FF2B5EF4-FFF2-40B4-BE49-F238E27FC236}">
                <a16:creationId xmlns:a16="http://schemas.microsoft.com/office/drawing/2014/main" id="{4569F164-705E-B330-6C29-CDE1B7E47B35}"/>
              </a:ext>
            </a:extLst>
          </p:cNvPr>
          <p:cNvCxnSpPr>
            <a:cxnSpLocks/>
            <a:stCxn id="32" idx="3"/>
            <a:endCxn id="41" idx="0"/>
          </p:cNvCxnSpPr>
          <p:nvPr/>
        </p:nvCxnSpPr>
        <p:spPr>
          <a:xfrm>
            <a:off x="9268099" y="3397774"/>
            <a:ext cx="285986" cy="6742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Connettore a gomito 48">
            <a:extLst>
              <a:ext uri="{FF2B5EF4-FFF2-40B4-BE49-F238E27FC236}">
                <a16:creationId xmlns:a16="http://schemas.microsoft.com/office/drawing/2014/main" id="{655E1373-DAD6-20CC-064D-D780E7E8AD5A}"/>
              </a:ext>
            </a:extLst>
          </p:cNvPr>
          <p:cNvCxnSpPr>
            <a:cxnSpLocks/>
            <a:stCxn id="32" idx="1"/>
            <a:endCxn id="39" idx="0"/>
          </p:cNvCxnSpPr>
          <p:nvPr/>
        </p:nvCxnSpPr>
        <p:spPr>
          <a:xfrm rot="10800000" flipV="1">
            <a:off x="8484410" y="3397774"/>
            <a:ext cx="300716" cy="67880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023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CACB79-0644-BB10-E473-25DEADE9B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Operazione di </a:t>
            </a:r>
            <a:r>
              <a:rPr lang="it-IT" sz="4000" dirty="0" err="1"/>
              <a:t>Splaying</a:t>
            </a:r>
            <a:endParaRPr lang="it-IT" sz="4000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C6423E74-5640-9B0F-1197-1CA9EB1D8EFC}"/>
              </a:ext>
            </a:extLst>
          </p:cNvPr>
          <p:cNvSpPr txBox="1">
            <a:spLocks/>
          </p:cNvSpPr>
          <p:nvPr/>
        </p:nvSpPr>
        <p:spPr>
          <a:xfrm>
            <a:off x="625576" y="1429235"/>
            <a:ext cx="8903738" cy="618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it-IT" sz="2000" dirty="0"/>
              <a:t>Esistono due rotazioni fondamentali: </a:t>
            </a:r>
            <a:r>
              <a:rPr lang="it-IT" sz="2000" dirty="0" err="1"/>
              <a:t>Right</a:t>
            </a:r>
            <a:r>
              <a:rPr lang="it-IT" sz="2000" dirty="0"/>
              <a:t> </a:t>
            </a:r>
            <a:r>
              <a:rPr lang="it-IT" sz="2000" dirty="0" err="1"/>
              <a:t>Rotation</a:t>
            </a:r>
            <a:r>
              <a:rPr lang="it-IT" sz="2000" dirty="0"/>
              <a:t> R e Left </a:t>
            </a:r>
            <a:r>
              <a:rPr lang="it-IT" sz="2000" dirty="0" err="1"/>
              <a:t>Rotation</a:t>
            </a:r>
            <a:r>
              <a:rPr lang="it-IT" sz="2000" dirty="0"/>
              <a:t> L</a:t>
            </a:r>
          </a:p>
        </p:txBody>
      </p:sp>
      <p:pic>
        <p:nvPicPr>
          <p:cNvPr id="5" name="Segnaposto contenuto 10">
            <a:extLst>
              <a:ext uri="{FF2B5EF4-FFF2-40B4-BE49-F238E27FC236}">
                <a16:creationId xmlns:a16="http://schemas.microsoft.com/office/drawing/2014/main" id="{D341DF86-D059-AE53-31C9-3CA71C9E8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76" y="2047378"/>
            <a:ext cx="5201503" cy="2345874"/>
          </a:xfrm>
          <a:prstGeom prst="rect">
            <a:avLst/>
          </a:prstGeom>
        </p:spPr>
      </p:pic>
      <p:pic>
        <p:nvPicPr>
          <p:cNvPr id="6" name="Segnaposto contenuto 10">
            <a:extLst>
              <a:ext uri="{FF2B5EF4-FFF2-40B4-BE49-F238E27FC236}">
                <a16:creationId xmlns:a16="http://schemas.microsoft.com/office/drawing/2014/main" id="{C8E3032F-771F-5483-D6B6-402D133A6C7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4927"/>
          <a:stretch/>
        </p:blipFill>
        <p:spPr>
          <a:xfrm>
            <a:off x="7051695" y="2047380"/>
            <a:ext cx="1824301" cy="2345872"/>
          </a:xfrm>
          <a:prstGeom prst="flowChartDelay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51F47CD-20E8-6D89-670D-7CCA2A0E9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8780" y="2602173"/>
            <a:ext cx="1367640" cy="618142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C7C84687-B03F-F4F5-30EE-D6450BA3D76C}"/>
              </a:ext>
            </a:extLst>
          </p:cNvPr>
          <p:cNvSpPr txBox="1"/>
          <p:nvPr/>
        </p:nvSpPr>
        <p:spPr>
          <a:xfrm>
            <a:off x="625576" y="4590074"/>
            <a:ext cx="784428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it-IT" sz="2000" dirty="0"/>
              <a:t>In base a diversi fattori vengono individuati 3 </a:t>
            </a:r>
            <a:r>
              <a:rPr lang="it-IT" sz="2000" dirty="0" err="1"/>
              <a:t>sottocasi</a:t>
            </a:r>
            <a:r>
              <a:rPr lang="it-IT" sz="2000" dirty="0"/>
              <a:t>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Caso 1 (Zig) -&gt; 1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Right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Rotation</a:t>
            </a:r>
            <a:endParaRPr kumimoji="0" lang="it-IT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Caso 2 (Zig-Zig) -&gt; 2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Right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Rotation</a:t>
            </a:r>
            <a:endParaRPr kumimoji="0" lang="it-IT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Caso 3 (Zag-Zig) -&gt; 1 Left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Rotation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+ 1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Right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Rotation</a:t>
            </a:r>
            <a:endParaRPr kumimoji="0" lang="it-IT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6097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931096-8C55-2BEB-8BD1-C322F60641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6F37EB-D814-8445-CC77-0041AAFE9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40353ED-AF76-DCC8-029C-F2D50B039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it-IT" sz="4000" dirty="0"/>
              <a:t>Operazione di </a:t>
            </a:r>
            <a:r>
              <a:rPr lang="it-IT" sz="4000" dirty="0" err="1"/>
              <a:t>Splaying</a:t>
            </a:r>
            <a:r>
              <a:rPr lang="it-IT" sz="4000" dirty="0"/>
              <a:t> – </a:t>
            </a:r>
            <a:r>
              <a:rPr lang="it-IT" sz="2800" dirty="0"/>
              <a:t>esempio di accesso al nodo 10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F2759444-365E-5D5C-B7FA-C822D29FD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59F7540-E8AD-8737-B2AD-FFCB6B371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D074CD2-9283-C3E9-B122-4A4B842E9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3CDF5C56-3BBC-1729-878D-94E7104B01C8}"/>
              </a:ext>
            </a:extLst>
          </p:cNvPr>
          <p:cNvSpPr/>
          <p:nvPr/>
        </p:nvSpPr>
        <p:spPr>
          <a:xfrm>
            <a:off x="7383944" y="1580026"/>
            <a:ext cx="534837" cy="4945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A4DD4E0-3438-4123-B62A-C90FC5A300DB}"/>
              </a:ext>
            </a:extLst>
          </p:cNvPr>
          <p:cNvSpPr txBox="1"/>
          <p:nvPr/>
        </p:nvSpPr>
        <p:spPr>
          <a:xfrm>
            <a:off x="7391311" y="1627261"/>
            <a:ext cx="534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50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4AE0AA3F-84D0-48E5-4832-EBD087198E7E}"/>
              </a:ext>
            </a:extLst>
          </p:cNvPr>
          <p:cNvSpPr/>
          <p:nvPr/>
        </p:nvSpPr>
        <p:spPr>
          <a:xfrm>
            <a:off x="6314269" y="2421926"/>
            <a:ext cx="534837" cy="4945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7E677FD-2C8B-4839-67FD-398D8C5F232B}"/>
              </a:ext>
            </a:extLst>
          </p:cNvPr>
          <p:cNvSpPr txBox="1"/>
          <p:nvPr/>
        </p:nvSpPr>
        <p:spPr>
          <a:xfrm>
            <a:off x="6314268" y="2469161"/>
            <a:ext cx="534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30</a:t>
            </a: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BFC21A0C-8B46-879C-6F6A-A0D85B53001B}"/>
              </a:ext>
            </a:extLst>
          </p:cNvPr>
          <p:cNvSpPr/>
          <p:nvPr/>
        </p:nvSpPr>
        <p:spPr>
          <a:xfrm>
            <a:off x="8453617" y="2421926"/>
            <a:ext cx="534837" cy="4945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E847FA9-C9A7-9149-8995-A048A86FD15E}"/>
              </a:ext>
            </a:extLst>
          </p:cNvPr>
          <p:cNvSpPr txBox="1"/>
          <p:nvPr/>
        </p:nvSpPr>
        <p:spPr>
          <a:xfrm>
            <a:off x="8460984" y="2469161"/>
            <a:ext cx="534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70</a:t>
            </a: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0A6F007D-48FC-E01F-AF9F-A6B99D0F9B9C}"/>
              </a:ext>
            </a:extLst>
          </p:cNvPr>
          <p:cNvSpPr/>
          <p:nvPr/>
        </p:nvSpPr>
        <p:spPr>
          <a:xfrm>
            <a:off x="6849106" y="3343941"/>
            <a:ext cx="534837" cy="4945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69B625A-D3F6-E055-DE58-A2F70F31D1FA}"/>
              </a:ext>
            </a:extLst>
          </p:cNvPr>
          <p:cNvSpPr txBox="1"/>
          <p:nvPr/>
        </p:nvSpPr>
        <p:spPr>
          <a:xfrm>
            <a:off x="6849105" y="3391176"/>
            <a:ext cx="534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40</a:t>
            </a: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C8438436-675F-32AC-A396-60DCE2B9AAEE}"/>
              </a:ext>
            </a:extLst>
          </p:cNvPr>
          <p:cNvSpPr/>
          <p:nvPr/>
        </p:nvSpPr>
        <p:spPr>
          <a:xfrm>
            <a:off x="5779429" y="3343941"/>
            <a:ext cx="534837" cy="4945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8231BB7-2731-2A09-3E0C-C159EC3DCE78}"/>
              </a:ext>
            </a:extLst>
          </p:cNvPr>
          <p:cNvSpPr txBox="1"/>
          <p:nvPr/>
        </p:nvSpPr>
        <p:spPr>
          <a:xfrm>
            <a:off x="5779428" y="3391176"/>
            <a:ext cx="534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20</a:t>
            </a: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A0809E41-B65E-2BAB-7E58-2B771A0F24AD}"/>
              </a:ext>
            </a:extLst>
          </p:cNvPr>
          <p:cNvSpPr/>
          <p:nvPr/>
        </p:nvSpPr>
        <p:spPr>
          <a:xfrm>
            <a:off x="5244593" y="4186831"/>
            <a:ext cx="534837" cy="4945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9084288-BE43-E874-9F4F-69BB0C3EB228}"/>
              </a:ext>
            </a:extLst>
          </p:cNvPr>
          <p:cNvSpPr txBox="1"/>
          <p:nvPr/>
        </p:nvSpPr>
        <p:spPr>
          <a:xfrm>
            <a:off x="5244592" y="4234066"/>
            <a:ext cx="534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10</a:t>
            </a:r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2AB96BCF-7B38-5ADD-7503-7EDC8774D85B}"/>
              </a:ext>
            </a:extLst>
          </p:cNvPr>
          <p:cNvSpPr/>
          <p:nvPr/>
        </p:nvSpPr>
        <p:spPr>
          <a:xfrm>
            <a:off x="7918781" y="3341462"/>
            <a:ext cx="534837" cy="4945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557AF186-E3F4-FA82-D155-ABA5BBD3DD42}"/>
              </a:ext>
            </a:extLst>
          </p:cNvPr>
          <p:cNvSpPr txBox="1"/>
          <p:nvPr/>
        </p:nvSpPr>
        <p:spPr>
          <a:xfrm>
            <a:off x="7926148" y="3391176"/>
            <a:ext cx="534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60</a:t>
            </a: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02CF137C-81B8-0026-4000-CEC9BE61E592}"/>
              </a:ext>
            </a:extLst>
          </p:cNvPr>
          <p:cNvSpPr/>
          <p:nvPr/>
        </p:nvSpPr>
        <p:spPr>
          <a:xfrm>
            <a:off x="8988456" y="3336938"/>
            <a:ext cx="534837" cy="4945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81359C1E-C3A9-FDFA-6A9D-9631B14C69F6}"/>
              </a:ext>
            </a:extLst>
          </p:cNvPr>
          <p:cNvSpPr txBox="1"/>
          <p:nvPr/>
        </p:nvSpPr>
        <p:spPr>
          <a:xfrm>
            <a:off x="8995823" y="3391176"/>
            <a:ext cx="534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80</a:t>
            </a:r>
          </a:p>
        </p:txBody>
      </p:sp>
      <p:cxnSp>
        <p:nvCxnSpPr>
          <p:cNvPr id="29" name="Connettore a gomito 28">
            <a:extLst>
              <a:ext uri="{FF2B5EF4-FFF2-40B4-BE49-F238E27FC236}">
                <a16:creationId xmlns:a16="http://schemas.microsoft.com/office/drawing/2014/main" id="{C867BC7D-AF86-BE66-62D9-60FF3DA35100}"/>
              </a:ext>
            </a:extLst>
          </p:cNvPr>
          <p:cNvCxnSpPr>
            <a:cxnSpLocks/>
            <a:stCxn id="9" idx="1"/>
            <a:endCxn id="11" idx="0"/>
          </p:cNvCxnSpPr>
          <p:nvPr/>
        </p:nvCxnSpPr>
        <p:spPr>
          <a:xfrm rot="10800000" flipV="1">
            <a:off x="6581689" y="1827316"/>
            <a:ext cx="809623" cy="59461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nettore a gomito 37">
            <a:extLst>
              <a:ext uri="{FF2B5EF4-FFF2-40B4-BE49-F238E27FC236}">
                <a16:creationId xmlns:a16="http://schemas.microsoft.com/office/drawing/2014/main" id="{91573A08-80C3-A9DD-F198-9776CFD93AC9}"/>
              </a:ext>
            </a:extLst>
          </p:cNvPr>
          <p:cNvCxnSpPr>
            <a:cxnSpLocks/>
            <a:stCxn id="13" idx="1"/>
            <a:endCxn id="19" idx="0"/>
          </p:cNvCxnSpPr>
          <p:nvPr/>
        </p:nvCxnSpPr>
        <p:spPr>
          <a:xfrm rot="10800000" flipV="1">
            <a:off x="6046848" y="2669215"/>
            <a:ext cx="267420" cy="67472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nettore a gomito 40">
            <a:extLst>
              <a:ext uri="{FF2B5EF4-FFF2-40B4-BE49-F238E27FC236}">
                <a16:creationId xmlns:a16="http://schemas.microsoft.com/office/drawing/2014/main" id="{B6CD8CE7-1B69-10B4-F35F-DAD4E515B2AA}"/>
              </a:ext>
            </a:extLst>
          </p:cNvPr>
          <p:cNvCxnSpPr>
            <a:cxnSpLocks/>
            <a:stCxn id="13" idx="3"/>
            <a:endCxn id="17" idx="0"/>
          </p:cNvCxnSpPr>
          <p:nvPr/>
        </p:nvCxnSpPr>
        <p:spPr>
          <a:xfrm>
            <a:off x="6849105" y="2669216"/>
            <a:ext cx="267420" cy="67472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nettore a gomito 42">
            <a:extLst>
              <a:ext uri="{FF2B5EF4-FFF2-40B4-BE49-F238E27FC236}">
                <a16:creationId xmlns:a16="http://schemas.microsoft.com/office/drawing/2014/main" id="{8B48928C-7A5D-AF38-3DBB-AFDB2CBE43E8}"/>
              </a:ext>
            </a:extLst>
          </p:cNvPr>
          <p:cNvCxnSpPr>
            <a:cxnSpLocks/>
            <a:stCxn id="20" idx="1"/>
            <a:endCxn id="21" idx="0"/>
          </p:cNvCxnSpPr>
          <p:nvPr/>
        </p:nvCxnSpPr>
        <p:spPr>
          <a:xfrm rot="10800000" flipV="1">
            <a:off x="5512012" y="3591231"/>
            <a:ext cx="267416" cy="5956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nettore a gomito 45">
            <a:extLst>
              <a:ext uri="{FF2B5EF4-FFF2-40B4-BE49-F238E27FC236}">
                <a16:creationId xmlns:a16="http://schemas.microsoft.com/office/drawing/2014/main" id="{4D225FFA-85F3-2C1F-CCD7-0AED21E6FA4C}"/>
              </a:ext>
            </a:extLst>
          </p:cNvPr>
          <p:cNvCxnSpPr>
            <a:cxnSpLocks/>
            <a:stCxn id="9" idx="3"/>
            <a:endCxn id="15" idx="0"/>
          </p:cNvCxnSpPr>
          <p:nvPr/>
        </p:nvCxnSpPr>
        <p:spPr>
          <a:xfrm>
            <a:off x="7926148" y="1827316"/>
            <a:ext cx="794888" cy="59461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Connettore a gomito 48">
            <a:extLst>
              <a:ext uri="{FF2B5EF4-FFF2-40B4-BE49-F238E27FC236}">
                <a16:creationId xmlns:a16="http://schemas.microsoft.com/office/drawing/2014/main" id="{DF66320D-F238-FF64-53AE-D02DBF26426D}"/>
              </a:ext>
            </a:extLst>
          </p:cNvPr>
          <p:cNvCxnSpPr>
            <a:cxnSpLocks/>
            <a:stCxn id="16" idx="3"/>
            <a:endCxn id="26" idx="0"/>
          </p:cNvCxnSpPr>
          <p:nvPr/>
        </p:nvCxnSpPr>
        <p:spPr>
          <a:xfrm>
            <a:off x="8995821" y="2669216"/>
            <a:ext cx="260054" cy="66772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ttore a gomito 51">
            <a:extLst>
              <a:ext uri="{FF2B5EF4-FFF2-40B4-BE49-F238E27FC236}">
                <a16:creationId xmlns:a16="http://schemas.microsoft.com/office/drawing/2014/main" id="{DD813400-085D-F7C0-378E-792DF79DA5C5}"/>
              </a:ext>
            </a:extLst>
          </p:cNvPr>
          <p:cNvCxnSpPr>
            <a:cxnSpLocks/>
            <a:stCxn id="16" idx="1"/>
            <a:endCxn id="24" idx="0"/>
          </p:cNvCxnSpPr>
          <p:nvPr/>
        </p:nvCxnSpPr>
        <p:spPr>
          <a:xfrm rot="10800000" flipV="1">
            <a:off x="8186200" y="2669216"/>
            <a:ext cx="274784" cy="67224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Connettore a gomito 65">
            <a:extLst>
              <a:ext uri="{FF2B5EF4-FFF2-40B4-BE49-F238E27FC236}">
                <a16:creationId xmlns:a16="http://schemas.microsoft.com/office/drawing/2014/main" id="{6F2E4C32-15D7-1625-9541-EB6AFCD6AFF7}"/>
              </a:ext>
            </a:extLst>
          </p:cNvPr>
          <p:cNvCxnSpPr>
            <a:cxnSpLocks/>
          </p:cNvCxnSpPr>
          <p:nvPr/>
        </p:nvCxnSpPr>
        <p:spPr>
          <a:xfrm rot="16200000" flipH="1">
            <a:off x="7262140" y="3720032"/>
            <a:ext cx="581510" cy="352088"/>
          </a:xfrm>
          <a:prstGeom prst="bentConnector3">
            <a:avLst>
              <a:gd name="adj1" fmla="val 20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Connettore a gomito 76">
            <a:extLst>
              <a:ext uri="{FF2B5EF4-FFF2-40B4-BE49-F238E27FC236}">
                <a16:creationId xmlns:a16="http://schemas.microsoft.com/office/drawing/2014/main" id="{4B6B9817-3A66-F9AA-742B-2730D0555971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84939" y="4561416"/>
            <a:ext cx="606679" cy="352087"/>
          </a:xfrm>
          <a:prstGeom prst="bentConnector3">
            <a:avLst>
              <a:gd name="adj1" fmla="val -24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Connettore a gomito 81">
            <a:extLst>
              <a:ext uri="{FF2B5EF4-FFF2-40B4-BE49-F238E27FC236}">
                <a16:creationId xmlns:a16="http://schemas.microsoft.com/office/drawing/2014/main" id="{B049E1DF-9F2B-8D99-CB86-022ADD305E0C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926148" y="1827316"/>
            <a:ext cx="1913004" cy="620486"/>
          </a:xfrm>
          <a:prstGeom prst="bentConnector3">
            <a:avLst>
              <a:gd name="adj1" fmla="val 9999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Connettore a gomito 126">
            <a:extLst>
              <a:ext uri="{FF2B5EF4-FFF2-40B4-BE49-F238E27FC236}">
                <a16:creationId xmlns:a16="http://schemas.microsoft.com/office/drawing/2014/main" id="{28BCE22B-3833-8D87-A8D3-88D7AA64D194}"/>
              </a:ext>
            </a:extLst>
          </p:cNvPr>
          <p:cNvCxnSpPr>
            <a:cxnSpLocks/>
          </p:cNvCxnSpPr>
          <p:nvPr/>
        </p:nvCxnSpPr>
        <p:spPr>
          <a:xfrm rot="10800000" flipV="1">
            <a:off x="8523936" y="2673438"/>
            <a:ext cx="1076943" cy="691862"/>
          </a:xfrm>
          <a:prstGeom prst="bentConnector3">
            <a:avLst>
              <a:gd name="adj1" fmla="val 9988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9" name="CasellaDiTesto 138">
            <a:extLst>
              <a:ext uri="{FF2B5EF4-FFF2-40B4-BE49-F238E27FC236}">
                <a16:creationId xmlns:a16="http://schemas.microsoft.com/office/drawing/2014/main" id="{F9303C93-05E5-B925-B87B-F5F3E93DCF89}"/>
              </a:ext>
            </a:extLst>
          </p:cNvPr>
          <p:cNvSpPr txBox="1"/>
          <p:nvPr/>
        </p:nvSpPr>
        <p:spPr>
          <a:xfrm>
            <a:off x="4821382" y="2602400"/>
            <a:ext cx="1078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Caso Zig-Zig</a:t>
            </a:r>
          </a:p>
        </p:txBody>
      </p:sp>
      <p:sp>
        <p:nvSpPr>
          <p:cNvPr id="140" name="CasellaDiTesto 139">
            <a:extLst>
              <a:ext uri="{FF2B5EF4-FFF2-40B4-BE49-F238E27FC236}">
                <a16:creationId xmlns:a16="http://schemas.microsoft.com/office/drawing/2014/main" id="{9E2A0174-27BB-76CF-4F7B-5628718A6E27}"/>
              </a:ext>
            </a:extLst>
          </p:cNvPr>
          <p:cNvSpPr txBox="1"/>
          <p:nvPr/>
        </p:nvSpPr>
        <p:spPr>
          <a:xfrm>
            <a:off x="5159410" y="1442595"/>
            <a:ext cx="107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Caso Zig</a:t>
            </a:r>
          </a:p>
        </p:txBody>
      </p:sp>
    </p:spTree>
    <p:extLst>
      <p:ext uri="{BB962C8B-B14F-4D97-AF65-F5344CB8AC3E}">
        <p14:creationId xmlns:p14="http://schemas.microsoft.com/office/powerpoint/2010/main" val="61414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0C226"/>
                                      </p:to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0C226"/>
                                      </p:to>
                                    </p:animClr>
                                    <p:set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0C226"/>
                                      </p:to>
                                    </p:animClr>
                                    <p:set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0C226"/>
                                      </p:to>
                                    </p:animClr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7" presetClass="emph" presetSubtype="2" repeatCount="4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2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" presetID="7" presetClass="emph" presetSubtype="2" repeatCount="4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2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11111E-6 L -3.54167E-6 -0.06713 C -3.54167E-6 -0.09722 0.01211 -0.13426 0.02188 -0.13426 L 0.04388 -0.13426 " pathEditMode="relative" rAng="0" ptsTypes="AAAA">
                                      <p:cBhvr>
                                        <p:cTn id="7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7" y="-6713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5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11111E-6 L -3.54167E-6 -0.06713 C -3.54167E-6 -0.09722 0.01211 -0.13426 0.02188 -0.13426 L 0.04388 -0.13426 " pathEditMode="relative" rAng="0" ptsTypes="AAAA">
                                      <p:cBhvr>
                                        <p:cTn id="7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7" y="-6713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0.00023 L 0.02188 0.00023 C 0.03164 0.00023 0.04388 0.03727 0.04388 0.06736 L 0.04388 0.13472 " pathEditMode="relative" rAng="0" ptsTypes="AAAA">
                                      <p:cBhvr>
                                        <p:cTn id="7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7" y="6713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0.02227 -3.7037E-7 C 0.03217 -3.7037E-7 0.04453 0.03704 0.04453 0.06713 L 0.04453 0.13426 " pathEditMode="relative" rAng="0" ptsTypes="AAAA">
                                      <p:cBhvr>
                                        <p:cTn id="7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7" y="6713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00023 L 0.02513 0.00023 C 0.03646 0.00023 0.05039 0.03403 0.05039 0.06158 L 0.05039 0.12361 " pathEditMode="relative" rAng="0" ptsTypes="AAAA">
                                      <p:cBhvr>
                                        <p:cTn id="8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3" y="6157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00023 L 0.02513 0.00023 C 0.03646 0.00023 0.05039 0.0338 0.05039 0.06111 L 0.05039 0.12269 " pathEditMode="relative" rAng="0" ptsTypes="AAAA">
                                      <p:cBhvr>
                                        <p:cTn id="8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3" y="6111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5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417 L -0.00013 -0.06366 C -0.00013 -0.09028 0.01198 -0.12292 0.02175 -0.12292 L 0.04375 -0.12292 " pathEditMode="relative" rAng="0" ptsTypes="AAAA">
                                      <p:cBhvr>
                                        <p:cTn id="8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7" y="-5949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5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2.22222E-6 L -0.00013 -0.06158 C -0.00013 -0.08912 0.01198 -0.12292 0.02175 -0.12292 L 0.04375 -0.12292 " pathEditMode="relative" rAng="0" ptsTypes="AAAA">
                                      <p:cBhvr>
                                        <p:cTn id="8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7" y="-6157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375 -0.12292 L 0.04375 -0.19121 C 0.04375 -0.22176 0.05612 -0.25926 0.06615 -0.25926 L 0.08868 -0.25926 " pathEditMode="relative" rAng="0" ptsTypes="AAAA">
                                      <p:cBhvr>
                                        <p:cTn id="10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" y="-6829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5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375 -0.12292 L 0.04375 -0.19121 C 0.04375 -0.22176 0.05586 -0.25926 0.06563 -0.25926 L 0.08763 -0.25926 " pathEditMode="relative" rAng="0" ptsTypes="AAAA">
                                      <p:cBhvr>
                                        <p:cTn id="11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7" y="-6829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388 -0.13426 L 0.06576 -0.13426 C 0.07552 -0.13426 0.08776 -0.09722 0.08776 -0.06713 L 0.08776 -1.11111E-6 " pathEditMode="relative" rAng="0" ptsTypes="AAAA">
                                      <p:cBhvr>
                                        <p:cTn id="11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7" y="6713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388 -0.13426 L 0.06602 -0.13426 C 0.07592 -0.13426 0.08842 -0.09745 0.08842 -0.06713 L 0.08842 -1.11111E-6 " pathEditMode="relative" rAng="0" ptsTypes="AAAA">
                                      <p:cBhvr>
                                        <p:cTn id="11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7" y="6713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388 0.13472 L 0.06927 0.13472 C 0.0806 0.13472 0.09467 0.16759 0.09467 0.19468 L 0.09467 0.25486 " pathEditMode="relative" rAng="0" ptsTypes="AAAA">
                                      <p:cBhvr>
                                        <p:cTn id="11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9" y="5995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388 0.13449 L 0.06927 0.13449 C 0.0806 0.13449 0.09467 0.16736 0.09467 0.19444 L 0.09467 0.25463 " pathEditMode="relative" rAng="0" ptsTypes="AAAA">
                                      <p:cBhvr>
                                        <p:cTn id="11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9" y="5995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39 0.12361 L 0.07618 0.12361 C 0.08789 0.12361 0.10248 0.15695 0.10248 0.18449 L 0.10248 0.24583 " pathEditMode="relative" rAng="0" ptsTypes="AAAA">
                                      <p:cBhvr>
                                        <p:cTn id="12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" y="6111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39 0.12361 L 0.07618 0.12361 C 0.08789 0.12361 0.10248 0.15671 0.10248 0.18472 L 0.10248 0.24583 " pathEditMode="relative" rAng="0" ptsTypes="AAAA">
                                      <p:cBhvr>
                                        <p:cTn id="12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" y="6111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7" presetClass="emph" presetSubtype="2" repeatCount="4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5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32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57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763 -0.25718 L 0.08763 -0.31875 C 0.08763 -0.3463 0.11159 -0.38009 0.13125 -0.38009 L 0.17487 -0.38009 " pathEditMode="relative" rAng="0" ptsTypes="AAAA">
                                      <p:cBhvr>
                                        <p:cTn id="16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62" y="-6157"/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5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763 -0.25718 L 0.08763 -0.31875 C 0.08763 -0.3463 0.11185 -0.38009 0.13151 -0.38009 L 0.17539 -0.38009 " pathEditMode="relative" rAng="0" ptsTypes="AAAA">
                                      <p:cBhvr>
                                        <p:cTn id="16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88" y="-6157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4.81481E-6 L 0.09037 4.81481E-6 C 0.13112 4.81481E-6 0.18138 0.03472 0.18138 0.06319 L 0.18138 0.12662 " pathEditMode="relative" rAng="0" ptsTypes="AAAA">
                                      <p:cBhvr>
                                        <p:cTn id="16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89" y="6319"/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4.81481E-6 L 0.08972 4.81481E-6 C 0.13047 4.81481E-6 0.18073 0.03472 0.18073 0.06319 L 0.18073 0.12662 " pathEditMode="relative" rAng="0" ptsTypes="AAAA">
                                      <p:cBhvr>
                                        <p:cTn id="16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89" y="6319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7037E-7 L 0.09089 -3.7037E-7 C 0.13165 -3.7037E-7 0.18191 0.03472 0.18191 0.06319 L 0.18191 0.12662 " pathEditMode="relative" rAng="0" ptsTypes="AAAA">
                                      <p:cBhvr>
                                        <p:cTn id="17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89" y="6319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3.7037E-7 L 0.09088 -3.7037E-7 C 0.13164 -3.7037E-7 0.1819 0.03472 0.1819 0.06319 L 0.1819 0.12662 " pathEditMode="relative" rAng="0" ptsTypes="AAAA">
                                      <p:cBhvr>
                                        <p:cTn id="17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89" y="6319"/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85185E-6 L 0.09089 1.85185E-6 C 0.13164 1.85185E-6 0.18191 0.03472 0.18191 0.06319 L 0.18191 0.12662 " pathEditMode="relative" rAng="0" ptsTypes="AAAA">
                                      <p:cBhvr>
                                        <p:cTn id="17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89" y="6319"/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11111E-6 L 0.09088 -1.11111E-6 C 0.13164 -1.11111E-6 0.1819 0.03472 0.1819 0.0632 L 0.1819 0.12662 " pathEditMode="relative" rAng="0" ptsTypes="AAAA">
                                      <p:cBhvr>
                                        <p:cTn id="17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89" y="6319"/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81481E-6 L 0.09089 4.81481E-6 C 0.13165 4.81481E-6 0.18191 0.03472 0.18191 0.06319 L 0.18191 0.12662 " pathEditMode="relative" rAng="0" ptsTypes="AAAA">
                                      <p:cBhvr>
                                        <p:cTn id="17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89" y="6319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11111E-6 L 0.09088 -1.11111E-6 C 0.13164 -1.11111E-6 0.1819 0.03472 0.1819 0.0632 L 0.1819 0.12662 " pathEditMode="relative" rAng="0" ptsTypes="AAAA">
                                      <p:cBhvr>
                                        <p:cTn id="18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89" y="6319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22222E-6 L 0.09089 -2.22222E-6 C 0.13164 -2.22222E-6 0.1819 0.03472 0.1819 0.0632 L 0.1819 0.12662 " pathEditMode="relative" rAng="0" ptsTypes="AAAA">
                                      <p:cBhvr>
                                        <p:cTn id="18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89" y="6319"/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8148E-6 L 0.09088 -1.48148E-6 C 0.13164 -1.48148E-6 0.1819 0.03472 0.1819 0.0632 L 0.1819 0.12662 " pathEditMode="relative" rAng="0" ptsTypes="AAAA">
                                      <p:cBhvr>
                                        <p:cTn id="18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89" y="6319"/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44444E-6 L 0.09089 -4.44444E-6 C 0.13164 -4.44444E-6 0.1819 0.03473 0.1819 0.0632 L 0.1819 0.12662 " pathEditMode="relative" rAng="0" ptsTypes="AAAA">
                                      <p:cBhvr>
                                        <p:cTn id="18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89" y="6319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776 0.00023 L 0.20456 -0.00023 " pathEditMode="relative" rAng="0" ptsTypes="AA">
                                      <p:cBhvr>
                                        <p:cTn id="19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3" y="-23"/>
                                    </p:animMotion>
                                  </p:childTnLst>
                                </p:cTn>
                              </p:par>
                              <p:par>
                                <p:cTn id="195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776 0.00023 L 0.20743 -0.00023 " pathEditMode="relative" rAng="0" ptsTypes="AA">
                                      <p:cBhvr>
                                        <p:cTn id="19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77" y="-23"/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L 0.11784 -0.00209 " pathEditMode="relative" rAng="0" ptsTypes="AA">
                                      <p:cBhvr>
                                        <p:cTn id="198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85" y="-116"/>
                                    </p:animMotion>
                                  </p:childTnLst>
                                </p:cTn>
                              </p:par>
                              <p:par>
                                <p:cTn id="199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27 0.2581 L 0.21042 0.25694 " pathEditMode="relative" rAng="0" ptsTypes="AA">
                                      <p:cBhvr>
                                        <p:cTn id="20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07" y="-69"/>
                                    </p:animMotion>
                                  </p:childTnLst>
                                </p:cTn>
                              </p:par>
                              <p:par>
                                <p:cTn id="201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27 0.25787 L 0.21263 0.25671 " pathEditMode="relative" rAng="0" ptsTypes="AA">
                                      <p:cBhvr>
                                        <p:cTn id="20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11" y="-69"/>
                                    </p:animMotion>
                                  </p:childTnLst>
                                </p:cTn>
                              </p:par>
                              <p:par>
                                <p:cTn id="203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248 0.24583 L 0.21784 0.24491 " pathEditMode="relative" rAng="0" ptsTypes="AA">
                                      <p:cBhvr>
                                        <p:cTn id="20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68" y="-46"/>
                                    </p:animMotion>
                                  </p:childTnLst>
                                </p:cTn>
                              </p:par>
                              <p:par>
                                <p:cTn id="205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248 0.24583 L 0.21967 0.24421 " pathEditMode="relative" rAng="0" ptsTypes="AA">
                                      <p:cBhvr>
                                        <p:cTn id="20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59" y="-93"/>
                                    </p:animMotion>
                                  </p:childTnLst>
                                </p:cTn>
                              </p:par>
                              <p:par>
                                <p:cTn id="20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7.40741E-7 L 0.11511 -0.00231 " pathEditMode="relative" rAng="0" ptsTypes="AA">
                                      <p:cBhvr>
                                        <p:cTn id="20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55" y="-116"/>
                                    </p:animMotion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1" grpId="0" animBg="1"/>
      <p:bldP spid="11" grpId="1" animBg="1"/>
      <p:bldP spid="11" grpId="2" animBg="1"/>
      <p:bldP spid="13" grpId="0"/>
      <p:bldP spid="13" grpId="1"/>
      <p:bldP spid="13" grpId="2"/>
      <p:bldP spid="15" grpId="0" animBg="1"/>
      <p:bldP spid="16" grpId="0"/>
      <p:bldP spid="17" grpId="0" animBg="1"/>
      <p:bldP spid="17" grpId="1" animBg="1"/>
      <p:bldP spid="17" grpId="2" animBg="1"/>
      <p:bldP spid="18" grpId="0"/>
      <p:bldP spid="18" grpId="1"/>
      <p:bldP spid="18" grpId="2"/>
      <p:bldP spid="19" grpId="0" animBg="1"/>
      <p:bldP spid="19" grpId="1" animBg="1"/>
      <p:bldP spid="19" grpId="2" animBg="1"/>
      <p:bldP spid="20" grpId="0"/>
      <p:bldP spid="20" grpId="1"/>
      <p:bldP spid="20" grpId="2"/>
      <p:bldP spid="21" grpId="0" animBg="1"/>
      <p:bldP spid="21" grpId="1" animBg="1"/>
      <p:bldP spid="21" grpId="2" animBg="1"/>
      <p:bldP spid="22" grpId="0"/>
      <p:bldP spid="22" grpId="1"/>
      <p:bldP spid="22" grpId="2"/>
      <p:bldP spid="24" grpId="0" animBg="1"/>
      <p:bldP spid="25" grpId="0"/>
      <p:bldP spid="26" grpId="0" animBg="1"/>
      <p:bldP spid="27" grpId="0"/>
      <p:bldP spid="139" grpId="0" build="allAtOnce"/>
      <p:bldP spid="140" grpId="0"/>
      <p:bldP spid="14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0525C5E-41B9-C0D9-CF37-6BAF5DF40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6726" y="1215728"/>
            <a:ext cx="4577980" cy="322617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Teoremi Fondamentali sugli Splay Tree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pic>
        <p:nvPicPr>
          <p:cNvPr id="7" name="Graphic 6" descr="Cotone">
            <a:extLst>
              <a:ext uri="{FF2B5EF4-FFF2-40B4-BE49-F238E27FC236}">
                <a16:creationId xmlns:a16="http://schemas.microsoft.com/office/drawing/2014/main" id="{787A7A24-8DF1-FC8A-364F-418E55194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399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98F356-AFB3-168B-2D51-228BB8F35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DE4362-F493-F101-AEB9-ACB3D75E5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Teoremi Fondamentali sugli Splay Tree</a:t>
            </a:r>
            <a:br>
              <a:rPr lang="en-US"/>
            </a:b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CasellaDiTesto 5">
                <a:extLst>
                  <a:ext uri="{FF2B5EF4-FFF2-40B4-BE49-F238E27FC236}">
                    <a16:creationId xmlns:a16="http://schemas.microsoft.com/office/drawing/2014/main" id="{46A0D87C-2376-A4D3-2F3A-271F7480310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68963220"/>
                  </p:ext>
                </p:extLst>
              </p:nvPr>
            </p:nvGraphicFramePr>
            <p:xfrm>
              <a:off x="677863" y="1874808"/>
              <a:ext cx="8949216" cy="416721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18" name="CasellaDiTesto 5">
                <a:extLst>
                  <a:ext uri="{FF2B5EF4-FFF2-40B4-BE49-F238E27FC236}">
                    <a16:creationId xmlns:a16="http://schemas.microsoft.com/office/drawing/2014/main" id="{46A0D87C-2376-A4D3-2F3A-271F7480310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68963220"/>
                  </p:ext>
                </p:extLst>
              </p:nvPr>
            </p:nvGraphicFramePr>
            <p:xfrm>
              <a:off x="677863" y="1874808"/>
              <a:ext cx="8949216" cy="416721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31020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730A94-4CB6-0D51-4E86-11C25156A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6">
            <a:extLst>
              <a:ext uri="{FF2B5EF4-FFF2-40B4-BE49-F238E27FC236}">
                <a16:creationId xmlns:a16="http://schemas.microsoft.com/office/drawing/2014/main" id="{5F6C0097-DEF9-CFD5-E702-38DE651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5623C8E-5444-107E-F573-AACA69271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1E8406B-BDAC-8C0B-C791-1C1EE7724C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23">
              <a:extLst>
                <a:ext uri="{FF2B5EF4-FFF2-40B4-BE49-F238E27FC236}">
                  <a16:creationId xmlns:a16="http://schemas.microsoft.com/office/drawing/2014/main" id="{EC2581EC-6663-A6AF-9042-0D0F6864C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54" name="Rectangle 25">
              <a:extLst>
                <a:ext uri="{FF2B5EF4-FFF2-40B4-BE49-F238E27FC236}">
                  <a16:creationId xmlns:a16="http://schemas.microsoft.com/office/drawing/2014/main" id="{452741E4-992E-DF83-38BD-A0A405029A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55" name="Isosceles Triangle 11">
              <a:extLst>
                <a:ext uri="{FF2B5EF4-FFF2-40B4-BE49-F238E27FC236}">
                  <a16:creationId xmlns:a16="http://schemas.microsoft.com/office/drawing/2014/main" id="{F1177989-0C6F-07A6-9AF4-6D1D7237D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56" name="Rectangle 27">
              <a:extLst>
                <a:ext uri="{FF2B5EF4-FFF2-40B4-BE49-F238E27FC236}">
                  <a16:creationId xmlns:a16="http://schemas.microsoft.com/office/drawing/2014/main" id="{06369A66-9607-433D-1F5D-F3C4AC1F0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57" name="Rectangle 28">
              <a:extLst>
                <a:ext uri="{FF2B5EF4-FFF2-40B4-BE49-F238E27FC236}">
                  <a16:creationId xmlns:a16="http://schemas.microsoft.com/office/drawing/2014/main" id="{2191D681-5F71-0340-942A-DFD9F0A9EE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58" name="Rectangle 29">
              <a:extLst>
                <a:ext uri="{FF2B5EF4-FFF2-40B4-BE49-F238E27FC236}">
                  <a16:creationId xmlns:a16="http://schemas.microsoft.com/office/drawing/2014/main" id="{7EA82826-A124-4151-2060-47E3F0DCF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59" name="Isosceles Triangle 15">
              <a:extLst>
                <a:ext uri="{FF2B5EF4-FFF2-40B4-BE49-F238E27FC236}">
                  <a16:creationId xmlns:a16="http://schemas.microsoft.com/office/drawing/2014/main" id="{51DB4EF6-86D8-7D65-6A3F-5778F1F75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60" name="Isosceles Triangle 16">
              <a:extLst>
                <a:ext uri="{FF2B5EF4-FFF2-40B4-BE49-F238E27FC236}">
                  <a16:creationId xmlns:a16="http://schemas.microsoft.com/office/drawing/2014/main" id="{A1D5A231-9D7A-A82B-10CE-4D695214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sp useBgFill="1">
        <p:nvSpPr>
          <p:cNvPr id="61" name="Rectangle 18">
            <a:extLst>
              <a:ext uri="{FF2B5EF4-FFF2-40B4-BE49-F238E27FC236}">
                <a16:creationId xmlns:a16="http://schemas.microsoft.com/office/drawing/2014/main" id="{A1FDA89C-ABE2-C4BC-E0DF-3DEC40634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20">
            <a:extLst>
              <a:ext uri="{FF2B5EF4-FFF2-40B4-BE49-F238E27FC236}">
                <a16:creationId xmlns:a16="http://schemas.microsoft.com/office/drawing/2014/main" id="{99D28616-491E-703C-9B11-65363A9E7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AAE4E3-5BED-CD45-97AA-2866C8F4B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23">
            <a:extLst>
              <a:ext uri="{FF2B5EF4-FFF2-40B4-BE49-F238E27FC236}">
                <a16:creationId xmlns:a16="http://schemas.microsoft.com/office/drawing/2014/main" id="{F9705148-88C0-6857-1345-1566FDF97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64" name="Rectangle 25">
            <a:extLst>
              <a:ext uri="{FF2B5EF4-FFF2-40B4-BE49-F238E27FC236}">
                <a16:creationId xmlns:a16="http://schemas.microsoft.com/office/drawing/2014/main" id="{B92ED457-C96D-A5C9-10D4-388C5EB27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C5BC011D-866C-6484-B968-AE4DF2AE1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9FD79ED-71BB-0FDD-5979-EAE769E79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9DC50007-2EF5-8D17-9698-B8B9FA1D4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1909AB9-6E2A-6775-8C59-1B55D5F0B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60B395B-88ED-54E9-CBE0-F0EFA7566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486" y="2751197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 err="1">
                <a:solidFill>
                  <a:srgbClr val="FFFFFF"/>
                </a:solidFill>
              </a:rPr>
              <a:t>Analisi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r>
              <a:rPr lang="en-US" sz="6000" dirty="0" err="1">
                <a:solidFill>
                  <a:srgbClr val="FFFFFF"/>
                </a:solidFill>
              </a:rPr>
              <a:t>Comparativa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r>
              <a:rPr lang="en-US" sz="6000" dirty="0" err="1">
                <a:solidFill>
                  <a:srgbClr val="FFFFFF"/>
                </a:solidFill>
              </a:rPr>
              <a:t>delle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r>
              <a:rPr lang="en-US" sz="6000" dirty="0" err="1">
                <a:solidFill>
                  <a:srgbClr val="FFFFFF"/>
                </a:solidFill>
              </a:rPr>
              <a:t>Prestazioni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r>
              <a:rPr lang="en-US" sz="6000" dirty="0" err="1">
                <a:solidFill>
                  <a:srgbClr val="FFFFFF"/>
                </a:solidFill>
              </a:rPr>
              <a:t>degli</a:t>
            </a:r>
            <a:r>
              <a:rPr lang="en-US" sz="6000" dirty="0">
                <a:solidFill>
                  <a:srgbClr val="FFFFFF"/>
                </a:solidFill>
              </a:rPr>
              <a:t> Splay Tree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28A2C75B-66B0-FF94-4D7D-E7E475EB8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06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0F90F0-088C-6258-B8CE-FD752112F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707966" cy="1320800"/>
          </a:xfrm>
        </p:spPr>
        <p:txBody>
          <a:bodyPr>
            <a:normAutofit/>
          </a:bodyPr>
          <a:lstStyle/>
          <a:p>
            <a:r>
              <a:rPr lang="it-IT" sz="4000" dirty="0"/>
              <a:t>Analisi Comparativa delle Prestazioni degli Splay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1386148-82FC-ECBE-1D28-73E4DA95A8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it-IT" sz="2000" dirty="0"/>
                  <a:t>Dettagli generali degli scenari applicativi:</a:t>
                </a:r>
              </a:p>
              <a:p>
                <a:r>
                  <a:rPr lang="it-IT" sz="2000" dirty="0"/>
                  <a:t>Ogni caso di studio presenta il confronto delle prestazioni tra BST statico e Splay Tree</a:t>
                </a:r>
              </a:p>
              <a:p>
                <a:r>
                  <a:rPr lang="it-IT" sz="2000" dirty="0"/>
                  <a:t>Ogni caso di studio è accompagnato da dei grafici esplicativi con:</a:t>
                </a:r>
              </a:p>
              <a:p>
                <a:pPr lvl="1"/>
                <a:r>
                  <a:rPr lang="it-IT" sz="1800" b="1" dirty="0"/>
                  <a:t>Asse X: </a:t>
                </a:r>
                <a:r>
                  <a:rPr lang="it-IT" sz="1800" dirty="0"/>
                  <a:t>variabile a seconda dello scenario</a:t>
                </a:r>
              </a:p>
              <a:p>
                <a:pPr lvl="1"/>
                <a:r>
                  <a:rPr lang="it-IT" sz="1800" b="1" dirty="0"/>
                  <a:t>Asse Y: </a:t>
                </a:r>
                <a:r>
                  <a:rPr lang="it-IT" sz="1800" dirty="0"/>
                  <a:t>operazioni eseguite (archi attraversati + rotazioni effettuate)</a:t>
                </a:r>
                <a:endParaRPr lang="it-IT" sz="1800" b="1" dirty="0"/>
              </a:p>
              <a:p>
                <a:r>
                  <a:rPr lang="it-IT" sz="2000" b="1" dirty="0"/>
                  <a:t>Numero di nodi utilizzato </a:t>
                </a:r>
                <a14:m>
                  <m:oMath xmlns:m="http://schemas.openxmlformats.org/officeDocument/2006/math">
                    <m:r>
                      <a:rPr lang="it-IT" sz="20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it-IT" sz="2000" b="1" dirty="0"/>
                  <a:t>: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it-IT" sz="2000" dirty="0"/>
                  <a:t> (alberi iniziali identici e bilanciati)</a:t>
                </a:r>
              </a:p>
              <a:p>
                <a:r>
                  <a:rPr lang="it-IT" sz="2000" b="1" dirty="0"/>
                  <a:t>Numero di accessi effettuato </a:t>
                </a:r>
                <a14:m>
                  <m:oMath xmlns:m="http://schemas.openxmlformats.org/officeDocument/2006/math">
                    <m:r>
                      <a:rPr lang="it-IT" sz="2000" b="1" i="1" dirty="0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it-IT" sz="2000" b="1" dirty="0"/>
                  <a:t>: </a:t>
                </a:r>
                <a:r>
                  <a:rPr lang="it-IT" sz="2000" dirty="0"/>
                  <a:t>variabile nell’ordine di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it-IT" sz="2000" b="1" dirty="0"/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1386148-82FC-ECBE-1D28-73E4DA95A8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09" t="-9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0182252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5">
    <wetp:webextensionref xmlns:r="http://schemas.openxmlformats.org/officeDocument/2006/relationships" r:id="rId1"/>
  </wetp:taskpane>
  <wetp:taskpane dockstate="right" visibility="0" width="700" row="1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774FB299-0B79-41AF-B953-CB02EE92ACC1}">
  <we:reference id="4b785c87-866c-4bad-85d8-5d1ae467ac9a" version="3.17.2.0" store="EXCatalog" storeType="EXCatalog"/>
  <we:alternateReferences/>
  <we:properties>
    <we:property name="EQUATION_HISTORY" value="&quot;[{\&quot;mathml\&quot;:\&quot;&lt;math xmlns=\\\&quot;http://www.w3.org/1998/Math/MathML\\\&quot; style=\\\&quot;font-family:stix;font-size:16px;\\\&quot;&gt;&lt;munder&gt;&lt;mrow&gt;&lt;mo&gt;&amp;#x2211;&lt;/mo&gt;&lt;mi&gt;r&lt;/mi&gt;&lt;mfenced&gt;&lt;mi&gt;x&lt;/mi&gt;&lt;/mfenced&gt;&lt;/mrow&gt;&lt;mrow&gt;&lt;mi&gt;x&lt;/mi&gt;&lt;mo&gt;&amp;#x2208;&lt;/mo&gt;&lt;mi&gt;T&lt;/mi&gt;&lt;/mrow&gt;&lt;/munder&gt;&lt;/math&gt;\&quot;,\&quot;base64Image\&quot;:\&quot;iVBORw0KGgoAAAANSUhEUgAAAYAAAADxCAYAAADCzmBvAAAACXBIWXMAAA7EAAAOxAGVKw4bAAAABGJhU0UAAABzCSiyGAAAGSNJREFUeNrt3Q+IFtX6wPGHEFlikUTFxEKRRUREBAsVExMWkRARueEVCw1DlhARETJKNESKrvSLEi8iEiKyUGKiooKISMQiRYlGiSEiIiKCV1RMvMG98/ze2buvrzNn/rxzZs555/uBw/3j7uzMc2bOmTl/RfKZEqRtJG/T6wIAbfg+SP8heZm2cfsCaId+BTygMKUCAFBPqylMqQAA1NfXFKhUAADqqTtIv1OoUgEAqKdpQn8AFQCA2tpGwUoFAKCehglDQ6kAANTWSzQFUQEAqK93LRdep6VzZuT+UxqjqE4G6VKQ7lABAPDdAYuFlxaSL3Zw7EYHqTdIm4J0LEj/ogIA4BMdGvqH5a+AYTWJpV7norBS/ZMKAIAPXimwwIpKm2sYU/3y+aSArwIqAADWbRC7bdm9NY2rVgTHqAAAuN58MWCxArghnd0fkGRdkP5NBQDAVTo01Oboljr1B0R5K0clQAUAoNRCymZT0OaaxzdrUxsVAIBSfWexAtA34FdqHt9+KgAArrI9NLTu/QEvBOkWFQAAV70i+Tot0yb9yqhzf8DfqQAAuGyT2O0PWFfz+KZZkI8KAEBlTlqsAHSS1MQax3YpFQAAl/WInTVuBtOPUu+moEtUAABc9jex2xT0SY1ju5oKAIDrsgxdzJMW1zSuOuLqARUAAJfp0MUbYnfp6Ik1je0BKgAArpstdoeG1rU/YCkVAAAffCR2m4K21zCmow0VKxUAAKectlwJvF7DmP5CBQDAB7qMg82hodof8FLNYrqNCgCAL1aL/Q3l69QfsJQKAIBPvrZcCXxUo1h2UwEA8K3QsrlqqHaMLqpRPK9RAQDwie1VQ7U/YHRNYnmACgCAb2wPDdX+gK4axHEzFQAAH6VZ2ridVIeCcDEVAAAf6bBNm0NDtZnptRrEkAoAgJfS7nKVN+k2ip2+leTrLWkitxUAX9heNfQ0IQYAN9leNZRmEQBwWK/YHRpa1/WCAMALtoeG6lfGaMIMAO7RdXwGLFcCJ6Xe+wkDgLN0Q/kHliuBTYQZANxke0P5P4M0gzADgJtsrxqq8wPoDwAAB+nQ0GuWK4Fvhf4AuG1EkJYQhsKNJK7u02aaP4X5AainZeGX6pMgTSIchToSPv9HgzSecLhrs+UKQOcezCbMcMioIB1qukfPhG+sKM6mpvjeC9IKQuIu26uG6gY1LxBmOEAnRN5uujcPCs2UtujGUfebYq39jl2ExT0vhp/CNiuBY4QZFdvRck/uIiTWzWipcC8G6WXC4h7bq4ZqWk2YUQFt8jnTci9+TlhKowX+9abYa4Uwl7C451vLFYBOQJtCmFEi7dxtHe22k7CUblxLJfBYGCXknDKGhl4S+gNQjlktzQ+a9hKWSiuBmy35QeewY7TNzvaqoV8RZli2QJ7ugNR0mLBUTlsA7rTky3LC4pZPxH5/QB9hhiXzg/Sw5X47L4xAcYW2///Vkj+LCYtbbA8N1b2KpxFmFGxWxJu/NgONJTRO6WvJo0dBmklY3PFixKda0UmXpu4m1CjIBHm2zV/fNOcRGie1blWrQ9HHERZ3vCX2m4LolEMRdCbvlYj762NC43SetXYKa1MdE/McsreESoD2P7TraMR99TNhcd7iiHz7grC4QzvOfhH7/QEsHY283o+4p7TpZyqh8cKRiPxbSFjcoYu52R4aOsCnH3KYLs+OKOEt0i89EXmoTUMjCI07Non9pqDthBkZPBekXyPuIx0COorweGVPRD7uISxuOSv0B8AdW2PuoR2ExjuTY/LyVULjjjJWDWW9IKShC4w9jrh/dHMXxvz76ZTQke+8MlYN/ZEwI8H+mHvnIKHx1sqYPF1JaNxie0N5TZsJM2JMNdw3iwiPt4aHX3CteXpVGv09cISO1rlUQiXAw4wo/TH3y0MKCu8dicnbtYTGLbqOzwPLFcAmwowWkwz3Sz/h8d6amLy9Qmjc02ex8D8tzAvAs3Ya7plVhKejK/ilhMc9py0U/ropDZvGVEvbY7UJ7p0g7Qvz+V6G39cJWruDdEMa7bq3wsJ7ZBvnpC8EpgUKJ9Ukb7SZS5e81mGwh8IYPwrjrPk0oc3jzw+/pu6Gx9QF9nQLzbLmVsSNNDzHY+keHRr6rwIL/z+D9BphLbUw0bHWy8OH/LA8u6LmYDqT4nhaSBww5O/lNgqSZYbj3unwfBoWXr8WzA9TvEDlWWVXh8+eMBxXJ92VsafCN4ZzmMwj655FwsbxvpgTpC1hQfKbRC+jEJe2Jhx7nqHyaE67c577YcMxD3Vofs0Lv8AeZXyOPsz4d2amzLsNJVzzh4a/zyQ/R20roPA/ILT723a4jfxZYDjuigyVyRPJPlpnmEQPERxMn3ZYPr0pjeGPrdf5OGWMr2d8KbiX8rhlzLNYmvB1A0c/UX9vo3D5XtgcpqwvgEXh5353+EmtnadX2ii0386R31lney9JOF6n7Su7Koy5DotcJ42dzgbjr/m2PUWMZ6X4O5oPdzPkWxkVwPiEc2B5CEfpzfSn5FsOuofwVWpcwhv2iZjfW5yzws/6EH+ZcLxO2/VrVIqv4W+kvSa7MeGXQpZ8e6+k6zd9TbLJj8OOCQvA+eqcIY8+iPh5LcSb26Z1sUBdhjmpLVkf7uEZz+1CwjGH1zC/ZkjyUOo4z8nTizsOjh56Lvxy2CfR6/J0lXRtVw3X9ROPqptW5yj8PyJszjAN6Z0T8cVwq6l5aGVLM5Mpz7MO5xue8Eb4uMZ5diUhLnHNdjtTNOtMCSv0Q+ELQJlNtEcSXiC6eFzd0iPZh4OeFTp9XRLXFvyopSDR/z4g5gk6uwtsrulNuI9u1DjPdiXEZkbE7zSP2jvq6HXtp9XAHzpp64+Mhb92GLMNpDuGGfLqiOHtMW65jq6IJqWHkm9lxzUJ99LRGufbsoTYrGj5eW33H2yi+1XcHXjxqbTXv4ES9Wcs/HV7ydmEzSmmt+yNMT+XZuz94rAA12GNeSeAJb0NflPjfBuREJuvW37+eFNl7PKkqlUJ13WIR9YN6yR7u38fYXPOFkkesaPLONxsanYpa2mAoxkLubq5bIjNzzGF6hrHr+lNodnPi7fGrMM+DxA2J52R+Pb/Qc37tpa5VHfSUMXdNc8709Ib2mGqzXvaaT/Yx3PCg2tKGl6s18XS3xUaHdbCWQr/X4TJXi4aJvGjbAY/tec2/X/7Sz6/pNmvn9c8/5Im4vU2Nf3cl8ZEK9elWV6GuUMVyroKqO4d8BJhc5Jplu268Gcuhv/7bolNPxK+5SXdW2tqnn/TJHk+QGt+um6BsGGUszYLk706yReGfJsuT4/CKbv/5vkU9xb7AKRbLM6nDdbHpbieZWR7+XTM978zFv7bCJvT4joR9W1fm4cGm/ouVHBuI1PcX2+ThcaJU6Y5Aa7qTnE9bBZfMp0ZmHWy10lhspfLTAtv6fDeDZJuNVBb5lEBpLIlIUZ7PbueNBXAO2R7eXRiz0DGwl+XCqDd322mSVba3HNNoieDlaVXqADSeCMhRks8u540TX9ryPbyHJDsk716CZvzDol51cXBIXdTKjq/NJ2BVADJ6yWt9fB6kvJ9O9lejneFRd46kY6widteULdY/NmB5oOpVACpmVZM3e/ZtXTxBeCGPGv8/5/Q7u8DU/v6raa3/wkVnmOatmBGATXsNcToomfXQh+AA3SyV9ZF3ljh0x8fp8jPPRWf4zDeBFNbnhCnER1WATAKyLLvJHun74uEzRvnpfitG21I2mt4F1n5//qkczqC0wz/ZR6ARXkmezEzzx8jUuTnKUfONWmHsT1kp7wsjWUeOmXJjHmUN9V5XZjsVffmAk3zHTnX48JqoEl+SJGfP3h0PQuFtYAqoU04WRd5o93fP18n5OkVh86V/QDMmieBmZrL/vLoOWU10AoMk6c3ik6Trgnt/j66lZCvHzh0rusTzvVEjfPx1aZCX5uAklYG9aXZJGk/gNs8wsX7R8bCX4eHziBs3pme4u3KpSWDk2a53qxpPj4vT28KvyJ8K34i/m+lmLQj2GEe42LlWeRtNWHz0kZJXj7YtYLOdL6Pa5qP+yR6rZ9T4n7HfpKkIcqf8xgXRztTsi7yRsebv06JfxOrfks45+E1fGEbvHbd3L2r6d+2JFSWPrSdJ/X7vMljXAy9cX7MWPj/HqQXCJ2XhiU0ETxpKUxcsSfhnlxQozwcK42lOuI2d09aP2muB9eYtLz1OB7lYiSNBqHdv7MsET/bVpclnPfyGuVh8w5fb+eo5Dd6cI3XDOd/lce4+M/ItGkpYfPal+Ln9PquhELt05rkX/P+DAcNP3fOEKtDKf+WNg1vreCLUJuoTMNZd/MYt0/3EX0gTPaqm8viX/PPoONS71Eh+sw+lqF5Gt2Gn91hiNWjFH9L+1QuVPTS15NQDi3kMW6P3ji/C5O96mZ8Qh4fcfz8TUMD73R43mnFPNgRrpXA9ISfTxo6m/T7u1N8Zdhiau67L0wAa9u3wiJvdbRG/F5W+XkxNwON7+C8ax4V05fi54clNKOsN/zuivBndEWAKlYQNX297OUxbs8GYZG3ujLt/qWFxUgPrmGfdE5H8Mjw2UpacfVDybfsxfeSfV2gmdJoIqpyZJWpqW8Oj3F+syX75i59hO0pr0TEaLEH523a/UvTOU/iP1M6Y27Key1fM9q8E7VtY/OkvWsZ38h3Jjzbs1p+vkeGlgjZUeF9+jjmfC9Q/OSXZ5E3Jns9K2qZ7NEenHfS8robPcqDAYlvqvTBXEM+aCf9JmkM1+2Xp9u+p2X8O70JeX5dGltuKm13H1x2+6yjsWEHsDacFCZ7FeGYPDsvwgdJU+sneZQHprkMPsxRyTr3RtMbOd+m70r2xR1HOXif3hA6f3PbLkz2Kkrr0NkBT87btPuXj5/WF2OuZYcH534w4/PYztyMzzP8ndsOvAjE5et6ip58tH2aRd6KMTsiVl95cN5Ju3/t8DAvlhreFF23MeVzqH0EK9r8Wzoy6qGkG+k3veK4TDd8lfD2n8NEyb7I2z8JW6yo9v93PTjvpN2/fB1ZEfdV43qnfJfE92M0t8/PK+jvrUj4WzpayIW1db4Q9v4tTJ7NXZjsZRa1aF4vYanMDMN97MPzqV8COhxTh13qyBft6D0dNncUvbqpjvg5Ev6Nwb+lw4Jd2Sh+RMyXyhlu83y+EiZ7FekliW5KG01oKrVX0g1xhNu2RuShVgiTCE12bwmTvYoWNYHud8JSOR2xclv8ndcAkTExb//vEZrsJsrQWuEs8lacqLWTThMWJ8QNC11CaLz9ijtOWLJjkTc7FsXE7itC43Qhck3MK2aielETv65LtXMRvJW13V8rC9qwkx2Lid/fCY0zdKG4qDHkuwiN0y+srRu/aIf4dEKT3WphspcNulBX3DyKHsLjFO0wjGr+ZKSWm6ImxC0mLNnlWeRtNWFr6+1fE01n7pkvzy4ZrZ3EYwmNU96LeJ7WEJbsusS8fyaLvOX3muHtnxFA7oqa+DZAhe0MXWa6da+CTYQln6ybu7DIW3o/Uol6qy8iz/oJS+V09dHWBeo2EpZ8Nkv2yV4TCVsq/0iI5TpC5Ly10hnrHnWKCTK03wDNPm16RbIv8sZkr3ReSxHbvxEmL6ygucEJLwfppjw92od5Gjnpkg1/CJO9bHgpZWz5kvLHgohmhw2EpdTC/0ZLS8RMwpKPdmR9n7HwpwMsfeGfpkP9DqHyzmRp7LbVnI/vExbrpsrTzT66RMcYwpLfJ8JkLxumSfpZ1AOEy0s68Wh/S17uJCzWzG/58vqYkLRHN8HI0u6vPzubsCXSNf2z7JvACCC/LW8pmHR00HDCUqi3ZWg+xvWwMkAbeiT7Im+0c5rpTOjTkn3lVEYA+W+sDG26fl+Y1V0k3b3rtzC2u4X1mNqm7fe/CDt7FUEnzq0OC/6so6h82ngc6WgHMcsPFE+X35hLGIqxN2MBdYla9380DrPDryFd1iHrkhlRidgCKMXqHAWUdmaerXHSUVI6lPNBAYW9j5uOA+gAMwp6YyUVl9gEBoB1L0j2zV1I9hObwACw7jsKWycTI4AAWJV1kTdSeWkKtycAW3QhMtr93UyaLyypAcAKHV54g4LW2cQmMACs6aeQdTp9yy0KwAba/d1P27lNARSNdn8/0lvcqgCKpJu70O7PCCAANZNncxdSNYlNYAAUKuvmLqTqEpvAAChM1s1dSNUmNoEBUIg8m7uQqk2buW0BtCvP5i6k6tNSbl0A7cq6uQuJEUAAOsBqClIv0y1hDSAAbWBzFzaBAVBDuhH5ySBdI3mZWAICAAAAAAAAAAAAAAAAAAAAAAAAAAAAAAAAAAAAAAAAAAAAAAAAAAAAAAAAAAAAAAAAAAAAAAAAAAAAAAAAAAAAAAAAAAAAAAAAAAAAAAAAAAAAAJDZ50H6j8NpKVkEAHZcdrjw/ytIw8kiACjeeEPheyVIB4K0JkhLgjQnSCMiCuStCQV4V8TffS5IY4O0LEj7gvQk5vfPkkUAYMfaiEL3myC9muEYZw0VwLmUx5gQpIGI33+fLAIAO440Fbb3wzf9LIaFb/lxFcCWDMcaGaSrLb8/gywCgOJpM8xg08ujIM3KcYylYm7Dz3rMVU2/e5ssAgA7FjUVtqtyHmOXofC/m+N4zV8U+8kiALBjcPjn8TaOYRpB1J/zmPfC319GFgGAHZfDt+3JOX9/nJibf1bmPO6d8LxGkEUAyqQdkW8GaXeQjkqjHVrbx5+InXHudyq6zknh39/bxjHeSbi2cTmP+zBI33MrAijLQmk0hfwl5U50qqoCGBz+OaWNY/QbrutCG8fVPNjKLQnAtnlB+kmqm+laVQWgna3z2zzGPcN1fdbGeWnn70xuTQC26OzU3VL9Ugd3PI3fzITr6uUWA+AiXYLgZ3FjrRtfK4BNhmvSPpPnuM0AuOblIF1PUTBrJ+TG8E22i7A945QhdocJDwDXjAnSjYSC/6C01zFaB9pObxoV1UeIgM6lC3fpEEBdKfJC+Mn/WBoLf43NcJxp0ujwuxcWKDoufbmlc9YVLM8bCi39KphL1qayKKESnUyIgM6iq0PukOS140+nPN7HhmPYKIhNSxackcb4f6Rj2kDmKuEBOocWjFfCh/umNNp3dfz3RUMhkLSCY39CJfJpwdcw3/C3joRNGkjvgiGeuwkP0Fm0WSZqVuehmEJgu+FY+yW5A7bIZiAdjfKrxG82QuGfzRhh+0YAgZ6YQuB8zM9/EP67Fsja0art8rrgV/OQzHMFF8pxyxVom/8osjDXy0Bc4f9E2L4RqJWo8fR/RRTivU2Ff1R7uzYb2Wj7/y2msJpD1uVyQMx9KQBq5LOYwmBh08/oyKDbYRpf4rnNijm3vWRbbrcMFQDbNwI1sySmMNjQ9DNnwv/vjZLPbWfM18l4si2XKWJu/2f9HqBmumMKg2/Cf18f/u89FZxb1EilfrIst/WGwp/tG4GaipoboDNudc35R+F/7y75nIbHFFRvkF25HTFUAGzfCNRUXMfgD+F/LqngnBZK9CgVFinLp3kDedtDdwF4xLQz1PGKzilquCKjVPJbYMhj7VdhJjVQUzMMBUOPg5WSS8mX5aB3GK7hPI8AUG+PIwqGoxWeTx8VQKEGDNewndsfqLcTEQXDNSqAjqgAusW8V/J8bn+g3nbENAFVtTQATUDFWSbs/gXAIG5C2OKKzmc5FUBh9hnOn3kVAGRlTAGxtaLziVoC+hDZlMtVQwWwlvAA9aZLRd+NKSBOVXRO2vTU2m79kKzKrCfhC+ZlQgTUm2mDcB0dVFUbcdTGJb1kVyZrDXl7hfAA9bZOhtaC+SCmoJhV0blFLQZ3lCzL5JChAviC8AD1pZt/P5Khzt641SLXV3R+cRPUppN1qeiX20NDBbCYEAH1LRx+ingTvCfxK4NWIWrDGmaupjNHzLt/sZ0mUFNbw4LgQktBENVkcLfC81whbo1O8skWQwVwgvAA9fSqDI2qmdzyb3Frxk9OOKbNt8kLMee0jKw0OmuoANYTHqB+npfG6A8tBFYZKofWtNJwzL7wmF2WznmmoRljCVkaKWoYLf0oQM3tEfMMUO0biFoYLm7DkKnhz++wfN4f8zabyQoxD+0FUDODs311kbcRhp87KukWhtNFxnQ3sd8svv03O20o1LTvYixZ/D+muR13CQ/QWbQN/kNpbPv3WZAmtPy7Lq3wKGwWSBrX/2FMwTG35eeOh8crazNx3bTkoqFguy+NzuExNb8XesU8+/c+jwvQWb6UZ1fy3CWNPXTXy9B4/40pjjUvpuC4GL5lj5Gh/WU3lnydYxIqgcG+gcNBWhNWWsNrdB/MkfhlPZpTD48M0Dkep3joD6Y8lvYD3ElxvMMVXat+CZwWVgNtzi+t6PaJueO3OekCcbriajePDtD5FYAWmFmGan6WcDzdMP75iq95S4YCr9MqAO1z0Y788ykr/6QmId0xTPtR2BwG8NAXYu4gzdpJO0oa6wNFHe+MQ2+OU8PzqVsF0G3petbwKAF+0jfiy+Ebobb5n5PGcMC8JkljRNCjMP3gcAGh8xe+LuBtuFP3BAaAjqfNXLrI2afS6KPQCvFhWDHYSDcJOTrNfwHAqoZxaCplkgAAAOh0RVh0TWF0aE1MADxtYXRoIHhtbG5zPSJodHRwOi8vd3d3LnczLm9yZy8xOTk4L01hdGgvTWF0aE1MIj48bXN0eWxlIG1hdGhzaXplPSIxNnB4Ij48bXVuZGVyPjxtcm93Pjxtbz4mI3gyMjExOzwvbW8+PG1pPnI8L21pPjxtZmVuY2VkPjxtaT54PC9taT48L21mZW5jZWQ+PC9tcm93Pjxtcm93PjxtaT54PC9taT48bW8+JiN4MjIwODs8L21vPjxtaT5UPC9taT48L21yb3c+PC9tdW5kZXI+PC9tc3R5bGU+PC9tYXRoPrp28pYAAAAASUVORK5CYII=\&quot;,\&quot;slideId\&quot;:270,\&quot;accessibleText\&quot;:\&quot;stack sum r open parentheses x close parentheses with x element of T below\&quot;,\&quot;imageHeight\&quot;:38.56},{\&quot;mathml\&quot;:\&quot;&lt;math style=\\\&quot;font-family:stix;font-size:16px;\\\&quot;/&gt;\&quot;,\&quot;base64Image\&quot;:\&quot;iVBORw0KGgoAAAANSUhEUgAAADIAAAAFCAYAAAAHQL+kAAAACXBIWXMAAA7EAAAOxAGVKw4bAAAABGJhU0UAAAAEx0lWhwAAABFJREFUeNpjYBgFo2AUjAgAAAPtAAGBmaurAAAAWHRFWHRNYXRoTUwAPG1hdGggeG1sbnM9Imh0dHA6Ly93d3cudzMub3JnLzE5OTgvTWF0aC9NYXRoTUwiPjxtc3R5bGUgbWF0aHNpemU9IjE2cHgiLz48L21hdGg+4UEJxAAAAABJRU5ErkJggg==\&quot;,\&quot;slideId\&quot;:270,\&quot;accessibleText\&quot;:\&quot;blank\&quot;,\&quot;imageHeight\&quot;:0.8},{\&quot;mathml\&quot;:\&quot;&lt;math style=\\\&quot;font-family:stix;font-size:16px;\\\&quot; xmlns=\\\&quot;http://www.w3.org/1998/Math/MathML\\\&quot;&gt;&lt;msub&gt;&lt;mi&gt;log&lt;/mi&gt;&lt;mn&gt;2&lt;/mn&gt;&lt;/msub&gt;&lt;mfenced&gt;&lt;mrow&gt;&lt;mi&gt;s&lt;/mi&gt;&lt;mfenced&gt;&lt;mi&gt;x&lt;/mi&gt;&lt;/mfenced&gt;&lt;/mrow&gt;&lt;/mfenced&gt;&lt;/math&gt;\&quot;,\&quot;base64Image\&quot;:\&quot;iVBORw0KGgoAAAANSUhEUgAAAgUAAABxCAYAAABFsNDzAAAACXBIWXMAAA7EAAAOxAGVKw4bAAAABGJhU0UAAABFxpIngQAAF0xJREFUeNrtnQGEF9sXx4+VtZLIWkmex0qSJJIkSSQrK1merGQlkmQlkSdJEisrSSJJkixJ1koiSZInspLkiawkSSQrWWvpP+e/d97OTjP33vnN3Dt37v1+uN7//17d35xz7sycOffcc4iqYTUBAAAAIEjaorEjGpei8Skav6KxFWoBnrM4GrugBtgrcJYEqtclWE/zWRaN/dEYicZP4Qgkx3aoCHhMXzQ+R2M6Gt1QB+wVMKPimT8WjeWQOxzahVd0MRpvMpwAOAUgBDqjcTexzh+LLwYAe4XK8YR+v0ejH3L76wT0RuN8NJ5HY0bDEYBTAHyG1/SXxBq/HY0FUAvsBagnGpMJXd+IRgfk9sshKOoEwCkAPnMutb4vQyWwF5jHupQT9joaf0Buf5wCFu5pNK5FY0j88yWcAhAYHH5+nFrbF6AW2Atkwi/DDwnd88tyM+RuPnyaYEXOfzsGpwAEAiekTaTW9TDUAnsBKctSL8gpCiNLP1S5/88LOAXAczbS/JAgj2tQC+wFtF+Qn1L26Ifc/nISTgHwmG00P3mIxz2oBfYChVgVja8pu+yB3H6yG04B8BQuuvUjtZY5MtYB1cBeoDC8r55OWu+F3P7RA6cAeMjGjC9ODkkvhWpgL9Ayh1I24mJ36yG3X2yHUwA840/6fU+aPf0tUA3sBUozkrIVV5dcBrnhFADgIlzh7l3GGj4D1cBeoDKbpRPweJtnAeSGUwCAa4xlrN9xqAX2ApXSm2G3i5AbTgEALnEiY+1yGBrtv2EvUD2jGfbbAbnhFADgAmspu5z3RagG9gJGWJFhQw6vL4bccAoAqBOu2pnV7ZOPt3VCPbAXMMbVDDtehdxwCgCok9M56/YcVAN7AaOszLHlBsgNpwCAOuDmJVMZa3aacMYd9gI2eEhhJot6KzecAtBkbuas2dtQDewFrLA3x6Z7ITecAgBsslqyZnugHtgLWKGdZiM9aZu+p9n8EcgNpwAAK4zkrNcfnj+MYC/gGqM5tj0IueEUVMHyaPwVjSs02yHtnXhwTAnPjP/5PRpPxYPmKM3WTncN7vh2XsjAZVy5XvZM4vpfius/If4sHoz6dEvW6wjUA3sBqxzIse07yA2noFW6onE8Gq80ridvfBYv4RU16pPPqp6i38th6oyf4gHJnSsX4DkjZViixwGoB/YCzjh9uyE3nIKizsBFyt6b+SW+ql9H41E03lJ25nJe4lJ3DV7jN8qu0jYhZHhD2UVbsuTmCMORaOyMxiI8d/6DHaavEt11B6qXZWIN3qLZKNSkWEczwuHkf3eDZvvBL5HMc0bocSnsVSkcCeT20Hwk8240Pgq7TItnw58l598qPiq+iTk5OnmB7NV++Jxj36ee29U7uet0Cg7S7+1Sf4l/NxSNdTl/j1tWnlU8aOIX6wkLOuQX9p2M3+ebcjDjhc4PB66h/aJEVCRvhECfRP6vAToDK8TLYKbAOuE/+0S8oHaJF8oOcd/F9w7sVY1D1Cfs80Nhk4kWnX923h5I5uUPkQ4Lst6RXMNKj23sndx1OAUcYh+TfOEvKfAyHta4/scF5ixKZ87L/ZWIgqj4G05BYe5J5L8bmENwKCfK9lE4xGtoLleFX1CbRCTgs2IdvYK9SsFtn6+LSECR+/dkwd9ZT7+3nc4aRy3IfFLy+z4XpvJObttOwTLKLnH6q8RX/TbKDtsnx1uqvvf1ohyH4CsVC72egFNQ6MtrWiL/UEAOwakcHXBG9EKNtTtC5pP/QrMXJ0i/p+yopc79+6HAb7GD9530t1NNs1sRBfEV7+S26RQsFUoy4VGt03AMJqjaqml5x1EGW5jrAZwCLXYp5N8TiEOwU+L8FgkV38iZZxj2aokB4QTxs4HzgTYmIjXsiJ3VuId1TlKt0nje2XYKliuuwdfSx97Jbcsp4C+X8Zz5n1UkC++LqvZVX1M1SXtHcubnfIj2Fubr1rh2n71tXS4pdLQlAB205XyN8thfcK524UiYelmHZq9OUp8cuqPQyWnF3+8SEYUiHwuHLckve4ad8fie9EpuW07BbcpPeFpVoTw6ofiyXnMXZSdIlg27XtW49m2BOwWqI6vtAeigVyJ/K5nmO8hchUHY63fWKXTySOEQPkn92T/Fv+cIw3XKrsffYUm29xK5XnpsU6/ktuEU9EvmvmlApnENmf4qMf95ybxlKlmt1LjuawE7BO0Kj3wqED3coOq3j16n5umAvYzyTqGXvEJmwxofN/yRxce8OYmTE5ltHmceJfmJlw5P7emV3KadAl6QsuzY9QZk2kB6hY5auVk4NCg7WtRb8tofK677Y8AP0u3QjfLru9WqmMcNvKxhr3wuK3STdRy7J/HfxxyV66ZCrl5P7emV3KadgjOSed8blEsnce9UC/PuMRxV2a9x3aG2mD2g0MtYIHqQHXPb3OKcqxJzvIC9jNOn0E1/6s93JT6u3pC7xcyGqFy+RFPxSm6TTgEnF05SPaHwrRpy8dHBonuaNww7BV0a1+1z2dAy3vidQPQg08H5EvPGx9tGYC/jLFbo5kbqz9+nueZRLhfEGVDI5WtdCq/kNukUHKJ6jyO915CtaLb2OJlPylQlZ/neeSyPsYIP0hAjBV9LfEXGRYbOwV5W+Feim/GcF84Bx2X6i8LcMvJKbpNOwTPFvJsMy3aO9KodFkFVhKSKrG1VNOJKoA/RD9DL/3mi0MPZFue9WLGzDnvJuUXy5DTOX+KCa3E9ggcNkKmX1OW1fewG65XcppyCJRrzmj6OtJn0asDrXscCjfl2VXDdqryCUE8gqByyC4HoYUhjTa9tYd64oc5a2MsK+zSeu/G2AW/DLm+ATD0az8gVHtrSK7lNOQWqcMq0BdnaSK+8qG5maLvGXPsseJ0hOgVtGro/EIguNmrogo+8LYK9nGYNqesVxP/7SENk2qZh9x4PbemV3KacAlUls0lL8umcQtDNDNVxCq5WcM2qI5Uh1fePWaih+4GA9PGvhj7uwl7Oo9MwabxB8izTkKfPQzt6Jbcpp0CVZGTLKbisIV+RbGtVKeIq9v1Umcn7KDx0tqNC0ssR0itvexr2cppRDT2ta5A8izTk2euhHb2S25RT8NERp2CfhnzPC8ynOtHAnn/ZhJIOxW/sCPDhuQUvmd+iVp80HYN9sJeznCK/tgp1Xo77PbSjV3KbcgqmFXP+sCRfr4Z83wvMN0Lm+xPIFliclRwaOus0tJfMIdJzCmZqcCRhLz12kvnEZZvobBv5mEvildwmnAKdJCNbdc/XVHwtAxrzXSp5zWupuiOUvqCTyBPiS+a1pmMwKe4F2Mu9iI9sS/JgA+VR2f2sp3b0Rm4TTkG75oPKxrlNHQ9uuuB8quSgSSqX+S0rgRpqctZqvGQyWa95r/HgugFdsJdzyIqV3WyYLB0UZqTAK7nrdAoWWpDPRNRiiMz0VYi5mDPnBPlZ+EMHnT27UB2mIdJ3DJ7AXs5xTaKj1x7ep8gpCNApWKD5gNpuSUbVdfxsYQHoJFK2UmykjfIrwfl4lKfKNRXqufd20t9G4HES9nIKVZO1xZ69HHH6IECngJnRmNdWYx/VdXxrYc6NpN5GaOWr7CD5EUY0gWpNXQ5YNytJ3nwsnXi4BvZyBlXCaJOSDXWOovr4ceOV3KacAp0H1DFHnIJWQ6o9Go5BkaYv3TTXqS45HpL5ktBN4AuZLxzVZHaSfrRgHPZygj80npVNKgetcxTVx4qGXsltyil4ojGvja9fnZyCMq1iufrgZ8X8XL9cleDFJw4+5egIDsEs9yt0wHzlTAHHYA/sVTvPqdo6KnWzg8LsfeCV3Kacglsa876yIJ/O6YNTJX+jk2Z7w6tyDIaFRxm/5PmffHSLu8XNZPx57LnO56ZCx3egIm2HnMe/sFetJAsXybZamlSbBF0S0SUxF53CKjYWu06dgt6Kfmsn6dWk16lZv5xAmkEyX2LaB5LtdlVjC+xVCxsSjgB/AKgqrzYl9KxqhPfFU3t6Jbcpp2Ct5kOp17B8Oh5cleF5TviaouKOwLSIrqwlIHO6ZDr8BBX9x4DmuhuGvazD0ct3CT30i69IWRXY056su3uB3m+NktuUU0CkV5v9kmH59pO9c9vraS656qu4kfnByHu3J2g2nMpRgPti8ELhmgScldqB95jWw9SFKpmm4ZMtI+KfZfhH4/57BntZ5zpl9zZ4KNHVw4bIpsppueCpTb2S26RTcEFjbtNfCzcUv3+oot/h8F6cRXybZo+ogOp5q7CnD0mZ8bHUsvUENmncfz9gL6vsTsj+JvUxcErhQDVhT1qVR/KXp3b1Sm6TTsEqqn9fU1ZClI8TLqrgN/5OzHkC722jXCWzzahcIK5wV0Ui3gtSb5/BXnZYSrMRxNgZW5n676p+EZsbIKOqFfQyT23rldwmnQJGJxP6tiHZFhsO6bSLa7dZKS50+qjeY3Y2uCdk+VjBXEeo3hB+CPbS5RHJ+z5w0rUsr+BYA2SckFz/e49t65Xcpp0CnRAmf638YUC2/YqHYZkMf94vfUx29mbBHB2KB+eQBzKOJ+Qpe1+oTt98hr2scFTzI+gpyU8l6cDn4U+T/TylNpIfrbziqW29k9u0U8Dc0fgNE4kYj8lMNi8vgnRSUMh9CWwjK4rjQ3Zz8vRK2da5quJd92Av46xJ2JRPHci2LM9RuR4tHL2Mt0x3W5ZzhWKt7fDUvt7JrVOJqaxToHNuepqqrfgka93KCT5l6iNkJVCewbvaGrLjP18bLlu6w2gVZ/ll990J2Mt4pCROtmTHQHXkWHWMU/X3r5DZLVkZsq2iSfK3w6t3cqvO8Vfl6ezS+J1HFco1RvnZ1mWawciSJ3kLYVDc2MupOVXImsZCkoekm1z4aTNVu7WmamO+EvYySjIrXeek0wKSh6IHJX+3n+ZyUerorCiLclzz2MbeyX1Q42W924LyqmynKvO2y4b5dY5ZVjWmhRPzkmYLG/WLB2wdrBJflbyvySHQn+L6poQ3zPXZb4hrXGTheq6Tn8lruzPkOVtivm2WnPCQ7MXHjXvEPSHjJLVW0vkZFe+DsJ7mmrPVdaJDtk20yWOnwDu5R8h8b4Akqp4IvLDLFG3hrYq87mxHK7j+uxadgjz9DFl68ZKIEj2n4s7MFcNfgOvJz0Y7R3KiW60eaZI5sessyuWLvQ6noh5vKTvv41jiz0wU/HIfVtxf6ecjb7vGTdnO1aSXNsqv5PqK/MU7uZcpwnrx+Kfi31UVFPrWoofF54Dzeg8crujaz9bsFMTjg3jQmvwaulPyGvlldsjgNeZV7Pvc4IdM3r3RSs2CTsrP5akjB6bp9tpM8uZSx2l2mzT5ocVRtKLblds17v3V4s/2JT6Cnjiqm/0eOwVeyd2pCFOZDvGdJPX56SMFb6RPOQ7Gzgqvu4vUrZJtDX7gmCj8tIyqaewUj6uG1vAuR76Cq+QeVZcUmBfWrCvjv+n2utHC2m/l2dNG+g2tktGIzhp1k1fm9yP5m2DohdxtIvR0roVFFz/cOZxcVQLdNuH1qtq7HqHs8ClfB+/BPqD8vgYm6h/wnM/JDcfgW8UystPz3sB1Xja0pl/n/N65hj5k3in0OKTxsOGXQ14d/brPTDfZXrcLrvm9JX6rSO4SRwq6HbXrIPlNY+Xmxcz7G9NU3UOeQ8N8nOh6yWvjxDkOyf/U/DJ+LpwAvhFmJI6EjVrT/RV/Ubc6xiqU6bHB6xwwYIPdEk+9iUylomXf6fc9y9hRTp4c4FMGfJLoorg3s3qMuFB/vcn2Okb6OTX9JX9reY4ds7Ze6u6sulYSvfA5StBouScNPuirCkXy181JjS8l2Y3I11JH3/F4G4avfZzkR4pMjSrCr0cz5n0p/v1Gmt+8hs9fbxEPypea1/jdUIgzr75/b8MeMotoflJsW+olwXuUTwuuC476HKf6Tq34ZC9e86rOkx+oui29flJ3uHShpv5FMnPSy3VClbsWOImGEwP5jO+TxNfSVOLriV9EnNATtyeuoybA0oRD8EX8/5iV4iHHNc45m5j3I+O2ya9FlGVSREiSsrXqUFysQJbJVEhyV4G/v00zanLWgB3Wkfm22DbYLtbAeY0vlAvi5fojsXZ+iIjgiHDWXN2nb7K9FgjdPk/cu3zf8PHOQaq+6yM746PiN+Lfulvw3jTJ4pyIxmPP31Ghyg0kbKC5hEN+kW818Bvt4gtxh/A++YX6gLK3gcoef0nuYXKo+c8Wv3QfKJyCr4ZCa9dI7/gWcAPYyw9OU/bWcjfkBiGxi+bnQNjuXsbHBYeouha4i2hu33qq5BdmB6m3E0w4UJ2UXZ/iKZark8Bezacr52v5MOQGIZGuAPmoxms5kbqWVkOXg1RtLfxVJN8GOW7QWcv6vV1Yts4617BXc8mK9tyH3CAkBun3cFGdddvbUl9brToFcfLaW6outC87033T8g07QfYqQALYKwSyivZwkmUn5AahsJfc7Iw4SuW2DxZT9T0uGFlVtrsG9cFZ9llnhy9jCTsJ7NU8FgnHLV1+fS3kBqHARs+qb+3CcaDRxFd+K8RtP6uu091G+VsIdw3rhJN9vlL1LcAB7AWyizj1Qm4QCvxye0PZxWBcID4G2GqLzvisrYnCQm9znAIbvd45mTF9SiN9bBS4A+zVDA6Tmc62kBs0hoGcF9tDB65tReJ6Wi2Ysk98uZs4JjiWo7vzlvSzh7Kbey3AsnYS2MttuBZJOvp3HHKD0MjrcfDFgWuLe9SPO6q7vOY+NsvtHsr4/REsa2eBvdyEC8ql++Ucg9wgNNpJfrRuTY3X1kdmz/1XQV6XPtsnNg6SPw2TQgD2cgsuZJbuDHsAcoMQWUfyIjx1lbTkc9zx/us1h/WXVeP+VU3X0k8IATYJ2MsNuANrsiX9TwqjjkSocgMFa0hdy5/P49vqiMVHYpJNOPil2+Gw/rJObNQZeuO9wXQo8CiWubPAXvW/GD/S/I6M6yE3CJk20ms3zWV9TZ5VXSi+kpKhLM7s73JYd52U3cmy7mvmRlXpxk0nsNSdBfaqh9Wp581Tx583kBtY4xbpdyrkPfSeiiIHnHHNxYQ4mfBnhhPi+kLty9DPJUeujSMuN1PXNoyl7iywl104RykZoTkDuQGYozvjpawa/Of5mN8p8WLfLL72F2S8+Pnfc8dF3q/i44+8HcHtmPMSHPmMf0cD9HYtI0qw3LFr3JN6CHCWezuWvLPAXubZR3PR0Q/kbhIz5Aa1P4x+1Ty4z8LBhugr3ZPBZa97qXi58DVyr/oVWO5OA3uZvW/jgmNXKJz+E6HKDSpwDKZqcgjuU7P6dKe73000ILrBSW0oWdocYC8zcGnpzZAbAD04CeWVRWeAcwd2NFBPT1NyIBQHAADAW/ZH450hR2BGRAaa+iLdREgIAwAAECA7o3GHym8rTAtHgEu8Nr0BzDihbj0AAICA4UQV3pPiWgJ8hJGbJXEr2J/CYYjHd5rtHc89Aa6JiMMmslf8yDTJ8rTocAcAAAAEClcBm6S5I5kboBIAAAAgPDjS8Q/NRQlQIxwAAAAIlAsJh2AA6gAAAADCZC+hzzgAAAAQPFzsIy4BjTrhAAAAQKCsotkTFuwQXIY6AAAAgDDhxkafhENwC+oAAAAAwoRrD0wIh2AM6gAAAADCpJNmiy+xQ/CYUK0QAAAACJLF0XghHILnhPaiAAAAQJBw2+O48yF3iVwClQAAAADhwVsED4VDwLkEXRXPPxKNbVAzAAAA4D6jwiHg0wbLK577gJh7JdQMAAAAuM1tmut4WPWLew3NFj56BjUDAAAAbnNVOATc7nl9xXOvjsZnMf8BqBoAAABwl2Gaa4G8paI526OxNRrnozGVmL8D6gYAAADc5DTNNTgyPa5C3QAAAICbDFp0CHhsgsoBAAAA9xiw7BC8gcoBAAAA9+iz7BDwOAa1AwAAAG6xMxrTlh2CGaq+CBIAAAAASvKohijBKNQOAAB2+R/mjpo99aCj0wAAAMp0RVh0TWF0aE1MADxtYXRoIHhtbG5zPSJodHRwOi8vd3d3LnczLm9yZy8xOTk4L01hdGgvTWF0aE1MIj48bXN0eWxlIG1hdGhzaXplPSIxNnB4Ij48bXN1Yj48bWk+bG9nPC9taT48bW4+MjwvbW4+PC9tc3ViPjxtZmVuY2VkPjxtcm93PjxtaT5zPC9taT48bWZlbmNlZD48bWk+eDwvbWk+PC9tZmVuY2VkPjwvbXJvdz48L21mZW5jZWQ+PC9tc3R5bGU+PC9tYXRoPuFQ0gEAAAAASUVORK5CYII=\&quot;,\&quot;slideId\&quot;:270,\&quot;accessibleText\&quot;:\&quot;log subscript 2 open parentheses s open parentheses x close parentheses close parentheses\&quot;,\&quot;imageHeight\&quot;:18.08}]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0E05B7FC-A661-4897-9732-EE242BAFE703}">
  <we:reference id="wa200005566" version="3.0.0.3" store="it-IT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2650</TotalTime>
  <Words>414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Cambria Math</vt:lpstr>
      <vt:lpstr>Trebuchet MS</vt:lpstr>
      <vt:lpstr>Wingdings 3</vt:lpstr>
      <vt:lpstr>Sfaccettatura</vt:lpstr>
      <vt:lpstr>La capacità di adattarsi:  Analisi Teorica e Sperimentale degli Splay Tree</vt:lpstr>
      <vt:lpstr>Fondamenti Teorici sugli Splay Tree</vt:lpstr>
      <vt:lpstr>Contesto di utilizzo e struttura</vt:lpstr>
      <vt:lpstr>Operazione di Splaying</vt:lpstr>
      <vt:lpstr>Operazione di Splaying – esempio di accesso al nodo 10</vt:lpstr>
      <vt:lpstr>Teoremi Fondamentali sugli Splay Tree</vt:lpstr>
      <vt:lpstr>Teoremi Fondamentali sugli Splay Tree </vt:lpstr>
      <vt:lpstr>Analisi Comparativa delle Prestazioni degli Splay Tree</vt:lpstr>
      <vt:lpstr>Analisi Comparativa delle Prestazioni degli Splay Tree</vt:lpstr>
      <vt:lpstr>Analisi degli scenari applicativi</vt:lpstr>
      <vt:lpstr>Analisi degli scenari applicativi – Working Set Theorem </vt:lpstr>
      <vt:lpstr>Analisi degli scenari applicativi – Static Finger Theorem </vt:lpstr>
      <vt:lpstr>Grazie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matteo cipolletta</dc:creator>
  <cp:lastModifiedBy>matteo cipolletta</cp:lastModifiedBy>
  <cp:revision>15</cp:revision>
  <dcterms:created xsi:type="dcterms:W3CDTF">2025-05-07T07:58:21Z</dcterms:created>
  <dcterms:modified xsi:type="dcterms:W3CDTF">2025-05-26T13:59:57Z</dcterms:modified>
</cp:coreProperties>
</file>