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58" r:id="rId5"/>
    <p:sldId id="292" r:id="rId6"/>
    <p:sldId id="266" r:id="rId7"/>
    <p:sldId id="267" r:id="rId8"/>
    <p:sldId id="268" r:id="rId9"/>
    <p:sldId id="289" r:id="rId10"/>
    <p:sldId id="270" r:id="rId11"/>
    <p:sldId id="29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94" r:id="rId20"/>
    <p:sldId id="295" r:id="rId21"/>
    <p:sldId id="296" r:id="rId22"/>
    <p:sldId id="293" r:id="rId23"/>
    <p:sldId id="276" r:id="rId24"/>
    <p:sldId id="277" r:id="rId25"/>
    <p:sldId id="263" r:id="rId26"/>
    <p:sldId id="283" r:id="rId27"/>
    <p:sldId id="284" r:id="rId28"/>
    <p:sldId id="285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5:14:3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E34C8243-103F-B32F-7DF6-C0E03DC2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31" y="3678295"/>
            <a:ext cx="9526961" cy="1769122"/>
          </a:xfrm>
        </p:spPr>
        <p:txBody>
          <a:bodyPr>
            <a:noAutofit/>
          </a:bodyPr>
          <a:lstStyle/>
          <a:p>
            <a:r>
              <a:rPr lang="it-IT" sz="1900" dirty="0">
                <a:solidFill>
                  <a:schemeClr val="tx1"/>
                </a:solidFill>
              </a:rPr>
              <a:t>Corso di Laurea in Informatica – Macroarea di Scienze Matematiche, Fisiche e Naturali</a:t>
            </a:r>
          </a:p>
          <a:p>
            <a:r>
              <a:rPr lang="it-IT" sz="1900" dirty="0">
                <a:solidFill>
                  <a:schemeClr val="tx1"/>
                </a:solidFill>
              </a:rPr>
              <a:t>Laureando: Matteo Cipolletta</a:t>
            </a:r>
          </a:p>
          <a:p>
            <a:r>
              <a:rPr lang="it-IT" sz="1900" dirty="0">
                <a:solidFill>
                  <a:schemeClr val="tx1"/>
                </a:solidFill>
              </a:rPr>
              <a:t>Relatore: Luciano </a:t>
            </a:r>
            <a:r>
              <a:rPr lang="it-IT" sz="1900" dirty="0" err="1">
                <a:solidFill>
                  <a:schemeClr val="tx1"/>
                </a:solidFill>
              </a:rPr>
              <a:t>Gualà</a:t>
            </a:r>
            <a:endParaRPr lang="it-IT" sz="1900" dirty="0">
              <a:solidFill>
                <a:schemeClr val="tx1"/>
              </a:solidFill>
            </a:endParaRPr>
          </a:p>
          <a:p>
            <a:r>
              <a:rPr lang="it-IT" sz="1900" dirty="0">
                <a:solidFill>
                  <a:schemeClr val="tx1"/>
                </a:solidFill>
              </a:rPr>
              <a:t>Anno Accademico: 2023-2024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22F0ED-1EAB-8656-FF56-380A3AEE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392" y="1679690"/>
            <a:ext cx="80826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La capacità di adattarsi: </a:t>
            </a:r>
            <a:br>
              <a:rPr lang="it-IT" sz="4000" dirty="0"/>
            </a:br>
            <a:r>
              <a:rPr lang="it-IT" sz="4000" dirty="0"/>
              <a:t>Analisi Teorica e Sperimentale degli Splay Tree</a:t>
            </a:r>
          </a:p>
        </p:txBody>
      </p:sp>
      <p:pic>
        <p:nvPicPr>
          <p:cNvPr id="9" name="Immagine 8" descr="Immagine che contiene testo, schermata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D5F967ED-29A8-7844-AD28-6E809487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62" b="69485"/>
          <a:stretch/>
        </p:blipFill>
        <p:spPr>
          <a:xfrm>
            <a:off x="535606" y="3992140"/>
            <a:ext cx="4227287" cy="15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4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7DBB6-AF37-16BC-FB81-15DFDF94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Analisi ammortizzata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FBBF2-57CD-D553-479A-3328D458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004"/>
            <a:ext cx="8993716" cy="445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Analisi classica ≠ Analisi ammortizzata:</a:t>
            </a:r>
          </a:p>
          <a:p>
            <a:r>
              <a:rPr lang="it-IT" sz="2000" dirty="0"/>
              <a:t>Analisi classica: calcolo del costo di una singola operazione nel caso peggiore</a:t>
            </a:r>
          </a:p>
          <a:p>
            <a:r>
              <a:rPr lang="it-IT" sz="2000" dirty="0"/>
              <a:t>Analisi ammortizzata: calcolo del costo di una particolare operazione, distribuendolo su un’intera sequenza di aggiornamenti, tenendo conto del fatto che alcune operazioni più economiche posso andare a compensare i costi di quelle operazioni più costose</a:t>
            </a:r>
          </a:p>
          <a:p>
            <a:pPr marL="457200" lvl="1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2000" dirty="0"/>
              <a:t>Esistono molte tecniche per effettuare un’analisi ammortizzata:</a:t>
            </a:r>
          </a:p>
          <a:p>
            <a:r>
              <a:rPr lang="it-IT" sz="2000" dirty="0"/>
              <a:t>In questo lavoro, è stato utilizzato il metodo del potenziale per analizzare i cambiamenti nella struttura dell’albero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616127-1A60-C272-29E0-3688454930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3423920"/>
            <a:ext cx="101600" cy="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B400B-C980-E1B5-220D-A1B8A0CF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4A4D7-251D-32C4-54BF-EB67FAE5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Analisi della complessità asintotica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3D70D3-F56F-113C-7A85-44D4EB7BA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9230"/>
                <a:ext cx="8993716" cy="51114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Prima di procedere con l’analisi formale, abbiamo bisogno di alcune definizioni:</a:t>
                </a:r>
              </a:p>
              <a:p>
                <a:r>
                  <a:rPr lang="it-IT" sz="2000" b="1" dirty="0"/>
                  <a:t>Weight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è un peso arbitrario ma fissato;</a:t>
                </a:r>
                <a:endParaRPr lang="it-IT" sz="2000" b="1" dirty="0"/>
              </a:p>
              <a:p>
                <a:r>
                  <a:rPr lang="it-IT" sz="2000" b="1" dirty="0"/>
                  <a:t>Size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è la somma dei pesi dei nodi nel sotto-albero radicato in x;</a:t>
                </a:r>
                <a:endParaRPr lang="it-IT" sz="2000" b="1" dirty="0"/>
              </a:p>
              <a:p>
                <a:r>
                  <a:rPr lang="it-IT" sz="2000" b="1" dirty="0"/>
                  <a:t>Rank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è il valore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it-IT" sz="2000" b="1" dirty="0" err="1"/>
                  <a:t>Potential</a:t>
                </a:r>
                <a:r>
                  <a:rPr lang="it-IT" sz="2000" b="1" dirty="0"/>
                  <a:t> </a:t>
                </a:r>
                <a14:m>
                  <m:oMath xmlns:m="http://schemas.openxmlformats.org/officeDocument/2006/math">
                    <m:r>
                      <a:rPr lang="el-GR" sz="2000" b="1" i="0" dirty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it-IT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sz="2000" b="1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endParaRPr lang="it-IT" sz="2000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3D70D3-F56F-113C-7A85-44D4EB7BA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9230"/>
                <a:ext cx="8993716" cy="5111479"/>
              </a:xfrm>
              <a:blipFill>
                <a:blip r:embed="rId2"/>
                <a:stretch>
                  <a:fillRect l="-678" t="-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0FAA6EE3-262E-ECD6-C58F-29327DE0B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3423920"/>
            <a:ext cx="101600" cy="1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79D808-3333-9E64-9669-4086A1F7A4C0}"/>
                  </a:ext>
                </a:extLst>
              </p:cNvPr>
              <p:cNvSpPr txBox="1"/>
              <p:nvPr/>
            </p:nvSpPr>
            <p:spPr>
              <a:xfrm>
                <a:off x="5083834" y="4589046"/>
                <a:ext cx="271444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b="1" dirty="0"/>
                  <a:t>DOPO L’OPERAZIONE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79D808-3333-9E64-9669-4086A1F7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834" y="4589046"/>
                <a:ext cx="2714445" cy="677108"/>
              </a:xfrm>
              <a:prstGeom prst="rect">
                <a:avLst/>
              </a:prstGeom>
              <a:blipFill>
                <a:blip r:embed="rId4"/>
                <a:stretch>
                  <a:fillRect l="-2472" t="-6306" r="-449" b="-7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8B2866C-C8B2-B820-4061-9F1A34F20DE2}"/>
                  </a:ext>
                </a:extLst>
              </p:cNvPr>
              <p:cNvSpPr txBox="1"/>
              <p:nvPr/>
            </p:nvSpPr>
            <p:spPr>
              <a:xfrm>
                <a:off x="929376" y="4589046"/>
                <a:ext cx="318314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b="1" dirty="0"/>
                  <a:t>PRIMA DELL’OPERAZIONE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sz="2000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8B2866C-C8B2-B820-4061-9F1A34F2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6" y="4589046"/>
                <a:ext cx="3183147" cy="984885"/>
              </a:xfrm>
              <a:prstGeom prst="rect">
                <a:avLst/>
              </a:prstGeom>
              <a:blipFill>
                <a:blip r:embed="rId5"/>
                <a:stretch>
                  <a:fillRect l="-1912" t="-4348" r="-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B9C587F-9BBE-B985-BFA9-F5353C9E2953}"/>
                  </a:ext>
                </a:extLst>
              </p:cNvPr>
              <p:cNvSpPr txBox="1"/>
              <p:nvPr/>
            </p:nvSpPr>
            <p:spPr>
              <a:xfrm>
                <a:off x="1823048" y="5573931"/>
                <a:ext cx="53713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b="1" dirty="0"/>
                  <a:t>FORMULA PRINCIPALE: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B9C587F-9BBE-B985-BFA9-F5353C9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48" y="5573931"/>
                <a:ext cx="5371381" cy="400110"/>
              </a:xfrm>
              <a:prstGeom prst="rect">
                <a:avLst/>
              </a:prstGeom>
              <a:blipFill>
                <a:blip r:embed="rId6"/>
                <a:stretch>
                  <a:fillRect l="-1135" t="-9091" r="-568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380CE8-8605-3AA2-AA71-13FDD748F359}"/>
              </a:ext>
            </a:extLst>
          </p:cNvPr>
          <p:cNvSpPr txBox="1"/>
          <p:nvPr/>
        </p:nvSpPr>
        <p:spPr>
          <a:xfrm>
            <a:off x="2836230" y="3572905"/>
            <a:ext cx="52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52C56C7-8A8F-CFA6-EA9E-3651BF533202}"/>
                  </a:ext>
                </a:extLst>
              </p:cNvPr>
              <p:cNvSpPr txBox="1"/>
              <p:nvPr/>
            </p:nvSpPr>
            <p:spPr>
              <a:xfrm>
                <a:off x="1036835" y="3572905"/>
                <a:ext cx="84976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                      è il valore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it-IT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it-IT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it-IT" sz="2000" dirty="0">
                    <a:solidFill>
                      <a:prstClr val="black"/>
                    </a:solidFill>
                  </a:rPr>
                  <a:t> </a:t>
                </a:r>
                <a:r>
                  <a:rPr lang="it-IT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 rappresenta la "disorganizzazione" dell’albero. </a:t>
                </a:r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52C56C7-8A8F-CFA6-EA9E-3651BF53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35" y="3572905"/>
                <a:ext cx="8497690" cy="707886"/>
              </a:xfrm>
              <a:prstGeom prst="rect">
                <a:avLst/>
              </a:prstGeom>
              <a:blipFill>
                <a:blip r:embed="rId7"/>
                <a:stretch>
                  <a:fillRect l="-717" t="-68966" r="-1363" b="-61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9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3D351-AF0D-DE35-40E0-6372F0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Analisi della complessità asintotica -</a:t>
            </a:r>
            <a:br>
              <a:rPr lang="it-IT" dirty="0"/>
            </a:br>
            <a:r>
              <a:rPr lang="it-IT" sz="2800" dirty="0"/>
              <a:t>Access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02DEDDB-40E2-C255-1615-47DD0A140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37586"/>
                <a:ext cx="8746066" cy="37628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2000" b="1" dirty="0"/>
                  <a:t>ENUNCIATO:</a:t>
                </a:r>
              </a:p>
              <a:p>
                <a:pPr marL="0" indent="0">
                  <a:buNone/>
                </a:pPr>
                <a:r>
                  <a:rPr lang="it-IT" sz="2000" dirty="0"/>
                  <a:t>Il tempo ammortizzato per effettuare uno </a:t>
                </a:r>
                <a:r>
                  <a:rPr lang="it-IT" sz="2000" dirty="0" err="1"/>
                  <a:t>Splaying</a:t>
                </a:r>
                <a:r>
                  <a:rPr lang="it-IT" sz="2000" dirty="0"/>
                  <a:t> al nodo x su un albero con radice t è al massimo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+1=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DIMOSTRAZIONE:</a:t>
                </a:r>
              </a:p>
              <a:p>
                <a:r>
                  <a:rPr lang="it-IT" sz="2000" dirty="0"/>
                  <a:t>Caso 1 (Zig): il tempo ammortizzato a è al massimo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t-IT" sz="2000" dirty="0"/>
              </a:p>
              <a:p>
                <a:r>
                  <a:rPr lang="it-IT" sz="2000" dirty="0"/>
                  <a:t>Caso 2 (Zig-Zig): il tempo ammortizzato a è al massimo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sz="2000" dirty="0"/>
              </a:p>
              <a:p>
                <a:r>
                  <a:rPr lang="it-IT" sz="2000" dirty="0"/>
                  <a:t>Caso 3 (Zag-Zig): il tempo ammortizzato a è al massimo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02DEDDB-40E2-C255-1615-47DD0A140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37586"/>
                <a:ext cx="8746066" cy="3762882"/>
              </a:xfrm>
              <a:blipFill>
                <a:blip r:embed="rId2"/>
                <a:stretch>
                  <a:fillRect l="-697" t="-1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4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FFA76-9F05-1601-11BF-633A3718C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37C62E-9486-2932-B6EE-4BE1AAE27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A64405-D246-E130-39F3-0FF1F7082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7131" y="76199"/>
                <a:ext cx="3999539" cy="4463889"/>
              </a:xfrm>
            </p:spPr>
            <p:txBody>
              <a:bodyPr anchor="ctr">
                <a:normAutofit/>
              </a:bodyPr>
              <a:lstStyle/>
              <a:p>
                <a:r>
                  <a:rPr lang="it-IT" sz="4000" dirty="0"/>
                  <a:t>Access Lemma</a:t>
                </a:r>
                <a:br>
                  <a:rPr lang="it-IT" sz="4000" dirty="0"/>
                </a:br>
                <a:br>
                  <a:rPr lang="it-IT" sz="4000" dirty="0"/>
                </a:br>
                <a:r>
                  <a:rPr lang="it-IT" sz="2000" dirty="0">
                    <a:solidFill>
                      <a:schemeClr val="tx1"/>
                    </a:solidFill>
                  </a:rPr>
                  <a:t>Caso 1 (Zig): il tempo ammortizzato a è al massimo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it-IT" sz="2000" dirty="0"/>
                </a:b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A64405-D246-E130-39F3-0FF1F7082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131" y="76199"/>
                <a:ext cx="3999539" cy="4463889"/>
              </a:xfrm>
              <a:blipFill>
                <a:blip r:embed="rId2"/>
                <a:stretch>
                  <a:fillRect l="-5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6ADCF1C-9209-3B71-2366-A42D7B9A4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D2C8EE-90B0-9B7D-FB20-020BBBCD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30086C-15AB-93BC-663B-298CF1264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6574" y="2733626"/>
                <a:ext cx="6292930" cy="291418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b="1" dirty="0"/>
                  <a:t>DIMOSTRAZIONE: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sSup>
                      <m:sSup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t-IT" sz="2000" b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</m:t>
                    </m:r>
                    <m:d>
                      <m:d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t-IT" sz="2000" b="1" dirty="0"/>
              </a:p>
              <a:p>
                <a:pPr marL="0" indent="0">
                  <a:buNone/>
                </a:pPr>
                <a:r>
                  <a:rPr lang="it-IT" sz="2400" b="1" dirty="0"/>
                  <a:t>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30086C-15AB-93BC-663B-298CF1264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6574" y="2733626"/>
                <a:ext cx="6292930" cy="2914187"/>
              </a:xfrm>
              <a:blipFill>
                <a:blip r:embed="rId3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8FE6BC2-6FAE-F329-8454-521142237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0BA4B0-5E48-0245-677F-868785C16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871" y="710186"/>
            <a:ext cx="5481348" cy="2179565"/>
          </a:xfrm>
          <a:prstGeom prst="rect">
            <a:avLst/>
          </a:prstGeom>
        </p:spPr>
      </p:pic>
      <p:pic>
        <p:nvPicPr>
          <p:cNvPr id="4" name="Graphic 6" descr="Cotone">
            <a:extLst>
              <a:ext uri="{FF2B5EF4-FFF2-40B4-BE49-F238E27FC236}">
                <a16:creationId xmlns:a16="http://schemas.microsoft.com/office/drawing/2014/main" id="{85DB971E-5FCD-055B-8C05-ED82D0C8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877" y="3301041"/>
            <a:ext cx="2978155" cy="29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A9934-DAD5-90AF-F777-6A7DF99E1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23A3F1-3F8E-9F29-0B61-BEA9D2F07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86F3AB02-AC77-38BC-0873-77554C492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7129" y="152401"/>
                <a:ext cx="3999539" cy="4137804"/>
              </a:xfrm>
            </p:spPr>
            <p:txBody>
              <a:bodyPr anchor="ctr">
                <a:normAutofit/>
              </a:bodyPr>
              <a:lstStyle/>
              <a:p>
                <a:r>
                  <a:rPr lang="it-IT" sz="4000" dirty="0"/>
                  <a:t>Access Lemma</a:t>
                </a:r>
                <a:br>
                  <a:rPr lang="it-IT" sz="4000" dirty="0"/>
                </a:br>
                <a:br>
                  <a:rPr lang="it-IT" sz="4000" dirty="0"/>
                </a:br>
                <a:r>
                  <a:rPr lang="it-IT" sz="2000" dirty="0">
                    <a:solidFill>
                      <a:schemeClr val="tx1"/>
                    </a:solidFill>
                  </a:rPr>
                  <a:t>Caso 2 (Zig-Zig): il tempo ammortizzato a è al massimo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br>
                  <a:rPr lang="it-IT" sz="2000" dirty="0"/>
                </a:b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86F3AB02-AC77-38BC-0873-77554C492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129" y="152401"/>
                <a:ext cx="3999539" cy="4137804"/>
              </a:xfrm>
              <a:blipFill>
                <a:blip r:embed="rId2"/>
                <a:stretch>
                  <a:fillRect l="-5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067AD93-A646-C6F4-BE3E-30ACD4E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762356-3D16-36B4-2776-7BDEF2A2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654"/>
          <a:stretch/>
        </p:blipFill>
        <p:spPr>
          <a:xfrm>
            <a:off x="5042750" y="548830"/>
            <a:ext cx="2629007" cy="2427812"/>
          </a:xfrm>
          <a:prstGeom prst="parallelogram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3D48C4-4F78-4DE2-2104-830222F0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6EE2DE-A46E-C09F-5880-CC5B2CAD2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5063" y="3189618"/>
                <a:ext cx="7401698" cy="3469973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sz="2600" b="1" dirty="0"/>
                  <a:t>DIMOSTRAZIONE: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3(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≤−2</m:t>
                    </m:r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it-IT" sz="2400" b="1" dirty="0"/>
                  <a:t>                         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6EE2DE-A46E-C09F-5880-CC5B2CAD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5063" y="3189618"/>
                <a:ext cx="7401698" cy="3469973"/>
              </a:xfrm>
              <a:blipFill>
                <a:blip r:embed="rId4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D68CBB-B33A-0150-7321-EC45B09DA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A9536A-A5FE-16F4-7D33-CB5ABFC2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562" t="1" b="-1280"/>
          <a:stretch/>
        </p:blipFill>
        <p:spPr>
          <a:xfrm>
            <a:off x="8677507" y="548830"/>
            <a:ext cx="2568380" cy="24588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36E134-3D50-95B3-8B61-60F86A5CFD11}"/>
              </a:ext>
            </a:extLst>
          </p:cNvPr>
          <p:cNvSpPr txBox="1"/>
          <p:nvPr/>
        </p:nvSpPr>
        <p:spPr>
          <a:xfrm>
            <a:off x="7950051" y="942662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AA750C46-1EAE-C7C3-6B61-8C467325E13C}"/>
                  </a:ext>
                </a:extLst>
              </p14:cNvPr>
              <p14:cNvContentPartPr/>
              <p14:nvPr/>
            </p14:nvContentPartPr>
            <p14:xfrm>
              <a:off x="9747661" y="1098163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AA750C46-1EAE-C7C3-6B61-8C467325E1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1541" y="109204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E6ED7F-AEAF-03A1-B16D-DA3D480A0D7C}"/>
              </a:ext>
            </a:extLst>
          </p:cNvPr>
          <p:cNvSpPr txBox="1"/>
          <p:nvPr/>
        </p:nvSpPr>
        <p:spPr>
          <a:xfrm>
            <a:off x="8662772" y="1639020"/>
            <a:ext cx="501714" cy="672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5" name="Graphic 6" descr="Cotone">
            <a:extLst>
              <a:ext uri="{FF2B5EF4-FFF2-40B4-BE49-F238E27FC236}">
                <a16:creationId xmlns:a16="http://schemas.microsoft.com/office/drawing/2014/main" id="{A4521DFE-C02D-8564-F4B9-72A679815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881" y="3230947"/>
            <a:ext cx="2955151" cy="29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68EE9-746F-405E-FF53-C1E5BB7D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6679DD-AF9E-E21F-670D-8FB70FA8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94D2693-CC71-67D0-892C-EA05F94114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4323" y="241746"/>
                <a:ext cx="3999539" cy="4140473"/>
              </a:xfrm>
            </p:spPr>
            <p:txBody>
              <a:bodyPr anchor="ctr">
                <a:normAutofit/>
              </a:bodyPr>
              <a:lstStyle/>
              <a:p>
                <a:r>
                  <a:rPr lang="it-IT" sz="4000" dirty="0"/>
                  <a:t>Access Lemma</a:t>
                </a:r>
                <a:br>
                  <a:rPr lang="it-IT" sz="4000" dirty="0"/>
                </a:br>
                <a:br>
                  <a:rPr lang="it-IT" sz="4000" dirty="0"/>
                </a:br>
                <a:r>
                  <a:rPr lang="it-IT" sz="2000" dirty="0">
                    <a:solidFill>
                      <a:schemeClr val="tx1"/>
                    </a:solidFill>
                  </a:rPr>
                  <a:t>Caso 3 (Zag-Zig): il tempo ammortizzato a è al massimo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br>
                  <a:rPr lang="it-IT" sz="2000" dirty="0"/>
                </a:b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94D2693-CC71-67D0-892C-EA05F9411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4323" y="241746"/>
                <a:ext cx="3999539" cy="4140473"/>
              </a:xfrm>
              <a:blipFill>
                <a:blip r:embed="rId2"/>
                <a:stretch>
                  <a:fillRect l="-5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CA99166-455F-DF6E-AB95-9221E1C6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549C33-1BEE-7B46-25E5-16870059A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733E4DE-85C2-09FF-4847-A7B1DD87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465"/>
          <a:stretch/>
        </p:blipFill>
        <p:spPr>
          <a:xfrm>
            <a:off x="4996871" y="593300"/>
            <a:ext cx="2433347" cy="2518959"/>
          </a:xfrm>
          <a:prstGeom prst="flowChartDelay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2412AFF-F4D6-72F4-1009-6F0BBBEC5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E9F8A0D-23F6-2C49-BBE4-45FD9029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21"/>
          <a:stretch/>
        </p:blipFill>
        <p:spPr>
          <a:xfrm>
            <a:off x="8494984" y="593299"/>
            <a:ext cx="2869154" cy="251895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BBC8CE-E34B-63AA-C312-EAC25545AAB2}"/>
              </a:ext>
            </a:extLst>
          </p:cNvPr>
          <p:cNvSpPr txBox="1"/>
          <p:nvPr/>
        </p:nvSpPr>
        <p:spPr>
          <a:xfrm>
            <a:off x="7755567" y="1071589"/>
            <a:ext cx="41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…</a:t>
            </a:r>
          </a:p>
        </p:txBody>
      </p:sp>
      <p:pic>
        <p:nvPicPr>
          <p:cNvPr id="16" name="Graphic 6" descr="Cotone">
            <a:extLst>
              <a:ext uri="{FF2B5EF4-FFF2-40B4-BE49-F238E27FC236}">
                <a16:creationId xmlns:a16="http://schemas.microsoft.com/office/drawing/2014/main" id="{742F2152-3891-82C6-AEAC-1C5E1C9FE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847" y="3411095"/>
            <a:ext cx="2947620" cy="2947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9D0D328-07BC-8A53-6D1B-B1CE487EF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5063" y="3189618"/>
                <a:ext cx="7401698" cy="3469973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sz="2600" b="1" dirty="0"/>
                  <a:t>DIMOSTRAZIONE: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3(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≤−2</m:t>
                    </m:r>
                  </m:oMath>
                </a14:m>
                <a:endParaRPr lang="it-IT" sz="22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it-IT" sz="2400" b="1" dirty="0"/>
                  <a:t>                         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9D0D328-07BC-8A53-6D1B-B1CE487EF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5063" y="3189618"/>
                <a:ext cx="7401698" cy="3469973"/>
              </a:xfrm>
              <a:blipFill>
                <a:blip r:embed="rId6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1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B79B2-B906-FF51-CF04-AE2AE2A88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0EFA54-EFBE-3799-B251-823E7D353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1864F4-4988-53A8-CBFF-614D3907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1624220"/>
            <a:ext cx="3916389" cy="299206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Access </a:t>
            </a:r>
            <a:r>
              <a:rPr lang="it-IT" sz="4000" dirty="0">
                <a:solidFill>
                  <a:srgbClr val="92D050"/>
                </a:solidFill>
              </a:rPr>
              <a:t>Lemma</a:t>
            </a:r>
            <a:br>
              <a:rPr lang="it-IT" sz="2000" dirty="0"/>
            </a:b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B670F3D-8AE3-70FE-A17D-DAD566F3C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91F7E5-E8BF-4BF6-E0FF-A36CDF7F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F91FE2F-ADFD-FA64-AA6E-3995E08B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3215DD24-114D-7EA6-EFA0-D01CF894E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7117" y="2592479"/>
                <a:ext cx="7602145" cy="34699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it-IT" sz="2400" b="1" dirty="0"/>
                  <a:t>DIMOSTRAZIONE:</a:t>
                </a:r>
              </a:p>
              <a:p>
                <a:pPr marL="0" indent="0">
                  <a:buNone/>
                </a:pPr>
                <a:r>
                  <a:rPr lang="it-IT" sz="2000" dirty="0"/>
                  <a:t>Somma telescopica finale:                     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+1+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t-IT" dirty="0"/>
              </a:p>
              <a:p>
                <a:pPr marL="0" indent="0">
                  <a:buFont typeface="Wingdings 3" charset="2"/>
                  <a:buNone/>
                </a:pPr>
                <a:r>
                  <a:rPr lang="it-IT" sz="2400" b="1" dirty="0"/>
                  <a:t>                                                             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it-IT" sz="2400" b="1" dirty="0"/>
                  <a:t>                                                                      ∎</a:t>
                </a: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3215DD24-114D-7EA6-EFA0-D01CF894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7" y="2592479"/>
                <a:ext cx="7602145" cy="3469973"/>
              </a:xfrm>
              <a:prstGeom prst="rect">
                <a:avLst/>
              </a:prstGeom>
              <a:blipFill>
                <a:blip r:embed="rId2"/>
                <a:stretch>
                  <a:fillRect l="-1283" r="-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9450B7F-A7DE-F7D9-79E2-5E69DDAFF2A0}"/>
                  </a:ext>
                </a:extLst>
              </p:cNvPr>
              <p:cNvSpPr txBox="1"/>
              <p:nvPr/>
            </p:nvSpPr>
            <p:spPr>
              <a:xfrm>
                <a:off x="609599" y="3589437"/>
                <a:ext cx="3692106" cy="1134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Caso 1:</a:t>
                </a:r>
                <a:r>
                  <a:rPr lang="it-IT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t-I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Caso 2:</a:t>
                </a:r>
                <a:r>
                  <a:rPr lang="it-IT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Caso 3:</a:t>
                </a:r>
                <a:r>
                  <a:rPr lang="it-IT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9450B7F-A7DE-F7D9-79E2-5E69DDAF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589437"/>
                <a:ext cx="3692106" cy="1134541"/>
              </a:xfrm>
              <a:prstGeom prst="rect">
                <a:avLst/>
              </a:prstGeom>
              <a:blipFill>
                <a:blip r:embed="rId3"/>
                <a:stretch>
                  <a:fillRect l="-1485" t="-2151"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9E08BF-3CC4-1372-1660-4AB72B3DE281}"/>
              </a:ext>
            </a:extLst>
          </p:cNvPr>
          <p:cNvCxnSpPr>
            <a:cxnSpLocks/>
          </p:cNvCxnSpPr>
          <p:nvPr/>
        </p:nvCxnSpPr>
        <p:spPr>
          <a:xfrm>
            <a:off x="4901975" y="4497238"/>
            <a:ext cx="22769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3B6FCF4-740A-89BD-ECD1-B3B28C58D580}"/>
              </a:ext>
            </a:extLst>
          </p:cNvPr>
          <p:cNvCxnSpPr>
            <a:cxnSpLocks/>
          </p:cNvCxnSpPr>
          <p:nvPr/>
        </p:nvCxnSpPr>
        <p:spPr>
          <a:xfrm>
            <a:off x="7178903" y="4301706"/>
            <a:ext cx="0" cy="1955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50F41BB-A0E0-1E02-04C5-E88E9ACE3845}"/>
              </a:ext>
            </a:extLst>
          </p:cNvPr>
          <p:cNvCxnSpPr>
            <a:cxnSpLocks/>
          </p:cNvCxnSpPr>
          <p:nvPr/>
        </p:nvCxnSpPr>
        <p:spPr>
          <a:xfrm>
            <a:off x="4901975" y="4301706"/>
            <a:ext cx="0" cy="1955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B323808-C419-E3BB-9012-62A1318044B4}"/>
              </a:ext>
            </a:extLst>
          </p:cNvPr>
          <p:cNvSpPr txBox="1"/>
          <p:nvPr/>
        </p:nvSpPr>
        <p:spPr>
          <a:xfrm>
            <a:off x="5537522" y="45393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Caso Zig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3E7431E-C564-28D8-FDB9-9CD3C2682D32}"/>
              </a:ext>
            </a:extLst>
          </p:cNvPr>
          <p:cNvCxnSpPr>
            <a:cxnSpLocks/>
          </p:cNvCxnSpPr>
          <p:nvPr/>
        </p:nvCxnSpPr>
        <p:spPr>
          <a:xfrm>
            <a:off x="7391400" y="4497238"/>
            <a:ext cx="247260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F91FA5D2-F632-26EF-F42D-5FDFA5844A56}"/>
              </a:ext>
            </a:extLst>
          </p:cNvPr>
          <p:cNvCxnSpPr>
            <a:cxnSpLocks/>
          </p:cNvCxnSpPr>
          <p:nvPr/>
        </p:nvCxnSpPr>
        <p:spPr>
          <a:xfrm>
            <a:off x="9864002" y="4279481"/>
            <a:ext cx="0" cy="1955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74F9FE-5697-D0FE-9E01-02A19C4FB6C5}"/>
              </a:ext>
            </a:extLst>
          </p:cNvPr>
          <p:cNvCxnSpPr>
            <a:cxnSpLocks/>
          </p:cNvCxnSpPr>
          <p:nvPr/>
        </p:nvCxnSpPr>
        <p:spPr>
          <a:xfrm>
            <a:off x="7367999" y="4301706"/>
            <a:ext cx="0" cy="1955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821875C-B711-AFE7-0A54-4076429E07E0}"/>
              </a:ext>
            </a:extLst>
          </p:cNvPr>
          <p:cNvSpPr txBox="1"/>
          <p:nvPr/>
        </p:nvSpPr>
        <p:spPr>
          <a:xfrm>
            <a:off x="7436100" y="4528849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Caso Zig-Zig / Zag-Zig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B76509AA-5581-C90B-1E0E-0B8A0E72A741}"/>
              </a:ext>
            </a:extLst>
          </p:cNvPr>
          <p:cNvSpPr/>
          <p:nvPr/>
        </p:nvSpPr>
        <p:spPr>
          <a:xfrm rot="10800000">
            <a:off x="8292564" y="5063942"/>
            <a:ext cx="670273" cy="743316"/>
          </a:xfrm>
          <a:prstGeom prst="downArrow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96B06CC-81B7-F07A-03E9-5FA4AD8E679D}"/>
                  </a:ext>
                </a:extLst>
              </p:cNvPr>
              <p:cNvSpPr txBox="1"/>
              <p:nvPr/>
            </p:nvSpPr>
            <p:spPr>
              <a:xfrm>
                <a:off x="5760617" y="5877787"/>
                <a:ext cx="5734165" cy="3693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+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96B06CC-81B7-F07A-03E9-5FA4AD8E6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17" y="5877787"/>
                <a:ext cx="5734165" cy="369332"/>
              </a:xfrm>
              <a:prstGeom prst="rect">
                <a:avLst/>
              </a:prstGeom>
              <a:blipFill>
                <a:blip r:embed="rId4"/>
                <a:stretch>
                  <a:fillRect t="-6061" b="-16667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9B0CCFA-A92D-A57B-6D53-E36E3EF22685}"/>
              </a:ext>
            </a:extLst>
          </p:cNvPr>
          <p:cNvCxnSpPr>
            <a:cxnSpLocks/>
          </p:cNvCxnSpPr>
          <p:nvPr/>
        </p:nvCxnSpPr>
        <p:spPr>
          <a:xfrm>
            <a:off x="6096000" y="6425344"/>
            <a:ext cx="272627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D33B25F-9119-8611-FB9A-5CC828056355}"/>
              </a:ext>
            </a:extLst>
          </p:cNvPr>
          <p:cNvCxnSpPr>
            <a:cxnSpLocks/>
          </p:cNvCxnSpPr>
          <p:nvPr/>
        </p:nvCxnSpPr>
        <p:spPr>
          <a:xfrm>
            <a:off x="8822274" y="6229812"/>
            <a:ext cx="0" cy="19553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5EE9DF2-1BBD-C61F-5D6B-89DB62465054}"/>
              </a:ext>
            </a:extLst>
          </p:cNvPr>
          <p:cNvCxnSpPr>
            <a:cxnSpLocks/>
          </p:cNvCxnSpPr>
          <p:nvPr/>
        </p:nvCxnSpPr>
        <p:spPr>
          <a:xfrm>
            <a:off x="6072599" y="6229812"/>
            <a:ext cx="0" cy="19553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E54D289-D7DE-F266-FA36-DB565672C419}"/>
              </a:ext>
            </a:extLst>
          </p:cNvPr>
          <p:cNvCxnSpPr>
            <a:cxnSpLocks/>
          </p:cNvCxnSpPr>
          <p:nvPr/>
        </p:nvCxnSpPr>
        <p:spPr>
          <a:xfrm>
            <a:off x="7888421" y="6542348"/>
            <a:ext cx="272627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5DB97C2-55CF-9F22-7917-0889E88C056F}"/>
              </a:ext>
            </a:extLst>
          </p:cNvPr>
          <p:cNvCxnSpPr>
            <a:cxnSpLocks/>
          </p:cNvCxnSpPr>
          <p:nvPr/>
        </p:nvCxnSpPr>
        <p:spPr>
          <a:xfrm>
            <a:off x="10614695" y="6229812"/>
            <a:ext cx="0" cy="3125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DEC40CD-1AAE-5AE8-FFA1-28D2E568D825}"/>
              </a:ext>
            </a:extLst>
          </p:cNvPr>
          <p:cNvCxnSpPr>
            <a:cxnSpLocks/>
          </p:cNvCxnSpPr>
          <p:nvPr/>
        </p:nvCxnSpPr>
        <p:spPr>
          <a:xfrm>
            <a:off x="7865020" y="6229812"/>
            <a:ext cx="0" cy="3125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EBBDD57-67BC-AAA7-F220-02A409A9759F}"/>
              </a:ext>
            </a:extLst>
          </p:cNvPr>
          <p:cNvCxnSpPr>
            <a:cxnSpLocks/>
          </p:cNvCxnSpPr>
          <p:nvPr/>
        </p:nvCxnSpPr>
        <p:spPr>
          <a:xfrm>
            <a:off x="9593335" y="6425344"/>
            <a:ext cx="272627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BD2F3C2-8950-627D-4F14-93A38A777721}"/>
              </a:ext>
            </a:extLst>
          </p:cNvPr>
          <p:cNvCxnSpPr>
            <a:cxnSpLocks/>
          </p:cNvCxnSpPr>
          <p:nvPr/>
        </p:nvCxnSpPr>
        <p:spPr>
          <a:xfrm>
            <a:off x="12319609" y="6229812"/>
            <a:ext cx="0" cy="19553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1D79509-ECF7-3979-130E-B0297BC5A2EB}"/>
              </a:ext>
            </a:extLst>
          </p:cNvPr>
          <p:cNvCxnSpPr>
            <a:cxnSpLocks/>
          </p:cNvCxnSpPr>
          <p:nvPr/>
        </p:nvCxnSpPr>
        <p:spPr>
          <a:xfrm>
            <a:off x="9569934" y="6229812"/>
            <a:ext cx="0" cy="19553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525C5E-41B9-C0D9-CF37-6BAF5DF4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238" y="1014445"/>
            <a:ext cx="4583731" cy="34274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Teoremi Fondamentali sugli Splay Tree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Graphic 6" descr="Cotone">
            <a:extLst>
              <a:ext uri="{FF2B5EF4-FFF2-40B4-BE49-F238E27FC236}">
                <a16:creationId xmlns:a16="http://schemas.microsoft.com/office/drawing/2014/main" id="{787A7A24-8DF1-FC8A-364F-418E5519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EE688-E4F6-BC4E-FFE3-15EC11CE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4D6C97-66C3-A7D2-2A67-12F6FBBE0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15EA26-28BC-AFA1-B776-F3C3893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2101549"/>
            <a:ext cx="3916389" cy="299206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Teoremi Fondamentali sugli Splay Tree</a:t>
            </a:r>
            <a:br>
              <a:rPr lang="it-IT" sz="2000" dirty="0"/>
            </a:b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0291958-7004-AC05-AF61-F102A03F2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96617-AD07-F211-C2D9-E492254F9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1196675-2D0A-4F90-D0EF-2BAC09993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D74464-D408-5D5F-5E1A-7A90906F5261}"/>
              </a:ext>
            </a:extLst>
          </p:cNvPr>
          <p:cNvSpPr txBox="1"/>
          <p:nvPr/>
        </p:nvSpPr>
        <p:spPr>
          <a:xfrm>
            <a:off x="5158596" y="944536"/>
            <a:ext cx="484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Balance </a:t>
            </a:r>
            <a:r>
              <a:rPr lang="it-IT" sz="3200" dirty="0" err="1">
                <a:solidFill>
                  <a:schemeClr val="accent1"/>
                </a:solidFill>
              </a:rPr>
              <a:t>Theorem</a:t>
            </a:r>
            <a:endParaRPr lang="it-IT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E405BA-7AE3-BB3A-1FCD-2F97BCF60775}"/>
                  </a:ext>
                </a:extLst>
              </p:cNvPr>
              <p:cNvSpPr txBox="1"/>
              <p:nvPr/>
            </p:nvSpPr>
            <p:spPr>
              <a:xfrm>
                <a:off x="5158596" y="1661974"/>
                <a:ext cx="6005096" cy="434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b="1" dirty="0"/>
                  <a:t>ENUNCIATO:</a:t>
                </a:r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Il tempo totale di accesso su tutta la sequenza di operazioni è:</a:t>
                </a:r>
              </a:p>
              <a:p>
                <a:pPr algn="ctr"/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000" b="1" dirty="0"/>
                  <a:t>SIGNIFICATO:</a:t>
                </a:r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Su una sequenza sufficientemente lunga di accessi, uno Splay Tree è efficiente quanto un qualunque albero bilanciato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E405BA-7AE3-BB3A-1FCD-2F97BCF6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96" y="1661974"/>
                <a:ext cx="6005096" cy="4349909"/>
              </a:xfrm>
              <a:prstGeom prst="rect">
                <a:avLst/>
              </a:prstGeom>
              <a:blipFill>
                <a:blip r:embed="rId2"/>
                <a:stretch>
                  <a:fillRect l="-1015" t="-982" b="-1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70CDE-FAEE-EC00-AA6E-79F0F330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838FE3-71FF-9888-0A60-B27EAE8B4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B8C0A0-5272-5AD6-8F9C-1A61B054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2101549"/>
            <a:ext cx="3916389" cy="299206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Teoremi Fondamentali sugli Splay Tree</a:t>
            </a:r>
            <a:br>
              <a:rPr lang="it-IT" sz="2000" dirty="0"/>
            </a:b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702394E-9484-C1B3-5C31-8EF6E755A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8C007F-A842-A523-E144-43E3BA03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D5E5C1F-6F4F-ECE5-9E0B-BFDFF4DB0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83C83F-C8A5-B7BE-1C3C-7C30F811A189}"/>
              </a:ext>
            </a:extLst>
          </p:cNvPr>
          <p:cNvSpPr txBox="1"/>
          <p:nvPr/>
        </p:nvSpPr>
        <p:spPr>
          <a:xfrm>
            <a:off x="5158596" y="649568"/>
            <a:ext cx="523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solidFill>
                  <a:schemeClr val="accent1"/>
                </a:solidFill>
              </a:rPr>
              <a:t>Static</a:t>
            </a:r>
            <a:r>
              <a:rPr lang="it-IT" sz="3200" dirty="0">
                <a:solidFill>
                  <a:schemeClr val="accent1"/>
                </a:solidFill>
              </a:rPr>
              <a:t> </a:t>
            </a:r>
            <a:r>
              <a:rPr lang="it-IT" sz="3200" dirty="0" err="1">
                <a:solidFill>
                  <a:schemeClr val="accent1"/>
                </a:solidFill>
              </a:rPr>
              <a:t>Optimality</a:t>
            </a:r>
            <a:r>
              <a:rPr lang="it-IT" sz="3200" dirty="0">
                <a:solidFill>
                  <a:schemeClr val="accent1"/>
                </a:solidFill>
              </a:rPr>
              <a:t> </a:t>
            </a:r>
            <a:r>
              <a:rPr lang="it-IT" sz="3200" dirty="0" err="1">
                <a:solidFill>
                  <a:schemeClr val="accent1"/>
                </a:solidFill>
              </a:rPr>
              <a:t>Theorem</a:t>
            </a:r>
            <a:endParaRPr lang="it-IT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8A8B42E-63BD-A09D-8922-C377BAC62890}"/>
                  </a:ext>
                </a:extLst>
              </p:cNvPr>
              <p:cNvSpPr txBox="1"/>
              <p:nvPr/>
            </p:nvSpPr>
            <p:spPr>
              <a:xfrm>
                <a:off x="5158596" y="1442595"/>
                <a:ext cx="6005096" cy="457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it-IT" sz="2000" b="1" dirty="0"/>
                  <a:t>ENUNCIATO:</a:t>
                </a:r>
                <a:endParaRPr lang="it-IT" sz="2000" dirty="0"/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Per ogni elemento x, sia q(x) la frequenza di accesso all’elemento x, ovvero il numero di volte in cui x è stato acceduto. Se ogni elemento viene acceduto almeno una volta, allora il tempo totale di accesso su tutta la sequenza è: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it-IT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000" b="1" dirty="0"/>
                  <a:t>SIGNIFICATO:</a:t>
                </a:r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Lo Splay Tree si adatta dinamicamente in modo ottimale in base ai vari accessi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8A8B42E-63BD-A09D-8922-C377BAC62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96" y="1442595"/>
                <a:ext cx="6005096" cy="4574586"/>
              </a:xfrm>
              <a:prstGeom prst="rect">
                <a:avLst/>
              </a:prstGeom>
              <a:blipFill>
                <a:blip r:embed="rId2"/>
                <a:stretch>
                  <a:fillRect l="-1015" t="-933" r="-102" b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6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5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9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0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61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E618D-A241-49E7-AAF4-B1D02BD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829540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Fondamenti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Teorici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sugli</a:t>
            </a:r>
            <a:r>
              <a:rPr lang="en-US" sz="6000" dirty="0">
                <a:solidFill>
                  <a:srgbClr val="FFFFFF"/>
                </a:solidFill>
              </a:rPr>
              <a:t> Splay Tree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CAC12-96AC-4A4B-F2B9-E19AA5E6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702306-2A7C-0C4A-8C89-052EE3FDC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3E20D0-DE1A-36D9-8921-2B47CCD2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2101549"/>
            <a:ext cx="3916389" cy="299206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Teoremi Fondamentali sugli Splay Tree</a:t>
            </a:r>
            <a:br>
              <a:rPr lang="it-IT" sz="2000" dirty="0"/>
            </a:b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B0CE59-1E6B-536F-7BDC-83D6BCC4E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ED691-F406-C152-B108-328A672C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2673E59-BEB9-367E-3359-D475C2511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070B3B-6002-75C3-0C09-99191769C853}"/>
              </a:ext>
            </a:extLst>
          </p:cNvPr>
          <p:cNvSpPr txBox="1"/>
          <p:nvPr/>
        </p:nvSpPr>
        <p:spPr>
          <a:xfrm>
            <a:off x="5158596" y="649568"/>
            <a:ext cx="523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solidFill>
                  <a:schemeClr val="accent1"/>
                </a:solidFill>
              </a:rPr>
              <a:t>Static</a:t>
            </a:r>
            <a:r>
              <a:rPr lang="it-IT" sz="3200" dirty="0">
                <a:solidFill>
                  <a:schemeClr val="accent1"/>
                </a:solidFill>
              </a:rPr>
              <a:t> Finger </a:t>
            </a:r>
            <a:r>
              <a:rPr lang="it-IT" sz="3200" dirty="0" err="1">
                <a:solidFill>
                  <a:schemeClr val="accent1"/>
                </a:solidFill>
              </a:rPr>
              <a:t>Theorem</a:t>
            </a:r>
            <a:endParaRPr lang="it-IT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14BA80-4AC4-9973-FE15-1169E8EF613D}"/>
                  </a:ext>
                </a:extLst>
              </p:cNvPr>
              <p:cNvSpPr txBox="1"/>
              <p:nvPr/>
            </p:nvSpPr>
            <p:spPr>
              <a:xfrm>
                <a:off x="5158596" y="1442595"/>
                <a:ext cx="6005096" cy="488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it-IT" sz="2000" b="1" dirty="0"/>
                  <a:t>ENUNCIATO:</a:t>
                </a:r>
                <a:endParaRPr lang="it-IT" sz="2000" dirty="0"/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Assumiamo che gli elementi dell’albero siano numerati da 1 a n nell’ordine in cui appaiono nella visita simmetrica. Siano x1, x2, ... , </a:t>
                </a:r>
                <a:r>
                  <a:rPr lang="it-IT" sz="2000" dirty="0" err="1"/>
                  <a:t>xm</a:t>
                </a:r>
                <a:r>
                  <a:rPr lang="it-IT" sz="2000" dirty="0"/>
                  <a:t> gli elementi ordinati acceduti nella sequenza di accessi. Se f è un qualsiasi elemento fissato, il tempo totale di accesso su tutta la sequenza è: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000" b="1" dirty="0"/>
                  <a:t>SIGNIFICATO:</a:t>
                </a:r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Lo Splay Tree si adatta dinamicamente in modo ottimale in contesti di località spaziale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14BA80-4AC4-9973-FE15-1169E8EF6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96" y="1442595"/>
                <a:ext cx="6005096" cy="4882427"/>
              </a:xfrm>
              <a:prstGeom prst="rect">
                <a:avLst/>
              </a:prstGeom>
              <a:blipFill>
                <a:blip r:embed="rId2"/>
                <a:stretch>
                  <a:fillRect l="-1015" t="-874" r="-1726" b="-1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71E59-E1C7-AE85-878C-82CF8DDE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3E6311-1344-AFA8-F403-3107C48C0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E878A7-3DD0-B339-0E4E-26E249CB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2101549"/>
            <a:ext cx="3916389" cy="299206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Teoremi Fondamentali sugli Splay Tree</a:t>
            </a:r>
            <a:br>
              <a:rPr lang="it-IT" sz="2000" dirty="0"/>
            </a:b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AB0C0ED-4D34-171E-9CF4-AC8326618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2C9E98-EE79-F569-C99A-370C8723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599F0D0-B3A0-7C71-9B43-8ADE85A93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C52A87-4919-8DD1-84AC-809262BCEBBF}"/>
              </a:ext>
            </a:extLst>
          </p:cNvPr>
          <p:cNvSpPr txBox="1"/>
          <p:nvPr/>
        </p:nvSpPr>
        <p:spPr>
          <a:xfrm>
            <a:off x="5158596" y="649568"/>
            <a:ext cx="523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Working Set </a:t>
            </a:r>
            <a:r>
              <a:rPr lang="it-IT" sz="3200" dirty="0" err="1">
                <a:solidFill>
                  <a:schemeClr val="accent1"/>
                </a:solidFill>
              </a:rPr>
              <a:t>Theorem</a:t>
            </a:r>
            <a:endParaRPr lang="it-IT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568B882-C993-AEF8-1545-A470FDE4E244}"/>
                  </a:ext>
                </a:extLst>
              </p:cNvPr>
              <p:cNvSpPr txBox="1"/>
              <p:nvPr/>
            </p:nvSpPr>
            <p:spPr>
              <a:xfrm>
                <a:off x="5158596" y="1442595"/>
                <a:ext cx="6005096" cy="488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it-IT" sz="2000" b="1" dirty="0"/>
                  <a:t>ENUNCIATO:</a:t>
                </a:r>
                <a:endParaRPr lang="it-IT" sz="2000" dirty="0"/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Numeriamo gli accessi da 1 a m. Per ogni accesso i, sia t(i) il numero di elementi differenti acceduti prima dell’accesso i dall’ultima occorrenza dell’elemento xi, o dall’inizio della sequenza se l’elemento xi viene acceduto per la prima volta. Il tempo totale di accesso su tutta la sequenza è: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)+1)</m:t>
                              </m:r>
                            </m:e>
                          </m:func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000" b="1" dirty="0"/>
                  <a:t>SIGNIFICATO:</a:t>
                </a:r>
              </a:p>
              <a:p>
                <a:pPr>
                  <a:spcBef>
                    <a:spcPts val="1000"/>
                  </a:spcBef>
                </a:pPr>
                <a:r>
                  <a:rPr lang="it-IT" sz="2000" dirty="0"/>
                  <a:t>Lo Splay Tree si adatta dinamicamente in modo ottimale in contesti di località temporale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568B882-C993-AEF8-1545-A470FDE4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96" y="1442595"/>
                <a:ext cx="6005096" cy="4882427"/>
              </a:xfrm>
              <a:prstGeom prst="rect">
                <a:avLst/>
              </a:prstGeom>
              <a:blipFill>
                <a:blip r:embed="rId2"/>
                <a:stretch>
                  <a:fillRect l="-1015" t="-874" r="-1218" b="-1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6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5B459-D8CD-CA8A-F923-129BCF5B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48DE5-3CF8-AC3B-011D-4834DF3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907" y="655714"/>
            <a:ext cx="4625931" cy="34044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Operazioni</a:t>
            </a: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sugli Splay Tree</a:t>
            </a:r>
          </a:p>
        </p:txBody>
      </p:sp>
      <p:pic>
        <p:nvPicPr>
          <p:cNvPr id="7" name="Graphic 6" descr="Cotone">
            <a:extLst>
              <a:ext uri="{FF2B5EF4-FFF2-40B4-BE49-F238E27FC236}">
                <a16:creationId xmlns:a16="http://schemas.microsoft.com/office/drawing/2014/main" id="{C0496DA6-2A1B-CBCF-3B92-A7EDD1AE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CC109-0517-7436-7F84-37626C33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33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/>
              <a:t>Operazioni sugli Splay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053C008-9A92-562D-CE2E-FD0389D25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33" y="1930400"/>
                <a:ext cx="9761627" cy="388077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cerco e accedo al nodo x in T, poi </a:t>
                </a:r>
                <a:r>
                  <a:rPr lang="it-IT" sz="2000" dirty="0" err="1"/>
                  <a:t>Splaying</a:t>
                </a:r>
                <a:endParaRPr lang="it-IT" sz="2000" dirty="0"/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cerco il nodo x come se fosse in T e lo inserisco, poi </a:t>
                </a:r>
                <a:r>
                  <a:rPr lang="it-IT" sz="2000" dirty="0" err="1"/>
                  <a:t>Splaying</a:t>
                </a:r>
                <a:r>
                  <a:rPr lang="it-IT" sz="2000" dirty="0"/>
                  <a:t> 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𝑓𝑖𝑛𝑑𝑀𝑎𝑥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cerco il nodo con chiave massima in T, poi </a:t>
                </a:r>
                <a:r>
                  <a:rPr lang="it-IT" sz="2000" dirty="0" err="1"/>
                  <a:t>Splaying</a:t>
                </a:r>
                <a:endParaRPr lang="it-IT" sz="2000" dirty="0"/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2): </m:t>
                    </m:r>
                  </m:oMath>
                </a14:m>
                <a:r>
                  <a:rPr lang="it-IT" sz="2000" dirty="0"/>
                  <a:t>cerco il nodo con chiave massima in T1, poi </a:t>
                </a:r>
                <a:r>
                  <a:rPr lang="it-IT" sz="2000" dirty="0" err="1"/>
                  <a:t>Splaying</a:t>
                </a:r>
                <a:r>
                  <a:rPr lang="it-IT" sz="2000" dirty="0"/>
                  <a:t>. 							In seguito rendo T2 figlio destro di T1 e restituisco T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𝑠𝑝𝑙𝑖𝑡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cerco e acceso al nodo x in T, poi </a:t>
                </a:r>
                <a:r>
                  <a:rPr lang="it-IT" sz="2000" dirty="0" err="1"/>
                  <a:t>Splaying</a:t>
                </a:r>
                <a:r>
                  <a:rPr lang="it-IT" sz="2000" dirty="0"/>
                  <a:t>. In seguito, rompo uno				   degli archi tra x e uno dei suoi figli e restituisco i due alberi T1 e T2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it-IT" sz="2000" dirty="0"/>
                  <a:t>cerco il nodo x in T, poi </a:t>
                </a:r>
                <a:r>
                  <a:rPr lang="it-IT" sz="2000" dirty="0" err="1"/>
                  <a:t>Splaying</a:t>
                </a:r>
                <a:r>
                  <a:rPr lang="it-IT" sz="2000" dirty="0"/>
                  <a:t>. In seguito, elimino il nodo x e				     unisco i due alberi risultanti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053C008-9A92-562D-CE2E-FD0389D25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33" y="1930400"/>
                <a:ext cx="9761627" cy="3880773"/>
              </a:xfrm>
              <a:blipFill>
                <a:blip r:embed="rId2"/>
                <a:stretch>
                  <a:fillRect l="-250" t="-18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60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3893C-E976-DDB9-D473-10BEDF4D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4BDDEA-4F4A-35B4-186F-E1D590FA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7B46C4-221C-D41C-7FBF-5C3E5A3F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2101549"/>
            <a:ext cx="3916389" cy="2992069"/>
          </a:xfrm>
        </p:spPr>
        <p:txBody>
          <a:bodyPr anchor="ctr">
            <a:normAutofit fontScale="90000"/>
          </a:bodyPr>
          <a:lstStyle/>
          <a:p>
            <a:r>
              <a:rPr lang="it-IT" sz="4400" dirty="0"/>
              <a:t>Operazioni sugli Splay Tree –</a:t>
            </a:r>
            <a:br>
              <a:rPr lang="it-IT" sz="4000" dirty="0"/>
            </a:br>
            <a:r>
              <a:rPr lang="it-IT" sz="3100" dirty="0"/>
              <a:t>Costi ammortizzati</a:t>
            </a:r>
            <a:br>
              <a:rPr lang="it-IT" sz="4000" dirty="0"/>
            </a:br>
            <a:br>
              <a:rPr lang="it-IT" sz="4000" dirty="0"/>
            </a:br>
            <a:br>
              <a:rPr lang="it-IT" sz="2000" dirty="0"/>
            </a:b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99D995-BF55-C092-E0BF-3FBC2BAF5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66ADAB-A675-B61B-0806-963C79E7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77" y="760185"/>
            <a:ext cx="6515800" cy="53376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29F19-E9F1-EDBE-B0E1-1E0DCAD4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E37E93E-EB16-216E-399B-03635A95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83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30A94-4CB6-0D51-4E86-11C25156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>
            <a:extLst>
              <a:ext uri="{FF2B5EF4-FFF2-40B4-BE49-F238E27FC236}">
                <a16:creationId xmlns:a16="http://schemas.microsoft.com/office/drawing/2014/main" id="{5F6C0097-DEF9-CFD5-E702-38DE651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623C8E-5444-107E-F573-AACA6927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E8406B-BDAC-8C0B-C791-1C1EE7724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EC2581EC-6663-A6AF-9042-0D0F6864C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452741E4-992E-DF83-38BD-A0A405029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5" name="Isosceles Triangle 11">
              <a:extLst>
                <a:ext uri="{FF2B5EF4-FFF2-40B4-BE49-F238E27FC236}">
                  <a16:creationId xmlns:a16="http://schemas.microsoft.com/office/drawing/2014/main" id="{F1177989-0C6F-07A6-9AF4-6D1D7237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06369A66-9607-433D-1F5D-F3C4AC1F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2191D681-5F71-0340-942A-DFD9F0A9E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7EA82826-A124-4151-2060-47E3F0DCF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9" name="Isosceles Triangle 15">
              <a:extLst>
                <a:ext uri="{FF2B5EF4-FFF2-40B4-BE49-F238E27FC236}">
                  <a16:creationId xmlns:a16="http://schemas.microsoft.com/office/drawing/2014/main" id="{51DB4EF6-86D8-7D65-6A3F-5778F1F75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0" name="Isosceles Triangle 16">
              <a:extLst>
                <a:ext uri="{FF2B5EF4-FFF2-40B4-BE49-F238E27FC236}">
                  <a16:creationId xmlns:a16="http://schemas.microsoft.com/office/drawing/2014/main" id="{A1D5A231-9D7A-A82B-10CE-4D695214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61" name="Rectangle 18">
            <a:extLst>
              <a:ext uri="{FF2B5EF4-FFF2-40B4-BE49-F238E27FC236}">
                <a16:creationId xmlns:a16="http://schemas.microsoft.com/office/drawing/2014/main" id="{A1FDA89C-ABE2-C4BC-E0DF-3DEC4063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20">
            <a:extLst>
              <a:ext uri="{FF2B5EF4-FFF2-40B4-BE49-F238E27FC236}">
                <a16:creationId xmlns:a16="http://schemas.microsoft.com/office/drawing/2014/main" id="{99D28616-491E-703C-9B11-65363A9E7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AAE4E3-5BED-CD45-97AA-2866C8F4B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3">
            <a:extLst>
              <a:ext uri="{FF2B5EF4-FFF2-40B4-BE49-F238E27FC236}">
                <a16:creationId xmlns:a16="http://schemas.microsoft.com/office/drawing/2014/main" id="{F9705148-88C0-6857-1345-1566FDF9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B92ED457-C96D-A5C9-10D4-388C5EB27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5BC011D-866C-6484-B968-AE4DF2AE1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9FD79ED-71BB-0FDD-5979-EAE769E7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DC50007-2EF5-8D17-9698-B8B9FA1D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1909AB9-6E2A-6775-8C59-1B55D5F0B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0B395B-88ED-54E9-CBE0-F0EFA75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486" y="2751197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Analisi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Comparativa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delle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Prestazioni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degli</a:t>
            </a:r>
            <a:r>
              <a:rPr lang="en-US" sz="6000" dirty="0">
                <a:solidFill>
                  <a:srgbClr val="FFFFFF"/>
                </a:solidFill>
              </a:rPr>
              <a:t> Splay Tree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8A2C75B-66B0-FF94-4D7D-E7E475EB8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F90F0-088C-6258-B8CE-FD752112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07966" cy="1320800"/>
          </a:xfrm>
        </p:spPr>
        <p:txBody>
          <a:bodyPr>
            <a:normAutofit/>
          </a:bodyPr>
          <a:lstStyle/>
          <a:p>
            <a:r>
              <a:rPr lang="it-IT" sz="4000" dirty="0"/>
              <a:t>Analisi Comparativa delle Prestazioni degli Splay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1386148-82FC-ECBE-1D28-73E4DA95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2000" dirty="0"/>
                  <a:t>Dettagli generali degli scenari applicativi:</a:t>
                </a:r>
              </a:p>
              <a:p>
                <a:r>
                  <a:rPr lang="it-IT" sz="2000" dirty="0"/>
                  <a:t>Ogni caso di studio presenta il confronto delle prestazioni tra BST statico e Splay Tree</a:t>
                </a:r>
              </a:p>
              <a:p>
                <a:r>
                  <a:rPr lang="it-IT" sz="2000" dirty="0"/>
                  <a:t>Ogni caso di studio è accompagnato da dei grafici esplicativi con:</a:t>
                </a:r>
              </a:p>
              <a:p>
                <a:pPr lvl="1"/>
                <a:r>
                  <a:rPr lang="it-IT" sz="1800" b="1" dirty="0"/>
                  <a:t>Asse X: </a:t>
                </a:r>
                <a:r>
                  <a:rPr lang="it-IT" sz="1800" dirty="0"/>
                  <a:t>variabile a seconda dello scenario</a:t>
                </a:r>
              </a:p>
              <a:p>
                <a:pPr lvl="1"/>
                <a:r>
                  <a:rPr lang="it-IT" sz="1800" b="1" dirty="0"/>
                  <a:t>Asse Y: </a:t>
                </a:r>
                <a:r>
                  <a:rPr lang="it-IT" sz="1800" dirty="0"/>
                  <a:t>operazioni eseguite (archi attraversati + rotazioni effettuate)</a:t>
                </a:r>
                <a:endParaRPr lang="it-IT" sz="1800" b="1" dirty="0"/>
              </a:p>
              <a:p>
                <a:r>
                  <a:rPr lang="it-IT" sz="2000" b="1" dirty="0"/>
                  <a:t>Numero di nodi utilizzato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it-IT" sz="2000" b="1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sz="2000" dirty="0"/>
                  <a:t> (alberi iniziali identici e bilanciati)</a:t>
                </a:r>
              </a:p>
              <a:p>
                <a:r>
                  <a:rPr lang="it-IT" sz="2000" b="1" dirty="0"/>
                  <a:t>Numero di accessi effettuato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sz="2000" b="1" dirty="0"/>
                  <a:t>: </a:t>
                </a:r>
                <a:r>
                  <a:rPr lang="it-IT" sz="2000" dirty="0"/>
                  <a:t>variabile nell’ordine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1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1386148-82FC-ECBE-1D28-73E4DA95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4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1B06B-65C7-60DF-FAA6-A39D05BA2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38AEAB-8910-8477-7584-80AA4A84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1DEA57-A2D5-7F44-7880-63A581A48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F87B7-DE56-0719-B043-368CCA71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F4092A0-CE6B-2E56-4360-A28B96F1F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F0FCBFFE-2505-0988-FE41-050CCBAA3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11D6A24-2E68-46CD-25CA-5FE5476CF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F0948E2-C5E0-FCAC-0697-47406FB7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A0EDAC4-B5DF-00AA-8AB2-4D3C02BD5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C3E183E-5009-78FB-92BC-6C230F5E1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1924C85-E763-BE50-4D34-75123D77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50A2C81-5B3E-17AE-093B-B83AEE717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610EFA2-15F9-B5D5-E455-EDC8CB4B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Analisi</a:t>
            </a: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degli</a:t>
            </a: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scenar</a:t>
            </a:r>
            <a:r>
              <a:rPr lang="en-US" sz="5000" dirty="0" err="1"/>
              <a:t>i</a:t>
            </a:r>
            <a:r>
              <a:rPr lang="en-US" sz="5000" dirty="0"/>
              <a:t> </a:t>
            </a:r>
            <a:r>
              <a:rPr lang="en-US" sz="5000" dirty="0" err="1"/>
              <a:t>applicativi</a:t>
            </a:r>
            <a:endParaRPr lang="en-US" sz="5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A283B18-5752-FD00-2C6A-83494D11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Graphic 6" descr="Cotone">
            <a:extLst>
              <a:ext uri="{FF2B5EF4-FFF2-40B4-BE49-F238E27FC236}">
                <a16:creationId xmlns:a16="http://schemas.microsoft.com/office/drawing/2014/main" id="{D3D4AD81-5856-1A8B-2EAA-CDB243657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7C16-C181-F852-ACE0-C9BAE6E4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B97726BA-751A-DB49-9BBA-8E2AF16C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9" y="1296635"/>
            <a:ext cx="3934944" cy="2360966"/>
          </a:xfrm>
          <a:prstGeom prst="rect">
            <a:avLst/>
          </a:prstGeom>
        </p:spPr>
      </p:pic>
      <p:pic>
        <p:nvPicPr>
          <p:cNvPr id="11" name="Immagine 10" descr="Immagine che contiene Diagramma, line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C6957666-42D4-16FA-A508-74F2B680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56" y="1296635"/>
            <a:ext cx="3934944" cy="2360965"/>
          </a:xfrm>
          <a:prstGeom prst="rect">
            <a:avLst/>
          </a:prstGeom>
        </p:spPr>
      </p:pic>
      <p:pic>
        <p:nvPicPr>
          <p:cNvPr id="15" name="Immagine 14" descr="Immagine che contiene linea, Diagramma, diagramma, pendio&#10;&#10;Il contenuto generato dall'IA potrebbe non essere corretto.">
            <a:extLst>
              <a:ext uri="{FF2B5EF4-FFF2-40B4-BE49-F238E27FC236}">
                <a16:creationId xmlns:a16="http://schemas.microsoft.com/office/drawing/2014/main" id="{EAD41ACB-DF10-97C1-2C76-87412E525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22" y="1253706"/>
            <a:ext cx="4006492" cy="2403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E4A6C0A-2A6D-861B-C197-452C4A689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9341" y="4811500"/>
                <a:ext cx="4531807" cy="156389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b="1" dirty="0">
                    <a:solidFill>
                      <a:srgbClr val="FFFFFF"/>
                    </a:solidFill>
                  </a:rPr>
                  <a:t>RICHIAMO ENUNCIATO:</a:t>
                </a:r>
              </a:p>
              <a:p>
                <a14:m>
                  <m:oMath xmlns:m="http://schemas.openxmlformats.org/officeDocument/2006/math"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it-IT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t-IT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)+1)</m:t>
                            </m:r>
                          </m:e>
                        </m:func>
                        <m:r>
                          <a:rPr lang="it-IT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E4A6C0A-2A6D-861B-C197-452C4A689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341" y="4811500"/>
                <a:ext cx="4531807" cy="1563899"/>
              </a:xfrm>
              <a:blipFill>
                <a:blip r:embed="rId5"/>
                <a:stretch>
                  <a:fillRect l="-1211" b="-6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39B65C9B-9102-D8AB-5DF7-16B067B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500" dirty="0"/>
              <a:t>Analisi degli scenari applicativi –</a:t>
            </a:r>
            <a:br>
              <a:rPr lang="it-IT" sz="2500" dirty="0"/>
            </a:br>
            <a:r>
              <a:rPr lang="it-IT" sz="2500" dirty="0"/>
              <a:t>Working Set </a:t>
            </a:r>
            <a:r>
              <a:rPr lang="it-IT" sz="2500" dirty="0" err="1"/>
              <a:t>Theorem</a:t>
            </a:r>
            <a:br>
              <a:rPr lang="it-IT" sz="2500" dirty="0"/>
            </a:br>
            <a:endParaRPr lang="it-IT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639CD8-A7D6-187E-8391-AF68D1EE3DC7}"/>
                  </a:ext>
                </a:extLst>
              </p:cNvPr>
              <p:cNvSpPr txBox="1"/>
              <p:nvPr/>
            </p:nvSpPr>
            <p:spPr>
              <a:xfrm>
                <a:off x="217593" y="3718106"/>
                <a:ext cx="365834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Dimensione Working 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639CD8-A7D6-187E-8391-AF68D1EE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3" y="3718106"/>
                <a:ext cx="3658345" cy="485197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D1B13BB-F161-0C2A-01BA-CFAD2457CBFC}"/>
                  </a:ext>
                </a:extLst>
              </p:cNvPr>
              <p:cNvSpPr txBox="1"/>
              <p:nvPr/>
            </p:nvSpPr>
            <p:spPr>
              <a:xfrm>
                <a:off x="4403002" y="3718106"/>
                <a:ext cx="365834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Dimensione Working 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D1B13BB-F161-0C2A-01BA-CFAD2457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02" y="3718106"/>
                <a:ext cx="3658345" cy="485197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3D62DEE-813A-00A3-24AA-88B331E760AA}"/>
                  </a:ext>
                </a:extLst>
              </p:cNvPr>
              <p:cNvSpPr txBox="1"/>
              <p:nvPr/>
            </p:nvSpPr>
            <p:spPr>
              <a:xfrm>
                <a:off x="8564206" y="3722909"/>
                <a:ext cx="365834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Dimensione Working 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3D62DEE-813A-00A3-24AA-88B331E76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06" y="3722909"/>
                <a:ext cx="3658345" cy="485197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1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32865 -0.080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-40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33216 0.02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12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65 -0.08079 L -3.54167E-6 -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40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16 0.02546 L -4.16667E-6 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134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0521 -0.077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5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0112 0.025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92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7778 L 1.66667E-6 -3.7037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386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1.66667E-6 -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33893 -0.0807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91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35247 0.0247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90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93 -0.08079 L -3.95833E-6 2.96296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4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47 0.02477 L 4.375E-6 -2.22222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-122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  <p:bldP spid="16" grpId="4"/>
      <p:bldP spid="16" grpId="5"/>
      <p:bldP spid="17" grpId="0"/>
      <p:bldP spid="17" grpId="1"/>
      <p:bldP spid="17" grpId="2"/>
      <p:bldP spid="17" grpId="3"/>
      <p:bldP spid="17" grpId="4"/>
      <p:bldP spid="17" grpId="5"/>
      <p:bldP spid="19" grpId="0"/>
      <p:bldP spid="19" grpId="1"/>
      <p:bldP spid="19" grpId="2"/>
      <p:bldP spid="19" grpId="3"/>
      <p:bldP spid="19" grpId="4"/>
      <p:bldP spid="19" grpId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CAF13-01F0-2D52-70F5-C0AF51D6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90DE8B6-5D50-6D91-985A-07D681B9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CEAC77-9252-1400-639F-F0F62701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5F9A26-CB1A-A0E9-C6B4-C853C6482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F22A4CD-F1B2-4E66-76AB-ABE4C667A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11E1305D-0B45-68CD-74EE-DCD3FA11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04683CD6-6588-F135-4E2F-1A181F546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6A12983-AA35-260C-087A-9B6F64E60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934729EB-6553-11EA-75EB-31444C707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8BF809-110C-B63C-015B-359F358AA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C763897C-D6AA-AE85-E56B-AF46EA59E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4523DC-1833-9863-BD99-3CFFEB0A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6738E6F-4BAA-6049-4603-B4994E78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E533A4-EDAE-D3FF-6EB1-8E9BC438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9519" y="4815433"/>
                <a:ext cx="4531807" cy="156389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b="1" dirty="0">
                    <a:solidFill>
                      <a:srgbClr val="FFFFFF"/>
                    </a:solidFill>
                  </a:rPr>
                  <a:t>RICHIAMO ENUNCIATO: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E533A4-EDAE-D3FF-6EB1-8E9BC438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9519" y="4815433"/>
                <a:ext cx="4531807" cy="1563899"/>
              </a:xfrm>
              <a:blipFill>
                <a:blip r:embed="rId2"/>
                <a:stretch>
                  <a:fillRect l="-1075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6FEEB02-D7C9-E827-0B6E-8A7E9B61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500" dirty="0"/>
              <a:t>Analisi degli scenari applicativi –</a:t>
            </a:r>
            <a:br>
              <a:rPr lang="it-IT" sz="2500" dirty="0"/>
            </a:br>
            <a:r>
              <a:rPr lang="it-IT" sz="2500" dirty="0" err="1"/>
              <a:t>Static</a:t>
            </a:r>
            <a:r>
              <a:rPr lang="it-IT" sz="2500" dirty="0"/>
              <a:t> Finger </a:t>
            </a:r>
            <a:r>
              <a:rPr lang="it-IT" sz="2500" dirty="0" err="1"/>
              <a:t>Theorem</a:t>
            </a:r>
            <a:br>
              <a:rPr lang="it-IT" sz="2500" dirty="0"/>
            </a:br>
            <a:endParaRPr lang="it-IT" sz="25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3D1F48E-AA03-5B55-93FD-387B0F1C7190}"/>
              </a:ext>
            </a:extLst>
          </p:cNvPr>
          <p:cNvSpPr txBox="1"/>
          <p:nvPr/>
        </p:nvSpPr>
        <p:spPr>
          <a:xfrm>
            <a:off x="533400" y="349250"/>
            <a:ext cx="10661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4000" dirty="0"/>
          </a:p>
        </p:txBody>
      </p:sp>
      <p:pic>
        <p:nvPicPr>
          <p:cNvPr id="5" name="Immagine 4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61BFE4DA-46B8-DF37-EE2F-C3928CE1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77" y="66621"/>
            <a:ext cx="6457999" cy="387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37F3F8-85DB-2B8A-AE60-6021F21D933C}"/>
                  </a:ext>
                </a:extLst>
              </p:cNvPr>
              <p:cNvSpPr txBox="1"/>
              <p:nvPr/>
            </p:nvSpPr>
            <p:spPr>
              <a:xfrm>
                <a:off x="4266827" y="3937695"/>
                <a:ext cx="3658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Numero di accessi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37F3F8-85DB-2B8A-AE60-6021F21D9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27" y="3937695"/>
                <a:ext cx="3658345" cy="369332"/>
              </a:xfrm>
              <a:prstGeom prst="rect">
                <a:avLst/>
              </a:prstGeom>
              <a:blipFill>
                <a:blip r:embed="rId4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9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5B7C6-ADE3-7930-3546-6B4A9F3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Contesto di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2630E-C927-AFEC-6BE2-5E7D27DA9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039"/>
            <a:ext cx="8596668" cy="51927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Gli Splay Tree sono un particolare tipo di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Tree e possono essere usati in numerosi contesti:</a:t>
            </a:r>
          </a:p>
          <a:p>
            <a:r>
              <a:rPr lang="it-IT" dirty="0"/>
              <a:t>Dizionari dinamici e ordinati </a:t>
            </a:r>
          </a:p>
          <a:p>
            <a:r>
              <a:rPr lang="it-IT" dirty="0"/>
              <a:t>Database e sistemi di archiviazione</a:t>
            </a:r>
          </a:p>
          <a:p>
            <a:r>
              <a:rPr lang="it-IT" dirty="0"/>
              <a:t>Algoritmi avanzati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Gli Splay Tree permettono di implementare le operazioni base di tutti i BST:</a:t>
            </a:r>
          </a:p>
          <a:p>
            <a:r>
              <a:rPr lang="it-IT" dirty="0"/>
              <a:t>Access</a:t>
            </a:r>
          </a:p>
          <a:p>
            <a:r>
              <a:rPr lang="it-IT" dirty="0" err="1"/>
              <a:t>Insert</a:t>
            </a:r>
            <a:endParaRPr lang="it-IT" dirty="0"/>
          </a:p>
          <a:p>
            <a:r>
              <a:rPr lang="it-IT" dirty="0"/>
              <a:t>Delete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5023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Cotone">
            <a:extLst>
              <a:ext uri="{FF2B5EF4-FFF2-40B4-BE49-F238E27FC236}">
                <a16:creationId xmlns:a16="http://schemas.microsoft.com/office/drawing/2014/main" id="{68FB6FB1-A0F0-8BEC-3796-679361A87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49" y="1541920"/>
            <a:ext cx="3765692" cy="376569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A5709B-B28E-DA3A-FA9E-CBC41AD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922" y="836954"/>
            <a:ext cx="456357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Grazie per </a:t>
            </a:r>
            <a:r>
              <a:rPr lang="en-US" sz="6000" dirty="0" err="1">
                <a:solidFill>
                  <a:schemeClr val="tx1"/>
                </a:solidFill>
              </a:rPr>
              <a:t>l’attenzione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3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DDAFD-6745-85E7-7E92-54E209B7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Rappresentazione e Struttura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87713B-0F00-C4AF-6E68-34DFCF5A7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Struttura dei nodi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08165E-C37F-73C6-213F-6F72C6718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Chiave numerica confrontabile</a:t>
            </a:r>
          </a:p>
          <a:p>
            <a:r>
              <a:rPr lang="it-IT" sz="2000" dirty="0"/>
              <a:t>Figlio sinistro e figlio destro secondo la regola dei BST</a:t>
            </a:r>
          </a:p>
          <a:p>
            <a:r>
              <a:rPr lang="it-IT" sz="2000" dirty="0"/>
              <a:t>Puntatore al nodo padre (facoltativo)</a:t>
            </a:r>
          </a:p>
          <a:p>
            <a:r>
              <a:rPr lang="it-IT" sz="2000" dirty="0"/>
              <a:t>Ulteriori informazioni associate (facoltative)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5AA153-69CD-8CF9-77F8-C233FE1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37825" y="2160983"/>
            <a:ext cx="4185618" cy="576262"/>
          </a:xfrm>
        </p:spPr>
        <p:txBody>
          <a:bodyPr/>
          <a:lstStyle/>
          <a:p>
            <a:r>
              <a:rPr lang="it-IT" dirty="0"/>
              <a:t>Struttura dell’albero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B72317-82D9-EF79-AE74-B55CF801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7826" y="2737245"/>
            <a:ext cx="4185617" cy="3304117"/>
          </a:xfrm>
        </p:spPr>
        <p:txBody>
          <a:bodyPr>
            <a:normAutofit/>
          </a:bodyPr>
          <a:lstStyle/>
          <a:p>
            <a:r>
              <a:rPr lang="it-IT" sz="2000" dirty="0"/>
              <a:t>BST classico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0726E4D-E84A-5146-6C16-BC85A1BD3A83}"/>
              </a:ext>
            </a:extLst>
          </p:cNvPr>
          <p:cNvSpPr/>
          <p:nvPr/>
        </p:nvSpPr>
        <p:spPr>
          <a:xfrm>
            <a:off x="7000720" y="3188270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0BE793-D72D-3758-DFCD-DCF9DAF41163}"/>
              </a:ext>
            </a:extLst>
          </p:cNvPr>
          <p:cNvSpPr txBox="1"/>
          <p:nvPr/>
        </p:nvSpPr>
        <p:spPr>
          <a:xfrm>
            <a:off x="7008087" y="3228945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50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BC97FC-9084-4400-848D-D3176CADF724}"/>
              </a:ext>
            </a:extLst>
          </p:cNvPr>
          <p:cNvSpPr/>
          <p:nvPr/>
        </p:nvSpPr>
        <p:spPr>
          <a:xfrm>
            <a:off x="5931045" y="4030170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90C1E4-AD2F-233D-CB4B-03A9101B1660}"/>
              </a:ext>
            </a:extLst>
          </p:cNvPr>
          <p:cNvSpPr txBox="1"/>
          <p:nvPr/>
        </p:nvSpPr>
        <p:spPr>
          <a:xfrm>
            <a:off x="5931044" y="4070845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30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ABD12AE-B4F2-5A2A-7C5C-0169F49B025C}"/>
              </a:ext>
            </a:extLst>
          </p:cNvPr>
          <p:cNvSpPr/>
          <p:nvPr/>
        </p:nvSpPr>
        <p:spPr>
          <a:xfrm>
            <a:off x="8070393" y="4030170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10370E8-9838-A754-24A6-FABD7172BD49}"/>
              </a:ext>
            </a:extLst>
          </p:cNvPr>
          <p:cNvSpPr txBox="1"/>
          <p:nvPr/>
        </p:nvSpPr>
        <p:spPr>
          <a:xfrm>
            <a:off x="8077760" y="4070845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70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D8288C6-BE14-48CD-3103-BE57987258D1}"/>
              </a:ext>
            </a:extLst>
          </p:cNvPr>
          <p:cNvSpPr/>
          <p:nvPr/>
        </p:nvSpPr>
        <p:spPr>
          <a:xfrm>
            <a:off x="6465882" y="4952185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B79830-619B-699A-B6FC-14A112441A1C}"/>
              </a:ext>
            </a:extLst>
          </p:cNvPr>
          <p:cNvSpPr txBox="1"/>
          <p:nvPr/>
        </p:nvSpPr>
        <p:spPr>
          <a:xfrm>
            <a:off x="6465881" y="4992860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40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94061F8-6161-F881-2E3C-B9496C0CE985}"/>
              </a:ext>
            </a:extLst>
          </p:cNvPr>
          <p:cNvSpPr/>
          <p:nvPr/>
        </p:nvSpPr>
        <p:spPr>
          <a:xfrm>
            <a:off x="5396205" y="4952185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EECAF69-2A51-0165-64E7-72A930358628}"/>
              </a:ext>
            </a:extLst>
          </p:cNvPr>
          <p:cNvSpPr txBox="1"/>
          <p:nvPr/>
        </p:nvSpPr>
        <p:spPr>
          <a:xfrm>
            <a:off x="5396204" y="4992860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20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5A98AF6-A7BB-D88C-B660-E2145C6C4A6A}"/>
              </a:ext>
            </a:extLst>
          </p:cNvPr>
          <p:cNvSpPr/>
          <p:nvPr/>
        </p:nvSpPr>
        <p:spPr>
          <a:xfrm>
            <a:off x="4861369" y="5795075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C61F8B0-127B-2387-785D-081A24F29B3B}"/>
              </a:ext>
            </a:extLst>
          </p:cNvPr>
          <p:cNvSpPr txBox="1"/>
          <p:nvPr/>
        </p:nvSpPr>
        <p:spPr>
          <a:xfrm>
            <a:off x="4861368" y="5835750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10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20FE80F-F5BB-7AF1-A745-E712E3652B92}"/>
              </a:ext>
            </a:extLst>
          </p:cNvPr>
          <p:cNvSpPr/>
          <p:nvPr/>
        </p:nvSpPr>
        <p:spPr>
          <a:xfrm>
            <a:off x="7535557" y="4949706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38FF50-2979-012C-0582-E063D4F22F35}"/>
              </a:ext>
            </a:extLst>
          </p:cNvPr>
          <p:cNvSpPr txBox="1"/>
          <p:nvPr/>
        </p:nvSpPr>
        <p:spPr>
          <a:xfrm>
            <a:off x="7542924" y="4992860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60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1F7D744-4821-32F9-B9F4-581C67117C54}"/>
              </a:ext>
            </a:extLst>
          </p:cNvPr>
          <p:cNvSpPr/>
          <p:nvPr/>
        </p:nvSpPr>
        <p:spPr>
          <a:xfrm>
            <a:off x="8605232" y="4945182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DE98FF0-5341-4623-DD19-2550FD83F2E6}"/>
              </a:ext>
            </a:extLst>
          </p:cNvPr>
          <p:cNvSpPr txBox="1"/>
          <p:nvPr/>
        </p:nvSpPr>
        <p:spPr>
          <a:xfrm>
            <a:off x="8612599" y="4992860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80</a:t>
            </a: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6B6AC50C-B5FA-56B8-6F39-9BFED365752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6172533" y="3429000"/>
            <a:ext cx="835555" cy="6011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C4603F5E-63D1-7A8B-63C7-4723147EB918}"/>
              </a:ext>
            </a:extLst>
          </p:cNvPr>
          <p:cNvCxnSpPr>
            <a:cxnSpLocks/>
            <a:stCxn id="11" idx="1"/>
            <a:endCxn id="16" idx="0"/>
          </p:cNvCxnSpPr>
          <p:nvPr/>
        </p:nvCxnSpPr>
        <p:spPr>
          <a:xfrm rot="10800000" flipV="1">
            <a:off x="5637692" y="4270899"/>
            <a:ext cx="293352" cy="681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97926A7E-222D-3CB2-1DBD-2DC94BC0A19C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6414017" y="4270900"/>
            <a:ext cx="293352" cy="681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BC675046-814A-464B-E5F6-C672FF07BE53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rot="10800000" flipV="1">
            <a:off x="5102856" y="5192915"/>
            <a:ext cx="293348" cy="6021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28FB5AB6-DF81-E326-E78A-5E2B61133750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7491060" y="3429000"/>
            <a:ext cx="820820" cy="6011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3CB2DFBB-9E40-DF29-B768-E6ED45D3DB95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8560733" y="4270900"/>
            <a:ext cx="285986" cy="6742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A8476F02-8F19-699C-F1B4-ECF9A1C0769E}"/>
              </a:ext>
            </a:extLst>
          </p:cNvPr>
          <p:cNvCxnSpPr>
            <a:cxnSpLocks/>
            <a:stCxn id="13" idx="1"/>
            <a:endCxn id="20" idx="0"/>
          </p:cNvCxnSpPr>
          <p:nvPr/>
        </p:nvCxnSpPr>
        <p:spPr>
          <a:xfrm rot="10800000" flipV="1">
            <a:off x="7777044" y="4270900"/>
            <a:ext cx="300716" cy="6788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8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CB79-0644-BB10-E473-25DEADE9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Operazione di </a:t>
            </a:r>
            <a:r>
              <a:rPr lang="it-IT" sz="4000" dirty="0" err="1"/>
              <a:t>Splaying</a:t>
            </a:r>
            <a:endParaRPr lang="it-IT" sz="40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6423E74-5640-9B0F-1197-1CA9EB1D8EFC}"/>
              </a:ext>
            </a:extLst>
          </p:cNvPr>
          <p:cNvSpPr txBox="1">
            <a:spLocks/>
          </p:cNvSpPr>
          <p:nvPr/>
        </p:nvSpPr>
        <p:spPr>
          <a:xfrm>
            <a:off x="625576" y="1429235"/>
            <a:ext cx="8903738" cy="618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sz="2000" dirty="0"/>
              <a:t>Esistono due rotazioni fondamentali: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Rotation</a:t>
            </a:r>
            <a:r>
              <a:rPr lang="it-IT" sz="2000" dirty="0"/>
              <a:t> R e Left </a:t>
            </a:r>
            <a:r>
              <a:rPr lang="it-IT" sz="2000" dirty="0" err="1"/>
              <a:t>Rotation</a:t>
            </a:r>
            <a:r>
              <a:rPr lang="it-IT" sz="2000" dirty="0"/>
              <a:t> L</a:t>
            </a:r>
          </a:p>
        </p:txBody>
      </p:sp>
      <p:pic>
        <p:nvPicPr>
          <p:cNvPr id="5" name="Segnaposto contenuto 10">
            <a:extLst>
              <a:ext uri="{FF2B5EF4-FFF2-40B4-BE49-F238E27FC236}">
                <a16:creationId xmlns:a16="http://schemas.microsoft.com/office/drawing/2014/main" id="{D341DF86-D059-AE53-31C9-3CA71C9E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6" y="2047378"/>
            <a:ext cx="5201503" cy="2345874"/>
          </a:xfrm>
          <a:prstGeom prst="rect">
            <a:avLst/>
          </a:prstGeom>
        </p:spPr>
      </p:pic>
      <p:pic>
        <p:nvPicPr>
          <p:cNvPr id="6" name="Segnaposto contenuto 10">
            <a:extLst>
              <a:ext uri="{FF2B5EF4-FFF2-40B4-BE49-F238E27FC236}">
                <a16:creationId xmlns:a16="http://schemas.microsoft.com/office/drawing/2014/main" id="{C8E3032F-771F-5483-D6B6-402D133A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927"/>
          <a:stretch/>
        </p:blipFill>
        <p:spPr>
          <a:xfrm>
            <a:off x="7051695" y="2047380"/>
            <a:ext cx="1824301" cy="2345872"/>
          </a:xfrm>
          <a:prstGeom prst="flowChartDelay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1F47CD-20E8-6D89-670D-7CCA2A0E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780" y="2602173"/>
            <a:ext cx="1367640" cy="6181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C84687-B03F-F4F5-30EE-D6450BA3D76C}"/>
              </a:ext>
            </a:extLst>
          </p:cNvPr>
          <p:cNvSpPr txBox="1"/>
          <p:nvPr/>
        </p:nvSpPr>
        <p:spPr>
          <a:xfrm>
            <a:off x="625576" y="4590074"/>
            <a:ext cx="7844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dirty="0"/>
              <a:t>In base a diversi fattori vengono individuati 3 </a:t>
            </a:r>
            <a:r>
              <a:rPr lang="it-IT" sz="2000" dirty="0" err="1"/>
              <a:t>sottocasi</a:t>
            </a:r>
            <a:r>
              <a:rPr lang="it-IT" sz="20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Caso 1: Zig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Caso 2: Zig-Zig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Caso 3: Zag-Zig</a:t>
            </a:r>
          </a:p>
        </p:txBody>
      </p:sp>
    </p:spTree>
    <p:extLst>
      <p:ext uri="{BB962C8B-B14F-4D97-AF65-F5344CB8AC3E}">
        <p14:creationId xmlns:p14="http://schemas.microsoft.com/office/powerpoint/2010/main" val="36496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B71EB-70E4-746E-C4E5-B022CB74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9CA581-9849-CE9E-1CD5-54B7FD87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2B8336-FE5E-2FC3-CEC5-92D9B42A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Operazione di </a:t>
            </a:r>
            <a:r>
              <a:rPr lang="it-IT" sz="4000" dirty="0" err="1"/>
              <a:t>Splaying</a:t>
            </a: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33A009-18DC-5D1B-B6FE-C0AF12F54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DE2AA-7544-DB23-3A22-94493F49A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AC2B5-AFF2-CFCB-13B9-40B576EE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898688"/>
            <a:ext cx="2556413" cy="2319855"/>
          </a:xfrm>
        </p:spPr>
        <p:txBody>
          <a:bodyPr anchor="ctr">
            <a:normAutofit/>
          </a:bodyPr>
          <a:lstStyle/>
          <a:p>
            <a:r>
              <a:rPr lang="it-IT" sz="2400" dirty="0"/>
              <a:t>Caso 1: Zig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84504EF-E8FB-C96E-C277-796336535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96DB24-15F4-BDC9-15F1-648C9E4C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62" y="2432016"/>
            <a:ext cx="6073146" cy="24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1C6CC-669A-CD7F-D2A0-6C5B78464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FACEC-3CF8-D99C-9DD5-B220A548E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1D8EB2-60AB-D88F-62F9-E1C66A30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sz="4000"/>
              <a:t>Operazione di Splaying</a:t>
            </a: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BED6CBF-6485-7DB6-AF58-70427D42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494ADF-ADED-A7B5-DBC5-DFDF869E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49BD0C-84BD-555C-7EC4-4CF557DF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898688"/>
            <a:ext cx="3032968" cy="2319855"/>
          </a:xfrm>
        </p:spPr>
        <p:txBody>
          <a:bodyPr anchor="ctr">
            <a:normAutofit/>
          </a:bodyPr>
          <a:lstStyle/>
          <a:p>
            <a:r>
              <a:rPr lang="it-IT" sz="2400" dirty="0"/>
              <a:t>Caso 2: Zig-Zig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15A3C1F-EC8C-1172-3907-E6BCA70E0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47627-E090-032C-59D1-46CAE2E9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347" y="2425552"/>
            <a:ext cx="6681901" cy="24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BD95-5629-5E7C-7140-CD9C786B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FD712C-29DD-4ACA-53C1-3BD904C54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A85B3-AA32-49E5-63DE-354974B0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Operazione di </a:t>
            </a:r>
            <a:r>
              <a:rPr lang="it-IT" sz="4000" dirty="0" err="1"/>
              <a:t>Splaying</a:t>
            </a:r>
            <a:endParaRPr lang="it-IT" sz="4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9C2BFE-9222-AF94-DE23-D40BD854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12CE8-1FD8-45F8-7624-34DECCE9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9813E4-E8DA-6E8F-606D-701212C5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898688"/>
            <a:ext cx="3032968" cy="2319855"/>
          </a:xfrm>
        </p:spPr>
        <p:txBody>
          <a:bodyPr anchor="ctr">
            <a:normAutofit/>
          </a:bodyPr>
          <a:lstStyle/>
          <a:p>
            <a:r>
              <a:rPr lang="it-IT" sz="2400" dirty="0"/>
              <a:t>Caso 3: Zag-Zig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86BF02-3AFB-72C6-9948-F09FBC57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7E3677-4D7E-CB0B-C7CE-BC8B6AAC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83" y="2462356"/>
            <a:ext cx="6660300" cy="25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31096-8C55-2BEB-8BD1-C322F606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6F37EB-D814-8445-CC77-0041AAFE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0353ED-AF76-DCC8-029C-F2D50B0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Operazione di </a:t>
            </a:r>
            <a:r>
              <a:rPr lang="it-IT" sz="4000" dirty="0" err="1"/>
              <a:t>Splaying</a:t>
            </a:r>
            <a:r>
              <a:rPr lang="it-IT" sz="4000" dirty="0"/>
              <a:t> – </a:t>
            </a:r>
            <a:r>
              <a:rPr lang="it-IT" sz="2800" dirty="0"/>
              <a:t>esempio di accesso al nodo 10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2759444-365E-5D5C-B7FA-C822D29F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9F7540-E8AD-8737-B2AD-FFCB6B371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D074CD2-9283-C3E9-B122-4A4B842E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CDF5C56-3BBC-1729-878D-94E7104B01C8}"/>
              </a:ext>
            </a:extLst>
          </p:cNvPr>
          <p:cNvSpPr/>
          <p:nvPr/>
        </p:nvSpPr>
        <p:spPr>
          <a:xfrm>
            <a:off x="7383944" y="1580026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4DD4E0-3438-4123-B62A-C90FC5A300DB}"/>
              </a:ext>
            </a:extLst>
          </p:cNvPr>
          <p:cNvSpPr txBox="1"/>
          <p:nvPr/>
        </p:nvSpPr>
        <p:spPr>
          <a:xfrm>
            <a:off x="7391311" y="1627261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50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AE0AA3F-84D0-48E5-4832-EBD087198E7E}"/>
              </a:ext>
            </a:extLst>
          </p:cNvPr>
          <p:cNvSpPr/>
          <p:nvPr/>
        </p:nvSpPr>
        <p:spPr>
          <a:xfrm>
            <a:off x="6314269" y="2421926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E677FD-2C8B-4839-67FD-398D8C5F232B}"/>
              </a:ext>
            </a:extLst>
          </p:cNvPr>
          <p:cNvSpPr txBox="1"/>
          <p:nvPr/>
        </p:nvSpPr>
        <p:spPr>
          <a:xfrm>
            <a:off x="6314268" y="2469161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30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FC21A0C-8B46-879C-6F6A-A0D85B53001B}"/>
              </a:ext>
            </a:extLst>
          </p:cNvPr>
          <p:cNvSpPr/>
          <p:nvPr/>
        </p:nvSpPr>
        <p:spPr>
          <a:xfrm>
            <a:off x="8453617" y="2421926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847FA9-C9A7-9149-8995-A048A86FD15E}"/>
              </a:ext>
            </a:extLst>
          </p:cNvPr>
          <p:cNvSpPr txBox="1"/>
          <p:nvPr/>
        </p:nvSpPr>
        <p:spPr>
          <a:xfrm>
            <a:off x="8460984" y="2469161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70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A6F007D-48FC-E01F-AF9F-A6B99D0F9B9C}"/>
              </a:ext>
            </a:extLst>
          </p:cNvPr>
          <p:cNvSpPr/>
          <p:nvPr/>
        </p:nvSpPr>
        <p:spPr>
          <a:xfrm>
            <a:off x="6849106" y="3343941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9B625A-D3F6-E055-DE58-A2F70F31D1FA}"/>
              </a:ext>
            </a:extLst>
          </p:cNvPr>
          <p:cNvSpPr txBox="1"/>
          <p:nvPr/>
        </p:nvSpPr>
        <p:spPr>
          <a:xfrm>
            <a:off x="6849105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40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8438436-675F-32AC-A396-60DCE2B9AAEE}"/>
              </a:ext>
            </a:extLst>
          </p:cNvPr>
          <p:cNvSpPr/>
          <p:nvPr/>
        </p:nvSpPr>
        <p:spPr>
          <a:xfrm>
            <a:off x="5779429" y="3343941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231BB7-2731-2A09-3E0C-C159EC3DCE78}"/>
              </a:ext>
            </a:extLst>
          </p:cNvPr>
          <p:cNvSpPr txBox="1"/>
          <p:nvPr/>
        </p:nvSpPr>
        <p:spPr>
          <a:xfrm>
            <a:off x="5779428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20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0809E41-B65E-2BAB-7E58-2B771A0F24AD}"/>
              </a:ext>
            </a:extLst>
          </p:cNvPr>
          <p:cNvSpPr/>
          <p:nvPr/>
        </p:nvSpPr>
        <p:spPr>
          <a:xfrm>
            <a:off x="5244593" y="4186831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084288-BE43-E874-9F4F-69BB0C3EB228}"/>
              </a:ext>
            </a:extLst>
          </p:cNvPr>
          <p:cNvSpPr txBox="1"/>
          <p:nvPr/>
        </p:nvSpPr>
        <p:spPr>
          <a:xfrm>
            <a:off x="5244592" y="423406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10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AB96BCF-7B38-5ADD-7503-7EDC8774D85B}"/>
              </a:ext>
            </a:extLst>
          </p:cNvPr>
          <p:cNvSpPr/>
          <p:nvPr/>
        </p:nvSpPr>
        <p:spPr>
          <a:xfrm>
            <a:off x="7918781" y="3341462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57AF186-E3F4-FA82-D155-ABA5BBD3DD42}"/>
              </a:ext>
            </a:extLst>
          </p:cNvPr>
          <p:cNvSpPr txBox="1"/>
          <p:nvPr/>
        </p:nvSpPr>
        <p:spPr>
          <a:xfrm>
            <a:off x="7926148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60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02CF137C-81B8-0026-4000-CEC9BE61E592}"/>
              </a:ext>
            </a:extLst>
          </p:cNvPr>
          <p:cNvSpPr/>
          <p:nvPr/>
        </p:nvSpPr>
        <p:spPr>
          <a:xfrm>
            <a:off x="8988456" y="3336938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1359C1E-C3A9-FDFA-6A9D-9631B14C69F6}"/>
              </a:ext>
            </a:extLst>
          </p:cNvPr>
          <p:cNvSpPr txBox="1"/>
          <p:nvPr/>
        </p:nvSpPr>
        <p:spPr>
          <a:xfrm>
            <a:off x="8995823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80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C867BC7D-AF86-BE66-62D9-60FF3DA35100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6581689" y="1827316"/>
            <a:ext cx="809623" cy="594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91573A08-80C3-A9DD-F198-9776CFD93AC9}"/>
              </a:ext>
            </a:extLst>
          </p:cNvPr>
          <p:cNvCxnSpPr>
            <a:cxnSpLocks/>
            <a:stCxn id="13" idx="1"/>
            <a:endCxn id="19" idx="0"/>
          </p:cNvCxnSpPr>
          <p:nvPr/>
        </p:nvCxnSpPr>
        <p:spPr>
          <a:xfrm rot="10800000" flipV="1">
            <a:off x="6046848" y="2669215"/>
            <a:ext cx="267420" cy="6747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B6CD8CE7-1B69-10B4-F35F-DAD4E515B2A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6849105" y="2669216"/>
            <a:ext cx="267420" cy="6747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8B48928C-7A5D-AF38-3DBB-AFDB2CBE43E8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rot="10800000" flipV="1">
            <a:off x="5512012" y="3591231"/>
            <a:ext cx="267416" cy="595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D225FFA-85F3-2C1F-CCD7-0AED21E6FA4C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7926148" y="1827316"/>
            <a:ext cx="794888" cy="594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F66320D-F238-FF64-53AE-D02DBF26426D}"/>
              </a:ext>
            </a:extLst>
          </p:cNvPr>
          <p:cNvCxnSpPr>
            <a:cxnSpLocks/>
            <a:stCxn id="16" idx="3"/>
            <a:endCxn id="26" idx="0"/>
          </p:cNvCxnSpPr>
          <p:nvPr/>
        </p:nvCxnSpPr>
        <p:spPr>
          <a:xfrm>
            <a:off x="8995821" y="2669216"/>
            <a:ext cx="260054" cy="6677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DD813400-085D-F7C0-378E-792DF79DA5C5}"/>
              </a:ext>
            </a:extLst>
          </p:cNvPr>
          <p:cNvCxnSpPr>
            <a:cxnSpLocks/>
            <a:stCxn id="16" idx="1"/>
            <a:endCxn id="24" idx="0"/>
          </p:cNvCxnSpPr>
          <p:nvPr/>
        </p:nvCxnSpPr>
        <p:spPr>
          <a:xfrm rot="10800000" flipV="1">
            <a:off x="8186200" y="2669216"/>
            <a:ext cx="274784" cy="672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6F2E4C32-15D7-1625-9541-EB6AFCD6AF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2140" y="3720032"/>
            <a:ext cx="581510" cy="352088"/>
          </a:xfrm>
          <a:prstGeom prst="bentConnector3">
            <a:avLst>
              <a:gd name="adj1" fmla="val 2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4B6B9817-3A66-F9AA-742B-2730D05559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4939" y="4561416"/>
            <a:ext cx="606679" cy="352087"/>
          </a:xfrm>
          <a:prstGeom prst="bentConnector3">
            <a:avLst>
              <a:gd name="adj1" fmla="val -2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B049E1DF-9F2B-8D99-CB86-022ADD305E0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926148" y="1827316"/>
            <a:ext cx="1913004" cy="620486"/>
          </a:xfrm>
          <a:prstGeom prst="bentConnector3">
            <a:avLst>
              <a:gd name="adj1" fmla="val 999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28BCE22B-3833-8D87-A8D3-88D7AA64D1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3936" y="2673438"/>
            <a:ext cx="1076943" cy="691862"/>
          </a:xfrm>
          <a:prstGeom prst="bentConnector3">
            <a:avLst>
              <a:gd name="adj1" fmla="val 998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F9303C93-05E5-B925-B87B-F5F3E93DCF89}"/>
              </a:ext>
            </a:extLst>
          </p:cNvPr>
          <p:cNvSpPr txBox="1"/>
          <p:nvPr/>
        </p:nvSpPr>
        <p:spPr>
          <a:xfrm>
            <a:off x="4821382" y="2602400"/>
            <a:ext cx="107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Caso Zig-Zig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E2A0174-27BB-76CF-4F7B-5628718A6E27}"/>
              </a:ext>
            </a:extLst>
          </p:cNvPr>
          <p:cNvSpPr txBox="1"/>
          <p:nvPr/>
        </p:nvSpPr>
        <p:spPr>
          <a:xfrm>
            <a:off x="5159410" y="1442595"/>
            <a:ext cx="107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Caso Zig</a:t>
            </a:r>
          </a:p>
        </p:txBody>
      </p:sp>
    </p:spTree>
    <p:extLst>
      <p:ext uri="{BB962C8B-B14F-4D97-AF65-F5344CB8AC3E}">
        <p14:creationId xmlns:p14="http://schemas.microsoft.com/office/powerpoint/2010/main" val="6141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3.54167E-6 -0.06713 C -3.54167E-6 -0.09722 0.01211 -0.13426 0.02188 -0.13426 L 0.04388 -0.13426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71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3.54167E-6 -0.06713 C -3.54167E-6 -0.09722 0.01211 -0.13426 0.02188 -0.13426 L 0.04388 -0.13426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71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023 L 0.02188 0.00023 C 0.03164 0.00023 0.04388 0.03727 0.04388 0.06736 L 0.04388 0.1347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671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227 -3.7037E-7 C 0.03217 -3.7037E-7 0.04453 0.03704 0.04453 0.06713 L 0.04453 0.13426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671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23 L 0.02513 0.00023 C 0.03646 0.00023 0.05039 0.03403 0.05039 0.06158 L 0.05039 0.12361 " pathEditMode="relative" rAng="0" ptsTypes="AA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615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23 L 0.02513 0.00023 C 0.03646 0.00023 0.05039 0.0338 0.05039 0.06111 L 0.05039 0.12269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611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17 L -0.00013 -0.06366 C -0.00013 -0.09028 0.01198 -0.12292 0.02175 -0.12292 L 0.04375 -0.12292 " pathEditMode="relative" rAng="0" ptsTypes="AAAA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594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L -0.00013 -0.06158 C -0.00013 -0.08912 0.01198 -0.12292 0.02175 -0.12292 L 0.04375 -0.12292 " pathEditMode="relative" rAng="0" ptsTypes="AAAA"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15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12292 L 0.04375 -0.19121 C 0.04375 -0.22176 0.05612 -0.25926 0.06615 -0.25926 L 0.08868 -0.25926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682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12292 L 0.04375 -0.19121 C 0.04375 -0.22176 0.05586 -0.25926 0.06563 -0.25926 L 0.08763 -0.25926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82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-0.13426 L 0.06576 -0.13426 C 0.07552 -0.13426 0.08776 -0.09722 0.08776 -0.06713 L 0.08776 -1.11111E-6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671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-0.13426 L 0.06602 -0.13426 C 0.07592 -0.13426 0.08842 -0.09745 0.08842 -0.06713 L 0.08842 -1.11111E-6 " pathEditMode="relative" rAng="0" ptsTypes="AAAA">
                                      <p:cBhvr>
                                        <p:cTn id="1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671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13472 L 0.06927 0.13472 C 0.0806 0.13472 0.09467 0.16759 0.09467 0.19468 L 0.09467 0.25486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599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13449 L 0.06927 0.13449 C 0.0806 0.13449 0.09467 0.16736 0.09467 0.19444 L 0.09467 0.25463 " pathEditMode="relative" rAng="0" ptsTypes="AA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599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0.12361 L 0.07618 0.12361 C 0.08789 0.12361 0.10248 0.15695 0.10248 0.18449 L 0.10248 0.24583 " pathEditMode="relative" rAng="0" ptsTypes="AA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611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0.12361 L 0.07618 0.12361 C 0.08789 0.12361 0.10248 0.15671 0.10248 0.18472 L 0.10248 0.24583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611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7" presetClass="emph" presetSubtype="2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3 -0.25718 L 0.08763 -0.31875 C 0.08763 -0.3463 0.11159 -0.38009 0.13125 -0.38009 L 0.17487 -0.38009 " pathEditMode="relative" rAng="0" ptsTypes="AAAA">
                                      <p:cBhvr>
                                        <p:cTn id="1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6157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5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3 -0.25718 L 0.08763 -0.31875 C 0.08763 -0.3463 0.11185 -0.38009 0.13151 -0.38009 L 0.17539 -0.38009 " pathEditMode="relative" rAng="0" ptsTypes="AAAA">
                                      <p:cBhvr>
                                        <p:cTn id="1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15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09037 4.81481E-6 C 0.13112 4.81481E-6 0.18138 0.03472 0.18138 0.06319 L 0.18138 0.12662 " pathEditMode="relative" rAng="0" ptsTypes="AAAA">
                                      <p:cBhvr>
                                        <p:cTn id="1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81481E-6 L 0.08972 4.81481E-6 C 0.13047 4.81481E-6 0.18073 0.03472 0.18073 0.06319 L 0.18073 0.12662 " pathEditMode="relative" rAng="0" ptsTypes="AA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9089 -3.7037E-7 C 0.13165 -3.7037E-7 0.18191 0.03472 0.18191 0.06319 L 0.18191 0.12662 " pathEditMode="relative" rAng="0" ptsTypes="AAAA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9088 -3.7037E-7 C 0.13164 -3.7037E-7 0.1819 0.03472 0.1819 0.06319 L 0.1819 0.12662 " pathEditMode="relative" rAng="0" ptsTypes="AAAA">
                                      <p:cBhvr>
                                        <p:cTn id="1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9089 1.85185E-6 C 0.13164 1.85185E-6 0.18191 0.03472 0.18191 0.06319 L 0.18191 0.12662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09088 -1.11111E-6 C 0.13164 -1.11111E-6 0.1819 0.03472 0.1819 0.0632 L 0.1819 0.12662 " pathEditMode="relative" rAng="0" ptsTypes="AAAA">
                                      <p:cBhvr>
                                        <p:cTn id="1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9089 4.81481E-6 C 0.13165 4.81481E-6 0.18191 0.03472 0.18191 0.06319 L 0.18191 0.12662 " pathEditMode="relative" rAng="0" ptsTypes="AAAA">
                                      <p:cBhvr>
                                        <p:cTn id="1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9088 -1.11111E-6 C 0.13164 -1.11111E-6 0.1819 0.03472 0.1819 0.0632 L 0.1819 0.12662 " pathEditMode="relative" rAng="0" ptsTypes="AAAA">
                                      <p:cBhvr>
                                        <p:cTn id="1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9089 -2.22222E-6 C 0.13164 -2.22222E-6 0.1819 0.03472 0.1819 0.0632 L 0.1819 0.12662 " pathEditMode="relative" rAng="0" ptsTypes="AAAA">
                                      <p:cBhvr>
                                        <p:cTn id="18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9088 -1.48148E-6 C 0.13164 -1.48148E-6 0.1819 0.03472 0.1819 0.0632 L 0.1819 0.12662 " pathEditMode="relative" rAng="0" ptsTypes="AAAA">
                                      <p:cBhvr>
                                        <p:cTn id="18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9089 -4.44444E-6 C 0.13164 -4.44444E-6 0.1819 0.03473 0.1819 0.0632 L 0.1819 0.12662 " pathEditMode="relative" rAng="0" ptsTypes="AAAA">
                                      <p:cBhvr>
                                        <p:cTn id="18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76 0.00023 L 0.20456 -0.0002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2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76 0.00023 L 0.20743 -0.0002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2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11784 -0.0020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1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0.2581 L 0.21042 0.25694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69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0.25787 L 0.21263 0.2567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-69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8 0.24583 L 0.21784 0.24491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4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8 0.24583 L 0.21967 0.24421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9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11511 -0.00231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-11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1" grpId="1" animBg="1"/>
      <p:bldP spid="11" grpId="2" animBg="1"/>
      <p:bldP spid="13" grpId="0"/>
      <p:bldP spid="13" grpId="1"/>
      <p:bldP spid="13" grpId="2"/>
      <p:bldP spid="15" grpId="0" animBg="1"/>
      <p:bldP spid="16" grpId="0"/>
      <p:bldP spid="17" grpId="0" animBg="1"/>
      <p:bldP spid="17" grpId="1" animBg="1"/>
      <p:bldP spid="17" grpId="2" animBg="1"/>
      <p:bldP spid="18" grpId="0"/>
      <p:bldP spid="18" grpId="1"/>
      <p:bldP spid="18" grpId="2"/>
      <p:bldP spid="19" grpId="0" animBg="1"/>
      <p:bldP spid="19" grpId="1" animBg="1"/>
      <p:bldP spid="19" grpId="3" animBg="1"/>
      <p:bldP spid="20" grpId="0"/>
      <p:bldP spid="20" grpId="1"/>
      <p:bldP spid="20" grpId="3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5" grpId="0"/>
      <p:bldP spid="26" grpId="0" animBg="1"/>
      <p:bldP spid="27" grpId="0"/>
      <p:bldP spid="139" grpId="0" build="allAtOnce"/>
      <p:bldP spid="140" grpId="0"/>
      <p:bldP spid="140" grpId="1"/>
    </p:bld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  <wetp:taskpane dockstate="right" visibility="0" width="70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74FB299-0B79-41AF-B953-CB02EE92ACC1}">
  <we:reference id="4b785c87-866c-4bad-85d8-5d1ae467ac9a" version="3.17.2.0" store="EXCatalog" storeType="EXCatalog"/>
  <we:alternateReferences/>
  <we:properties>
    <we:property name="EQUATION_HISTORY" value="&quot;[{\&quot;mathml\&quot;:\&quot;&lt;math xmlns=\\\&quot;http://www.w3.org/1998/Math/MathML\\\&quot; style=\\\&quot;font-family:stix;font-size:16px;\\\&quot;&gt;&lt;munder&gt;&lt;mrow&gt;&lt;mo&gt;&amp;#x2211;&lt;/mo&gt;&lt;mi&gt;r&lt;/mi&gt;&lt;mfenced&gt;&lt;mi&gt;x&lt;/mi&gt;&lt;/mfenced&gt;&lt;/mrow&gt;&lt;mrow&gt;&lt;mi&gt;x&lt;/mi&gt;&lt;mo&gt;&amp;#x2208;&lt;/mo&gt;&lt;mi&gt;T&lt;/mi&gt;&lt;/mrow&gt;&lt;/munder&gt;&lt;/math&gt;\&quot;,\&quot;base64Image\&quot;:\&quot;iVBORw0KGgoAAAANSUhEUgAAAYAAAADxCAYAAADCzmBvAAAACXBIWXMAAA7EAAAOxAGVKw4bAAAABGJhU0UAAABzCSiyGAAAGSNJREFUeNrt3Q+IFtX6wPGHEFlikUTFxEKRRUREBAsVExMWkRARueEVCw1DlhARETJKNESKrvSLEi8iEiKyUGKiooKISMQiRYlGiSEiIiKCV1RMvMG98/ze2buvrzNn/rxzZs555/uBw/3j7uzMc2bOmTl/RfKZEqRtJG/T6wIAbfg+SP8heZm2cfsCaId+BTygMKUCAFBPqylMqQAA1NfXFKhUAADqqTtIv1OoUgEAqKdpQn8AFQCA2tpGwUoFAKCehglDQ6kAANTWSzQFUQEAqK93LRdep6VzZuT+UxqjqE4G6VKQ7lABAPDdAYuFlxaSL3Zw7EYHqTdIm4J0LEj/ogIA4BMdGvqH5a+AYTWJpV7norBS/ZMKAIAPXimwwIpKm2sYU/3y+aSArwIqAADWbRC7bdm9NY2rVgTHqAAAuN58MWCxArghnd0fkGRdkP5NBQDAVTo01Oboljr1B0R5K0clQAUAoNRCymZT0OaaxzdrUxsVAIBSfWexAtA34FdqHt9+KgAArrI9NLTu/QEvBOkWFQAAV70i+Tot0yb9yqhzf8DfqQAAuGyT2O0PWFfz+KZZkI8KAEBlTlqsAHSS1MQax3YpFQAAl/WInTVuBtOPUu+moEtUAABc9jex2xT0SY1ju5oKAIDrsgxdzJMW1zSuOuLqARUAAJfp0MUbYnfp6Ik1je0BKgAArpstdoeG1rU/YCkVAAAffCR2m4K21zCmow0VKxUAAKectlwJvF7DmP5CBQDAB7qMg82hodof8FLNYrqNCgCAL1aL/Q3l69QfsJQKAIBPvrZcCXxUo1h2UwEA8K3QsrlqqHaMLqpRPK9RAQDwie1VQ7U/YHRNYnmACgCAb2wPDdX+gK4axHEzFQAAH6VZ2ridVIeCcDEVAAAf6bBNm0NDtZnptRrEkAoAgJfS7nKVN+k2ip2+leTrLWkitxUAX9heNfQ0IQYAN9leNZRmEQBwWK/YHRpa1/WCAMALtoeG6lfGaMIMAO7RdXwGLFcCJ6Xe+wkDgLN0Q/kHliuBTYQZANxke0P5P4M0gzADgJtsrxqq8wPoDwAAB+nQ0GuWK4Fvhf4AuG1EkJYQhsKNJK7u02aaP4X5AainZeGX6pMgTSIchToSPv9HgzSecLhrs+UKQOcezCbMcMioIB1qukfPhG+sKM6mpvjeC9IKQuIu26uG6gY1LxBmOEAnRN5uujcPCs2UtujGUfebYq39jl2ExT0vhp/CNiuBY4QZFdvRck/uIiTWzWipcC8G6WXC4h7bq4ZqWk2YUQFt8jnTci9+TlhKowX+9abYa4Uwl7C451vLFYBOQJtCmFEi7dxtHe22k7CUblxLJfBYGCXknDKGhl4S+gNQjlktzQ+a9hKWSiuBmy35QeewY7TNzvaqoV8RZli2QJ7ugNR0mLBUTlsA7rTky3LC4pZPxH5/QB9hhiXzg/Sw5X47L4xAcYW2///Vkj+LCYtbbA8N1b2KpxFmFGxWxJu/NgONJTRO6WvJo0dBmklY3PFixKda0UmXpu4m1CjIBHm2zV/fNOcRGie1blWrQ9HHERZ3vCX2m4LolEMRdCbvlYj762NC43SetXYKa1MdE/McsreESoD2P7TraMR99TNhcd7iiHz7grC4QzvOfhH7/QEsHY283o+4p7TpZyqh8cKRiPxbSFjcoYu52R4aOsCnH3KYLs+OKOEt0i89EXmoTUMjCI07Non9pqDthBkZPBekXyPuIx0COorweGVPRD7uISxuOSv0B8AdW2PuoR2ExjuTY/LyVULjjjJWDWW9IKShC4w9jrh/dHMXxvz76ZTQke+8MlYN/ZEwI8H+mHvnIKHx1sqYPF1JaNxie0N5TZsJM2JMNdw3iwiPt4aHX3CteXpVGv09cISO1rlUQiXAw4wo/TH3y0MKCu8dicnbtYTGLbqOzwPLFcAmwowWkwz3Sz/h8d6amLy9Qmjc02ex8D8tzAvAs3Ya7plVhKejK/ilhMc9py0U/ropDZvGVEvbY7UJ7p0g7Qvz+V6G39cJWruDdEMa7bq3wsJ7ZBvnpC8EpgUKJ9Ukb7SZS5e81mGwh8IYPwrjrPk0oc3jzw+/pu6Gx9QF9nQLzbLmVsSNNDzHY+keHRr6rwIL/z+D9BphLbUw0bHWy8OH/LA8u6LmYDqT4nhaSBww5O/lNgqSZYbj3unwfBoWXr8WzA9TvEDlWWVXh8+eMBxXJ92VsafCN4ZzmMwj655FwsbxvpgTpC1hQfKbRC+jEJe2Jhx7nqHyaE67c577YcMxD3Vofs0Lv8AeZXyOPsz4d2amzLsNJVzzh4a/zyQ/R20roPA/ILT723a4jfxZYDjuigyVyRPJPlpnmEQPERxMn3ZYPr0pjeGPrdf5OGWMr2d8KbiX8rhlzLNYmvB1A0c/UX9vo3D5XtgcpqwvgEXh5353+EmtnadX2ii0386R31lney9JOF6n7Su7Koy5DotcJ42dzgbjr/m2PUWMZ6X4O5oPdzPkWxkVwPiEc2B5CEfpzfSn5FsOuofwVWpcwhv2iZjfW5yzws/6EH+ZcLxO2/VrVIqv4W+kvSa7MeGXQpZ8e6+k6zd9TbLJj8OOCQvA+eqcIY8+iPh5LcSb26Z1sUBdhjmpLVkf7uEZz+1CwjGH1zC/ZkjyUOo4z8nTizsOjh56Lvxy2CfR6/J0lXRtVw3X9ROPqptW5yj8PyJszjAN6Z0T8cVwq6l5aGVLM5Mpz7MO5xue8Eb4uMZ5diUhLnHNdjtTNOtMCSv0Q+ELQJlNtEcSXiC6eFzd0iPZh4OeFTp9XRLXFvyopSDR/z4g5gk6uwtsrulNuI9u1DjPdiXEZkbE7zSP2jvq6HXtp9XAHzpp64+Mhb92GLMNpDuGGfLqiOHtMW65jq6IJqWHkm9lxzUJ99LRGufbsoTYrGj5eW33H2yi+1XcHXjxqbTXv4ES9Wcs/HV7ydmEzSmmt+yNMT+XZuz94rAA12GNeSeAJb0NflPjfBuREJuvW37+eFNl7PKkqlUJ13WIR9YN6yR7u38fYXPOFkkesaPLONxsanYpa2mAoxkLubq5bIjNzzGF6hrHr+lNodnPi7fGrMM+DxA2J52R+Pb/Qc37tpa5VHfSUMXdNc8709Ib2mGqzXvaaT/Yx3PCg2tKGl6s18XS3xUaHdbCWQr/X4TJXi4aJvGjbAY/tec2/X/7Sz6/pNmvn9c8/5Im4vU2Nf3cl8ZEK9elWV6GuUMVyroKqO4d8BJhc5Jplu268Gcuhv/7bolNPxK+5SXdW2tqnn/TJHk+QGt+um6BsGGUszYLk706yReGfJsuT4/CKbv/5vkU9xb7AKRbLM6nDdbHpbieZWR7+XTM978zFv7bCJvT4joR9W1fm4cGm/ouVHBuI1PcX2+ThcaJU6Y5Aa7qTnE9bBZfMp0ZmHWy10lhspfLTAtv6fDeDZJuNVBb5lEBpLIlIUZ7PbueNBXAO2R7eXRiz0DGwl+XCqDd322mSVba3HNNoieDlaVXqADSeCMhRks8u540TX9ryPbyHJDsk716CZvzDol51cXBIXdTKjq/NJ2BVADJ6yWt9fB6kvJ9O9lejneFRd46kY6widteULdY/NmB5oOpVACpmVZM3e/ZtXTxBeCGPGv8/5/Q7u8DU/v6raa3/wkVnmOatmBGATXsNcToomfXQh+AA3SyV9ZF3ljh0x8fp8jPPRWf4zDeBFNbnhCnER1WATAKyLLvJHun74uEzRvnpfitG21I2mt4F1n5//qkczqC0wz/ZR6ARXkmezEzzx8jUuTnKUfONWmHsT1kp7wsjWUeOmXJjHmUN9V5XZjsVffmAk3zHTnX48JqoEl+SJGfP3h0PQuFtYAqoU04WRd5o93fP18n5OkVh86V/QDMmieBmZrL/vLoOWU10AoMk6c3ik6Trgnt/j66lZCvHzh0rusTzvVEjfPx1aZCX5uAklYG9aXZJGk/gNs8wsX7R8bCX4eHziBs3pme4u3KpSWDk2a53qxpPj4vT28KvyJ8K34i/m+lmLQj2GEe42LlWeRtNWHz0kZJXj7YtYLOdL6Pa5qP+yR6rZ9T4n7HfpKkIcqf8xgXRztTsi7yRsebv06JfxOrfks45+E1fGEbvHbd3L2r6d+2JFSWPrSdJ/X7vMljXAy9cX7MWPj/HqQXCJ2XhiU0ETxpKUxcsSfhnlxQozwcK42lOuI2d09aP2muB9eYtLz1OB7lYiSNBqHdv7MsET/bVpclnPfyGuVh8w5fb+eo5Dd6cI3XDOd/lce4+M/ItGkpYfPal+Ln9PquhELt05rkX/P+DAcNP3fOEKtDKf+WNg1vreCLUJuoTMNZd/MYt0/3EX0gTPaqm8viX/PPoONS71Eh+sw+lqF5Gt2Gn91hiNWjFH9L+1QuVPTS15NQDi3kMW6P3ji/C5O96mZ8Qh4fcfz8TUMD73R43mnFPNgRrpXA9ISfTxo6m/T7u1N8Zdhiau67L0wAa9u3wiJvdbRG/F5W+XkxNwON7+C8ax4V05fi54clNKOsN/zuivBndEWAKlYQNX297OUxbs8GYZG3ujLt/qWFxUgPrmGfdE5H8Mjw2UpacfVDybfsxfeSfV2gmdJoIqpyZJWpqW8Oj3F+syX75i59hO0pr0TEaLEH523a/UvTOU/iP1M6Y27Key1fM9q8E7VtY/OkvWsZ38h3Jjzbs1p+vkeGlgjZUeF9+jjmfC9Q/OSXZ5E3Jns9K2qZ7NEenHfS8robPcqDAYlvqvTBXEM+aCf9JmkM1+2Xp9u+p2X8O70JeX5dGltuKm13H1x2+6yjsWEHsDacFCZ7FeGYPDsvwgdJU+sneZQHprkMPsxRyTr3RtMbOd+m70r2xR1HOXif3hA6f3PbLkz2Kkrr0NkBT87btPuXj5/WF2OuZYcH534w4/PYztyMzzP8ndsOvAjE5et6ip58tH2aRd6KMTsiVl95cN5Ju3/t8DAvlhreFF23MeVzqH0EK9r8Wzoy6qGkG+k3veK4TDd8lfD2n8NEyb7I2z8JW6yo9v93PTjvpN2/fB1ZEfdV43qnfJfE92M0t8/PK+jvrUj4WzpayIW1db4Q9v4tTJ7NXZjsZRa1aF4vYanMDMN97MPzqV8COhxTh13qyBft6D0dNncUvbqpjvg5Ev6Nwb+lw4Jd2Sh+RMyXyhlu83y+EiZ7FekliW5KG01oKrVX0g1xhNu2RuShVgiTCE12bwmTvYoWNYHud8JSOR2xclv8ndcAkTExb//vEZrsJsrQWuEs8lacqLWTThMWJ8QNC11CaLz9ijtOWLJjkTc7FsXE7itC43Qhck3MK2aielETv65LtXMRvJW13V8rC9qwkx2Lid/fCY0zdKG4qDHkuwiN0y+srRu/aIf4dEKT3WphspcNulBX3DyKHsLjFO0wjGr+ZKSWm6ImxC0mLNnlWeRtNWFr6+1fE01n7pkvzy4ZrZ3EYwmNU96LeJ7WEJbsusS8fyaLvOX3muHtnxFA7oqa+DZAhe0MXWa6da+CTYQln6ybu7DIW3o/Uol6qy8iz/oJS+V09dHWBeo2EpZ8Nkv2yV4TCVsq/0iI5TpC5Ly10hnrHnWKCTK03wDNPm16RbIv8sZkr3ReSxHbvxEmL6ygucEJLwfppjw92od5Gjnpkg1/CJO9bHgpZWz5kvLHgohmhw2EpdTC/0ZLS8RMwpKPdmR9n7HwpwMsfeGfpkP9DqHyzmRp7LbVnI/vExbrpsrTzT66RMcYwpLfJ8JkLxumSfpZ1AOEy0s68Wh/S17uJCzWzG/58vqYkLRHN8HI0u6vPzubsCXSNf2z7JvACCC/LW8pmHR00HDCUqi3ZWg+xvWwMkAbeiT7Im+0c5rpTOjTkn3lVEYA+W+sDG26fl+Y1V0k3b3rtzC2u4X1mNqm7fe/CDt7FUEnzq0OC/6so6h82ngc6WgHMcsPFE+X35hLGIqxN2MBdYla9380DrPDryFd1iHrkhlRidgCKMXqHAWUdmaerXHSUVI6lPNBAYW9j5uOA+gAMwp6YyUVl9gEBoB1L0j2zV1I9hObwACw7jsKWycTI4AAWJV1kTdSeWkKtycAW3QhMtr93UyaLyypAcAKHV54g4LW2cQmMACs6aeQdTp9yy0KwAba/d1P27lNARSNdn8/0lvcqgCKpJu70O7PCCAANZNncxdSNYlNYAAUKuvmLqTqEpvAAChM1s1dSNUmNoEBUIg8m7uQqk2buW0BtCvP5i6k6tNSbl0A7cq6uQuJEUAAOsBqClIv0y1hDSAAbWBzFzaBAVBDuhH5ySBdI3mZWAICAAAAAAAAAAAAAAAAAAAAAAAAAAAAAAAAAAAAAAAAAAAAAAAAAAAAAAAAAAAAAAAAAAAAAAAAAAAAAAAAAAAAAAAAAAAAAAAAAAAAAAAAAAAAAJDZ50H6j8NpKVkEAHZcdrjw/ytIw8kiACjeeEPheyVIB4K0JkhLgjQnSCMiCuStCQV4V8TffS5IY4O0LEj7gvQk5vfPkkUAYMfaiEL3myC9muEYZw0VwLmUx5gQpIGI33+fLAIAO440Fbb3wzf9LIaFb/lxFcCWDMcaGaSrLb8/gywCgOJpM8xg08ujIM3KcYylYm7Dz3rMVU2/e5ssAgA7FjUVtqtyHmOXofC/m+N4zV8U+8kiALBjcPjn8TaOYRpB1J/zmPfC319GFgGAHZfDt+3JOX9/nJibf1bmPO6d8LxGkEUAyqQdkW8GaXeQjkqjHVrbx5+InXHudyq6zknh39/bxjHeSbi2cTmP+zBI33MrAijLQmk0hfwl5U50qqoCGBz+OaWNY/QbrutCG8fVPNjKLQnAtnlB+kmqm+laVQWgna3z2zzGPcN1fdbGeWnn70xuTQC26OzU3VL9Ugd3PI3fzITr6uUWA+AiXYLgZ3FjrRtfK4BNhmvSPpPnuM0AuOblIF1PUTBrJ+TG8E22i7A945QhdocJDwDXjAnSjYSC/6C01zFaB9pObxoV1UeIgM6lC3fpEEBdKfJC+Mn/WBoLf43NcJxp0ujwuxcWKDoufbmlc9YVLM8bCi39KphL1qayKKESnUyIgM6iq0PukOS140+nPN7HhmPYKIhNSxackcb4f6Rj2kDmKuEBOocWjFfCh/umNNp3dfz3RUMhkLSCY39CJfJpwdcw3/C3joRNGkjvgiGeuwkP0Fm0WSZqVuehmEJgu+FY+yW5A7bIZiAdjfKrxG82QuGfzRhh+0YAgZ6YQuB8zM9/EP67Fsja0art8rrgV/OQzHMFF8pxyxVom/8osjDXy0Bc4f9E2L4RqJWo8fR/RRTivU2Ff1R7uzYb2Wj7/y2msJpD1uVyQMx9KQBq5LOYwmBh08/oyKDbYRpf4rnNijm3vWRbbrcMFQDbNwI1sySmMNjQ9DNnwv/vjZLPbWfM18l4si2XKWJu/2f9HqBmumMKg2/Cf18f/u89FZxb1EilfrIst/WGwp/tG4GaipoboDNudc35R+F/7y75nIbHFFRvkF25HTFUAGzfCNRUXMfgD+F/LqngnBZK9CgVFinLp3kDedtDdwF4xLQz1PGKzilquCKjVPJbYMhj7VdhJjVQUzMMBUOPg5WSS8mX5aB3GK7hPI8AUG+PIwqGoxWeTx8VQKEGDNewndsfqLcTEQXDNSqAjqgAusW8V/J8bn+g3nbENAFVtTQATUDFWSbs/gXAIG5C2OKKzmc5FUBh9hnOn3kVAGRlTAGxtaLziVoC+hDZlMtVQwWwlvAA9aZLRd+NKSBOVXRO2vTU2m79kKzKrCfhC+ZlQgTUm2mDcB0dVFUbcdTGJb1kVyZrDXl7hfAA9bZOhtaC+SCmoJhV0blFLQZ3lCzL5JChAviC8AD1pZt/P5Khzt641SLXV3R+cRPUppN1qeiX20NDBbCYEAH1LRx+ingTvCfxK4NWIWrDGmaupjNHzLt/sZ0mUFNbw4LgQktBENVkcLfC81whbo1O8skWQwVwgvAA9fSqDI2qmdzyb3Frxk9OOKbNt8kLMee0jKw0OmuoANYTHqB+npfG6A8tBFYZKofWtNJwzL7wmF2WznmmoRljCVkaKWoYLf0oQM3tEfMMUO0biFoYLm7DkKnhz++wfN4f8zabyQoxD+0FUDODs311kbcRhp87KukWhtNFxnQ3sd8svv03O20o1LTvYixZ/D+muR13CQ/QWbQN/kNpbPv3WZAmtPy7Lq3wKGwWSBrX/2FMwTG35eeOh8crazNx3bTkoqFguy+NzuExNb8XesU8+/c+jwvQWb6UZ1fy3CWNPXTXy9B4/40pjjUvpuC4GL5lj5Gh/WU3lnydYxIqgcG+gcNBWhNWWsNrdB/MkfhlPZpTD48M0Dkep3joD6Y8lvYD3ElxvMMVXat+CZwWVgNtzi+t6PaJueO3OekCcbriajePDtD5FYAWmFmGan6WcDzdMP75iq95S4YCr9MqAO1z0Y788ykr/6QmId0xTPtR2BwG8NAXYu4gzdpJO0oa6wNFHe+MQ2+OU8PzqVsF0G3petbwKAF+0jfiy+Ebobb5n5PGcMC8JkljRNCjMP3gcAGh8xe+LuBtuFP3BAaAjqfNXLrI2afS6KPQCvFhWDHYSDcJOTrNfwHAqoZxaCplkgAAAOh0RVh0TWF0aE1MADxtYXRoIHhtbG5zPSJodHRwOi8vd3d3LnczLm9yZy8xOTk4L01hdGgvTWF0aE1MIj48bXN0eWxlIG1hdGhzaXplPSIxNnB4Ij48bXVuZGVyPjxtcm93Pjxtbz4mI3gyMjExOzwvbW8+PG1pPnI8L21pPjxtZmVuY2VkPjxtaT54PC9taT48L21mZW5jZWQ+PC9tcm93Pjxtcm93PjxtaT54PC9taT48bW8+JiN4MjIwODs8L21vPjxtaT5UPC9taT48L21yb3c+PC9tdW5kZXI+PC9tc3R5bGU+PC9tYXRoPrp28pYAAAAASUVORK5CYII=\&quot;,\&quot;slideId\&quot;:270,\&quot;accessibleText\&quot;:\&quot;stack sum r open parentheses x close parentheses with x element of T below\&quot;,\&quot;imageHeight\&quot;:38.56},{\&quot;mathml\&quot;:\&quot;&lt;math style=\\\&quot;font-family:stix;font-size:16px;\\\&quot;/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270,\&quot;accessibleText\&quot;:\&quot;blank\&quot;,\&quot;imageHeight\&quot;:0.8},{\&quot;mathml\&quot;:\&quot;&lt;math style=\\\&quot;font-family:stix;font-size:16px;\\\&quot; xmlns=\\\&quot;http://www.w3.org/1998/Math/MathML\\\&quot;&gt;&lt;msub&gt;&lt;mi&gt;log&lt;/mi&gt;&lt;mn&gt;2&lt;/mn&gt;&lt;/msub&gt;&lt;mfenced&gt;&lt;mrow&gt;&lt;mi&gt;s&lt;/mi&gt;&lt;mfenced&gt;&lt;mi&gt;x&lt;/mi&gt;&lt;/mfenced&gt;&lt;/mrow&gt;&lt;/mfenced&gt;&lt;/math&gt;\&quot;,\&quot;base64Image\&quot;:\&quot;iVBORw0KGgoAAAANSUhEUgAAAgUAAABxCAYAAABFsNDzAAAACXBIWXMAAA7EAAAOxAGVKw4bAAAABGJhU0UAAABFxpIngQAAF0xJREFUeNrtnQGEF9sXx4+VtZLIWkmex0qSJJIkSSQrK1merGQlkmQlkSdJEisrSSJJkixJ1koiSZInspLkiawkSSQrWWvpP+e/d97OTjP33vnN3Dt37v1+uN7//17d35xz7sycOffcc4iqYTUBAAAAIEjaorEjGpei8Skav6KxFWoBnrM4GrugBtgrcJYEqtclWE/zWRaN/dEYicZP4Qgkx3aoCHhMXzQ+R2M6Gt1QB+wVMKPimT8WjeWQOxzahVd0MRpvMpwAOAUgBDqjcTexzh+LLwYAe4XK8YR+v0ejH3L76wT0RuN8NJ5HY0bDEYBTAHyG1/SXxBq/HY0FUAvsBagnGpMJXd+IRgfk9sshKOoEwCkAPnMutb4vQyWwF5jHupQT9joaf0Buf5wCFu5pNK5FY0j88yWcAhAYHH5+nFrbF6AW2Atkwi/DDwnd88tyM+RuPnyaYEXOfzsGpwAEAiekTaTW9TDUAnsBKctSL8gpCiNLP1S5/88LOAXAczbS/JAgj2tQC+wFtF+Qn1L26Ifc/nISTgHwmG00P3mIxz2oBfYChVgVja8pu+yB3H6yG04B8BQuuvUjtZY5MtYB1cBeoDC8r55OWu+F3P7RA6cAeMjGjC9ODkkvhWpgL9Ayh1I24mJ36yG3X2yHUwA840/6fU+aPf0tUA3sBUozkrIVV5dcBrnhFADgIlzh7l3GGj4D1cBeoDKbpRPweJtnAeSGUwCAa4xlrN9xqAX2ApXSm2G3i5AbTgEALnEiY+1yGBrtv2EvUD2jGfbbAbnhFADgAmspu5z3RagG9gJGWJFhQw6vL4bccAoAqBOu2pnV7ZOPt3VCPbAXMMbVDDtehdxwCgCok9M56/YcVAN7AaOszLHlBsgNpwCAOuDmJVMZa3aacMYd9gI2eEhhJot6KzecAtBkbuas2dtQDewFrLA3x6Z7ITecAgBsslqyZnugHtgLWKGdZiM9aZu+p9n8EcgNpwAAK4zkrNcfnj+MYC/gGqM5tj0IueEUVMHyaPwVjSs02yHtnXhwTAnPjP/5PRpPxYPmKM3WTncN7vh2XsjAZVy5XvZM4vpfius/If4sHoz6dEvW6wjUA3sBqxzIse07yA2noFW6onE8Gq80ridvfBYv4RU16pPPqp6i38th6oyf4gHJnSsX4DkjZViixwGoB/YCzjh9uyE3nIKizsBFyt6b+SW+ql9H41E03lJ25nJe4lJ3DV7jN8qu0jYhZHhD2UVbsuTmCMORaOyMxiI8d/6DHaavEt11B6qXZWIN3qLZKNSkWEczwuHkf3eDZvvBL5HMc0bocSnsVSkcCeT20Hwk8240Pgq7TItnw58l598qPiq+iTk5OnmB7NV++Jxj36ee29U7uet0Cg7S7+1Sf4l/NxSNdTl/j1tWnlU8aOIX6wkLOuQX9p2M3+ebcjDjhc4PB66h/aJEVCRvhECfRP6vAToDK8TLYKbAOuE/+0S8oHaJF8oOcd/F9w7sVY1D1Cfs80Nhk4kWnX923h5I5uUPkQ4Lst6RXMNKj23sndx1OAUcYh+TfOEvKfAyHta4/scF5ixKZ87L/ZWIgqj4G05BYe5J5L8bmENwKCfK9lE4xGtoLleFX1CbRCTgs2IdvYK9SsFtn6+LSECR+/dkwd9ZT7+3nc4aRy3IfFLy+z4XpvJObttOwTLKLnH6q8RX/TbKDtsnx1uqvvf1ohyH4CsVC72egFNQ6MtrWiL/UEAOwakcHXBG9EKNtTtC5pP/QrMXJ0i/p+yopc79+6HAb7GD9530t1NNs1sRBfEV7+S26RQsFUoy4VGt03AMJqjaqml5x1EGW5jrAZwCLXYp5N8TiEOwU+L8FgkV38iZZxj2aokB4QTxs4HzgTYmIjXsiJ3VuId1TlKt0nje2XYKliuuwdfSx97Jbcsp4C+X8Zz5n1UkC++LqvZVX1M1SXtHcubnfIj2Fubr1rh2n71tXS4pdLQlAB205XyN8thfcK524UiYelmHZq9OUp8cuqPQyWnF3+8SEYUiHwuHLckve4ad8fie9EpuW07BbcpPeFpVoTw6ofiyXnMXZSdIlg27XtW49m2BOwWqI6vtAeigVyJ/K5nmO8hchUHY63fWKXTySOEQPkn92T/Fv+cIw3XKrsffYUm29xK5XnpsU6/ktuEU9EvmvmlApnENmf4qMf95ybxlKlmt1LjuawE7BO0Kj3wqED3coOq3j16n5umAvYzyTqGXvEJmwxofN/yRxce8OYmTE5ltHmceJfmJlw5P7emV3KadAl6QsuzY9QZk2kB6hY5auVk4NCg7WtRb8tofK677Y8AP0u3QjfLru9WqmMcNvKxhr3wuK3STdRy7J/HfxxyV66ZCrl5P7emV3KadgjOSed8blEsnce9UC/PuMRxV2a9x3aG2mD2g0MtYIHqQHXPb3OKcqxJzvIC9jNOn0E1/6s93JT6u3pC7xcyGqFy+RFPxSm6TTgEnF05SPaHwrRpy8dHBonuaNww7BV0a1+1z2dAy3vidQPQg08H5EvPGx9tGYC/jLFbo5kbqz9+nueZRLhfEGVDI5WtdCq/kNukUHKJ6jyO915CtaLb2OJlPylQlZ/neeSyPsYIP0hAjBV9LfEXGRYbOwV5W+Feim/GcF84Bx2X6i8LcMvJKbpNOwTPFvJsMy3aO9KodFkFVhKSKrG1VNOJKoA/RD9DL/3mi0MPZFue9WLGzDnvJuUXy5DTOX+KCa3E9ggcNkKmX1OW1fewG65XcppyCJRrzmj6OtJn0asDrXscCjfl2VXDdqryCUE8gqByyC4HoYUhjTa9tYd64oc5a2MsK+zSeu/G2AW/DLm+ATD0az8gVHtrSK7lNOQWqcMq0BdnaSK+8qG5maLvGXPsseJ0hOgVtGro/EIguNmrogo+8LYK9nGYNqesVxP/7SENk2qZh9x4PbemV3KacAlUls0lL8umcQtDNDNVxCq5WcM2qI5Uh1fePWaih+4GA9PGvhj7uwl7Oo9MwabxB8izTkKfPQzt6Jbcpp0CVZGTLKbisIV+RbGtVKeIq9v1Umcn7KDx0tqNC0ssR0itvexr2cppRDT2ta5A8izTk2euhHb2S25RT8NERp2CfhnzPC8ynOtHAnn/ZhJIOxW/sCPDhuQUvmd+iVp80HYN9sJeznCK/tgp1Xo77PbSjV3KbcgqmFXP+sCRfr4Z83wvMN0Lm+xPIFliclRwaOus0tJfMIdJzCmZqcCRhLz12kvnEZZvobBv5mEvildwmnAKdJCNbdc/XVHwtAxrzXSp5zWupuiOUvqCTyBPiS+a1pmMwKe4F2Mu9iI9sS/JgA+VR2f2sp3b0Rm4TTkG75oPKxrlNHQ9uuuB8quSgSSqX+S0rgRpqctZqvGQyWa95r/HgugFdsJdzyIqV3WyYLB0UZqTAK7nrdAoWWpDPRNRiiMz0VYi5mDPnBPlZ+EMHnT27UB2mIdJ3DJ7AXs5xTaKj1x7ep8gpCNApWKD5gNpuSUbVdfxsYQHoJFK2UmykjfIrwfl4lKfKNRXqufd20t9G4HES9nIKVZO1xZ69HHH6IECngJnRmNdWYx/VdXxrYc6NpN5GaOWr7CD5EUY0gWpNXQ5YNytJ3nwsnXi4BvZyBlXCaJOSDXWOovr4ceOV3KacAp0H1DFHnIJWQ6o9Go5BkaYv3TTXqS45HpL5ktBN4AuZLxzVZHaSfrRgHPZygj80npVNKgetcxTVx4qGXsltyil4ojGvja9fnZyCMq1iufrgZ8X8XL9cleDFJw4+5egIDsEs9yt0wHzlTAHHYA/sVTvPqdo6KnWzg8LsfeCV3Kacglsa876yIJ/O6YNTJX+jk2Z7w6tyDIaFRxm/5PmffHSLu8XNZPx57LnO56ZCx3egIm2HnMe/sFetJAsXybZamlSbBF0S0SUxF53CKjYWu06dgt6Kfmsn6dWk16lZv5xAmkEyX2LaB5LtdlVjC+xVCxsSjgB/AKgqrzYl9KxqhPfFU3t6Jbcpp2Ct5kOp17B8Oh5cleF5TviaouKOwLSIrqwlIHO6ZDr8BBX9x4DmuhuGvazD0ct3CT30i69IWRXY056su3uB3m+NktuUU0CkV5v9kmH59pO9c9vraS656qu4kfnByHu3J2g2nMpRgPti8ELhmgScldqB95jWw9SFKpmm4ZMtI+KfZfhH4/57BntZ5zpl9zZ4KNHVw4bIpsppueCpTb2S26RTcEFjbtNfCzcUv3+oot/h8F6cRXybZo+ogOp5q7CnD0mZ8bHUsvUENmncfz9gL6vsTsj+JvUxcErhQDVhT1qVR/KXp3b1Sm6TTsEqqn9fU1ZClI8TLqrgN/5OzHkC722jXCWzzahcIK5wV0Ui3gtSb5/BXnZYSrMRxNgZW5n676p+EZsbIKOqFfQyT23rldwmnQJGJxP6tiHZFhsO6bSLa7dZKS50+qjeY3Y2uCdk+VjBXEeo3hB+CPbS5RHJ+z5w0rUsr+BYA2SckFz/e49t65Xcpp0CnRAmf638YUC2/YqHYZkMf94vfUx29mbBHB2KB+eQBzKOJ+Qpe1+oTt98hr2scFTzI+gpyU8l6cDn4U+T/TylNpIfrbziqW29k9u0U8Dc0fgNE4kYj8lMNi8vgnRSUMh9CWwjK4rjQ3Zz8vRK2da5quJd92Av46xJ2JRPHci2LM9RuR4tHL2Mt0x3W5ZzhWKt7fDUvt7JrVOJqaxToHNuepqqrfgka93KCT5l6iNkJVCewbvaGrLjP18bLlu6w2gVZ/ll990J2Mt4pCROtmTHQHXkWHWMU/X3r5DZLVkZsq2iSfK3w6t3cqvO8Vfl6ezS+J1HFco1RvnZ1mWawciSJ3kLYVDc2MupOVXImsZCkoekm1z4aTNVu7WmamO+EvYySjIrXeek0wKSh6IHJX+3n+ZyUerorCiLclzz2MbeyX1Q42W924LyqmynKvO2y4b5dY5ZVjWmhRPzkmYLG/WLB2wdrBJflbyvySHQn+L6poQ3zPXZb4hrXGTheq6Tn8lruzPkOVtivm2WnPCQ7MXHjXvEPSHjJLVW0vkZFe+DsJ7mmrPVdaJDtk20yWOnwDu5R8h8b4Akqp4IvLDLFG3hrYq87mxHK7j+uxadgjz9DFl68ZKIEj2n4s7MFcNfgOvJz0Y7R3KiW60eaZI5sessyuWLvQ6noh5vKTvv41jiz0wU/HIfVtxf6ecjb7vGTdnO1aSXNsqv5PqK/MU7uZcpwnrx+Kfi31UVFPrWoofF54Dzeg8crujaz9bsFMTjg3jQmvwaulPyGvlldsjgNeZV7Pvc4IdM3r3RSs2CTsrP5akjB6bp9tpM8uZSx2l2mzT5ocVRtKLblds17v3V4s/2JT6Cnjiqm/0eOwVeyd2pCFOZDvGdJPX56SMFb6RPOQ7Gzgqvu4vUrZJtDX7gmCj8tIyqaewUj6uG1vAuR76Cq+QeVZcUmBfWrCvjv+n2utHC2m/l2dNG+g2tktGIzhp1k1fm9yP5m2DohdxtIvR0roVFFz/cOZxcVQLdNuH1qtq7HqHs8ClfB+/BPqD8vgYm6h/wnM/JDcfgW8UystPz3sB1Xja0pl/n/N65hj5k3in0OKTxsOGXQ14d/brPTDfZXrcLrvm9JX6rSO4SRwq6HbXrIPlNY+Xmxcz7G9NU3UOeQ8N8nOh6yWvjxDkOyf/U/DJ+LpwAvhFmJI6EjVrT/RV/Ubc6xiqU6bHB6xwwYIPdEk+9iUylomXf6fc9y9hRTp4c4FMGfJLoorg3s3qMuFB/vcn2Okb6OTX9JX9reY4ds7Ze6u6sulYSvfA5StBouScNPuirCkXy181JjS8l2Y3I11JH3/F4G4avfZzkR4pMjSrCr0cz5n0p/v1Gmt+8hs9fbxEPypea1/jdUIgzr75/b8MeMotoflJsW+olwXuUTwuuC476HKf6Tq34ZC9e86rOkx+oui29flJ3uHShpv5FMnPSy3VClbsWOImGEwP5jO+TxNfSVOLriV9EnNATtyeuoybA0oRD8EX8/5iV4iHHNc45m5j3I+O2ya9FlGVSREiSsrXqUFysQJbJVEhyV4G/v00zanLWgB3Wkfm22DbYLtbAeY0vlAvi5fojsXZ+iIjgiHDWXN2nb7K9FgjdPk/cu3zf8PHOQaq+6yM746PiN+Lfulvw3jTJ4pyIxmPP31Ghyg0kbKC5hEN+kW818Bvt4gtxh/A++YX6gLK3gcoef0nuYXKo+c8Wv3QfKJyCr4ZCa9dI7/gWcAPYyw9OU/bWcjfkBiGxi+bnQNjuXsbHBYeouha4i2hu33qq5BdmB6m3E0w4UJ2UXZ/iKZark8Bezacr52v5MOQGIZGuAPmoxms5kbqWVkOXg1RtLfxVJN8GOW7QWcv6vV1Yts4617BXc8mK9tyH3CAkBun3cFGdddvbUl9brToFcfLaW6outC87033T8g07QfYqQALYKwSyivZwkmUn5AahsJfc7Iw4SuW2DxZT9T0uGFlVtrsG9cFZ9llnhy9jCTsJ7NU8FgnHLV1+fS3kBqHARs+qb+3CcaDRxFd+K8RtP6uu091G+VsIdw3rhJN9vlL1LcAB7AWyizj1Qm4QCvxye0PZxWBcID4G2GqLzvisrYnCQm9znAIbvd45mTF9SiN9bBS4A+zVDA6Tmc62kBs0hoGcF9tDB65tReJ6Wi2Ysk98uZs4JjiWo7vzlvSzh7Kbey3AsnYS2MttuBZJOvp3HHKD0MjrcfDFgWuLe9SPO6q7vOY+NsvtHsr4/REsa2eBvdyEC8ql++Ucg9wgNNpJfrRuTY3X1kdmz/1XQV6XPtsnNg6SPw2TQgD2cgsuZJbuDHsAcoMQWUfyIjx1lbTkc9zx/us1h/WXVeP+VU3X0k8IATYJ2MsNuANrsiX9TwqjjkSocgMFa0hdy5/P49vqiMVHYpJNOPil2+Gw/rJObNQZeuO9wXQo8CiWubPAXvW/GD/S/I6M6yE3CJk20ms3zWV9TZ5VXSi+kpKhLM7s73JYd52U3cmy7mvmRlXpxk0nsNSdBfaqh9Wp581Tx583kBtY4xbpdyrkPfSeiiIHnHHNxYQ4mfBnhhPi+kLty9DPJUeujSMuN1PXNoyl7iywl104RykZoTkDuQGYozvjpawa/Of5mN8p8WLfLL72F2S8+Pnfc8dF3q/i44+8HcHtmPMSHPmMf0cD9HYtI0qw3LFr3JN6CHCWezuWvLPAXubZR3PR0Q/kbhIz5Aa1P4x+1Ty4z8LBhugr3ZPBZa97qXi58DVyr/oVWO5OA3uZvW/jgmNXKJz+E6HKDSpwDKZqcgjuU7P6dKe73000ILrBSW0oWdocYC8zcGnpzZAbAD04CeWVRWeAcwd2NFBPT1NyIBQHAADAW/ZH450hR2BGRAaa+iLdREgIAwAAECA7o3GHym8rTAtHgEu8Nr0BzDihbj0AAICA4UQV3pPiWgJ8hJGbJXEr2J/CYYjHd5rtHc89Aa6JiMMmslf8yDTJ8rTocAcAAAAEClcBm6S5I5kboBIAAAAgPDjS8Q/NRQlQIxwAAAAIlAsJh2AA6gAAAADCZC+hzzgAAAAQPFzsIy4BjTrhAAAAQKCsotkTFuwQXIY6AAAAgDDhxkafhENwC+oAAAAAwoRrD0wIh2AM6gAAAADCpJNmiy+xQ/CYUK0QAAAACJLF0XghHILnhPaiAAAAQJBw2+O48yF3iVwClQAAAADhwVsED4VDwLkEXRXPPxKNbVAzAAAA4D6jwiHg0wbLK577gJh7JdQMAAAAuM1tmut4WPWLew3NFj56BjUDAAAAbnNVOATc7nl9xXOvjsZnMf8BqBoAAABwl2Gaa4G8paI526OxNRrnozGVmL8D6gYAAADc5DTNNTgyPa5C3QAAAICbDFp0CHhsgsoBAAAA9xiw7BC8gcoBAAAA9+iz7BDwOAa1AwAAAG6xMxrTlh2CGaq+CBIAAAAASvKohijBKNQOAAB2+R/mjpo99aCj0wAAAMp0RVh0TWF0aE1MADxtYXRoIHhtbG5zPSJodHRwOi8vd3d3LnczLm9yZy8xOTk4L01hdGgvTWF0aE1MIj48bXN0eWxlIG1hdGhzaXplPSIxNnB4Ij48bXN1Yj48bWk+bG9nPC9taT48bW4+MjwvbW4+PC9tc3ViPjxtZmVuY2VkPjxtcm93PjxtaT5zPC9taT48bWZlbmNlZD48bWk+eDwvbWk+PC9tZmVuY2VkPjwvbXJvdz48L21mZW5jZWQ+PC9tc3R5bGU+PC9tYXRoPuFQ0gEAAAAASUVORK5CYII=\&quot;,\&quot;slideId\&quot;:270,\&quot;accessibleText\&quot;:\&quot;log subscript 2 open parentheses s open parentheses x close parentheses close parentheses\&quot;,\&quot;imageHeight\&quot;:18.08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E05B7FC-A661-4897-9732-EE242BAFE703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3086</TotalTime>
  <Words>1547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Trebuchet MS</vt:lpstr>
      <vt:lpstr>Wingdings 3</vt:lpstr>
      <vt:lpstr>Sfaccettatura</vt:lpstr>
      <vt:lpstr>La capacità di adattarsi:  Analisi Teorica e Sperimentale degli Splay Tree</vt:lpstr>
      <vt:lpstr>Fondamenti Teorici sugli Splay Tree</vt:lpstr>
      <vt:lpstr>Contesto di utilizzo</vt:lpstr>
      <vt:lpstr>Rappresentazione e Struttura</vt:lpstr>
      <vt:lpstr>Operazione di Splaying</vt:lpstr>
      <vt:lpstr>Operazione di Splaying</vt:lpstr>
      <vt:lpstr>Operazione di Splaying</vt:lpstr>
      <vt:lpstr>Operazione di Splaying</vt:lpstr>
      <vt:lpstr>Operazione di Splaying – esempio di accesso al nodo 10</vt:lpstr>
      <vt:lpstr>Analisi ammortizzata</vt:lpstr>
      <vt:lpstr>Analisi della complessità asintotica</vt:lpstr>
      <vt:lpstr>Analisi della complessità asintotica - Access Lemma</vt:lpstr>
      <vt:lpstr>Access Lemma  Caso 1 (Zig): il tempo ammortizzato a è al massimo 3(r′(x)-r(x))+1 </vt:lpstr>
      <vt:lpstr>Access Lemma  Caso 2 (Zig-Zig): il tempo ammortizzato a è al massimo 3(r′(x)-r(x)) </vt:lpstr>
      <vt:lpstr>Access Lemma  Caso 3 (Zag-Zig): il tempo ammortizzato a è al massimo 3(r′(x)-r(x)) </vt:lpstr>
      <vt:lpstr>Access Lemma </vt:lpstr>
      <vt:lpstr>Teoremi Fondamentali sugli Splay Tree</vt:lpstr>
      <vt:lpstr>Teoremi Fondamentali sugli Splay Tree </vt:lpstr>
      <vt:lpstr>Teoremi Fondamentali sugli Splay Tree </vt:lpstr>
      <vt:lpstr>Teoremi Fondamentali sugli Splay Tree </vt:lpstr>
      <vt:lpstr>Teoremi Fondamentali sugli Splay Tree </vt:lpstr>
      <vt:lpstr>Operazioni sugli Splay Tree</vt:lpstr>
      <vt:lpstr>Operazioni sugli Splay Tree</vt:lpstr>
      <vt:lpstr>Operazioni sugli Splay Tree – Costi ammortizzati   </vt:lpstr>
      <vt:lpstr>Analisi Comparativa delle Prestazioni degli Splay Tree</vt:lpstr>
      <vt:lpstr>Analisi Comparativa delle Prestazioni degli Splay Tree</vt:lpstr>
      <vt:lpstr>Analisi degli scenari applicativi</vt:lpstr>
      <vt:lpstr>Analisi degli scenari applicativi – Working Set Theorem </vt:lpstr>
      <vt:lpstr>Analisi degli scenari applicativi – Static Finger Theorem 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cipolletta</dc:creator>
  <cp:lastModifiedBy>matteo cipolletta</cp:lastModifiedBy>
  <cp:revision>21</cp:revision>
  <dcterms:created xsi:type="dcterms:W3CDTF">2025-05-07T07:58:21Z</dcterms:created>
  <dcterms:modified xsi:type="dcterms:W3CDTF">2025-05-28T14:21:45Z</dcterms:modified>
</cp:coreProperties>
</file>