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"/>
  </p:notesMasterIdLst>
  <p:handoutMasterIdLst>
    <p:handoutMasterId r:id="rId6"/>
  </p:handoutMasterIdLst>
  <p:sldIdLst>
    <p:sldId id="256" r:id="rId2"/>
    <p:sldId id="287" r:id="rId3"/>
    <p:sldId id="29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BAB"/>
    <a:srgbClr val="006666"/>
    <a:srgbClr val="0099FF"/>
    <a:srgbClr val="008080"/>
    <a:srgbClr val="009900"/>
    <a:srgbClr val="0F9F7D"/>
    <a:srgbClr val="008000"/>
    <a:srgbClr val="373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t>‹N›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29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t>‹N›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59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0" y="6625241"/>
            <a:ext cx="6096000" cy="2327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6096000" y="6625242"/>
            <a:ext cx="5658195" cy="23275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25242"/>
            <a:ext cx="437803" cy="232757"/>
          </a:xfrm>
          <a:prstGeom prst="rect">
            <a:avLst/>
          </a:prstGeom>
          <a:solidFill>
            <a:srgbClr val="AFABAB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651D7E-4AFA-4EAA-B423-DDD0ED684DAE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3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q"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998037-E035-4CAB-833F-75CAE5A73D0B}"/>
              </a:ext>
            </a:extLst>
          </p:cNvPr>
          <p:cNvSpPr txBox="1">
            <a:spLocks/>
          </p:cNvSpPr>
          <p:nvPr userDrawn="1"/>
        </p:nvSpPr>
        <p:spPr>
          <a:xfrm>
            <a:off x="8546" y="6625241"/>
            <a:ext cx="6096000" cy="2327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Dipartimento</a:t>
            </a:r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informatica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C5DB233-EECA-4CB3-99D6-5066ABF08F18}"/>
              </a:ext>
            </a:extLst>
          </p:cNvPr>
          <p:cNvSpPr txBox="1">
            <a:spLocks/>
          </p:cNvSpPr>
          <p:nvPr userDrawn="1"/>
        </p:nvSpPr>
        <p:spPr>
          <a:xfrm>
            <a:off x="6096000" y="6625242"/>
            <a:ext cx="5658195" cy="23275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Università</a:t>
            </a:r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Torino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B262772-2230-41D2-9B79-2AECA3A31396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25242"/>
            <a:ext cx="437803" cy="232757"/>
          </a:xfrm>
          <a:prstGeom prst="rect">
            <a:avLst/>
          </a:prstGeom>
          <a:solidFill>
            <a:srgbClr val="AFABAB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‹N›</a:t>
            </a:fld>
            <a:endParaRPr lang="en-IN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B44364A-DBDE-4F64-9D13-B56BF0C232A3}"/>
              </a:ext>
            </a:extLst>
          </p:cNvPr>
          <p:cNvSpPr txBox="1">
            <a:spLocks/>
          </p:cNvSpPr>
          <p:nvPr userDrawn="1"/>
        </p:nvSpPr>
        <p:spPr>
          <a:xfrm>
            <a:off x="-6928" y="0"/>
            <a:ext cx="12191999" cy="23275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500" b="1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Risoluzione</a:t>
            </a:r>
            <a:r>
              <a:rPr lang="en-IN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del </a:t>
            </a:r>
            <a:r>
              <a:rPr lang="en-IN" sz="1500" b="1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labirinto</a:t>
            </a:r>
            <a:r>
              <a:rPr lang="en-IN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IN" sz="1500" b="1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più</a:t>
            </a:r>
            <a:r>
              <a:rPr lang="en-IN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b="1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uscite</a:t>
            </a:r>
            <a:r>
              <a:rPr lang="en-IN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b="1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mediante</a:t>
            </a:r>
            <a:r>
              <a:rPr lang="en-IN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b="1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Prolog</a:t>
            </a:r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70BE07-377C-48B2-B742-8860142AC08B}"/>
              </a:ext>
            </a:extLst>
          </p:cNvPr>
          <p:cNvSpPr txBox="1"/>
          <p:nvPr userDrawn="1"/>
        </p:nvSpPr>
        <p:spPr>
          <a:xfrm>
            <a:off x="19284459" y="8394805"/>
            <a:ext cx="201839" cy="170406"/>
          </a:xfrm>
          <a:prstGeom prst="rect">
            <a:avLst/>
          </a:prstGeom>
          <a:blipFill dpi="0" rotWithShape="1">
            <a:blip r:embed="rId2"/>
            <a:srcRect/>
            <a:stretch>
              <a:fillRect t="-10000"/>
            </a:stretch>
          </a:blip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75AFCDA-A806-42B6-8246-C582B8DF3A4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19402" y="2323929"/>
            <a:ext cx="3505426" cy="115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graphicFrame>
        <p:nvGraphicFramePr>
          <p:cNvPr id="6" name="Oggetto 5">
            <a:extLst>
              <a:ext uri="{FF2B5EF4-FFF2-40B4-BE49-F238E27FC236}">
                <a16:creationId xmlns:a16="http://schemas.microsoft.com/office/drawing/2014/main" id="{7CF5A4EB-A2E7-49A4-8C4B-C6758365F366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895689340"/>
              </p:ext>
            </p:extLst>
          </p:nvPr>
        </p:nvGraphicFramePr>
        <p:xfrm>
          <a:off x="11263796" y="5760721"/>
          <a:ext cx="709301" cy="709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838787" imgH="838787" progId="Word.Picture.8">
                  <p:embed/>
                </p:oleObj>
              </mc:Choice>
              <mc:Fallback>
                <p:oleObj name="Picture" r:id="rId3" imgW="838787" imgH="838787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63796" y="5760721"/>
                        <a:ext cx="709301" cy="7093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DD4502D6-1D2F-49FF-BDC2-4C01EA3190E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19402" y="5248104"/>
            <a:ext cx="3505426" cy="115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559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>
          <a:xfrm>
            <a:off x="2116538" y="1939418"/>
            <a:ext cx="7958889" cy="584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0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Autori</a:t>
            </a:r>
            <a:r>
              <a:rPr lang="en-US" sz="2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Alessandro Saracco, Diego </a:t>
            </a:r>
            <a:r>
              <a:rPr lang="en-US" sz="20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Ercoli</a:t>
            </a:r>
            <a:endParaRPr lang="en-US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itle 11"/>
          <p:cNvSpPr txBox="1">
            <a:spLocks/>
          </p:cNvSpPr>
          <p:nvPr/>
        </p:nvSpPr>
        <p:spPr>
          <a:xfrm>
            <a:off x="3514415" y="5228905"/>
            <a:ext cx="5163127" cy="1311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Corso: MAADB</a:t>
            </a:r>
          </a:p>
          <a:p>
            <a:pPr>
              <a:spcBef>
                <a:spcPts val="1200"/>
              </a:spcBef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Intelligenza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artificiale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e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laboratorio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A.A. 2021/2022</a:t>
            </a:r>
            <a:endParaRPr lang="en-US" sz="2000" b="0" dirty="0"/>
          </a:p>
          <a:p>
            <a:endParaRPr lang="en-IN" b="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213882-6464-4A96-96D5-EA4F95F404DE}"/>
              </a:ext>
            </a:extLst>
          </p:cNvPr>
          <p:cNvSpPr/>
          <p:nvPr/>
        </p:nvSpPr>
        <p:spPr>
          <a:xfrm>
            <a:off x="1912168" y="446036"/>
            <a:ext cx="8367623" cy="857864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Manipolazione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 sentiment analysis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messaggi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Twetter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0F0CE-B0FB-48DA-AD7D-E96A1D3BC2A8}"/>
              </a:ext>
            </a:extLst>
          </p:cNvPr>
          <p:cNvSpPr/>
          <p:nvPr/>
        </p:nvSpPr>
        <p:spPr>
          <a:xfrm>
            <a:off x="2714830" y="1409922"/>
            <a:ext cx="67623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en-US" sz="1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sz="20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Dipartimento</a:t>
            </a:r>
            <a:r>
              <a:rPr lang="en-US" sz="2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 Informatica: </a:t>
            </a:r>
            <a:r>
              <a:rPr lang="en-US" sz="20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Università</a:t>
            </a:r>
            <a:r>
              <a:rPr lang="en-US" sz="2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 Torino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2463D7-401B-4974-902A-957ADAC34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629974"/>
            <a:ext cx="6882205" cy="22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graphicFrame>
        <p:nvGraphicFramePr>
          <p:cNvPr id="5" name="Oggetto 4">
            <a:extLst>
              <a:ext uri="{FF2B5EF4-FFF2-40B4-BE49-F238E27FC236}">
                <a16:creationId xmlns:a16="http://schemas.microsoft.com/office/drawing/2014/main" id="{7B470D54-BD07-4984-BFEA-A3A158E78F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379185"/>
              </p:ext>
            </p:extLst>
          </p:nvPr>
        </p:nvGraphicFramePr>
        <p:xfrm>
          <a:off x="4948074" y="2629974"/>
          <a:ext cx="2295813" cy="229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838787" imgH="838787" progId="Word.Picture.8">
                  <p:embed/>
                </p:oleObj>
              </mc:Choice>
              <mc:Fallback>
                <p:oleObj name="Picture" r:id="rId2" imgW="838787" imgH="838787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074" y="2629974"/>
                        <a:ext cx="2295813" cy="2295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A66E4D95-BE7A-49C9-BAF2-AF6833B19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554149"/>
            <a:ext cx="6882205" cy="22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550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2DF1A-1025-4640-B68D-39C8C8643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270745"/>
            <a:ext cx="12192000" cy="714892"/>
          </a:xfrm>
        </p:spPr>
        <p:txBody>
          <a:bodyPr/>
          <a:lstStyle/>
          <a:p>
            <a:pPr algn="ctr"/>
            <a:r>
              <a:rPr lang="it-IT" dirty="0"/>
              <a:t>Struttura </a:t>
            </a:r>
            <a:r>
              <a:rPr lang="it-IT" dirty="0" err="1"/>
              <a:t>MongoDB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BD13B10-0EA0-DF65-90B2-91368BA65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612" y="1307191"/>
            <a:ext cx="8818769" cy="500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2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60C1E0-4FB4-16E7-D8CD-7485FD95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delle prestazioni: Considerazioni sui risultati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4BD6F65-3CDE-2526-B532-671A0BBA0F29}"/>
                  </a:ext>
                </a:extLst>
              </p:cNvPr>
              <p:cNvSpPr txBox="1"/>
              <p:nvPr/>
            </p:nvSpPr>
            <p:spPr>
              <a:xfrm>
                <a:off x="1206622" y="2234698"/>
                <a:ext cx="9778752" cy="23886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400" dirty="0"/>
                  <a:t>Ponendo </a:t>
                </a:r>
                <a:r>
                  <a:rPr lang="de-DE" sz="2400" dirty="0" err="1"/>
                  <a:t>il</a:t>
                </a:r>
                <a:r>
                  <a:rPr lang="de-DE" sz="2400" dirty="0"/>
                  <a:t> </a:t>
                </a:r>
                <a:r>
                  <a:rPr lang="de-DE" sz="2400" dirty="0" err="1"/>
                  <a:t>lato</a:t>
                </a:r>
                <a:r>
                  <a:rPr lang="de-DE" sz="2400" dirty="0"/>
                  <a:t> della </a:t>
                </a:r>
                <a:r>
                  <a:rPr lang="de-DE" sz="2400" dirty="0" err="1"/>
                  <a:t>mappa</a:t>
                </a:r>
                <a:r>
                  <a:rPr lang="de-DE" sz="2400" dirty="0"/>
                  <a:t> pari a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e-DE" sz="2400" dirty="0"/>
                  <a:t> </a:t>
                </a:r>
                <a:r>
                  <a:rPr lang="de-DE" sz="2400" dirty="0" err="1"/>
                  <a:t>allora</a:t>
                </a:r>
                <a:r>
                  <a:rPr lang="de-DE" sz="2400" dirty="0"/>
                  <a:t> la </a:t>
                </a:r>
                <a:r>
                  <a:rPr lang="de-DE" sz="2400" dirty="0" err="1"/>
                  <a:t>profondità</a:t>
                </a:r>
                <a:r>
                  <a:rPr lang="de-DE" sz="2400" dirty="0"/>
                  <a:t> del </a:t>
                </a:r>
                <a:r>
                  <a:rPr lang="de-DE" sz="2400" dirty="0" err="1"/>
                  <a:t>ramo</a:t>
                </a:r>
                <a:r>
                  <a:rPr lang="de-DE" sz="2400" dirty="0"/>
                  <a:t> più </a:t>
                </a:r>
                <a:r>
                  <a:rPr lang="de-DE" sz="2400" dirty="0" err="1"/>
                  <a:t>profondo</a:t>
                </a:r>
                <a:r>
                  <a:rPr lang="de-DE" sz="2400" dirty="0"/>
                  <a:t> </a:t>
                </a:r>
                <a:r>
                  <a:rPr lang="de-DE" sz="2400" dirty="0" err="1"/>
                  <a:t>esplorato</a:t>
                </a:r>
                <a:r>
                  <a:rPr lang="de-DE" sz="2400" dirty="0"/>
                  <a:t> </a:t>
                </a:r>
                <a:r>
                  <a:rPr lang="de-DE" sz="2400" dirty="0" err="1"/>
                  <a:t>sarebbe</a:t>
                </a:r>
                <a:r>
                  <a:rPr lang="de-DE" sz="2400" dirty="0"/>
                  <a:t> &lt;= di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sz="2400" dirty="0"/>
                  <a:t>.</a:t>
                </a:r>
                <a:endParaRPr lang="de-DE" sz="2400" b="1" dirty="0"/>
              </a:p>
              <a:p>
                <a:r>
                  <a:rPr lang="de-DE" sz="2400" dirty="0" err="1"/>
                  <a:t>Ponendo</a:t>
                </a:r>
                <a:r>
                  <a:rPr lang="de-DE" sz="2400" dirty="0"/>
                  <a:t> </a:t>
                </a:r>
                <a:r>
                  <a:rPr lang="de-DE" sz="2400" dirty="0" err="1"/>
                  <a:t>il</a:t>
                </a:r>
                <a:r>
                  <a:rPr lang="de-DE" sz="2400" dirty="0"/>
                  <a:t> </a:t>
                </a:r>
                <a:r>
                  <a:rPr lang="de-DE" sz="2400" dirty="0" err="1"/>
                  <a:t>branching</a:t>
                </a:r>
                <a:r>
                  <a:rPr lang="de-DE" sz="2400" dirty="0"/>
                  <a:t> </a:t>
                </a:r>
                <a:r>
                  <a:rPr lang="de-DE" sz="2400" dirty="0" err="1"/>
                  <a:t>factor</a:t>
                </a:r>
                <a:r>
                  <a:rPr lang="de-DE" sz="2400" dirty="0"/>
                  <a:t> pari a 8 (</a:t>
                </a:r>
                <a:r>
                  <a:rPr lang="de-DE" sz="2400" dirty="0" err="1"/>
                  <a:t>numero</a:t>
                </a:r>
                <a:r>
                  <a:rPr lang="de-DE" sz="2400" dirty="0"/>
                  <a:t> di </a:t>
                </a:r>
                <a:r>
                  <a:rPr lang="de-DE" sz="2400" dirty="0" err="1"/>
                  <a:t>mosse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effettuabili</a:t>
                </a:r>
                <a:r>
                  <a:rPr lang="de-DE" sz="2400" dirty="0"/>
                  <a:t> </a:t>
                </a:r>
                <a:r>
                  <a:rPr lang="de-DE" sz="2400" dirty="0" err="1"/>
                  <a:t>nel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caso</a:t>
                </a:r>
                <a:r>
                  <a:rPr lang="de-DE" sz="2400" dirty="0"/>
                  <a:t> </a:t>
                </a:r>
                <a:r>
                  <a:rPr lang="de-DE" sz="2400" dirty="0" err="1"/>
                  <a:t>peggiore</a:t>
                </a:r>
                <a:r>
                  <a:rPr lang="de-DE" sz="2400" dirty="0"/>
                  <a:t>), </a:t>
                </a:r>
                <a:r>
                  <a:rPr lang="de-DE" sz="2400" dirty="0" err="1"/>
                  <a:t>allora</a:t>
                </a:r>
                <a:r>
                  <a:rPr lang="de-DE" sz="2400" dirty="0"/>
                  <a:t> </a:t>
                </a:r>
                <a:r>
                  <a:rPr lang="de-DE" sz="2400" dirty="0" err="1"/>
                  <a:t>il</a:t>
                </a:r>
                <a:r>
                  <a:rPr lang="de-DE" sz="2400" dirty="0"/>
                  <a:t> </a:t>
                </a:r>
                <a:r>
                  <a:rPr lang="de-DE" sz="2400" dirty="0" err="1"/>
                  <a:t>numero</a:t>
                </a:r>
                <a:r>
                  <a:rPr lang="de-DE" sz="2400" dirty="0"/>
                  <a:t> </a:t>
                </a:r>
                <a:r>
                  <a:rPr lang="de-DE" sz="2400" dirty="0" err="1"/>
                  <a:t>massimo</a:t>
                </a:r>
                <a:r>
                  <a:rPr lang="de-DE" sz="2400" dirty="0"/>
                  <a:t> di </a:t>
                </a:r>
                <a:r>
                  <a:rPr lang="de-DE" sz="2400" dirty="0" err="1"/>
                  <a:t>nodi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trattenuti</a:t>
                </a:r>
                <a:r>
                  <a:rPr lang="de-DE" sz="2400" dirty="0"/>
                  <a:t> in memoria da A* </a:t>
                </a:r>
                <a:r>
                  <a:rPr lang="de-DE" sz="2400" dirty="0" err="1"/>
                  <a:t>sarebbe</a:t>
                </a:r>
                <a:r>
                  <a:rPr lang="de-DE" sz="2400" dirty="0"/>
                  <a:t>  </a:t>
                </a:r>
                <a14:m>
                  <m:oMath xmlns:m="http://schemas.openxmlformats.org/officeDocument/2006/math">
                    <m:r>
                      <a:rPr lang="de-DE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e>
                          <m:sup>
                            <m:sSup>
                              <m:sSup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e>
                    </m:d>
                  </m:oMath>
                </a14:m>
                <a:r>
                  <a:rPr lang="de-DE" sz="2400" dirty="0"/>
                  <a:t> </a:t>
                </a:r>
                <a:r>
                  <a:rPr lang="de-DE" sz="2400" dirty="0" err="1"/>
                  <a:t>mentre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nel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caso</a:t>
                </a:r>
                <a:r>
                  <a:rPr lang="de-DE" sz="2400" dirty="0"/>
                  <a:t> di IDA* la </a:t>
                </a:r>
                <a:r>
                  <a:rPr lang="de-DE" sz="2400" dirty="0" err="1"/>
                  <a:t>stessa</a:t>
                </a:r>
                <a:r>
                  <a:rPr lang="de-DE" sz="2400" dirty="0"/>
                  <a:t> </a:t>
                </a:r>
                <a:r>
                  <a:rPr lang="de-DE" sz="2400" dirty="0" err="1"/>
                  <a:t>quantità</a:t>
                </a:r>
                <a:r>
                  <a:rPr lang="de-DE" sz="2400" dirty="0"/>
                  <a:t> </a:t>
                </a:r>
                <a:r>
                  <a:rPr lang="de-DE" sz="2400" dirty="0" err="1"/>
                  <a:t>ammonterebbe</a:t>
                </a:r>
                <a:r>
                  <a:rPr lang="de-DE" sz="2400" dirty="0"/>
                  <a:t> a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it-IT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de-DE" sz="24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4BD6F65-3CDE-2526-B532-671A0BBA0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622" y="2234698"/>
                <a:ext cx="9778752" cy="2388603"/>
              </a:xfrm>
              <a:prstGeom prst="rect">
                <a:avLst/>
              </a:prstGeom>
              <a:blipFill>
                <a:blip r:embed="rId2"/>
                <a:stretch>
                  <a:fillRect l="-998" t="-2046" b="-51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67029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Ross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2579</TotalTime>
  <Words>110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11" baseType="lpstr">
      <vt:lpstr>Arial</vt:lpstr>
      <vt:lpstr>Calibri</vt:lpstr>
      <vt:lpstr>Cambria Math</vt:lpstr>
      <vt:lpstr>Courier New</vt:lpstr>
      <vt:lpstr>Times New Roman</vt:lpstr>
      <vt:lpstr>Wingdings</vt:lpstr>
      <vt:lpstr>Custom Design</vt:lpstr>
      <vt:lpstr>Picture</vt:lpstr>
      <vt:lpstr>Presentazione standard di PowerPoint</vt:lpstr>
      <vt:lpstr>Struttura MongoDB</vt:lpstr>
      <vt:lpstr>Analisi delle prestazioni: Considerazioni sui risultati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Shukla Mondal</dc:creator>
  <cp:lastModifiedBy>Alessandro Saracco</cp:lastModifiedBy>
  <cp:revision>193</cp:revision>
  <dcterms:created xsi:type="dcterms:W3CDTF">2019-06-11T05:35:51Z</dcterms:created>
  <dcterms:modified xsi:type="dcterms:W3CDTF">2022-09-13T15:42:51Z</dcterms:modified>
</cp:coreProperties>
</file>