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2"/>
  </p:notesMasterIdLst>
  <p:sldIdLst>
    <p:sldId id="256" r:id="rId2"/>
    <p:sldId id="308" r:id="rId3"/>
    <p:sldId id="311" r:id="rId4"/>
    <p:sldId id="340" r:id="rId5"/>
    <p:sldId id="345" r:id="rId6"/>
    <p:sldId id="346" r:id="rId7"/>
    <p:sldId id="348" r:id="rId8"/>
    <p:sldId id="339" r:id="rId9"/>
    <p:sldId id="335" r:id="rId10"/>
    <p:sldId id="359" r:id="rId11"/>
    <p:sldId id="347" r:id="rId12"/>
    <p:sldId id="364" r:id="rId13"/>
    <p:sldId id="341" r:id="rId14"/>
    <p:sldId id="291" r:id="rId15"/>
    <p:sldId id="349" r:id="rId16"/>
    <p:sldId id="350" r:id="rId17"/>
    <p:sldId id="351" r:id="rId18"/>
    <p:sldId id="357" r:id="rId19"/>
    <p:sldId id="352" r:id="rId20"/>
    <p:sldId id="353" r:id="rId21"/>
    <p:sldId id="354" r:id="rId22"/>
    <p:sldId id="356" r:id="rId23"/>
    <p:sldId id="355" r:id="rId24"/>
    <p:sldId id="358" r:id="rId25"/>
    <p:sldId id="362" r:id="rId26"/>
    <p:sldId id="327" r:id="rId27"/>
    <p:sldId id="363" r:id="rId28"/>
    <p:sldId id="361" r:id="rId29"/>
    <p:sldId id="360" r:id="rId30"/>
    <p:sldId id="33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8514A-1FFB-44F7-8C57-492C3FF6E568}" v="340" dt="2022-08-10T20:39:34.25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105" d="100"/>
          <a:sy n="105" d="100"/>
        </p:scale>
        <p:origin x="99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FF34E-90B4-4945-AE64-A45191D9BDC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2C7E187-6C8C-458B-A4FF-1347EB2E088B}">
      <dgm:prSet/>
      <dgm:spPr/>
      <dgm:t>
        <a:bodyPr/>
        <a:lstStyle/>
        <a:p>
          <a:pPr>
            <a:lnSpc>
              <a:spcPct val="100000"/>
            </a:lnSpc>
            <a:defRPr cap="all"/>
          </a:pPr>
          <a:r>
            <a:rPr lang="it-IT"/>
            <a:t>Struttura e strategie</a:t>
          </a:r>
          <a:endParaRPr lang="en-US"/>
        </a:p>
      </dgm:t>
    </dgm:pt>
    <dgm:pt modelId="{40505E30-016D-4175-BC98-BBBBCA5A40AA}" type="parTrans" cxnId="{6CA3E057-2EF6-412E-8134-A97758A90174}">
      <dgm:prSet/>
      <dgm:spPr/>
      <dgm:t>
        <a:bodyPr/>
        <a:lstStyle/>
        <a:p>
          <a:endParaRPr lang="en-US"/>
        </a:p>
      </dgm:t>
    </dgm:pt>
    <dgm:pt modelId="{C896AE6C-EF2D-41E6-A8E4-18DC1632D7B5}" type="sibTrans" cxnId="{6CA3E057-2EF6-412E-8134-A97758A90174}">
      <dgm:prSet/>
      <dgm:spPr/>
      <dgm:t>
        <a:bodyPr/>
        <a:lstStyle/>
        <a:p>
          <a:endParaRPr lang="en-US"/>
        </a:p>
      </dgm:t>
    </dgm:pt>
    <dgm:pt modelId="{C64A8354-E8A8-489F-9023-45C2F4CCC9C0}">
      <dgm:prSet/>
      <dgm:spPr/>
      <dgm:t>
        <a:bodyPr/>
        <a:lstStyle/>
        <a:p>
          <a:pPr>
            <a:lnSpc>
              <a:spcPct val="100000"/>
            </a:lnSpc>
            <a:defRPr cap="all"/>
          </a:pPr>
          <a:r>
            <a:rPr lang="it-IT" dirty="0"/>
            <a:t>Regole e azioni</a:t>
          </a:r>
          <a:endParaRPr lang="en-US" dirty="0"/>
        </a:p>
      </dgm:t>
    </dgm:pt>
    <dgm:pt modelId="{A8EBFB95-8DD1-4037-AAEE-E47146B2975C}" type="parTrans" cxnId="{4729413E-FF4B-45A0-97D5-8A24998967B5}">
      <dgm:prSet/>
      <dgm:spPr/>
      <dgm:t>
        <a:bodyPr/>
        <a:lstStyle/>
        <a:p>
          <a:endParaRPr lang="en-US"/>
        </a:p>
      </dgm:t>
    </dgm:pt>
    <dgm:pt modelId="{003E7364-2604-41B0-81C5-265E4D2B3FCC}" type="sibTrans" cxnId="{4729413E-FF4B-45A0-97D5-8A24998967B5}">
      <dgm:prSet/>
      <dgm:spPr/>
      <dgm:t>
        <a:bodyPr/>
        <a:lstStyle/>
        <a:p>
          <a:endParaRPr lang="en-US"/>
        </a:p>
      </dgm:t>
    </dgm:pt>
    <dgm:pt modelId="{9A59A4C0-B79B-4E59-ABC1-01AF9908EBAD}">
      <dgm:prSet/>
      <dgm:spPr/>
      <dgm:t>
        <a:bodyPr/>
        <a:lstStyle/>
        <a:p>
          <a:pPr>
            <a:lnSpc>
              <a:spcPct val="100000"/>
            </a:lnSpc>
            <a:defRPr cap="all"/>
          </a:pPr>
          <a:r>
            <a:rPr lang="it-IT" dirty="0"/>
            <a:t>flowchart</a:t>
          </a:r>
          <a:endParaRPr lang="en-US" dirty="0"/>
        </a:p>
      </dgm:t>
    </dgm:pt>
    <dgm:pt modelId="{92D4D43F-4CA1-4CAF-8096-9A37685D2B0D}" type="parTrans" cxnId="{80B45EB9-7DA0-4355-BDBB-BD58488D2780}">
      <dgm:prSet/>
      <dgm:spPr/>
      <dgm:t>
        <a:bodyPr/>
        <a:lstStyle/>
        <a:p>
          <a:endParaRPr lang="en-US"/>
        </a:p>
      </dgm:t>
    </dgm:pt>
    <dgm:pt modelId="{71EB1133-5DAF-4606-A4F5-F46785833357}" type="sibTrans" cxnId="{80B45EB9-7DA0-4355-BDBB-BD58488D2780}">
      <dgm:prSet/>
      <dgm:spPr/>
      <dgm:t>
        <a:bodyPr/>
        <a:lstStyle/>
        <a:p>
          <a:endParaRPr lang="en-US"/>
        </a:p>
      </dgm:t>
    </dgm:pt>
    <dgm:pt modelId="{13C769AA-A497-4AE3-AE57-69439DBA0F7E}">
      <dgm:prSet/>
      <dgm:spPr/>
      <dgm:t>
        <a:bodyPr/>
        <a:lstStyle/>
        <a:p>
          <a:pPr>
            <a:lnSpc>
              <a:spcPct val="100000"/>
            </a:lnSpc>
            <a:defRPr cap="all"/>
          </a:pPr>
          <a:r>
            <a:rPr lang="en-US" dirty="0"/>
            <a:t>demo</a:t>
          </a:r>
        </a:p>
      </dgm:t>
    </dgm:pt>
    <dgm:pt modelId="{B1C87DAE-25BF-4BC7-81C6-C188282E693C}" type="parTrans" cxnId="{47930533-CAF2-4844-AD30-0079548163D7}">
      <dgm:prSet/>
      <dgm:spPr/>
      <dgm:t>
        <a:bodyPr/>
        <a:lstStyle/>
        <a:p>
          <a:endParaRPr lang="en-US"/>
        </a:p>
      </dgm:t>
    </dgm:pt>
    <dgm:pt modelId="{F13DBFB5-8BCD-4671-AED1-48D5E7255F33}" type="sibTrans" cxnId="{47930533-CAF2-4844-AD30-0079548163D7}">
      <dgm:prSet/>
      <dgm:spPr/>
      <dgm:t>
        <a:bodyPr/>
        <a:lstStyle/>
        <a:p>
          <a:endParaRPr lang="en-US"/>
        </a:p>
      </dgm:t>
    </dgm:pt>
    <dgm:pt modelId="{B7C01085-5207-43C9-A990-7A0DA9BA25C3}">
      <dgm:prSet/>
      <dgm:spPr/>
      <dgm:t>
        <a:bodyPr/>
        <a:lstStyle/>
        <a:p>
          <a:pPr>
            <a:lnSpc>
              <a:spcPct val="100000"/>
            </a:lnSpc>
            <a:defRPr cap="all"/>
          </a:pPr>
          <a:r>
            <a:rPr lang="it-IT" dirty="0"/>
            <a:t>Descrizione iniziale</a:t>
          </a:r>
          <a:endParaRPr lang="en-US" dirty="0"/>
        </a:p>
      </dgm:t>
    </dgm:pt>
    <dgm:pt modelId="{4824A7F9-0DB1-434C-9522-399002A21D7B}" type="parTrans" cxnId="{DF656C50-98B6-4200-8DE2-E26488D3D4BD}">
      <dgm:prSet/>
      <dgm:spPr/>
      <dgm:t>
        <a:bodyPr/>
        <a:lstStyle/>
        <a:p>
          <a:endParaRPr lang="it-IT"/>
        </a:p>
      </dgm:t>
    </dgm:pt>
    <dgm:pt modelId="{1F7878EC-F815-4BFF-BE3E-C37158111A5D}" type="sibTrans" cxnId="{DF656C50-98B6-4200-8DE2-E26488D3D4BD}">
      <dgm:prSet/>
      <dgm:spPr/>
      <dgm:t>
        <a:bodyPr/>
        <a:lstStyle/>
        <a:p>
          <a:endParaRPr lang="it-IT"/>
        </a:p>
      </dgm:t>
    </dgm:pt>
    <dgm:pt modelId="{23DFA994-FD36-45B2-8A63-B181ABCA07B6}">
      <dgm:prSet/>
      <dgm:spPr/>
      <dgm:t>
        <a:bodyPr/>
        <a:lstStyle/>
        <a:p>
          <a:pPr>
            <a:lnSpc>
              <a:spcPct val="100000"/>
            </a:lnSpc>
            <a:defRPr cap="all"/>
          </a:pPr>
          <a:r>
            <a:rPr lang="en-US" dirty="0" err="1"/>
            <a:t>conclusioni</a:t>
          </a:r>
          <a:endParaRPr lang="en-US" dirty="0"/>
        </a:p>
      </dgm:t>
    </dgm:pt>
    <dgm:pt modelId="{1BAA85B9-79FD-483E-9BAB-7D7D544AD7A6}" type="parTrans" cxnId="{25FE5D2A-1453-4D59-974C-AB6EC86BD395}">
      <dgm:prSet/>
      <dgm:spPr/>
      <dgm:t>
        <a:bodyPr/>
        <a:lstStyle/>
        <a:p>
          <a:endParaRPr lang="it-IT"/>
        </a:p>
      </dgm:t>
    </dgm:pt>
    <dgm:pt modelId="{A3D4BEA1-A32A-43B3-B771-396ED9C11020}" type="sibTrans" cxnId="{25FE5D2A-1453-4D59-974C-AB6EC86BD395}">
      <dgm:prSet/>
      <dgm:spPr/>
      <dgm:t>
        <a:bodyPr/>
        <a:lstStyle/>
        <a:p>
          <a:endParaRPr lang="it-IT"/>
        </a:p>
      </dgm:t>
    </dgm:pt>
    <dgm:pt modelId="{EF8B146C-69DB-414F-BABE-E0ABBBE2720F}" type="pres">
      <dgm:prSet presAssocID="{8EAFF34E-90B4-4945-AE64-A45191D9BDC8}" presName="root" presStyleCnt="0">
        <dgm:presLayoutVars>
          <dgm:dir/>
          <dgm:resizeHandles val="exact"/>
        </dgm:presLayoutVars>
      </dgm:prSet>
      <dgm:spPr/>
    </dgm:pt>
    <dgm:pt modelId="{1B902969-3AE9-4CBF-8497-725011A582FC}" type="pres">
      <dgm:prSet presAssocID="{52C7E187-6C8C-458B-A4FF-1347EB2E088B}" presName="compNode" presStyleCnt="0"/>
      <dgm:spPr/>
    </dgm:pt>
    <dgm:pt modelId="{767160DE-9CE4-4FC0-9A7B-5491BD72FB8B}" type="pres">
      <dgm:prSet presAssocID="{52C7E187-6C8C-458B-A4FF-1347EB2E088B}" presName="iconBgRect" presStyleLbl="bgShp" presStyleIdx="0" presStyleCnt="6" custLinFactX="100000" custLinFactNeighborX="100615" custLinFactNeighborY="29080">
        <dgm:style>
          <a:lnRef idx="2">
            <a:schemeClr val="accent2">
              <a:shade val="50000"/>
            </a:schemeClr>
          </a:lnRef>
          <a:fillRef idx="1">
            <a:schemeClr val="accent2"/>
          </a:fillRef>
          <a:effectRef idx="0">
            <a:schemeClr val="accent2"/>
          </a:effectRef>
          <a:fontRef idx="minor">
            <a:schemeClr val="lt1"/>
          </a:fontRef>
        </dgm:style>
      </dgm:prSet>
      <dgm:spPr>
        <a:prstGeom prst="round2DiagRect">
          <a:avLst>
            <a:gd name="adj1" fmla="val 29727"/>
            <a:gd name="adj2" fmla="val 0"/>
          </a:avLst>
        </a:prstGeom>
      </dgm:spPr>
    </dgm:pt>
    <dgm:pt modelId="{8C29956A-2948-4D20-8280-06123D79D66D}" type="pres">
      <dgm:prSet presAssocID="{52C7E187-6C8C-458B-A4FF-1347EB2E088B}" presName="iconRect" presStyleLbl="node1" presStyleIdx="0" presStyleCnt="6" custLinFactX="148146" custLinFactNeighborX="200000" custLinFactNeighborY="4768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te"/>
        </a:ext>
      </dgm:extLst>
    </dgm:pt>
    <dgm:pt modelId="{D4212A1B-BF60-41C0-BA3A-7B1352A22AA2}" type="pres">
      <dgm:prSet presAssocID="{52C7E187-6C8C-458B-A4FF-1347EB2E088B}" presName="spaceRect" presStyleCnt="0"/>
      <dgm:spPr/>
    </dgm:pt>
    <dgm:pt modelId="{F16B071E-45AB-49BC-BB54-F01933DBC291}" type="pres">
      <dgm:prSet presAssocID="{52C7E187-6C8C-458B-A4FF-1347EB2E088B}" presName="textRect" presStyleLbl="revTx" presStyleIdx="0" presStyleCnt="6" custLinFactX="18184" custLinFactNeighborX="100000" custLinFactNeighborY="31250">
        <dgm:presLayoutVars>
          <dgm:chMax val="1"/>
          <dgm:chPref val="1"/>
        </dgm:presLayoutVars>
      </dgm:prSet>
      <dgm:spPr/>
    </dgm:pt>
    <dgm:pt modelId="{9678A086-169E-4E79-A878-F7ACC16D2941}" type="pres">
      <dgm:prSet presAssocID="{C896AE6C-EF2D-41E6-A8E4-18DC1632D7B5}" presName="sibTrans" presStyleCnt="0"/>
      <dgm:spPr/>
    </dgm:pt>
    <dgm:pt modelId="{1709077A-02E0-4718-97BD-E7130DC9D91E}" type="pres">
      <dgm:prSet presAssocID="{C64A8354-E8A8-489F-9023-45C2F4CCC9C0}" presName="compNode" presStyleCnt="0"/>
      <dgm:spPr/>
    </dgm:pt>
    <dgm:pt modelId="{F85D7A7B-47C6-467C-B2E6-7AC064B538F1}" type="pres">
      <dgm:prSet presAssocID="{C64A8354-E8A8-489F-9023-45C2F4CCC9C0}" presName="iconBgRect" presStyleLbl="bgShp" presStyleIdx="1" presStyleCnt="6" custLinFactX="77668" custLinFactNeighborX="100000" custLinFactNeighborY="23069">
        <dgm:style>
          <a:lnRef idx="2">
            <a:schemeClr val="accent3">
              <a:shade val="50000"/>
            </a:schemeClr>
          </a:lnRef>
          <a:fillRef idx="1">
            <a:schemeClr val="accent3"/>
          </a:fillRef>
          <a:effectRef idx="0">
            <a:schemeClr val="accent3"/>
          </a:effectRef>
          <a:fontRef idx="minor">
            <a:schemeClr val="lt1"/>
          </a:fontRef>
        </dgm:style>
      </dgm:prSet>
      <dgm:spPr>
        <a:prstGeom prst="round2DiagRect">
          <a:avLst>
            <a:gd name="adj1" fmla="val 29727"/>
            <a:gd name="adj2" fmla="val 0"/>
          </a:avLst>
        </a:prstGeom>
      </dgm:spPr>
    </dgm:pt>
    <dgm:pt modelId="{7D51786A-794B-42B5-AA21-B2EEE5D74F21}" type="pres">
      <dgm:prSet presAssocID="{C64A8354-E8A8-489F-9023-45C2F4CCC9C0}" presName="iconRect" presStyleLbl="node1" presStyleIdx="1" presStyleCnt="6" custLinFactX="109826" custLinFactNeighborX="200000" custLinFactNeighborY="4058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5947F935-7C60-425A-95DC-F9E7D6F655FA}" type="pres">
      <dgm:prSet presAssocID="{C64A8354-E8A8-489F-9023-45C2F4CCC9C0}" presName="spaceRect" presStyleCnt="0"/>
      <dgm:spPr/>
    </dgm:pt>
    <dgm:pt modelId="{61078281-D4C6-4F7B-88B7-D740B011F44B}" type="pres">
      <dgm:prSet presAssocID="{C64A8354-E8A8-489F-9023-45C2F4CCC9C0}" presName="textRect" presStyleLbl="revTx" presStyleIdx="1" presStyleCnt="6" custLinFactX="7391" custLinFactNeighborX="100000" custLinFactNeighborY="31250">
        <dgm:presLayoutVars>
          <dgm:chMax val="1"/>
          <dgm:chPref val="1"/>
        </dgm:presLayoutVars>
      </dgm:prSet>
      <dgm:spPr/>
    </dgm:pt>
    <dgm:pt modelId="{D777FFC6-6D66-408D-BCB0-2D9ABB82631B}" type="pres">
      <dgm:prSet presAssocID="{003E7364-2604-41B0-81C5-265E4D2B3FCC}" presName="sibTrans" presStyleCnt="0"/>
      <dgm:spPr/>
    </dgm:pt>
    <dgm:pt modelId="{CF8C28E8-3B41-4826-B961-0E68FE2E8FB6}" type="pres">
      <dgm:prSet presAssocID="{13C769AA-A497-4AE3-AE57-69439DBA0F7E}" presName="compNode" presStyleCnt="0"/>
      <dgm:spPr/>
    </dgm:pt>
    <dgm:pt modelId="{3810840A-4B52-461F-8A3D-504D5CD8963E}" type="pres">
      <dgm:prSet presAssocID="{13C769AA-A497-4AE3-AE57-69439DBA0F7E}" presName="iconBgRect" presStyleLbl="bgShp" presStyleIdx="2" presStyleCnt="6" custLinFactX="-92160" custLinFactY="100000" custLinFactNeighborX="-100000" custLinFactNeighborY="143245"/>
      <dgm:spPr>
        <a:prstGeom prst="round2DiagRect">
          <a:avLst>
            <a:gd name="adj1" fmla="val 29727"/>
            <a:gd name="adj2" fmla="val 0"/>
          </a:avLst>
        </a:prstGeom>
      </dgm:spPr>
    </dgm:pt>
    <dgm:pt modelId="{9057DABB-1351-4931-8127-695FB9D094E6}" type="pres">
      <dgm:prSet presAssocID="{13C769AA-A497-4AE3-AE57-69439DBA0F7E}" presName="iconRect" presStyleLbl="node1" presStyleIdx="2" presStyleCnt="6" custLinFactX="-136384" custLinFactY="200000" custLinFactNeighborX="-200000" custLinFactNeighborY="226681"/>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ente"/>
        </a:ext>
      </dgm:extLst>
    </dgm:pt>
    <dgm:pt modelId="{B7301316-0810-4DF7-BA81-04A2B7DA528D}" type="pres">
      <dgm:prSet presAssocID="{13C769AA-A497-4AE3-AE57-69439DBA0F7E}" presName="spaceRect" presStyleCnt="0"/>
      <dgm:spPr/>
    </dgm:pt>
    <dgm:pt modelId="{563D291E-CB85-4885-B233-9D66C7BEB868}" type="pres">
      <dgm:prSet presAssocID="{13C769AA-A497-4AE3-AE57-69439DBA0F7E}" presName="textRect" presStyleLbl="revTx" presStyleIdx="2" presStyleCnt="6" custScaleX="83000" custScaleY="49906" custLinFactX="-16589" custLinFactY="111951" custLinFactNeighborX="-100000" custLinFactNeighborY="200000">
        <dgm:presLayoutVars>
          <dgm:chMax val="1"/>
          <dgm:chPref val="1"/>
        </dgm:presLayoutVars>
      </dgm:prSet>
      <dgm:spPr/>
    </dgm:pt>
    <dgm:pt modelId="{60924495-6999-4E82-B666-592D527C31F5}" type="pres">
      <dgm:prSet presAssocID="{F13DBFB5-8BCD-4671-AED1-48D5E7255F33}" presName="sibTrans" presStyleCnt="0"/>
      <dgm:spPr/>
    </dgm:pt>
    <dgm:pt modelId="{A05D1D9F-54E8-4848-9C56-38E3B4CBCE4E}" type="pres">
      <dgm:prSet presAssocID="{9A59A4C0-B79B-4E59-ABC1-01AF9908EBAD}" presName="compNode" presStyleCnt="0"/>
      <dgm:spPr/>
    </dgm:pt>
    <dgm:pt modelId="{84342512-9543-41DD-99E1-8DC02907D76D}" type="pres">
      <dgm:prSet presAssocID="{9A59A4C0-B79B-4E59-ABC1-01AF9908EBAD}" presName="iconBgRect" presStyleLbl="bgShp" presStyleIdx="3" presStyleCnt="6" custLinFactNeighborX="20233" custLinFactNeighborY="5140"/>
      <dgm:spPr>
        <a:prstGeom prst="round2DiagRect">
          <a:avLst>
            <a:gd name="adj1" fmla="val 29727"/>
            <a:gd name="adj2" fmla="val 0"/>
          </a:avLst>
        </a:prstGeom>
      </dgm:spPr>
    </dgm:pt>
    <dgm:pt modelId="{F1C6481B-E7AE-468A-A436-EF9D5D9D645B}" type="pres">
      <dgm:prSet presAssocID="{9A59A4C0-B79B-4E59-ABC1-01AF9908EBAD}" presName="iconRect" presStyleLbl="node1" presStyleIdx="3" presStyleCnt="6" custLinFactNeighborX="29553" custLinFactNeighborY="1167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nco di controllo"/>
        </a:ext>
      </dgm:extLst>
    </dgm:pt>
    <dgm:pt modelId="{8A39EB8A-AB75-4DBD-B3B3-F3E433F6CD65}" type="pres">
      <dgm:prSet presAssocID="{9A59A4C0-B79B-4E59-ABC1-01AF9908EBAD}" presName="spaceRect" presStyleCnt="0"/>
      <dgm:spPr/>
    </dgm:pt>
    <dgm:pt modelId="{50F1909E-FB3F-44A0-8AC1-85D4648BBEA6}" type="pres">
      <dgm:prSet presAssocID="{9A59A4C0-B79B-4E59-ABC1-01AF9908EBAD}" presName="textRect" presStyleLbl="revTx" presStyleIdx="3" presStyleCnt="6" custScaleX="67754" custScaleY="64194" custLinFactNeighborX="11005" custLinFactNeighborY="-41870">
        <dgm:presLayoutVars>
          <dgm:chMax val="1"/>
          <dgm:chPref val="1"/>
        </dgm:presLayoutVars>
      </dgm:prSet>
      <dgm:spPr/>
    </dgm:pt>
    <dgm:pt modelId="{0FCF4107-1A6B-401F-AF35-0D917DC462D0}" type="pres">
      <dgm:prSet presAssocID="{71EB1133-5DAF-4606-A4F5-F46785833357}" presName="sibTrans" presStyleCnt="0"/>
      <dgm:spPr/>
    </dgm:pt>
    <dgm:pt modelId="{98D942EC-975C-43C6-A3F7-1087708A8F5E}" type="pres">
      <dgm:prSet presAssocID="{23DFA994-FD36-45B2-8A63-B181ABCA07B6}" presName="compNode" presStyleCnt="0"/>
      <dgm:spPr/>
    </dgm:pt>
    <dgm:pt modelId="{C7777DA8-A29F-4EDC-82CD-3F9AB571E98D}" type="pres">
      <dgm:prSet presAssocID="{23DFA994-FD36-45B2-8A63-B181ABCA07B6}" presName="iconBgRect" presStyleLbl="bgShp" presStyleIdx="4" presStyleCnt="6" custLinFactX="77668" custLinFactNeighborX="100000" custLinFactNeighborY="6722">
        <dgm:style>
          <a:lnRef idx="2">
            <a:schemeClr val="accent1">
              <a:shade val="50000"/>
            </a:schemeClr>
          </a:lnRef>
          <a:fillRef idx="1">
            <a:schemeClr val="accent1"/>
          </a:fillRef>
          <a:effectRef idx="0">
            <a:schemeClr val="accent1"/>
          </a:effectRef>
          <a:fontRef idx="minor">
            <a:schemeClr val="lt1"/>
          </a:fontRef>
        </dgm:style>
      </dgm:prSet>
      <dgm:spPr>
        <a:prstGeom prst="round2DiagRect">
          <a:avLst>
            <a:gd name="adj1" fmla="val 29727"/>
            <a:gd name="adj2" fmla="val 0"/>
          </a:avLst>
        </a:prstGeom>
      </dgm:spPr>
    </dgm:pt>
    <dgm:pt modelId="{E03C5816-E30F-4DC0-88CA-CB708D7C0484}" type="pres">
      <dgm:prSet presAssocID="{23DFA994-FD36-45B2-8A63-B181ABCA07B6}" presName="iconRect" presStyleLbl="node1" presStyleIdx="4" presStyleCnt="6" custLinFactX="110336" custLinFactNeighborX="200000" custLinFactNeighborY="1736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Atomo con riempimento a tinta unita"/>
        </a:ext>
      </dgm:extLst>
    </dgm:pt>
    <dgm:pt modelId="{5BFA9DE6-43BB-4714-AD5D-073E5F5121F3}" type="pres">
      <dgm:prSet presAssocID="{23DFA994-FD36-45B2-8A63-B181ABCA07B6}" presName="spaceRect" presStyleCnt="0"/>
      <dgm:spPr/>
    </dgm:pt>
    <dgm:pt modelId="{C4DB96A5-F64E-40A7-87BF-17E7F0763992}" type="pres">
      <dgm:prSet presAssocID="{23DFA994-FD36-45B2-8A63-B181ABCA07B6}" presName="textRect" presStyleLbl="revTx" presStyleIdx="4" presStyleCnt="6" custLinFactX="4516" custLinFactNeighborX="100000" custLinFactNeighborY="-13216">
        <dgm:presLayoutVars>
          <dgm:chMax val="1"/>
          <dgm:chPref val="1"/>
        </dgm:presLayoutVars>
      </dgm:prSet>
      <dgm:spPr/>
    </dgm:pt>
    <dgm:pt modelId="{138E1D81-CE4C-44CB-9EE0-1DCEE65FBDB6}" type="pres">
      <dgm:prSet presAssocID="{A3D4BEA1-A32A-43B3-B771-396ED9C11020}" presName="sibTrans" presStyleCnt="0"/>
      <dgm:spPr/>
    </dgm:pt>
    <dgm:pt modelId="{902AE2E9-9389-4B4B-8E5F-FF509D329777}" type="pres">
      <dgm:prSet presAssocID="{B7C01085-5207-43C9-A990-7A0DA9BA25C3}" presName="compNode" presStyleCnt="0"/>
      <dgm:spPr/>
    </dgm:pt>
    <dgm:pt modelId="{1A2EDD4A-04C1-4D8A-800C-1A5B2A8FF23D}" type="pres">
      <dgm:prSet presAssocID="{B7C01085-5207-43C9-A990-7A0DA9BA25C3}" presName="iconBgRect" presStyleLbl="bgShp" presStyleIdx="5" presStyleCnt="6" custLinFactX="-163894" custLinFactY="-100000" custLinFactNeighborX="-200000" custLinFactNeighborY="-111993">
        <dgm:style>
          <a:lnRef idx="1">
            <a:schemeClr val="dk1"/>
          </a:lnRef>
          <a:fillRef idx="2">
            <a:schemeClr val="dk1"/>
          </a:fillRef>
          <a:effectRef idx="1">
            <a:schemeClr val="dk1"/>
          </a:effectRef>
          <a:fontRef idx="minor">
            <a:schemeClr val="dk1"/>
          </a:fontRef>
        </dgm:style>
      </dgm:prSet>
      <dgm:spPr>
        <a:prstGeom prst="round2DiagRect">
          <a:avLst>
            <a:gd name="adj1" fmla="val 29727"/>
            <a:gd name="adj2" fmla="val 0"/>
          </a:avLst>
        </a:prstGeom>
      </dgm:spPr>
    </dgm:pt>
    <dgm:pt modelId="{C4829F50-D22C-4660-A3C6-647848DC18A1}" type="pres">
      <dgm:prSet presAssocID="{B7C01085-5207-43C9-A990-7A0DA9BA25C3}" presName="iconRect" presStyleLbl="node1" presStyleIdx="5" presStyleCnt="6" custScaleX="133995" custScaleY="118290" custLinFactX="-300000" custLinFactY="-166267" custLinFactNeighborX="-337489" custLinFactNeighborY="-20000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Brainstorming contorno"/>
        </a:ext>
      </dgm:extLst>
    </dgm:pt>
    <dgm:pt modelId="{EC3CFA43-1817-4F3B-A9C4-93E10D2FCE87}" type="pres">
      <dgm:prSet presAssocID="{B7C01085-5207-43C9-A990-7A0DA9BA25C3}" presName="spaceRect" presStyleCnt="0"/>
      <dgm:spPr/>
    </dgm:pt>
    <dgm:pt modelId="{8D1CEA1A-5766-40C4-BDD9-EED67454AEE8}" type="pres">
      <dgm:prSet presAssocID="{B7C01085-5207-43C9-A990-7A0DA9BA25C3}" presName="textRect" presStyleLbl="revTx" presStyleIdx="5" presStyleCnt="6" custLinFactX="-100000" custLinFactY="-133791" custLinFactNeighborX="-124636" custLinFactNeighborY="-200000">
        <dgm:presLayoutVars>
          <dgm:chMax val="1"/>
          <dgm:chPref val="1"/>
        </dgm:presLayoutVars>
      </dgm:prSet>
      <dgm:spPr/>
    </dgm:pt>
  </dgm:ptLst>
  <dgm:cxnLst>
    <dgm:cxn modelId="{25FE5D2A-1453-4D59-974C-AB6EC86BD395}" srcId="{8EAFF34E-90B4-4945-AE64-A45191D9BDC8}" destId="{23DFA994-FD36-45B2-8A63-B181ABCA07B6}" srcOrd="4" destOrd="0" parTransId="{1BAA85B9-79FD-483E-9BAB-7D7D544AD7A6}" sibTransId="{A3D4BEA1-A32A-43B3-B771-396ED9C11020}"/>
    <dgm:cxn modelId="{47930533-CAF2-4844-AD30-0079548163D7}" srcId="{8EAFF34E-90B4-4945-AE64-A45191D9BDC8}" destId="{13C769AA-A497-4AE3-AE57-69439DBA0F7E}" srcOrd="2" destOrd="0" parTransId="{B1C87DAE-25BF-4BC7-81C6-C188282E693C}" sibTransId="{F13DBFB5-8BCD-4671-AED1-48D5E7255F33}"/>
    <dgm:cxn modelId="{CDBE6733-155C-4795-9F7E-C8890F34F99C}" type="presOf" srcId="{13C769AA-A497-4AE3-AE57-69439DBA0F7E}" destId="{563D291E-CB85-4885-B233-9D66C7BEB868}" srcOrd="0" destOrd="0" presId="urn:microsoft.com/office/officeart/2018/5/layout/IconLeafLabelList"/>
    <dgm:cxn modelId="{4729413E-FF4B-45A0-97D5-8A24998967B5}" srcId="{8EAFF34E-90B4-4945-AE64-A45191D9BDC8}" destId="{C64A8354-E8A8-489F-9023-45C2F4CCC9C0}" srcOrd="1" destOrd="0" parTransId="{A8EBFB95-8DD1-4037-AAEE-E47146B2975C}" sibTransId="{003E7364-2604-41B0-81C5-265E4D2B3FCC}"/>
    <dgm:cxn modelId="{DF656C50-98B6-4200-8DE2-E26488D3D4BD}" srcId="{8EAFF34E-90B4-4945-AE64-A45191D9BDC8}" destId="{B7C01085-5207-43C9-A990-7A0DA9BA25C3}" srcOrd="5" destOrd="0" parTransId="{4824A7F9-0DB1-434C-9522-399002A21D7B}" sibTransId="{1F7878EC-F815-4BFF-BE3E-C37158111A5D}"/>
    <dgm:cxn modelId="{6CA3E057-2EF6-412E-8134-A97758A90174}" srcId="{8EAFF34E-90B4-4945-AE64-A45191D9BDC8}" destId="{52C7E187-6C8C-458B-A4FF-1347EB2E088B}" srcOrd="0" destOrd="0" parTransId="{40505E30-016D-4175-BC98-BBBBCA5A40AA}" sibTransId="{C896AE6C-EF2D-41E6-A8E4-18DC1632D7B5}"/>
    <dgm:cxn modelId="{102F168A-6A55-4690-8296-D32317EDB666}" type="presOf" srcId="{9A59A4C0-B79B-4E59-ABC1-01AF9908EBAD}" destId="{50F1909E-FB3F-44A0-8AC1-85D4648BBEA6}" srcOrd="0" destOrd="0" presId="urn:microsoft.com/office/officeart/2018/5/layout/IconLeafLabelList"/>
    <dgm:cxn modelId="{39DABB8F-C713-4132-91A7-A1AF8C2D5873}" type="presOf" srcId="{52C7E187-6C8C-458B-A4FF-1347EB2E088B}" destId="{F16B071E-45AB-49BC-BB54-F01933DBC291}" srcOrd="0" destOrd="0" presId="urn:microsoft.com/office/officeart/2018/5/layout/IconLeafLabelList"/>
    <dgm:cxn modelId="{CEC44C9C-1696-4A08-AB86-CCD9EB101624}" type="presOf" srcId="{B7C01085-5207-43C9-A990-7A0DA9BA25C3}" destId="{8D1CEA1A-5766-40C4-BDD9-EED67454AEE8}" srcOrd="0" destOrd="0" presId="urn:microsoft.com/office/officeart/2018/5/layout/IconLeafLabelList"/>
    <dgm:cxn modelId="{DC665EAF-8164-437F-AFA4-A5437A231EC4}" type="presOf" srcId="{C64A8354-E8A8-489F-9023-45C2F4CCC9C0}" destId="{61078281-D4C6-4F7B-88B7-D740B011F44B}" srcOrd="0" destOrd="0" presId="urn:microsoft.com/office/officeart/2018/5/layout/IconLeafLabelList"/>
    <dgm:cxn modelId="{80B45EB9-7DA0-4355-BDBB-BD58488D2780}" srcId="{8EAFF34E-90B4-4945-AE64-A45191D9BDC8}" destId="{9A59A4C0-B79B-4E59-ABC1-01AF9908EBAD}" srcOrd="3" destOrd="0" parTransId="{92D4D43F-4CA1-4CAF-8096-9A37685D2B0D}" sibTransId="{71EB1133-5DAF-4606-A4F5-F46785833357}"/>
    <dgm:cxn modelId="{0684DABA-1C58-4FB0-AF6D-4A8ACED3D06D}" type="presOf" srcId="{23DFA994-FD36-45B2-8A63-B181ABCA07B6}" destId="{C4DB96A5-F64E-40A7-87BF-17E7F0763992}" srcOrd="0" destOrd="0" presId="urn:microsoft.com/office/officeart/2018/5/layout/IconLeafLabelList"/>
    <dgm:cxn modelId="{86AD7FEA-146D-4CBD-9FE8-26258925FB38}" type="presOf" srcId="{8EAFF34E-90B4-4945-AE64-A45191D9BDC8}" destId="{EF8B146C-69DB-414F-BABE-E0ABBBE2720F}" srcOrd="0" destOrd="0" presId="urn:microsoft.com/office/officeart/2018/5/layout/IconLeafLabelList"/>
    <dgm:cxn modelId="{9DF26452-F75B-4524-9951-EAA6E5784E03}" type="presParOf" srcId="{EF8B146C-69DB-414F-BABE-E0ABBBE2720F}" destId="{1B902969-3AE9-4CBF-8497-725011A582FC}" srcOrd="0" destOrd="0" presId="urn:microsoft.com/office/officeart/2018/5/layout/IconLeafLabelList"/>
    <dgm:cxn modelId="{5BDE05F5-8224-4E0F-86EA-40707C8A2DD8}" type="presParOf" srcId="{1B902969-3AE9-4CBF-8497-725011A582FC}" destId="{767160DE-9CE4-4FC0-9A7B-5491BD72FB8B}" srcOrd="0" destOrd="0" presId="urn:microsoft.com/office/officeart/2018/5/layout/IconLeafLabelList"/>
    <dgm:cxn modelId="{E5D888F7-FCD0-495E-A166-9DDF8540B0C2}" type="presParOf" srcId="{1B902969-3AE9-4CBF-8497-725011A582FC}" destId="{8C29956A-2948-4D20-8280-06123D79D66D}" srcOrd="1" destOrd="0" presId="urn:microsoft.com/office/officeart/2018/5/layout/IconLeafLabelList"/>
    <dgm:cxn modelId="{240DFA58-CDCF-4FCE-A6FA-B9ED18B88053}" type="presParOf" srcId="{1B902969-3AE9-4CBF-8497-725011A582FC}" destId="{D4212A1B-BF60-41C0-BA3A-7B1352A22AA2}" srcOrd="2" destOrd="0" presId="urn:microsoft.com/office/officeart/2018/5/layout/IconLeafLabelList"/>
    <dgm:cxn modelId="{7E06B4F7-1B6A-48D6-933B-DBEC5BF640C3}" type="presParOf" srcId="{1B902969-3AE9-4CBF-8497-725011A582FC}" destId="{F16B071E-45AB-49BC-BB54-F01933DBC291}" srcOrd="3" destOrd="0" presId="urn:microsoft.com/office/officeart/2018/5/layout/IconLeafLabelList"/>
    <dgm:cxn modelId="{957356BB-C7E1-44C4-BE15-EFFC9A2000CF}" type="presParOf" srcId="{EF8B146C-69DB-414F-BABE-E0ABBBE2720F}" destId="{9678A086-169E-4E79-A878-F7ACC16D2941}" srcOrd="1" destOrd="0" presId="urn:microsoft.com/office/officeart/2018/5/layout/IconLeafLabelList"/>
    <dgm:cxn modelId="{7A1CA8B3-7FFB-498C-AF21-DD3402B932E7}" type="presParOf" srcId="{EF8B146C-69DB-414F-BABE-E0ABBBE2720F}" destId="{1709077A-02E0-4718-97BD-E7130DC9D91E}" srcOrd="2" destOrd="0" presId="urn:microsoft.com/office/officeart/2018/5/layout/IconLeafLabelList"/>
    <dgm:cxn modelId="{314F8301-B16C-44BE-A151-8ED9AAA80E9F}" type="presParOf" srcId="{1709077A-02E0-4718-97BD-E7130DC9D91E}" destId="{F85D7A7B-47C6-467C-B2E6-7AC064B538F1}" srcOrd="0" destOrd="0" presId="urn:microsoft.com/office/officeart/2018/5/layout/IconLeafLabelList"/>
    <dgm:cxn modelId="{FDC4E461-52A0-4DE3-A390-2ED550273502}" type="presParOf" srcId="{1709077A-02E0-4718-97BD-E7130DC9D91E}" destId="{7D51786A-794B-42B5-AA21-B2EEE5D74F21}" srcOrd="1" destOrd="0" presId="urn:microsoft.com/office/officeart/2018/5/layout/IconLeafLabelList"/>
    <dgm:cxn modelId="{C6540BDA-FEFF-4345-8CA2-CBED07F35DFA}" type="presParOf" srcId="{1709077A-02E0-4718-97BD-E7130DC9D91E}" destId="{5947F935-7C60-425A-95DC-F9E7D6F655FA}" srcOrd="2" destOrd="0" presId="urn:microsoft.com/office/officeart/2018/5/layout/IconLeafLabelList"/>
    <dgm:cxn modelId="{DE21605F-6073-4CB0-8B40-FED15C7DDAE7}" type="presParOf" srcId="{1709077A-02E0-4718-97BD-E7130DC9D91E}" destId="{61078281-D4C6-4F7B-88B7-D740B011F44B}" srcOrd="3" destOrd="0" presId="urn:microsoft.com/office/officeart/2018/5/layout/IconLeafLabelList"/>
    <dgm:cxn modelId="{B108B213-5151-4FAF-AE37-54E266C8BB02}" type="presParOf" srcId="{EF8B146C-69DB-414F-BABE-E0ABBBE2720F}" destId="{D777FFC6-6D66-408D-BCB0-2D9ABB82631B}" srcOrd="3" destOrd="0" presId="urn:microsoft.com/office/officeart/2018/5/layout/IconLeafLabelList"/>
    <dgm:cxn modelId="{474B5F51-8064-4140-9D91-72967CCE9EDC}" type="presParOf" srcId="{EF8B146C-69DB-414F-BABE-E0ABBBE2720F}" destId="{CF8C28E8-3B41-4826-B961-0E68FE2E8FB6}" srcOrd="4" destOrd="0" presId="urn:microsoft.com/office/officeart/2018/5/layout/IconLeafLabelList"/>
    <dgm:cxn modelId="{AB43C6F7-544B-4649-BE68-5F3E178E4BA2}" type="presParOf" srcId="{CF8C28E8-3B41-4826-B961-0E68FE2E8FB6}" destId="{3810840A-4B52-461F-8A3D-504D5CD8963E}" srcOrd="0" destOrd="0" presId="urn:microsoft.com/office/officeart/2018/5/layout/IconLeafLabelList"/>
    <dgm:cxn modelId="{49488E0A-F002-441B-93A7-3D4F4400CC30}" type="presParOf" srcId="{CF8C28E8-3B41-4826-B961-0E68FE2E8FB6}" destId="{9057DABB-1351-4931-8127-695FB9D094E6}" srcOrd="1" destOrd="0" presId="urn:microsoft.com/office/officeart/2018/5/layout/IconLeafLabelList"/>
    <dgm:cxn modelId="{0216E890-6CC1-4A59-A47C-6E36C300DBDB}" type="presParOf" srcId="{CF8C28E8-3B41-4826-B961-0E68FE2E8FB6}" destId="{B7301316-0810-4DF7-BA81-04A2B7DA528D}" srcOrd="2" destOrd="0" presId="urn:microsoft.com/office/officeart/2018/5/layout/IconLeafLabelList"/>
    <dgm:cxn modelId="{08765CF3-529D-4F7C-9A20-5FCD39A23ACE}" type="presParOf" srcId="{CF8C28E8-3B41-4826-B961-0E68FE2E8FB6}" destId="{563D291E-CB85-4885-B233-9D66C7BEB868}" srcOrd="3" destOrd="0" presId="urn:microsoft.com/office/officeart/2018/5/layout/IconLeafLabelList"/>
    <dgm:cxn modelId="{3C26DC51-5CE6-4A88-8CCA-1D1F7033F430}" type="presParOf" srcId="{EF8B146C-69DB-414F-BABE-E0ABBBE2720F}" destId="{60924495-6999-4E82-B666-592D527C31F5}" srcOrd="5" destOrd="0" presId="urn:microsoft.com/office/officeart/2018/5/layout/IconLeafLabelList"/>
    <dgm:cxn modelId="{06F88F8C-2575-47D0-AF91-875CC9C88EAA}" type="presParOf" srcId="{EF8B146C-69DB-414F-BABE-E0ABBBE2720F}" destId="{A05D1D9F-54E8-4848-9C56-38E3B4CBCE4E}" srcOrd="6" destOrd="0" presId="urn:microsoft.com/office/officeart/2018/5/layout/IconLeafLabelList"/>
    <dgm:cxn modelId="{FA16CC54-78EC-4CF5-A6C5-91464B29684D}" type="presParOf" srcId="{A05D1D9F-54E8-4848-9C56-38E3B4CBCE4E}" destId="{84342512-9543-41DD-99E1-8DC02907D76D}" srcOrd="0" destOrd="0" presId="urn:microsoft.com/office/officeart/2018/5/layout/IconLeafLabelList"/>
    <dgm:cxn modelId="{39F44A98-3EB0-4392-89A8-741286499B3D}" type="presParOf" srcId="{A05D1D9F-54E8-4848-9C56-38E3B4CBCE4E}" destId="{F1C6481B-E7AE-468A-A436-EF9D5D9D645B}" srcOrd="1" destOrd="0" presId="urn:microsoft.com/office/officeart/2018/5/layout/IconLeafLabelList"/>
    <dgm:cxn modelId="{EFF5233C-7BBC-4AEA-9633-3FBFC0C53CE3}" type="presParOf" srcId="{A05D1D9F-54E8-4848-9C56-38E3B4CBCE4E}" destId="{8A39EB8A-AB75-4DBD-B3B3-F3E433F6CD65}" srcOrd="2" destOrd="0" presId="urn:microsoft.com/office/officeart/2018/5/layout/IconLeafLabelList"/>
    <dgm:cxn modelId="{8F4C9E38-616B-49D6-B27F-18C4F874D2C3}" type="presParOf" srcId="{A05D1D9F-54E8-4848-9C56-38E3B4CBCE4E}" destId="{50F1909E-FB3F-44A0-8AC1-85D4648BBEA6}" srcOrd="3" destOrd="0" presId="urn:microsoft.com/office/officeart/2018/5/layout/IconLeafLabelList"/>
    <dgm:cxn modelId="{0AC8A88B-E6DC-445B-AD40-5279ACA836F7}" type="presParOf" srcId="{EF8B146C-69DB-414F-BABE-E0ABBBE2720F}" destId="{0FCF4107-1A6B-401F-AF35-0D917DC462D0}" srcOrd="7" destOrd="0" presId="urn:microsoft.com/office/officeart/2018/5/layout/IconLeafLabelList"/>
    <dgm:cxn modelId="{83B1C00A-4A3D-4B8D-8762-0314EE820A06}" type="presParOf" srcId="{EF8B146C-69DB-414F-BABE-E0ABBBE2720F}" destId="{98D942EC-975C-43C6-A3F7-1087708A8F5E}" srcOrd="8" destOrd="0" presId="urn:microsoft.com/office/officeart/2018/5/layout/IconLeafLabelList"/>
    <dgm:cxn modelId="{D499C375-E500-4E36-993A-FA7B897252A8}" type="presParOf" srcId="{98D942EC-975C-43C6-A3F7-1087708A8F5E}" destId="{C7777DA8-A29F-4EDC-82CD-3F9AB571E98D}" srcOrd="0" destOrd="0" presId="urn:microsoft.com/office/officeart/2018/5/layout/IconLeafLabelList"/>
    <dgm:cxn modelId="{76B4D5DD-CB9C-4F02-AA18-3D3B6FA85B81}" type="presParOf" srcId="{98D942EC-975C-43C6-A3F7-1087708A8F5E}" destId="{E03C5816-E30F-4DC0-88CA-CB708D7C0484}" srcOrd="1" destOrd="0" presId="urn:microsoft.com/office/officeart/2018/5/layout/IconLeafLabelList"/>
    <dgm:cxn modelId="{BE5FD1CC-36BD-46E5-B13F-3C3157058D44}" type="presParOf" srcId="{98D942EC-975C-43C6-A3F7-1087708A8F5E}" destId="{5BFA9DE6-43BB-4714-AD5D-073E5F5121F3}" srcOrd="2" destOrd="0" presId="urn:microsoft.com/office/officeart/2018/5/layout/IconLeafLabelList"/>
    <dgm:cxn modelId="{F4BE8B58-B6D6-456D-9C07-2606A4D017DD}" type="presParOf" srcId="{98D942EC-975C-43C6-A3F7-1087708A8F5E}" destId="{C4DB96A5-F64E-40A7-87BF-17E7F0763992}" srcOrd="3" destOrd="0" presId="urn:microsoft.com/office/officeart/2018/5/layout/IconLeafLabelList"/>
    <dgm:cxn modelId="{EEAB204E-07B2-40AC-8DF4-DB7C8761044D}" type="presParOf" srcId="{EF8B146C-69DB-414F-BABE-E0ABBBE2720F}" destId="{138E1D81-CE4C-44CB-9EE0-1DCEE65FBDB6}" srcOrd="9" destOrd="0" presId="urn:microsoft.com/office/officeart/2018/5/layout/IconLeafLabelList"/>
    <dgm:cxn modelId="{FD59E834-5130-454F-BABB-1460D70DBABA}" type="presParOf" srcId="{EF8B146C-69DB-414F-BABE-E0ABBBE2720F}" destId="{902AE2E9-9389-4B4B-8E5F-FF509D329777}" srcOrd="10" destOrd="0" presId="urn:microsoft.com/office/officeart/2018/5/layout/IconLeafLabelList"/>
    <dgm:cxn modelId="{8BA5C93B-0D06-42FF-ABE9-5E580FAB9BD4}" type="presParOf" srcId="{902AE2E9-9389-4B4B-8E5F-FF509D329777}" destId="{1A2EDD4A-04C1-4D8A-800C-1A5B2A8FF23D}" srcOrd="0" destOrd="0" presId="urn:microsoft.com/office/officeart/2018/5/layout/IconLeafLabelList"/>
    <dgm:cxn modelId="{0DE2621C-A233-4905-9AF4-9900DB80481B}" type="presParOf" srcId="{902AE2E9-9389-4B4B-8E5F-FF509D329777}" destId="{C4829F50-D22C-4660-A3C6-647848DC18A1}" srcOrd="1" destOrd="0" presId="urn:microsoft.com/office/officeart/2018/5/layout/IconLeafLabelList"/>
    <dgm:cxn modelId="{CFFFDA38-3A71-4CB1-AB54-C42BB10CA3C4}" type="presParOf" srcId="{902AE2E9-9389-4B4B-8E5F-FF509D329777}" destId="{EC3CFA43-1817-4F3B-A9C4-93E10D2FCE87}" srcOrd="2" destOrd="0" presId="urn:microsoft.com/office/officeart/2018/5/layout/IconLeafLabelList"/>
    <dgm:cxn modelId="{59700F71-5595-457F-A764-EB9348522B77}" type="presParOf" srcId="{902AE2E9-9389-4B4B-8E5F-FF509D329777}" destId="{8D1CEA1A-5766-40C4-BDD9-EED67454AEE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160DE-9CE4-4FC0-9A7B-5491BD72FB8B}">
      <dsp:nvSpPr>
        <dsp:cNvPr id="0" name=""/>
        <dsp:cNvSpPr/>
      </dsp:nvSpPr>
      <dsp:spPr>
        <a:xfrm>
          <a:off x="2514991" y="311409"/>
          <a:ext cx="1064759" cy="1064759"/>
        </a:xfrm>
        <a:prstGeom prst="round2DiagRect">
          <a:avLst>
            <a:gd name="adj1" fmla="val 29727"/>
            <a:gd name="adj2" fmla="val 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8C29956A-2948-4D20-8280-06123D79D66D}">
      <dsp:nvSpPr>
        <dsp:cNvPr id="0" name=""/>
        <dsp:cNvSpPr/>
      </dsp:nvSpPr>
      <dsp:spPr>
        <a:xfrm>
          <a:off x="2732759" y="520032"/>
          <a:ext cx="610927" cy="6109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6B071E-45AB-49BC-BB54-F01933DBC291}">
      <dsp:nvSpPr>
        <dsp:cNvPr id="0" name=""/>
        <dsp:cNvSpPr/>
      </dsp:nvSpPr>
      <dsp:spPr>
        <a:xfrm>
          <a:off x="2101460" y="1616371"/>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it-IT" sz="1500" kern="1200"/>
            <a:t>Struttura e strategie</a:t>
          </a:r>
          <a:endParaRPr lang="en-US" sz="1500" kern="1200"/>
        </a:p>
      </dsp:txBody>
      <dsp:txXfrm>
        <a:off x="2101460" y="1616371"/>
        <a:ext cx="1745507" cy="698203"/>
      </dsp:txXfrm>
    </dsp:sp>
    <dsp:sp modelId="{F85D7A7B-47C6-467C-B2E6-7AC064B538F1}">
      <dsp:nvSpPr>
        <dsp:cNvPr id="0" name=""/>
        <dsp:cNvSpPr/>
      </dsp:nvSpPr>
      <dsp:spPr>
        <a:xfrm>
          <a:off x="4321632" y="247406"/>
          <a:ext cx="1064759" cy="1064759"/>
        </a:xfrm>
        <a:prstGeom prst="round2DiagRect">
          <a:avLst>
            <a:gd name="adj1" fmla="val 29727"/>
            <a:gd name="adj2" fmla="val 0"/>
          </a:avLst>
        </a:prstGeom>
        <a:solidFill>
          <a:schemeClr val="accent3"/>
        </a:solidFill>
        <a:ln w="1905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7D51786A-794B-42B5-AA21-B2EEE5D74F21}">
      <dsp:nvSpPr>
        <dsp:cNvPr id="0" name=""/>
        <dsp:cNvSpPr/>
      </dsp:nvSpPr>
      <dsp:spPr>
        <a:xfrm>
          <a:off x="4549624" y="476638"/>
          <a:ext cx="610927" cy="61092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078281-D4C6-4F7B-88B7-D740B011F44B}">
      <dsp:nvSpPr>
        <dsp:cNvPr id="0" name=""/>
        <dsp:cNvSpPr/>
      </dsp:nvSpPr>
      <dsp:spPr>
        <a:xfrm>
          <a:off x="3964039" y="1616371"/>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it-IT" sz="1500" kern="1200" dirty="0"/>
            <a:t>Regole e azioni</a:t>
          </a:r>
          <a:endParaRPr lang="en-US" sz="1500" kern="1200" dirty="0"/>
        </a:p>
      </dsp:txBody>
      <dsp:txXfrm>
        <a:off x="3964039" y="1616371"/>
        <a:ext cx="1745507" cy="698203"/>
      </dsp:txXfrm>
    </dsp:sp>
    <dsp:sp modelId="{3810840A-4B52-461F-8A3D-504D5CD8963E}">
      <dsp:nvSpPr>
        <dsp:cNvPr id="0" name=""/>
        <dsp:cNvSpPr/>
      </dsp:nvSpPr>
      <dsp:spPr>
        <a:xfrm>
          <a:off x="2434824" y="2679191"/>
          <a:ext cx="1064759" cy="106475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57DABB-1351-4931-8127-695FB9D094E6}">
      <dsp:nvSpPr>
        <dsp:cNvPr id="0" name=""/>
        <dsp:cNvSpPr/>
      </dsp:nvSpPr>
      <dsp:spPr>
        <a:xfrm>
          <a:off x="2652719" y="2922845"/>
          <a:ext cx="610927" cy="61092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3D291E-CB85-4885-B233-9D66C7BEB868}">
      <dsp:nvSpPr>
        <dsp:cNvPr id="0" name=""/>
        <dsp:cNvSpPr/>
      </dsp:nvSpPr>
      <dsp:spPr>
        <a:xfrm>
          <a:off x="2253790" y="3838553"/>
          <a:ext cx="1448771" cy="34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demo</a:t>
          </a:r>
        </a:p>
      </dsp:txBody>
      <dsp:txXfrm>
        <a:off x="2253790" y="3838553"/>
        <a:ext cx="1448771" cy="348445"/>
      </dsp:txXfrm>
    </dsp:sp>
    <dsp:sp modelId="{84342512-9543-41DD-99E1-8DC02907D76D}">
      <dsp:nvSpPr>
        <dsp:cNvPr id="0" name=""/>
        <dsp:cNvSpPr/>
      </dsp:nvSpPr>
      <dsp:spPr>
        <a:xfrm>
          <a:off x="594356" y="2649991"/>
          <a:ext cx="1064759" cy="106475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6481B-E7AE-468A-A436-EF9D5D9D645B}">
      <dsp:nvSpPr>
        <dsp:cNvPr id="0" name=""/>
        <dsp:cNvSpPr/>
      </dsp:nvSpPr>
      <dsp:spPr>
        <a:xfrm>
          <a:off x="786386" y="2893511"/>
          <a:ext cx="610927" cy="6109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F1909E-FB3F-44A0-8AC1-85D4648BBEA6}">
      <dsp:nvSpPr>
        <dsp:cNvPr id="0" name=""/>
        <dsp:cNvSpPr/>
      </dsp:nvSpPr>
      <dsp:spPr>
        <a:xfrm>
          <a:off x="512070" y="3824331"/>
          <a:ext cx="1182651" cy="448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it-IT" sz="1500" kern="1200" dirty="0"/>
            <a:t>flowchart</a:t>
          </a:r>
          <a:endParaRPr lang="en-US" sz="1500" kern="1200" dirty="0"/>
        </a:p>
      </dsp:txBody>
      <dsp:txXfrm>
        <a:off x="512070" y="3824331"/>
        <a:ext cx="1182651" cy="448204"/>
      </dsp:txXfrm>
    </dsp:sp>
    <dsp:sp modelId="{C7777DA8-A29F-4EDC-82CD-3F9AB571E98D}">
      <dsp:nvSpPr>
        <dsp:cNvPr id="0" name=""/>
        <dsp:cNvSpPr/>
      </dsp:nvSpPr>
      <dsp:spPr>
        <a:xfrm>
          <a:off x="4321632" y="2604336"/>
          <a:ext cx="1064759" cy="1064759"/>
        </a:xfrm>
        <a:prstGeom prst="round2DiagRect">
          <a:avLst>
            <a:gd name="adj1" fmla="val 29727"/>
            <a:gd name="adj2" fmla="val 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sp>
    <dsp:sp modelId="{E03C5816-E30F-4DC0-88CA-CB708D7C0484}">
      <dsp:nvSpPr>
        <dsp:cNvPr id="0" name=""/>
        <dsp:cNvSpPr/>
      </dsp:nvSpPr>
      <dsp:spPr>
        <a:xfrm>
          <a:off x="4552739" y="2865773"/>
          <a:ext cx="610927" cy="61092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DB96A5-F64E-40A7-87BF-17E7F0763992}">
      <dsp:nvSpPr>
        <dsp:cNvPr id="0" name=""/>
        <dsp:cNvSpPr/>
      </dsp:nvSpPr>
      <dsp:spPr>
        <a:xfrm>
          <a:off x="3913856" y="3836895"/>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err="1"/>
            <a:t>conclusioni</a:t>
          </a:r>
          <a:endParaRPr lang="en-US" sz="1500" kern="1200" dirty="0"/>
        </a:p>
      </dsp:txBody>
      <dsp:txXfrm>
        <a:off x="3913856" y="3836895"/>
        <a:ext cx="1745507" cy="698203"/>
      </dsp:txXfrm>
    </dsp:sp>
    <dsp:sp modelId="{1A2EDD4A-04C1-4D8A-800C-1A5B2A8FF23D}">
      <dsp:nvSpPr>
        <dsp:cNvPr id="0" name=""/>
        <dsp:cNvSpPr/>
      </dsp:nvSpPr>
      <dsp:spPr>
        <a:xfrm>
          <a:off x="606269" y="275547"/>
          <a:ext cx="1064759" cy="1064759"/>
        </a:xfrm>
        <a:prstGeom prst="round2DiagRect">
          <a:avLst>
            <a:gd name="adj1" fmla="val 29727"/>
            <a:gd name="adj2" fmla="val 0"/>
          </a:avLst>
        </a:prstGeom>
        <a:gradFill rotWithShape="1">
          <a:gsLst>
            <a:gs pos="0">
              <a:schemeClr val="dk1">
                <a:tint val="48000"/>
                <a:satMod val="105000"/>
                <a:lumMod val="110000"/>
              </a:schemeClr>
            </a:gs>
            <a:gs pos="100000">
              <a:schemeClr val="dk1">
                <a:tint val="78000"/>
                <a:satMod val="109000"/>
                <a:lumMod val="100000"/>
              </a:schemeClr>
            </a:gs>
          </a:gsLst>
          <a:lin ang="5400000" scaled="0"/>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sp>
    <dsp:sp modelId="{C4829F50-D22C-4660-A3C6-647848DC18A1}">
      <dsp:nvSpPr>
        <dsp:cNvPr id="0" name=""/>
        <dsp:cNvSpPr/>
      </dsp:nvSpPr>
      <dsp:spPr>
        <a:xfrm>
          <a:off x="709343" y="466183"/>
          <a:ext cx="818612" cy="7226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1CEA1A-5766-40C4-BDD9-EED67454AEE8}">
      <dsp:nvSpPr>
        <dsp:cNvPr id="0" name=""/>
        <dsp:cNvSpPr/>
      </dsp:nvSpPr>
      <dsp:spPr>
        <a:xfrm>
          <a:off x="219453" y="1598630"/>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it-IT" sz="1500" kern="1200" dirty="0"/>
            <a:t>Descrizione iniziale</a:t>
          </a:r>
          <a:endParaRPr lang="en-US" sz="1500" kern="1200" dirty="0"/>
        </a:p>
      </dsp:txBody>
      <dsp:txXfrm>
        <a:off x="219453" y="1598630"/>
        <a:ext cx="1745507" cy="69820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98BDB-0073-494E-A4CD-A327FFB559BE}" type="datetimeFigureOut">
              <a:rPr lang="en-GB" smtClean="0"/>
              <a:t>03/09/2022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A3C91-DD30-4222-979F-C6CF19861F79}" type="slidenum">
              <a:rPr lang="en-GB" smtClean="0"/>
              <a:t>‹N›</a:t>
            </a:fld>
            <a:endParaRPr lang="en-GB"/>
          </a:p>
        </p:txBody>
      </p:sp>
    </p:spTree>
    <p:extLst>
      <p:ext uri="{BB962C8B-B14F-4D97-AF65-F5344CB8AC3E}">
        <p14:creationId xmlns:p14="http://schemas.microsoft.com/office/powerpoint/2010/main" val="3328551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36A3C91-DD30-4222-979F-C6CF19861F79}" type="slidenum">
              <a:rPr lang="en-GB" smtClean="0"/>
              <a:t>14</a:t>
            </a:fld>
            <a:endParaRPr lang="en-GB"/>
          </a:p>
        </p:txBody>
      </p:sp>
    </p:spTree>
    <p:extLst>
      <p:ext uri="{BB962C8B-B14F-4D97-AF65-F5344CB8AC3E}">
        <p14:creationId xmlns:p14="http://schemas.microsoft.com/office/powerpoint/2010/main" val="98553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36A3C91-DD30-4222-979F-C6CF19861F79}" type="slidenum">
              <a:rPr lang="en-GB" smtClean="0"/>
              <a:t>18</a:t>
            </a:fld>
            <a:endParaRPr lang="en-GB"/>
          </a:p>
        </p:txBody>
      </p:sp>
    </p:spTree>
    <p:extLst>
      <p:ext uri="{BB962C8B-B14F-4D97-AF65-F5344CB8AC3E}">
        <p14:creationId xmlns:p14="http://schemas.microsoft.com/office/powerpoint/2010/main" val="233639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BA09E93-889F-4234-A2A3-0F394E9DFA2C}"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161170633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A09E93-889F-4234-A2A3-0F394E9DFA2C}"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21687673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A09E93-889F-4234-A2A3-0F394E9DFA2C}"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228435817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A09E93-889F-4234-A2A3-0F394E9DFA2C}"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7F623-20E6-4913-BF2D-6DFD2D3FF9C4}" type="slidenum">
              <a:rPr lang="en-US" smtClean="0"/>
              <a:pPr/>
              <a:t>‹N›</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333545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A09E93-889F-4234-A2A3-0F394E9DFA2C}"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30993360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5BA09E93-889F-4234-A2A3-0F394E9DFA2C}" type="datetime1">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374201461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5BA09E93-889F-4234-A2A3-0F394E9DFA2C}" type="datetime1">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30011809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A09E93-889F-4234-A2A3-0F394E9DFA2C}"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418929039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A09E93-889F-4234-A2A3-0F394E9DFA2C}"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17890084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A09E93-889F-4234-A2A3-0F394E9DFA2C}"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714844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BA09E93-889F-4234-A2A3-0F394E9DFA2C}"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406434941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BA09E93-889F-4234-A2A3-0F394E9DFA2C}"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25060930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913795" y="2912232"/>
            <a:ext cx="5107208" cy="287896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912232"/>
            <a:ext cx="5095357" cy="287896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BA09E93-889F-4234-A2A3-0F394E9DFA2C}" type="datetime1">
              <a:rPr lang="en-US" smtClean="0"/>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28260260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BA09E93-889F-4234-A2A3-0F394E9DFA2C}" type="datetime1">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388072294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09E93-889F-4234-A2A3-0F394E9DFA2C}" type="datetime1">
              <a:rPr lang="en-US" smtClean="0"/>
              <a:t>9/3/2022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38836176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A09E93-889F-4234-A2A3-0F394E9DFA2C}"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89408058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A09E93-889F-4234-A2A3-0F394E9DFA2C}"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7F623-20E6-4913-BF2D-6DFD2D3FF9C4}" type="slidenum">
              <a:rPr lang="en-US" smtClean="0"/>
              <a:pPr/>
              <a:t>‹N›</a:t>
            </a:fld>
            <a:endParaRPr lang="en-US"/>
          </a:p>
        </p:txBody>
      </p:sp>
    </p:spTree>
    <p:extLst>
      <p:ext uri="{BB962C8B-B14F-4D97-AF65-F5344CB8AC3E}">
        <p14:creationId xmlns:p14="http://schemas.microsoft.com/office/powerpoint/2010/main" val="41297479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A09E93-889F-4234-A2A3-0F394E9DFA2C}" type="datetime1">
              <a:rPr lang="en-US" smtClean="0"/>
              <a:t>9/3/2022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F7F623-20E6-4913-BF2D-6DFD2D3FF9C4}" type="slidenum">
              <a:rPr lang="en-US" smtClean="0"/>
              <a:pPr/>
              <a:t>‹N›</a:t>
            </a:fld>
            <a:endParaRPr lang="en-US"/>
          </a:p>
        </p:txBody>
      </p:sp>
    </p:spTree>
    <p:extLst>
      <p:ext uri="{BB962C8B-B14F-4D97-AF65-F5344CB8AC3E}">
        <p14:creationId xmlns:p14="http://schemas.microsoft.com/office/powerpoint/2010/main" val="430502006"/>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5779" y="890157"/>
            <a:ext cx="5896391" cy="2387600"/>
          </a:xfrm>
        </p:spPr>
        <p:txBody>
          <a:bodyPr>
            <a:normAutofit/>
          </a:bodyPr>
          <a:lstStyle/>
          <a:p>
            <a:r>
              <a:rPr lang="en-US" sz="5400" dirty="0"/>
              <a:t>SOAR</a:t>
            </a:r>
            <a:br>
              <a:rPr lang="en-US" sz="5400" dirty="0"/>
            </a:br>
            <a:r>
              <a:rPr lang="en-US" sz="5400" dirty="0"/>
              <a:t> </a:t>
            </a:r>
            <a:br>
              <a:rPr lang="en-US" sz="5400" dirty="0"/>
            </a:br>
            <a:r>
              <a:rPr lang="en-US" sz="5400" dirty="0"/>
              <a:t>ESCAPE ROOM</a:t>
            </a:r>
          </a:p>
        </p:txBody>
      </p:sp>
      <p:sp>
        <p:nvSpPr>
          <p:cNvPr id="3" name="Subtitle 2"/>
          <p:cNvSpPr>
            <a:spLocks noGrp="1"/>
          </p:cNvSpPr>
          <p:nvPr>
            <p:ph type="subTitle" idx="1"/>
          </p:nvPr>
        </p:nvSpPr>
        <p:spPr>
          <a:xfrm>
            <a:off x="789560" y="4266477"/>
            <a:ext cx="6588827" cy="1863292"/>
          </a:xfrm>
        </p:spPr>
        <p:txBody>
          <a:bodyPr>
            <a:normAutofit fontScale="92500" lnSpcReduction="10000"/>
          </a:bodyPr>
          <a:lstStyle/>
          <a:p>
            <a:pPr>
              <a:lnSpc>
                <a:spcPct val="110000"/>
              </a:lnSpc>
            </a:pPr>
            <a:r>
              <a:rPr lang="it-IT" sz="1600" dirty="0"/>
              <a:t>Presentazione della terza parte del corso di Intelligenza Artificiale e Laboratorio 2021/2022</a:t>
            </a:r>
            <a:endParaRPr lang="en-US" sz="1600" dirty="0"/>
          </a:p>
          <a:p>
            <a:pPr>
              <a:lnSpc>
                <a:spcPct val="110000"/>
              </a:lnSpc>
            </a:pPr>
            <a:r>
              <a:rPr lang="it-IT" sz="1600" dirty="0"/>
              <a:t>Università</a:t>
            </a:r>
            <a:r>
              <a:rPr lang="en-US" sz="1600" dirty="0"/>
              <a:t> </a:t>
            </a:r>
            <a:r>
              <a:rPr lang="it-IT" sz="1600" dirty="0"/>
              <a:t>degli</a:t>
            </a:r>
            <a:r>
              <a:rPr lang="en-US" sz="1600" dirty="0"/>
              <a:t> </a:t>
            </a:r>
            <a:r>
              <a:rPr lang="it-IT" sz="1600" dirty="0"/>
              <a:t>Studi</a:t>
            </a:r>
            <a:r>
              <a:rPr lang="en-US" sz="1600" dirty="0"/>
              <a:t> di Torino – </a:t>
            </a:r>
            <a:r>
              <a:rPr lang="en-US" sz="1600" dirty="0" err="1"/>
              <a:t>Dipartimento</a:t>
            </a:r>
            <a:r>
              <a:rPr lang="en-US" sz="1600" dirty="0"/>
              <a:t> di Informatica</a:t>
            </a:r>
          </a:p>
          <a:p>
            <a:pPr>
              <a:lnSpc>
                <a:spcPct val="110000"/>
              </a:lnSpc>
            </a:pPr>
            <a:endParaRPr lang="en-US" sz="1000" dirty="0"/>
          </a:p>
          <a:p>
            <a:pPr>
              <a:lnSpc>
                <a:spcPct val="110000"/>
              </a:lnSpc>
            </a:pPr>
            <a:endParaRPr lang="en-US" sz="1000" dirty="0"/>
          </a:p>
          <a:p>
            <a:pPr>
              <a:lnSpc>
                <a:spcPct val="110000"/>
              </a:lnSpc>
            </a:pPr>
            <a:r>
              <a:rPr lang="en-US" sz="1500" dirty="0"/>
              <a:t>Alessandro Saracco  -  Leonardo </a:t>
            </a:r>
            <a:r>
              <a:rPr lang="en-US" sz="1500" dirty="0" err="1"/>
              <a:t>Magliolo</a:t>
            </a:r>
            <a:r>
              <a:rPr lang="en-US" sz="1500" dirty="0"/>
              <a:t>  -  Mattia </a:t>
            </a:r>
            <a:r>
              <a:rPr lang="en-US" sz="1500" dirty="0" err="1"/>
              <a:t>Marra</a:t>
            </a:r>
            <a:endParaRPr lang="en-US" sz="1500" dirty="0"/>
          </a:p>
        </p:txBody>
      </p:sp>
      <p:sp>
        <p:nvSpPr>
          <p:cNvPr id="4" name="Slide Number Placeholder 3"/>
          <p:cNvSpPr>
            <a:spLocks noGrp="1"/>
          </p:cNvSpPr>
          <p:nvPr>
            <p:ph type="sldNum" sz="quarter" idx="12"/>
          </p:nvPr>
        </p:nvSpPr>
        <p:spPr>
          <a:xfrm>
            <a:off x="10514011" y="5883275"/>
            <a:ext cx="753545" cy="365125"/>
          </a:xfrm>
        </p:spPr>
        <p:txBody>
          <a:bodyPr>
            <a:normAutofit/>
          </a:bodyPr>
          <a:lstStyle/>
          <a:p>
            <a:pPr>
              <a:spcAft>
                <a:spcPts val="600"/>
              </a:spcAft>
            </a:pPr>
            <a:fld id="{B8F7F623-20E6-4913-BF2D-6DFD2D3FF9C4}" type="slidenum">
              <a:rPr lang="en-US" smtClean="0"/>
              <a:pPr>
                <a:spcAft>
                  <a:spcPts val="600"/>
                </a:spcAft>
              </a:pPr>
              <a:t>1</a:t>
            </a:fld>
            <a:endParaRPr lang="en-US"/>
          </a:p>
        </p:txBody>
      </p:sp>
      <p:pic>
        <p:nvPicPr>
          <p:cNvPr id="7" name="Immagine 6">
            <a:extLst>
              <a:ext uri="{FF2B5EF4-FFF2-40B4-BE49-F238E27FC236}">
                <a16:creationId xmlns:a16="http://schemas.microsoft.com/office/drawing/2014/main" id="{8E53EF2E-4F9A-F4E2-C2B8-A8350E11B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170" y="954089"/>
            <a:ext cx="4943474" cy="4943474"/>
          </a:xfrm>
          <a:prstGeom prst="rect">
            <a:avLst/>
          </a:prstGeom>
        </p:spPr>
      </p:pic>
    </p:spTree>
    <p:extLst>
      <p:ext uri="{BB962C8B-B14F-4D97-AF65-F5344CB8AC3E}">
        <p14:creationId xmlns:p14="http://schemas.microsoft.com/office/powerpoint/2010/main" val="3381986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27E6D0-6206-4CF7-A195-0C2140F28C8D}"/>
              </a:ext>
            </a:extLst>
          </p:cNvPr>
          <p:cNvSpPr>
            <a:spLocks noGrp="1"/>
          </p:cNvSpPr>
          <p:nvPr>
            <p:ph type="title"/>
          </p:nvPr>
        </p:nvSpPr>
        <p:spPr>
          <a:xfrm>
            <a:off x="913796" y="927100"/>
            <a:ext cx="3667348" cy="4616450"/>
          </a:xfrm>
        </p:spPr>
        <p:txBody>
          <a:bodyPr>
            <a:normAutofit/>
          </a:bodyPr>
          <a:lstStyle/>
          <a:p>
            <a:r>
              <a:rPr lang="it-IT" dirty="0"/>
              <a:t>Come strutturare successo e fallimento?</a:t>
            </a:r>
          </a:p>
        </p:txBody>
      </p:sp>
      <p:sp>
        <p:nvSpPr>
          <p:cNvPr id="3" name="Segnaposto contenuto 2">
            <a:extLst>
              <a:ext uri="{FF2B5EF4-FFF2-40B4-BE49-F238E27FC236}">
                <a16:creationId xmlns:a16="http://schemas.microsoft.com/office/drawing/2014/main" id="{0ACADFED-5135-48BC-942C-2FF9FCEB0C0F}"/>
              </a:ext>
            </a:extLst>
          </p:cNvPr>
          <p:cNvSpPr>
            <a:spLocks noGrp="1"/>
          </p:cNvSpPr>
          <p:nvPr>
            <p:ph idx="1"/>
          </p:nvPr>
        </p:nvSpPr>
        <p:spPr>
          <a:xfrm>
            <a:off x="4960037" y="1120775"/>
            <a:ext cx="6291528" cy="4616450"/>
          </a:xfrm>
        </p:spPr>
        <p:txBody>
          <a:bodyPr anchor="ctr">
            <a:normAutofit/>
          </a:bodyPr>
          <a:lstStyle/>
          <a:p>
            <a:r>
              <a:rPr lang="it-IT" dirty="0"/>
              <a:t>È importante sottolineare che l’agente ha 4 casi di </a:t>
            </a:r>
            <a:r>
              <a:rPr lang="it-IT" dirty="0">
                <a:ln w="0"/>
                <a:solidFill>
                  <a:schemeClr val="accent1"/>
                </a:solidFill>
                <a:effectLst>
                  <a:outerShdw blurRad="38100" dist="25400" dir="5400000" algn="ctr" rotWithShape="0">
                    <a:srgbClr val="6E747A">
                      <a:alpha val="43000"/>
                    </a:srgbClr>
                  </a:outerShdw>
                </a:effectLst>
              </a:rPr>
              <a:t>successo</a:t>
            </a:r>
            <a:r>
              <a:rPr lang="it-IT" dirty="0"/>
              <a:t>, descritti più avanti nella sezione: «</a:t>
            </a:r>
            <a:r>
              <a:rPr lang="it-IT" i="1" dirty="0"/>
              <a:t>flowchart</a:t>
            </a:r>
            <a:r>
              <a:rPr lang="it-IT" dirty="0"/>
              <a:t>»</a:t>
            </a:r>
          </a:p>
          <a:p>
            <a:endParaRPr lang="it-IT" dirty="0"/>
          </a:p>
          <a:p>
            <a:r>
              <a:rPr lang="it-IT" dirty="0"/>
              <a:t>Mentre l’agente </a:t>
            </a:r>
            <a:r>
              <a:rPr lang="it-IT"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fallirà</a:t>
            </a:r>
            <a:r>
              <a:rPr lang="it-IT" dirty="0"/>
              <a:t> quando creerà una combo differente da «</a:t>
            </a:r>
            <a:r>
              <a:rPr lang="it-IT" i="1" dirty="0"/>
              <a:t>Fionda</a:t>
            </a:r>
            <a:r>
              <a:rPr lang="it-IT" dirty="0"/>
              <a:t>» in quanto non gli permetterebbe di rompere la finestra</a:t>
            </a:r>
          </a:p>
        </p:txBody>
      </p:sp>
      <p:sp>
        <p:nvSpPr>
          <p:cNvPr id="4" name="Segnaposto numero diapositiva 3">
            <a:extLst>
              <a:ext uri="{FF2B5EF4-FFF2-40B4-BE49-F238E27FC236}">
                <a16:creationId xmlns:a16="http://schemas.microsoft.com/office/drawing/2014/main" id="{146A25F7-5FD8-4C50-961C-1E3551871CF5}"/>
              </a:ext>
            </a:extLst>
          </p:cNvPr>
          <p:cNvSpPr>
            <a:spLocks noGrp="1"/>
          </p:cNvSpPr>
          <p:nvPr>
            <p:ph type="sldNum" sz="quarter" idx="12"/>
          </p:nvPr>
        </p:nvSpPr>
        <p:spPr>
          <a:prstGeom prst="ellipse">
            <a:avLst/>
          </a:prstGeom>
        </p:spPr>
        <p:txBody>
          <a:bodyPr>
            <a:normAutofit/>
          </a:bodyPr>
          <a:lstStyle/>
          <a:p>
            <a:pPr>
              <a:spcAft>
                <a:spcPts val="600"/>
              </a:spcAft>
            </a:pPr>
            <a:fld id="{B8F7F623-20E6-4913-BF2D-6DFD2D3FF9C4}" type="slidenum">
              <a:rPr lang="en-US"/>
              <a:pPr>
                <a:spcAft>
                  <a:spcPts val="600"/>
                </a:spcAft>
              </a:pPr>
              <a:t>10</a:t>
            </a:fld>
            <a:endParaRPr lang="en-US"/>
          </a:p>
        </p:txBody>
      </p:sp>
    </p:spTree>
    <p:extLst>
      <p:ext uri="{BB962C8B-B14F-4D97-AF65-F5344CB8AC3E}">
        <p14:creationId xmlns:p14="http://schemas.microsoft.com/office/powerpoint/2010/main" val="90924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27E6D0-6206-4CF7-A195-0C2140F28C8D}"/>
              </a:ext>
            </a:extLst>
          </p:cNvPr>
          <p:cNvSpPr>
            <a:spLocks noGrp="1"/>
          </p:cNvSpPr>
          <p:nvPr>
            <p:ph type="title"/>
          </p:nvPr>
        </p:nvSpPr>
        <p:spPr>
          <a:xfrm>
            <a:off x="913796" y="927100"/>
            <a:ext cx="3667348" cy="4616450"/>
          </a:xfrm>
        </p:spPr>
        <p:txBody>
          <a:bodyPr>
            <a:normAutofit/>
          </a:bodyPr>
          <a:lstStyle/>
          <a:p>
            <a:r>
              <a:rPr lang="it-IT" dirty="0"/>
              <a:t>Quali strategie?</a:t>
            </a:r>
          </a:p>
        </p:txBody>
      </p:sp>
      <p:sp>
        <p:nvSpPr>
          <p:cNvPr id="3" name="Segnaposto contenuto 2">
            <a:extLst>
              <a:ext uri="{FF2B5EF4-FFF2-40B4-BE49-F238E27FC236}">
                <a16:creationId xmlns:a16="http://schemas.microsoft.com/office/drawing/2014/main" id="{0ACADFED-5135-48BC-942C-2FF9FCEB0C0F}"/>
              </a:ext>
            </a:extLst>
          </p:cNvPr>
          <p:cNvSpPr>
            <a:spLocks noGrp="1"/>
          </p:cNvSpPr>
          <p:nvPr>
            <p:ph idx="1"/>
          </p:nvPr>
        </p:nvSpPr>
        <p:spPr>
          <a:xfrm>
            <a:off x="5045243" y="987425"/>
            <a:ext cx="6222313" cy="4495800"/>
          </a:xfrm>
        </p:spPr>
        <p:txBody>
          <a:bodyPr anchor="ctr">
            <a:normAutofit/>
          </a:bodyPr>
          <a:lstStyle/>
          <a:p>
            <a:r>
              <a:rPr lang="it-IT" dirty="0"/>
              <a:t>Per l’esecuzione del progetto sono state adottate le seguenti </a:t>
            </a:r>
            <a:r>
              <a:rPr lang="it-IT" dirty="0" err="1"/>
              <a:t>stategie</a:t>
            </a:r>
            <a:r>
              <a:rPr lang="it-IT" dirty="0"/>
              <a:t> di </a:t>
            </a:r>
            <a:r>
              <a:rPr lang="it-IT" dirty="0" err="1"/>
              <a:t>Soar</a:t>
            </a:r>
            <a:r>
              <a:rPr lang="it-IT" dirty="0"/>
              <a:t>:</a:t>
            </a:r>
          </a:p>
          <a:p>
            <a:endParaRPr lang="it-IT" dirty="0"/>
          </a:p>
          <a:p>
            <a:r>
              <a:rPr lang="it-IT" sz="21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Strategia di Esplorazione	        </a:t>
            </a:r>
            <a:r>
              <a:rPr lang="it-IT"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epsilon-</a:t>
            </a:r>
            <a:r>
              <a:rPr lang="it-IT"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greedy</a:t>
            </a:r>
            <a:endParaRPr lang="it-IT"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indent="0">
              <a:buNone/>
            </a:pPr>
            <a:endParaRPr lang="it-IT" sz="2600" i="1" dirty="0"/>
          </a:p>
          <a:p>
            <a:r>
              <a:rPr lang="it-IT" sz="1500" dirty="0"/>
              <a:t>Impostata con il comando: «</a:t>
            </a:r>
            <a:r>
              <a:rPr lang="it-IT" sz="1500" i="1" dirty="0"/>
              <a:t>decide </a:t>
            </a:r>
            <a:r>
              <a:rPr lang="it-IT" sz="1500" i="1" dirty="0" err="1"/>
              <a:t>indifferent-selection</a:t>
            </a:r>
            <a:r>
              <a:rPr lang="it-IT" sz="1500" i="1" dirty="0"/>
              <a:t>»</a:t>
            </a:r>
            <a:r>
              <a:rPr lang="it-IT" sz="1500" dirty="0"/>
              <a:t>, questa policy è particolarmente adatta per progetti che fanno uso di  RL-rules ed è una delle strategie, per la selezione delle azioni, più utilizzate . </a:t>
            </a:r>
          </a:p>
          <a:p>
            <a:r>
              <a:rPr lang="it-IT" sz="1500" dirty="0"/>
              <a:t>Infatti la strategia impostata di default, ovvero la </a:t>
            </a:r>
            <a:r>
              <a:rPr lang="it-IT" sz="1500" i="1" dirty="0" err="1"/>
              <a:t>Softmax</a:t>
            </a:r>
            <a:r>
              <a:rPr lang="it-IT" sz="1500" dirty="0"/>
              <a:t> non si è rivelata cosi efficace in questo progetto.</a:t>
            </a:r>
          </a:p>
        </p:txBody>
      </p:sp>
      <p:sp>
        <p:nvSpPr>
          <p:cNvPr id="4" name="Segnaposto numero diapositiva 3">
            <a:extLst>
              <a:ext uri="{FF2B5EF4-FFF2-40B4-BE49-F238E27FC236}">
                <a16:creationId xmlns:a16="http://schemas.microsoft.com/office/drawing/2014/main" id="{146A25F7-5FD8-4C50-961C-1E3551871CF5}"/>
              </a:ext>
            </a:extLst>
          </p:cNvPr>
          <p:cNvSpPr>
            <a:spLocks noGrp="1"/>
          </p:cNvSpPr>
          <p:nvPr>
            <p:ph type="sldNum" sz="quarter" idx="12"/>
          </p:nvPr>
        </p:nvSpPr>
        <p:spPr>
          <a:prstGeom prst="ellipse">
            <a:avLst/>
          </a:prstGeom>
        </p:spPr>
        <p:txBody>
          <a:bodyPr>
            <a:normAutofit/>
          </a:bodyPr>
          <a:lstStyle/>
          <a:p>
            <a:pPr>
              <a:spcAft>
                <a:spcPts val="600"/>
              </a:spcAft>
            </a:pPr>
            <a:fld id="{B8F7F623-20E6-4913-BF2D-6DFD2D3FF9C4}" type="slidenum">
              <a:rPr lang="en-US"/>
              <a:pPr>
                <a:spcAft>
                  <a:spcPts val="600"/>
                </a:spcAft>
              </a:pPr>
              <a:t>11</a:t>
            </a:fld>
            <a:endParaRPr lang="en-US"/>
          </a:p>
        </p:txBody>
      </p:sp>
      <p:sp>
        <p:nvSpPr>
          <p:cNvPr id="9" name="Freccia a destra 8">
            <a:extLst>
              <a:ext uri="{FF2B5EF4-FFF2-40B4-BE49-F238E27FC236}">
                <a16:creationId xmlns:a16="http://schemas.microsoft.com/office/drawing/2014/main" id="{91F29DAD-FC85-890D-9B68-BDEBE11D1266}"/>
              </a:ext>
            </a:extLst>
          </p:cNvPr>
          <p:cNvSpPr/>
          <p:nvPr/>
        </p:nvSpPr>
        <p:spPr>
          <a:xfrm>
            <a:off x="8821810" y="2601643"/>
            <a:ext cx="310820" cy="200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7090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27E6D0-6206-4CF7-A195-0C2140F28C8D}"/>
              </a:ext>
            </a:extLst>
          </p:cNvPr>
          <p:cNvSpPr>
            <a:spLocks noGrp="1"/>
          </p:cNvSpPr>
          <p:nvPr>
            <p:ph type="title"/>
          </p:nvPr>
        </p:nvSpPr>
        <p:spPr>
          <a:xfrm>
            <a:off x="913796" y="927100"/>
            <a:ext cx="3667348" cy="4616450"/>
          </a:xfrm>
        </p:spPr>
        <p:txBody>
          <a:bodyPr>
            <a:normAutofit/>
          </a:bodyPr>
          <a:lstStyle/>
          <a:p>
            <a:r>
              <a:rPr lang="it-IT" dirty="0"/>
              <a:t>Quali strategie?</a:t>
            </a:r>
          </a:p>
        </p:txBody>
      </p:sp>
      <p:sp>
        <p:nvSpPr>
          <p:cNvPr id="3" name="Segnaposto contenuto 2">
            <a:extLst>
              <a:ext uri="{FF2B5EF4-FFF2-40B4-BE49-F238E27FC236}">
                <a16:creationId xmlns:a16="http://schemas.microsoft.com/office/drawing/2014/main" id="{0ACADFED-5135-48BC-942C-2FF9FCEB0C0F}"/>
              </a:ext>
            </a:extLst>
          </p:cNvPr>
          <p:cNvSpPr>
            <a:spLocks noGrp="1"/>
          </p:cNvSpPr>
          <p:nvPr>
            <p:ph idx="1"/>
          </p:nvPr>
        </p:nvSpPr>
        <p:spPr>
          <a:xfrm>
            <a:off x="5045243" y="987424"/>
            <a:ext cx="6232961" cy="4895851"/>
          </a:xfrm>
        </p:spPr>
        <p:txBody>
          <a:bodyPr anchor="ctr">
            <a:normAutofit fontScale="85000" lnSpcReduction="20000"/>
          </a:bodyPr>
          <a:lstStyle/>
          <a:p>
            <a:r>
              <a:rPr lang="it-IT" dirty="0"/>
              <a:t>Per l’esecuzione del progetto sono state adottate le seguenti </a:t>
            </a:r>
            <a:r>
              <a:rPr lang="it-IT" dirty="0" err="1"/>
              <a:t>stategie</a:t>
            </a:r>
            <a:r>
              <a:rPr lang="it-IT" dirty="0"/>
              <a:t> di </a:t>
            </a:r>
            <a:r>
              <a:rPr lang="it-IT" dirty="0" err="1"/>
              <a:t>Soar</a:t>
            </a:r>
            <a:r>
              <a:rPr lang="it-IT" dirty="0"/>
              <a:t>:</a:t>
            </a:r>
          </a:p>
          <a:p>
            <a:endParaRPr lang="it-IT" dirty="0"/>
          </a:p>
          <a:p>
            <a:r>
              <a:rPr lang="it-IT"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Strategia di Learning        </a:t>
            </a:r>
            <a:r>
              <a:rPr lang="it-IT" sz="2800" b="1" i="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sarsa</a:t>
            </a:r>
            <a:endParaRPr lang="it-IT" sz="2800" b="1" i="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indent="0">
              <a:buNone/>
            </a:pPr>
            <a:endParaRPr lang="it-IT" sz="2600" i="1" dirty="0"/>
          </a:p>
          <a:p>
            <a:r>
              <a:rPr lang="it-IT" sz="1600" dirty="0"/>
              <a:t>Impostata con il comando: «</a:t>
            </a:r>
            <a:r>
              <a:rPr lang="it-IT" sz="1600" i="1" dirty="0"/>
              <a:t>decide </a:t>
            </a:r>
            <a:r>
              <a:rPr lang="it-IT" sz="1600" i="1" dirty="0" err="1"/>
              <a:t>rl</a:t>
            </a:r>
            <a:r>
              <a:rPr lang="it-IT" sz="1600" i="1" dirty="0"/>
              <a:t> -s learning-policy»</a:t>
            </a:r>
            <a:endParaRPr lang="it-IT" sz="1600" dirty="0"/>
          </a:p>
          <a:p>
            <a:r>
              <a:rPr lang="it-IT" sz="1600" dirty="0" err="1"/>
              <a:t>Sarsa</a:t>
            </a:r>
            <a:r>
              <a:rPr lang="it-IT" sz="1600" dirty="0"/>
              <a:t>, essendo una variazione del Q-Learning, si è rivelata migliore rispetto a quest’ultimo, in quanto è una politica di tipo «on-policy» cioè il valore della funzione viene aggiornato utilizzando un fattore di correzione fornito da azioni selezionate con la policy corrente, cioè la stessa utilizzata per la stima delle funzioni valore.</a:t>
            </a:r>
          </a:p>
          <a:p>
            <a:r>
              <a:rPr lang="it-IT" sz="1600" dirty="0"/>
              <a:t>Il Q-Learning invece usa due policies diverse: una viene utilizzata per stimare le funzioni di valore, un'altra viene utilizzata per controllare il processo di miglioramento. Converge prima, con risultati meno ottimali</a:t>
            </a:r>
          </a:p>
          <a:p>
            <a:r>
              <a:rPr lang="it-IT" sz="1600" dirty="0"/>
              <a:t>L'obiettivo di </a:t>
            </a:r>
            <a:r>
              <a:rPr lang="it-IT" sz="1600" dirty="0" err="1"/>
              <a:t>Sarsa</a:t>
            </a:r>
            <a:r>
              <a:rPr lang="it-IT" sz="1600" dirty="0"/>
              <a:t> è quello di far massimizzare la ricompensa a lungo termine dell'agente.</a:t>
            </a:r>
          </a:p>
        </p:txBody>
      </p:sp>
      <p:sp>
        <p:nvSpPr>
          <p:cNvPr id="4" name="Segnaposto numero diapositiva 3">
            <a:extLst>
              <a:ext uri="{FF2B5EF4-FFF2-40B4-BE49-F238E27FC236}">
                <a16:creationId xmlns:a16="http://schemas.microsoft.com/office/drawing/2014/main" id="{146A25F7-5FD8-4C50-961C-1E3551871CF5}"/>
              </a:ext>
            </a:extLst>
          </p:cNvPr>
          <p:cNvSpPr>
            <a:spLocks noGrp="1"/>
          </p:cNvSpPr>
          <p:nvPr>
            <p:ph type="sldNum" sz="quarter" idx="12"/>
          </p:nvPr>
        </p:nvSpPr>
        <p:spPr>
          <a:prstGeom prst="ellipse">
            <a:avLst/>
          </a:prstGeom>
        </p:spPr>
        <p:txBody>
          <a:bodyPr>
            <a:normAutofit/>
          </a:bodyPr>
          <a:lstStyle/>
          <a:p>
            <a:pPr>
              <a:spcAft>
                <a:spcPts val="600"/>
              </a:spcAft>
            </a:pPr>
            <a:fld id="{B8F7F623-20E6-4913-BF2D-6DFD2D3FF9C4}" type="slidenum">
              <a:rPr lang="en-US"/>
              <a:pPr>
                <a:spcAft>
                  <a:spcPts val="600"/>
                </a:spcAft>
              </a:pPr>
              <a:t>12</a:t>
            </a:fld>
            <a:endParaRPr lang="en-US"/>
          </a:p>
        </p:txBody>
      </p:sp>
      <p:sp>
        <p:nvSpPr>
          <p:cNvPr id="5" name="Freccia a destra 4">
            <a:extLst>
              <a:ext uri="{FF2B5EF4-FFF2-40B4-BE49-F238E27FC236}">
                <a16:creationId xmlns:a16="http://schemas.microsoft.com/office/drawing/2014/main" id="{E80C8B66-1A48-9E94-2B67-EC4EFA3FD61E}"/>
              </a:ext>
            </a:extLst>
          </p:cNvPr>
          <p:cNvSpPr/>
          <p:nvPr/>
        </p:nvSpPr>
        <p:spPr>
          <a:xfrm>
            <a:off x="8682956" y="2240024"/>
            <a:ext cx="310820" cy="200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0409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A90BB4F9-6955-4FA3-9101-4151AE97236B}"/>
              </a:ext>
            </a:extLst>
          </p:cNvPr>
          <p:cNvSpPr>
            <a:spLocks noGrp="1"/>
          </p:cNvSpPr>
          <p:nvPr>
            <p:ph type="title"/>
          </p:nvPr>
        </p:nvSpPr>
        <p:spPr>
          <a:xfrm>
            <a:off x="1282703" y="1289888"/>
            <a:ext cx="5854698" cy="4278224"/>
          </a:xfrm>
        </p:spPr>
        <p:txBody>
          <a:bodyPr vert="horz" lIns="91440" tIns="45720" rIns="91440" bIns="45720" rtlCol="0" anchor="ctr">
            <a:normAutofit/>
          </a:bodyPr>
          <a:lstStyle/>
          <a:p>
            <a:pPr algn="r"/>
            <a:r>
              <a:rPr lang="en-US" sz="5400" dirty="0" err="1"/>
              <a:t>Regole</a:t>
            </a:r>
            <a:r>
              <a:rPr lang="en-US" sz="5400" dirty="0"/>
              <a:t> e </a:t>
            </a:r>
            <a:r>
              <a:rPr lang="en-US" sz="5400" dirty="0" err="1"/>
              <a:t>azioni</a:t>
            </a:r>
            <a:endParaRPr lang="en-US" sz="5400" dirty="0"/>
          </a:p>
        </p:txBody>
      </p:sp>
      <p:sp>
        <p:nvSpPr>
          <p:cNvPr id="4" name="Segnaposto numero diapositiva 3">
            <a:extLst>
              <a:ext uri="{FF2B5EF4-FFF2-40B4-BE49-F238E27FC236}">
                <a16:creationId xmlns:a16="http://schemas.microsoft.com/office/drawing/2014/main" id="{8C85BEE0-D313-4EF9-9A8B-2DF8565F7C87}"/>
              </a:ext>
            </a:extLst>
          </p:cNvPr>
          <p:cNvSpPr>
            <a:spLocks noGrp="1"/>
          </p:cNvSpPr>
          <p:nvPr>
            <p:ph type="sldNum" sz="quarter" idx="12"/>
          </p:nvPr>
        </p:nvSpPr>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13</a:t>
            </a:fld>
            <a:endParaRPr lang="en-US" kern="1200" dirty="0">
              <a:solidFill>
                <a:schemeClr val="tx1">
                  <a:tint val="75000"/>
                </a:schemeClr>
              </a:solidFill>
              <a:latin typeface="+mn-lt"/>
              <a:ea typeface="+mn-ea"/>
              <a:cs typeface="+mn-cs"/>
            </a:endParaRPr>
          </a:p>
        </p:txBody>
      </p:sp>
      <p:sp>
        <p:nvSpPr>
          <p:cNvPr id="8" name="Rettangolo con due angoli in diagonale arrotondati 7">
            <a:extLst>
              <a:ext uri="{FF2B5EF4-FFF2-40B4-BE49-F238E27FC236}">
                <a16:creationId xmlns:a16="http://schemas.microsoft.com/office/drawing/2014/main" id="{2252BF36-8531-43F5-BC82-FA1B1B21D9B7}"/>
              </a:ext>
            </a:extLst>
          </p:cNvPr>
          <p:cNvSpPr/>
          <p:nvPr/>
        </p:nvSpPr>
        <p:spPr>
          <a:xfrm>
            <a:off x="8608703" y="2656422"/>
            <a:ext cx="1531970" cy="1458377"/>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ttangolo 8" descr="Computer">
            <a:extLst>
              <a:ext uri="{FF2B5EF4-FFF2-40B4-BE49-F238E27FC236}">
                <a16:creationId xmlns:a16="http://schemas.microsoft.com/office/drawing/2014/main" id="{66F592D6-6F1F-4693-BC29-11BEFB162D5B}"/>
              </a:ext>
            </a:extLst>
          </p:cNvPr>
          <p:cNvSpPr/>
          <p:nvPr/>
        </p:nvSpPr>
        <p:spPr>
          <a:xfrm>
            <a:off x="8900721" y="2950106"/>
            <a:ext cx="904180" cy="9577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Rettangolo 10">
            <a:extLst>
              <a:ext uri="{FF2B5EF4-FFF2-40B4-BE49-F238E27FC236}">
                <a16:creationId xmlns:a16="http://schemas.microsoft.com/office/drawing/2014/main" id="{AD242D68-BF38-4557-9902-BDD0B133A2EF}"/>
              </a:ext>
            </a:extLst>
          </p:cNvPr>
          <p:cNvSpPr/>
          <p:nvPr/>
        </p:nvSpPr>
        <p:spPr>
          <a:xfrm>
            <a:off x="8608703" y="3767210"/>
            <a:ext cx="1745507" cy="6982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024683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7472" y="609600"/>
            <a:ext cx="6340084" cy="1326321"/>
          </a:xfrm>
        </p:spPr>
        <p:txBody>
          <a:bodyPr>
            <a:normAutofit/>
          </a:bodyPr>
          <a:lstStyle/>
          <a:p>
            <a:r>
              <a:rPr lang="en-US" dirty="0" err="1"/>
              <a:t>Camminare</a:t>
            </a:r>
            <a:r>
              <a:rPr lang="en-US" dirty="0"/>
              <a:t> con il </a:t>
            </a:r>
            <a:r>
              <a:rPr lang="en-US" dirty="0" err="1"/>
              <a:t>pavimento</a:t>
            </a:r>
            <a:r>
              <a:rPr lang="en-US" dirty="0"/>
              <a:t> </a:t>
            </a:r>
            <a:r>
              <a:rPr lang="en-US" dirty="0" err="1"/>
              <a:t>asciutto</a:t>
            </a:r>
            <a:endParaRPr lang="en-US" b="1" dirty="0"/>
          </a:p>
        </p:txBody>
      </p:sp>
      <p:pic>
        <p:nvPicPr>
          <p:cNvPr id="11" name="Immagine 10" descr="Immagine che contiene testo&#10;&#10;Descrizione generata automaticamente">
            <a:extLst>
              <a:ext uri="{FF2B5EF4-FFF2-40B4-BE49-F238E27FC236}">
                <a16:creationId xmlns:a16="http://schemas.microsoft.com/office/drawing/2014/main" id="{8C530F47-8381-A420-1529-7A386622589F}"/>
              </a:ext>
            </a:extLst>
          </p:cNvPr>
          <p:cNvPicPr>
            <a:picLocks noChangeAspect="1"/>
          </p:cNvPicPr>
          <p:nvPr/>
        </p:nvPicPr>
        <p:blipFill rotWithShape="1">
          <a:blip r:embed="rId4">
            <a:extLst>
              <a:ext uri="{28A0092B-C50C-407E-A947-70E740481C1C}">
                <a14:useLocalDpi xmlns:a14="http://schemas.microsoft.com/office/drawing/2010/main" val="0"/>
              </a:ext>
            </a:extLst>
          </a:blip>
          <a:srcRect l="1671" r="10251"/>
          <a:stretch/>
        </p:blipFill>
        <p:spPr>
          <a:xfrm>
            <a:off x="20" y="10"/>
            <a:ext cx="4635987" cy="6857990"/>
          </a:xfrm>
          <a:prstGeom prst="rect">
            <a:avLst/>
          </a:prstGeom>
        </p:spPr>
      </p:pic>
      <p:sp>
        <p:nvSpPr>
          <p:cNvPr id="3" name="Content Placeholder 2"/>
          <p:cNvSpPr>
            <a:spLocks noGrp="1"/>
          </p:cNvSpPr>
          <p:nvPr>
            <p:ph idx="1"/>
          </p:nvPr>
        </p:nvSpPr>
        <p:spPr>
          <a:xfrm>
            <a:off x="4927471" y="2096064"/>
            <a:ext cx="6340085" cy="3695136"/>
          </a:xfrm>
        </p:spPr>
        <p:txBody>
          <a:bodyPr>
            <a:normAutofit/>
          </a:bodyPr>
          <a:lstStyle/>
          <a:p>
            <a:r>
              <a:rPr lang="en-US" b="1" spc="50" dirty="0" err="1">
                <a:ln w="9525" cmpd="sng">
                  <a:solidFill>
                    <a:schemeClr val="accent1"/>
                  </a:solidFill>
                  <a:prstDash val="solid"/>
                </a:ln>
                <a:effectLst>
                  <a:glow rad="38100">
                    <a:schemeClr val="accent1">
                      <a:alpha val="40000"/>
                    </a:schemeClr>
                  </a:glow>
                </a:effectLst>
              </a:rPr>
              <a:t>Precondizioni</a:t>
            </a:r>
            <a:r>
              <a:rPr lang="en-US" dirty="0"/>
              <a:t>:</a:t>
            </a:r>
          </a:p>
          <a:p>
            <a:pPr lvl="1"/>
            <a:r>
              <a:rPr lang="en-US" dirty="0" err="1"/>
              <a:t>L’oggetto</a:t>
            </a:r>
            <a:r>
              <a:rPr lang="en-US" dirty="0"/>
              <a:t> verso sui ci </a:t>
            </a:r>
            <a:r>
              <a:rPr lang="en-US" dirty="0" err="1"/>
              <a:t>si</a:t>
            </a:r>
            <a:r>
              <a:rPr lang="en-US" dirty="0"/>
              <a:t> </a:t>
            </a:r>
            <a:r>
              <a:rPr lang="en-US" dirty="0" err="1"/>
              <a:t>vuole</a:t>
            </a:r>
            <a:r>
              <a:rPr lang="en-US" dirty="0"/>
              <a:t> </a:t>
            </a:r>
            <a:r>
              <a:rPr lang="en-US" dirty="0" err="1"/>
              <a:t>spostare</a:t>
            </a:r>
            <a:r>
              <a:rPr lang="en-US" dirty="0"/>
              <a:t>:</a:t>
            </a:r>
          </a:p>
          <a:p>
            <a:pPr lvl="2"/>
            <a:r>
              <a:rPr lang="en-US" dirty="0"/>
              <a:t>Non è </a:t>
            </a:r>
            <a:r>
              <a:rPr lang="en-US" dirty="0" err="1"/>
              <a:t>vicino</a:t>
            </a:r>
            <a:r>
              <a:rPr lang="en-US" dirty="0"/>
              <a:t> </a:t>
            </a:r>
            <a:r>
              <a:rPr lang="en-US" dirty="0" err="1"/>
              <a:t>all’agente</a:t>
            </a:r>
            <a:endParaRPr lang="en-US" dirty="0"/>
          </a:p>
          <a:p>
            <a:pPr lvl="2"/>
            <a:r>
              <a:rPr lang="en-US" dirty="0"/>
              <a:t>Non è </a:t>
            </a:r>
            <a:r>
              <a:rPr lang="en-US" dirty="0" err="1"/>
              <a:t>preso</a:t>
            </a:r>
            <a:r>
              <a:rPr lang="en-US" dirty="0"/>
              <a:t> </a:t>
            </a:r>
            <a:r>
              <a:rPr lang="en-US" dirty="0" err="1"/>
              <a:t>dall’agente</a:t>
            </a:r>
            <a:endParaRPr lang="en-US" dirty="0"/>
          </a:p>
          <a:p>
            <a:pPr lvl="1"/>
            <a:r>
              <a:rPr lang="en-US" dirty="0"/>
              <a:t>Il </a:t>
            </a:r>
            <a:r>
              <a:rPr lang="en-US" dirty="0" err="1"/>
              <a:t>pavimento</a:t>
            </a:r>
            <a:r>
              <a:rPr lang="en-US" dirty="0"/>
              <a:t> </a:t>
            </a:r>
            <a:r>
              <a:rPr lang="en-US" dirty="0" err="1"/>
              <a:t>della</a:t>
            </a:r>
            <a:r>
              <a:rPr lang="en-US" dirty="0"/>
              <a:t> stanza è </a:t>
            </a:r>
            <a:r>
              <a:rPr lang="en-US" dirty="0" err="1"/>
              <a:t>asciutto</a:t>
            </a:r>
            <a:endParaRPr lang="en-US" dirty="0"/>
          </a:p>
          <a:p>
            <a:pPr marL="0" indent="0">
              <a:buNone/>
            </a:pPr>
            <a:endParaRPr lang="en-US" dirty="0"/>
          </a:p>
          <a:p>
            <a:r>
              <a:rPr lang="en-US" dirty="0"/>
              <a:t> </a:t>
            </a:r>
            <a:r>
              <a:rPr lang="it-IT" b="1" dirty="0">
                <a:ln w="10160">
                  <a:solidFill>
                    <a:schemeClr val="accent5"/>
                  </a:solidFill>
                  <a:prstDash val="solid"/>
                </a:ln>
                <a:effectLst>
                  <a:outerShdw blurRad="38100" dist="22860" dir="5400000" algn="tl" rotWithShape="0">
                    <a:srgbClr val="000000">
                      <a:alpha val="30000"/>
                    </a:srgbClr>
                  </a:outerShdw>
                </a:effectLst>
              </a:rPr>
              <a:t>Azioni</a:t>
            </a:r>
            <a:r>
              <a:rPr lang="it-IT" dirty="0"/>
              <a:t>:</a:t>
            </a:r>
          </a:p>
          <a:p>
            <a:pPr lvl="1"/>
            <a:r>
              <a:rPr lang="it-IT" dirty="0"/>
              <a:t>L’agente non sarà più vicino all’oggetto corrente ma si sposterà verso l’oggetto desiderato</a:t>
            </a:r>
          </a:p>
          <a:p>
            <a:pPr marL="0" indent="0">
              <a:buNone/>
            </a:pPr>
            <a:endParaRPr lang="en-US" dirty="0"/>
          </a:p>
        </p:txBody>
      </p:sp>
      <p:cxnSp>
        <p:nvCxnSpPr>
          <p:cNvPr id="48" name="Straight Connector 40">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14</a:t>
            </a:fld>
            <a:endParaRPr lang="en-US"/>
          </a:p>
        </p:txBody>
      </p:sp>
    </p:spTree>
    <p:extLst>
      <p:ext uri="{BB962C8B-B14F-4D97-AF65-F5344CB8AC3E}">
        <p14:creationId xmlns:p14="http://schemas.microsoft.com/office/powerpoint/2010/main" val="120768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13534" y="609600"/>
            <a:ext cx="4754022" cy="1326321"/>
          </a:xfrm>
        </p:spPr>
        <p:txBody>
          <a:bodyPr>
            <a:normAutofit/>
          </a:bodyPr>
          <a:lstStyle/>
          <a:p>
            <a:r>
              <a:rPr lang="en-US" sz="2900" err="1"/>
              <a:t>Camminare</a:t>
            </a:r>
            <a:r>
              <a:rPr lang="en-US" sz="2900"/>
              <a:t> con il </a:t>
            </a:r>
            <a:r>
              <a:rPr lang="en-US" sz="2900" err="1"/>
              <a:t>pavimento</a:t>
            </a:r>
            <a:r>
              <a:rPr lang="en-US" sz="2900"/>
              <a:t> </a:t>
            </a:r>
            <a:r>
              <a:rPr lang="en-US" sz="2900" err="1"/>
              <a:t>bagnato</a:t>
            </a:r>
            <a:endParaRPr lang="en-US" sz="2900" b="1"/>
          </a:p>
        </p:txBody>
      </p:sp>
      <p:pic>
        <p:nvPicPr>
          <p:cNvPr id="6" name="Immagine 5" descr="Immagine che contiene testo&#10;&#10;Descrizione generata automaticamente">
            <a:extLst>
              <a:ext uri="{FF2B5EF4-FFF2-40B4-BE49-F238E27FC236}">
                <a16:creationId xmlns:a16="http://schemas.microsoft.com/office/drawing/2014/main" id="{CE52E865-C4DD-78D5-F744-BFB114FA396B}"/>
              </a:ext>
            </a:extLst>
          </p:cNvPr>
          <p:cNvPicPr>
            <a:picLocks noChangeAspect="1"/>
          </p:cNvPicPr>
          <p:nvPr/>
        </p:nvPicPr>
        <p:blipFill rotWithShape="1">
          <a:blip r:embed="rId3">
            <a:extLst>
              <a:ext uri="{28A0092B-C50C-407E-A947-70E740481C1C}">
                <a14:useLocalDpi xmlns:a14="http://schemas.microsoft.com/office/drawing/2010/main" val="0"/>
              </a:ext>
            </a:extLst>
          </a:blip>
          <a:srcRect r="16001" b="1"/>
          <a:stretch/>
        </p:blipFill>
        <p:spPr>
          <a:xfrm>
            <a:off x="20" y="10"/>
            <a:ext cx="6095980" cy="6857990"/>
          </a:xfrm>
          <a:prstGeom prst="rect">
            <a:avLst/>
          </a:prstGeom>
        </p:spPr>
      </p:pic>
      <p:sp>
        <p:nvSpPr>
          <p:cNvPr id="3" name="Content Placeholder 2"/>
          <p:cNvSpPr>
            <a:spLocks noGrp="1"/>
          </p:cNvSpPr>
          <p:nvPr>
            <p:ph idx="1"/>
          </p:nvPr>
        </p:nvSpPr>
        <p:spPr>
          <a:xfrm>
            <a:off x="6513534" y="2096064"/>
            <a:ext cx="4754004" cy="4152336"/>
          </a:xfrm>
        </p:spPr>
        <p:txBody>
          <a:bodyPr>
            <a:normAutofit fontScale="85000" lnSpcReduction="20000"/>
          </a:bodyPr>
          <a:lstStyle/>
          <a:p>
            <a:pPr>
              <a:lnSpc>
                <a:spcPct val="110000"/>
              </a:lnSpc>
            </a:pPr>
            <a:r>
              <a:rPr lang="en-US" sz="1700" b="1" spc="50" dirty="0" err="1">
                <a:ln w="9525" cmpd="sng">
                  <a:solidFill>
                    <a:schemeClr val="accent1"/>
                  </a:solidFill>
                  <a:prstDash val="solid"/>
                </a:ln>
                <a:effectLst>
                  <a:glow rad="38100">
                    <a:schemeClr val="accent1">
                      <a:alpha val="40000"/>
                    </a:schemeClr>
                  </a:glow>
                </a:effectLst>
              </a:rPr>
              <a:t>Precondizioni</a:t>
            </a:r>
            <a:r>
              <a:rPr lang="en-US" sz="1700" dirty="0"/>
              <a:t>:</a:t>
            </a:r>
          </a:p>
          <a:p>
            <a:pPr lvl="1">
              <a:lnSpc>
                <a:spcPct val="110000"/>
              </a:lnSpc>
            </a:pPr>
            <a:r>
              <a:rPr lang="en-US" sz="1700" dirty="0" err="1"/>
              <a:t>L’oggetto</a:t>
            </a:r>
            <a:r>
              <a:rPr lang="en-US" sz="1700" dirty="0"/>
              <a:t> verso sui ci </a:t>
            </a:r>
            <a:r>
              <a:rPr lang="en-US" sz="1700" dirty="0" err="1"/>
              <a:t>si</a:t>
            </a:r>
            <a:r>
              <a:rPr lang="en-US" sz="1700" dirty="0"/>
              <a:t> </a:t>
            </a:r>
            <a:r>
              <a:rPr lang="en-US" sz="1700" dirty="0" err="1"/>
              <a:t>vuole</a:t>
            </a:r>
            <a:r>
              <a:rPr lang="en-US" sz="1700" dirty="0"/>
              <a:t> </a:t>
            </a:r>
            <a:r>
              <a:rPr lang="en-US" sz="1700" dirty="0" err="1"/>
              <a:t>spostare</a:t>
            </a:r>
            <a:r>
              <a:rPr lang="en-US" sz="1700" dirty="0"/>
              <a:t>:</a:t>
            </a:r>
          </a:p>
          <a:p>
            <a:pPr lvl="2">
              <a:lnSpc>
                <a:spcPct val="110000"/>
              </a:lnSpc>
            </a:pPr>
            <a:r>
              <a:rPr lang="en-US" sz="1700" dirty="0"/>
              <a:t>Non è </a:t>
            </a:r>
            <a:r>
              <a:rPr lang="en-US" sz="1700" dirty="0" err="1"/>
              <a:t>vicino</a:t>
            </a:r>
            <a:r>
              <a:rPr lang="en-US" sz="1700" dirty="0"/>
              <a:t> </a:t>
            </a:r>
            <a:r>
              <a:rPr lang="en-US" sz="1700" dirty="0" err="1"/>
              <a:t>all’agente</a:t>
            </a:r>
            <a:endParaRPr lang="en-US" sz="1700" dirty="0"/>
          </a:p>
          <a:p>
            <a:pPr lvl="2">
              <a:lnSpc>
                <a:spcPct val="110000"/>
              </a:lnSpc>
            </a:pPr>
            <a:r>
              <a:rPr lang="en-US" sz="1700" dirty="0"/>
              <a:t>Non è </a:t>
            </a:r>
            <a:r>
              <a:rPr lang="en-US" sz="1700" dirty="0" err="1"/>
              <a:t>preso</a:t>
            </a:r>
            <a:r>
              <a:rPr lang="en-US" sz="1700" dirty="0"/>
              <a:t> </a:t>
            </a:r>
            <a:r>
              <a:rPr lang="en-US" sz="1700" dirty="0" err="1"/>
              <a:t>dall’agente</a:t>
            </a:r>
            <a:endParaRPr lang="en-US" sz="1700" dirty="0"/>
          </a:p>
          <a:p>
            <a:pPr lvl="1">
              <a:lnSpc>
                <a:spcPct val="110000"/>
              </a:lnSpc>
            </a:pPr>
            <a:r>
              <a:rPr lang="en-US" sz="1700" dirty="0"/>
              <a:t>Il </a:t>
            </a:r>
            <a:r>
              <a:rPr lang="en-US" sz="1700" dirty="0" err="1"/>
              <a:t>pavimento</a:t>
            </a:r>
            <a:r>
              <a:rPr lang="en-US" sz="1700" dirty="0"/>
              <a:t> </a:t>
            </a:r>
            <a:r>
              <a:rPr lang="en-US" sz="1700" dirty="0" err="1"/>
              <a:t>della</a:t>
            </a:r>
            <a:r>
              <a:rPr lang="en-US" sz="1700" dirty="0"/>
              <a:t> stanza è </a:t>
            </a:r>
            <a:r>
              <a:rPr lang="en-US" sz="1700" dirty="0" err="1"/>
              <a:t>bagnato</a:t>
            </a:r>
            <a:endParaRPr lang="en-US" sz="1700" dirty="0"/>
          </a:p>
          <a:p>
            <a:pPr marL="0" indent="0">
              <a:lnSpc>
                <a:spcPct val="110000"/>
              </a:lnSpc>
              <a:buNone/>
            </a:pPr>
            <a:endParaRPr lang="en-US" sz="1700" dirty="0"/>
          </a:p>
          <a:p>
            <a:pPr>
              <a:lnSpc>
                <a:spcPct val="110000"/>
              </a:lnSpc>
            </a:pPr>
            <a:r>
              <a:rPr lang="en-US" sz="1700" dirty="0"/>
              <a:t> </a:t>
            </a:r>
            <a:r>
              <a:rPr lang="it-IT" sz="1700" b="1" dirty="0">
                <a:ln w="10160">
                  <a:solidFill>
                    <a:schemeClr val="accent5"/>
                  </a:solidFill>
                  <a:prstDash val="solid"/>
                </a:ln>
                <a:effectLst>
                  <a:outerShdw blurRad="38100" dist="22860" dir="5400000" algn="tl" rotWithShape="0">
                    <a:srgbClr val="000000">
                      <a:alpha val="30000"/>
                    </a:srgbClr>
                  </a:outerShdw>
                </a:effectLst>
              </a:rPr>
              <a:t>Azioni</a:t>
            </a:r>
            <a:r>
              <a:rPr lang="it-IT" sz="1700" dirty="0"/>
              <a:t>:</a:t>
            </a:r>
          </a:p>
          <a:p>
            <a:pPr lvl="1">
              <a:lnSpc>
                <a:spcPct val="110000"/>
              </a:lnSpc>
            </a:pPr>
            <a:r>
              <a:rPr lang="it-IT" sz="1600" dirty="0"/>
              <a:t>L’agente non sarà più vicino all’oggetto corrente ma si sposterà verso l’oggetto desiderato</a:t>
            </a:r>
          </a:p>
          <a:p>
            <a:pPr lvl="1">
              <a:lnSpc>
                <a:spcPct val="110000"/>
              </a:lnSpc>
            </a:pPr>
            <a:endParaRPr lang="it-IT" sz="1500" dirty="0"/>
          </a:p>
          <a:p>
            <a:pPr>
              <a:lnSpc>
                <a:spcPct val="110000"/>
              </a:lnSpc>
            </a:pPr>
            <a:r>
              <a:rPr lang="it-IT" sz="1800" b="1" u="sng" dirty="0">
                <a:ln w="9525">
                  <a:solidFill>
                    <a:schemeClr val="bg1"/>
                  </a:solidFill>
                  <a:prstDash val="solid"/>
                </a:ln>
                <a:effectLst>
                  <a:outerShdw blurRad="12700" dist="38100" dir="2700000" algn="tl" rotWithShape="0">
                    <a:schemeClr val="bg1">
                      <a:lumMod val="50000"/>
                    </a:schemeClr>
                  </a:outerShdw>
                </a:effectLst>
              </a:rPr>
              <a:t>N.B.</a:t>
            </a:r>
            <a:r>
              <a:rPr lang="it-IT" sz="1800" dirty="0"/>
              <a:t>: quando l’agente eseguirà questa regola simulerà di essere scivolato. Questa regola, nel corso delle iterazioni, verrà scartata dall’agente in quanto ha un </a:t>
            </a:r>
            <a:r>
              <a:rPr lang="it-IT" sz="1800" dirty="0" err="1"/>
              <a:t>reward</a:t>
            </a:r>
            <a:r>
              <a:rPr lang="it-IT" sz="1800" dirty="0"/>
              <a:t> più basso della precedente</a:t>
            </a:r>
          </a:p>
          <a:p>
            <a:pPr>
              <a:lnSpc>
                <a:spcPct val="110000"/>
              </a:lnSpc>
            </a:pPr>
            <a:endParaRPr lang="it-IT" sz="1700" dirty="0"/>
          </a:p>
          <a:p>
            <a:pPr marL="0" indent="0">
              <a:lnSpc>
                <a:spcPct val="110000"/>
              </a:lnSpc>
              <a:buNone/>
            </a:pPr>
            <a:endParaRPr lang="en-US" sz="1700" dirty="0"/>
          </a:p>
        </p:txBody>
      </p:sp>
      <p:cxnSp>
        <p:nvCxnSpPr>
          <p:cNvPr id="48" name="Straight Connector 45">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15</a:t>
            </a:fld>
            <a:endParaRPr lang="en-US"/>
          </a:p>
        </p:txBody>
      </p:sp>
    </p:spTree>
    <p:extLst>
      <p:ext uri="{BB962C8B-B14F-4D97-AF65-F5344CB8AC3E}">
        <p14:creationId xmlns:p14="http://schemas.microsoft.com/office/powerpoint/2010/main" val="346900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54444" y="609600"/>
            <a:ext cx="3113112" cy="1326321"/>
          </a:xfrm>
        </p:spPr>
        <p:txBody>
          <a:bodyPr>
            <a:normAutofit/>
          </a:bodyPr>
          <a:lstStyle/>
          <a:p>
            <a:pPr algn="l"/>
            <a:r>
              <a:rPr lang="en-US" sz="2400" dirty="0" err="1"/>
              <a:t>Asciugare</a:t>
            </a:r>
            <a:r>
              <a:rPr lang="en-US" sz="2400" dirty="0"/>
              <a:t> il </a:t>
            </a:r>
            <a:r>
              <a:rPr lang="en-US" sz="2400" dirty="0" err="1"/>
              <a:t>pavimento</a:t>
            </a:r>
            <a:r>
              <a:rPr lang="en-US" sz="2400" dirty="0"/>
              <a:t> </a:t>
            </a:r>
            <a:r>
              <a:rPr lang="en-US" sz="2400" dirty="0" err="1"/>
              <a:t>della</a:t>
            </a:r>
            <a:r>
              <a:rPr lang="en-US" sz="2400" dirty="0"/>
              <a:t> stanza</a:t>
            </a:r>
            <a:endParaRPr lang="en-US" sz="2400" b="1" dirty="0"/>
          </a:p>
        </p:txBody>
      </p:sp>
      <p:pic>
        <p:nvPicPr>
          <p:cNvPr id="8" name="Immagine 7" descr="Immagine che contiene testo&#10;&#10;Descrizione generata automaticamente">
            <a:extLst>
              <a:ext uri="{FF2B5EF4-FFF2-40B4-BE49-F238E27FC236}">
                <a16:creationId xmlns:a16="http://schemas.microsoft.com/office/drawing/2014/main" id="{62C2F218-5A5B-DB05-2E58-5DE996EE039B}"/>
              </a:ext>
            </a:extLst>
          </p:cNvPr>
          <p:cNvPicPr>
            <a:picLocks noChangeAspect="1"/>
          </p:cNvPicPr>
          <p:nvPr/>
        </p:nvPicPr>
        <p:blipFill rotWithShape="1">
          <a:blip r:embed="rId3">
            <a:extLst>
              <a:ext uri="{28A0092B-C50C-407E-A947-70E740481C1C}">
                <a14:useLocalDpi xmlns:a14="http://schemas.microsoft.com/office/drawing/2010/main" val="0"/>
              </a:ext>
            </a:extLst>
          </a:blip>
          <a:srcRect l="3439" r="10108" b="1"/>
          <a:stretch/>
        </p:blipFill>
        <p:spPr>
          <a:xfrm>
            <a:off x="20" y="10"/>
            <a:ext cx="7552924" cy="6857990"/>
          </a:xfrm>
          <a:prstGeom prst="rect">
            <a:avLst/>
          </a:prstGeom>
        </p:spPr>
      </p:pic>
      <p:sp>
        <p:nvSpPr>
          <p:cNvPr id="3" name="Content Placeholder 2"/>
          <p:cNvSpPr>
            <a:spLocks noGrp="1"/>
          </p:cNvSpPr>
          <p:nvPr>
            <p:ph idx="1"/>
          </p:nvPr>
        </p:nvSpPr>
        <p:spPr>
          <a:xfrm>
            <a:off x="8154444" y="2096064"/>
            <a:ext cx="3113112" cy="3695136"/>
          </a:xfrm>
        </p:spPr>
        <p:txBody>
          <a:bodyPr>
            <a:normAutofit/>
          </a:bodyPr>
          <a:lstStyle/>
          <a:p>
            <a:pPr>
              <a:lnSpc>
                <a:spcPct val="110000"/>
              </a:lnSpc>
            </a:pPr>
            <a:r>
              <a:rPr lang="en-US" sz="1800" b="1" spc="50" dirty="0" err="1">
                <a:ln w="9525" cmpd="sng">
                  <a:solidFill>
                    <a:schemeClr val="accent1"/>
                  </a:solidFill>
                  <a:prstDash val="solid"/>
                </a:ln>
                <a:effectLst>
                  <a:glow rad="38100">
                    <a:schemeClr val="accent1">
                      <a:alpha val="40000"/>
                    </a:schemeClr>
                  </a:glow>
                </a:effectLst>
              </a:rPr>
              <a:t>Precondizioni</a:t>
            </a:r>
            <a:r>
              <a:rPr lang="en-US" sz="1800" dirty="0"/>
              <a:t>:</a:t>
            </a:r>
          </a:p>
          <a:p>
            <a:pPr lvl="1">
              <a:lnSpc>
                <a:spcPct val="110000"/>
              </a:lnSpc>
            </a:pPr>
            <a:r>
              <a:rPr lang="en-US" dirty="0"/>
              <a:t>Il </a:t>
            </a:r>
            <a:r>
              <a:rPr lang="en-US" dirty="0" err="1"/>
              <a:t>pavimento</a:t>
            </a:r>
            <a:r>
              <a:rPr lang="en-US" dirty="0"/>
              <a:t> </a:t>
            </a:r>
            <a:r>
              <a:rPr lang="en-US" dirty="0" err="1"/>
              <a:t>della</a:t>
            </a:r>
            <a:r>
              <a:rPr lang="en-US" dirty="0"/>
              <a:t> stanza è </a:t>
            </a:r>
            <a:r>
              <a:rPr lang="en-US" dirty="0" err="1"/>
              <a:t>bagnato</a:t>
            </a:r>
            <a:endParaRPr lang="en-US" dirty="0"/>
          </a:p>
          <a:p>
            <a:pPr marL="914400" lvl="2" indent="0">
              <a:lnSpc>
                <a:spcPct val="110000"/>
              </a:lnSpc>
              <a:buNone/>
            </a:pPr>
            <a:endParaRPr lang="en-US" sz="1800" dirty="0"/>
          </a:p>
          <a:p>
            <a:pPr>
              <a:lnSpc>
                <a:spcPct val="110000"/>
              </a:lnSpc>
            </a:pPr>
            <a:r>
              <a:rPr lang="en-US" sz="1800" dirty="0"/>
              <a:t> </a:t>
            </a:r>
            <a:r>
              <a:rPr lang="it-IT" sz="1800" b="1" dirty="0">
                <a:ln w="10160">
                  <a:solidFill>
                    <a:schemeClr val="accent5"/>
                  </a:solidFill>
                  <a:prstDash val="solid"/>
                </a:ln>
                <a:effectLst>
                  <a:outerShdw blurRad="38100" dist="22860" dir="5400000" algn="tl" rotWithShape="0">
                    <a:srgbClr val="000000">
                      <a:alpha val="30000"/>
                    </a:srgbClr>
                  </a:outerShdw>
                </a:effectLst>
              </a:rPr>
              <a:t>Azioni</a:t>
            </a:r>
            <a:r>
              <a:rPr lang="it-IT" sz="1800" dirty="0"/>
              <a:t>:</a:t>
            </a:r>
          </a:p>
          <a:p>
            <a:pPr lvl="1">
              <a:lnSpc>
                <a:spcPct val="110000"/>
              </a:lnSpc>
            </a:pPr>
            <a:r>
              <a:rPr lang="it-IT" dirty="0"/>
              <a:t>L’agente asciuga il pavimento e lo stato del pavimento cambia da bagnato ad asciutto</a:t>
            </a:r>
          </a:p>
          <a:p>
            <a:pPr marL="0" indent="0">
              <a:lnSpc>
                <a:spcPct val="110000"/>
              </a:lnSpc>
              <a:buNone/>
            </a:pPr>
            <a:endParaRPr lang="en-US" sz="1800" dirty="0"/>
          </a:p>
        </p:txBody>
      </p:sp>
      <p:cxnSp>
        <p:nvCxnSpPr>
          <p:cNvPr id="68" name="Straight Connector 63">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16</a:t>
            </a:fld>
            <a:endParaRPr lang="en-US"/>
          </a:p>
        </p:txBody>
      </p:sp>
    </p:spTree>
    <p:extLst>
      <p:ext uri="{BB962C8B-B14F-4D97-AF65-F5344CB8AC3E}">
        <p14:creationId xmlns:p14="http://schemas.microsoft.com/office/powerpoint/2010/main" val="374540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7472" y="609600"/>
            <a:ext cx="6340084" cy="1326321"/>
          </a:xfrm>
        </p:spPr>
        <p:txBody>
          <a:bodyPr>
            <a:normAutofit/>
          </a:bodyPr>
          <a:lstStyle/>
          <a:p>
            <a:r>
              <a:rPr lang="en-US" sz="3100" err="1"/>
              <a:t>Raccogliere</a:t>
            </a:r>
            <a:r>
              <a:rPr lang="en-US" sz="3100"/>
              <a:t> un </a:t>
            </a:r>
            <a:r>
              <a:rPr lang="en-US" sz="3100" err="1"/>
              <a:t>oggetto</a:t>
            </a:r>
            <a:r>
              <a:rPr lang="en-US" sz="3100"/>
              <a:t> e </a:t>
            </a:r>
            <a:r>
              <a:rPr lang="en-US" sz="3100" err="1"/>
              <a:t>metterlo</a:t>
            </a:r>
            <a:r>
              <a:rPr lang="en-US" sz="3100"/>
              <a:t> in </a:t>
            </a:r>
            <a:r>
              <a:rPr lang="en-US" sz="3100" err="1"/>
              <a:t>tasca</a:t>
            </a:r>
            <a:endParaRPr lang="en-US" sz="3100" b="1"/>
          </a:p>
        </p:txBody>
      </p:sp>
      <p:pic>
        <p:nvPicPr>
          <p:cNvPr id="6" name="Immagine 5" descr="Immagine che contiene testo&#10;&#10;Descrizione generata automaticamente">
            <a:extLst>
              <a:ext uri="{FF2B5EF4-FFF2-40B4-BE49-F238E27FC236}">
                <a16:creationId xmlns:a16="http://schemas.microsoft.com/office/drawing/2014/main" id="{D521DAEF-B78E-667B-819E-0B47B356CF4C}"/>
              </a:ext>
            </a:extLst>
          </p:cNvPr>
          <p:cNvPicPr>
            <a:picLocks noChangeAspect="1"/>
          </p:cNvPicPr>
          <p:nvPr/>
        </p:nvPicPr>
        <p:blipFill rotWithShape="1">
          <a:blip r:embed="rId3">
            <a:extLst>
              <a:ext uri="{28A0092B-C50C-407E-A947-70E740481C1C}">
                <a14:useLocalDpi xmlns:a14="http://schemas.microsoft.com/office/drawing/2010/main" val="0"/>
              </a:ext>
            </a:extLst>
          </a:blip>
          <a:srcRect r="22299"/>
          <a:stretch/>
        </p:blipFill>
        <p:spPr>
          <a:xfrm>
            <a:off x="20" y="10"/>
            <a:ext cx="4635987" cy="6857990"/>
          </a:xfrm>
          <a:prstGeom prst="rect">
            <a:avLst/>
          </a:prstGeom>
        </p:spPr>
      </p:pic>
      <p:sp>
        <p:nvSpPr>
          <p:cNvPr id="3" name="Content Placeholder 2"/>
          <p:cNvSpPr>
            <a:spLocks noGrp="1"/>
          </p:cNvSpPr>
          <p:nvPr>
            <p:ph idx="1"/>
          </p:nvPr>
        </p:nvSpPr>
        <p:spPr>
          <a:xfrm>
            <a:off x="4927472" y="2096064"/>
            <a:ext cx="6340084" cy="3935281"/>
          </a:xfrm>
        </p:spPr>
        <p:txBody>
          <a:bodyPr>
            <a:normAutofit lnSpcReduction="10000"/>
          </a:bodyPr>
          <a:lstStyle/>
          <a:p>
            <a:r>
              <a:rPr lang="en-US" b="1" spc="50" dirty="0" err="1">
                <a:ln w="9525" cmpd="sng">
                  <a:solidFill>
                    <a:schemeClr val="accent1"/>
                  </a:solidFill>
                  <a:prstDash val="solid"/>
                </a:ln>
                <a:effectLst>
                  <a:glow rad="38100">
                    <a:schemeClr val="accent1">
                      <a:alpha val="40000"/>
                    </a:schemeClr>
                  </a:glow>
                </a:effectLst>
              </a:rPr>
              <a:t>Precondizioni</a:t>
            </a:r>
            <a:r>
              <a:rPr lang="en-US" dirty="0"/>
              <a:t>:</a:t>
            </a:r>
          </a:p>
          <a:p>
            <a:pPr lvl="1"/>
            <a:r>
              <a:rPr lang="en-US" dirty="0" err="1"/>
              <a:t>L’oggetto</a:t>
            </a:r>
            <a:r>
              <a:rPr lang="en-US" dirty="0"/>
              <a:t> verso sui ci </a:t>
            </a:r>
            <a:r>
              <a:rPr lang="en-US" dirty="0" err="1"/>
              <a:t>si</a:t>
            </a:r>
            <a:r>
              <a:rPr lang="en-US" dirty="0"/>
              <a:t> </a:t>
            </a:r>
            <a:r>
              <a:rPr lang="en-US" dirty="0" err="1"/>
              <a:t>vuole</a:t>
            </a:r>
            <a:r>
              <a:rPr lang="en-US" dirty="0"/>
              <a:t> </a:t>
            </a:r>
            <a:r>
              <a:rPr lang="en-US" dirty="0" err="1"/>
              <a:t>spostare</a:t>
            </a:r>
            <a:r>
              <a:rPr lang="en-US" dirty="0"/>
              <a:t>:</a:t>
            </a:r>
          </a:p>
          <a:p>
            <a:pPr lvl="2"/>
            <a:r>
              <a:rPr lang="en-US" dirty="0"/>
              <a:t>È </a:t>
            </a:r>
            <a:r>
              <a:rPr lang="en-US" dirty="0" err="1"/>
              <a:t>vicino</a:t>
            </a:r>
            <a:r>
              <a:rPr lang="en-US" dirty="0"/>
              <a:t> </a:t>
            </a:r>
            <a:r>
              <a:rPr lang="en-US" dirty="0" err="1"/>
              <a:t>all’agente</a:t>
            </a:r>
            <a:endParaRPr lang="en-US" dirty="0"/>
          </a:p>
          <a:p>
            <a:pPr lvl="2"/>
            <a:r>
              <a:rPr lang="en-US" dirty="0"/>
              <a:t>Non è </a:t>
            </a:r>
            <a:r>
              <a:rPr lang="en-US" dirty="0" err="1"/>
              <a:t>ancora</a:t>
            </a:r>
            <a:r>
              <a:rPr lang="en-US" dirty="0"/>
              <a:t> </a:t>
            </a:r>
            <a:r>
              <a:rPr lang="en-US" dirty="0" err="1"/>
              <a:t>preso</a:t>
            </a:r>
            <a:r>
              <a:rPr lang="en-US" dirty="0"/>
              <a:t> </a:t>
            </a:r>
            <a:r>
              <a:rPr lang="en-US" dirty="0" err="1"/>
              <a:t>dall’agente</a:t>
            </a:r>
            <a:endParaRPr lang="en-US" dirty="0"/>
          </a:p>
          <a:p>
            <a:pPr lvl="2"/>
            <a:r>
              <a:rPr lang="en-US" dirty="0"/>
              <a:t>Una </a:t>
            </a:r>
            <a:r>
              <a:rPr lang="en-US" dirty="0" err="1"/>
              <a:t>delle</a:t>
            </a:r>
            <a:r>
              <a:rPr lang="en-US" dirty="0"/>
              <a:t> due </a:t>
            </a:r>
            <a:r>
              <a:rPr lang="en-US" dirty="0" err="1"/>
              <a:t>tasche</a:t>
            </a:r>
            <a:r>
              <a:rPr lang="en-US" dirty="0"/>
              <a:t> è </a:t>
            </a:r>
            <a:r>
              <a:rPr lang="en-US" dirty="0" err="1"/>
              <a:t>vuota</a:t>
            </a:r>
            <a:endParaRPr lang="en-US" dirty="0"/>
          </a:p>
          <a:p>
            <a:pPr lvl="2"/>
            <a:r>
              <a:rPr lang="en-US" dirty="0"/>
              <a:t>Non è la </a:t>
            </a:r>
            <a:r>
              <a:rPr lang="en-US" dirty="0" err="1"/>
              <a:t>finestra</a:t>
            </a:r>
            <a:r>
              <a:rPr lang="en-US" dirty="0"/>
              <a:t> (per </a:t>
            </a:r>
            <a:r>
              <a:rPr lang="en-US" dirty="0" err="1"/>
              <a:t>ovvie</a:t>
            </a:r>
            <a:r>
              <a:rPr lang="en-US" dirty="0"/>
              <a:t> </a:t>
            </a:r>
            <a:r>
              <a:rPr lang="en-US" dirty="0" err="1"/>
              <a:t>ragioni</a:t>
            </a:r>
            <a:r>
              <a:rPr lang="en-US" dirty="0"/>
              <a:t>)</a:t>
            </a:r>
          </a:p>
          <a:p>
            <a:pPr marL="0" indent="0">
              <a:buNone/>
            </a:pPr>
            <a:endParaRPr lang="en-US" dirty="0"/>
          </a:p>
          <a:p>
            <a:r>
              <a:rPr lang="en-US" dirty="0"/>
              <a:t> </a:t>
            </a:r>
            <a:r>
              <a:rPr lang="it-IT" b="1" dirty="0">
                <a:ln w="10160">
                  <a:solidFill>
                    <a:schemeClr val="accent5"/>
                  </a:solidFill>
                  <a:prstDash val="solid"/>
                </a:ln>
                <a:effectLst>
                  <a:outerShdw blurRad="38100" dist="22860" dir="5400000" algn="tl" rotWithShape="0">
                    <a:srgbClr val="000000">
                      <a:alpha val="30000"/>
                    </a:srgbClr>
                  </a:outerShdw>
                </a:effectLst>
              </a:rPr>
              <a:t>Azioni</a:t>
            </a:r>
            <a:r>
              <a:rPr lang="it-IT" dirty="0"/>
              <a:t>:</a:t>
            </a:r>
          </a:p>
          <a:p>
            <a:pPr lvl="1"/>
            <a:r>
              <a:rPr lang="it-IT" dirty="0"/>
              <a:t>L’agente avrà preso l’oggetto</a:t>
            </a:r>
          </a:p>
          <a:p>
            <a:pPr lvl="1"/>
            <a:r>
              <a:rPr lang="it-IT" dirty="0"/>
              <a:t>Una delle due tasche conterrà l’oggetto preso</a:t>
            </a:r>
          </a:p>
          <a:p>
            <a:pPr marL="0" indent="0">
              <a:buNone/>
            </a:pPr>
            <a:endParaRPr lang="en-US" dirty="0"/>
          </a:p>
        </p:txBody>
      </p:sp>
      <p:cxnSp>
        <p:nvCxnSpPr>
          <p:cNvPr id="57" name="Straight Connector 52">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17</a:t>
            </a:fld>
            <a:endParaRPr lang="en-US"/>
          </a:p>
        </p:txBody>
      </p:sp>
    </p:spTree>
    <p:extLst>
      <p:ext uri="{BB962C8B-B14F-4D97-AF65-F5344CB8AC3E}">
        <p14:creationId xmlns:p14="http://schemas.microsoft.com/office/powerpoint/2010/main" val="425510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54444" y="609600"/>
            <a:ext cx="3113112" cy="1326321"/>
          </a:xfrm>
        </p:spPr>
        <p:txBody>
          <a:bodyPr>
            <a:normAutofit/>
          </a:bodyPr>
          <a:lstStyle/>
          <a:p>
            <a:pPr algn="l"/>
            <a:r>
              <a:rPr lang="en-US" sz="2100" dirty="0" err="1"/>
              <a:t>Togliere</a:t>
            </a:r>
            <a:r>
              <a:rPr lang="en-US" sz="2100" dirty="0"/>
              <a:t> un </a:t>
            </a:r>
            <a:r>
              <a:rPr lang="en-US" sz="2100" dirty="0" err="1"/>
              <a:t>oggetto</a:t>
            </a:r>
            <a:r>
              <a:rPr lang="en-US" sz="2100" dirty="0"/>
              <a:t> </a:t>
            </a:r>
            <a:r>
              <a:rPr lang="en-US" sz="2100" dirty="0" err="1"/>
              <a:t>dalla</a:t>
            </a:r>
            <a:r>
              <a:rPr lang="en-US" sz="2100" dirty="0"/>
              <a:t> </a:t>
            </a:r>
            <a:r>
              <a:rPr lang="en-US" sz="2100" dirty="0" err="1"/>
              <a:t>tasca</a:t>
            </a:r>
            <a:r>
              <a:rPr lang="en-US" sz="2100" dirty="0"/>
              <a:t> e </a:t>
            </a:r>
            <a:r>
              <a:rPr lang="en-US" sz="2100" dirty="0" err="1"/>
              <a:t>posarlo</a:t>
            </a:r>
            <a:r>
              <a:rPr lang="en-US" sz="2100" dirty="0"/>
              <a:t> a terra</a:t>
            </a:r>
            <a:endParaRPr lang="en-US" sz="2100" b="1" dirty="0"/>
          </a:p>
        </p:txBody>
      </p:sp>
      <p:pic>
        <p:nvPicPr>
          <p:cNvPr id="7" name="Immagine 6" descr="Immagine che contiene testo&#10;&#10;Descrizione generata automaticamente">
            <a:extLst>
              <a:ext uri="{FF2B5EF4-FFF2-40B4-BE49-F238E27FC236}">
                <a16:creationId xmlns:a16="http://schemas.microsoft.com/office/drawing/2014/main" id="{3DB79A8D-089F-0AF0-2073-CD8EC3C89A72}"/>
              </a:ext>
            </a:extLst>
          </p:cNvPr>
          <p:cNvPicPr>
            <a:picLocks noChangeAspect="1"/>
          </p:cNvPicPr>
          <p:nvPr/>
        </p:nvPicPr>
        <p:blipFill rotWithShape="1">
          <a:blip r:embed="rId4">
            <a:extLst>
              <a:ext uri="{28A0092B-C50C-407E-A947-70E740481C1C}">
                <a14:useLocalDpi xmlns:a14="http://schemas.microsoft.com/office/drawing/2010/main" val="0"/>
              </a:ext>
            </a:extLst>
          </a:blip>
          <a:srcRect r="15197" b="-1"/>
          <a:stretch/>
        </p:blipFill>
        <p:spPr>
          <a:xfrm>
            <a:off x="20" y="10"/>
            <a:ext cx="7552924" cy="6857990"/>
          </a:xfrm>
          <a:prstGeom prst="rect">
            <a:avLst/>
          </a:prstGeom>
        </p:spPr>
      </p:pic>
      <p:sp>
        <p:nvSpPr>
          <p:cNvPr id="3" name="Content Placeholder 2"/>
          <p:cNvSpPr>
            <a:spLocks noGrp="1"/>
          </p:cNvSpPr>
          <p:nvPr>
            <p:ph idx="1"/>
          </p:nvPr>
        </p:nvSpPr>
        <p:spPr>
          <a:xfrm>
            <a:off x="8154443" y="2096064"/>
            <a:ext cx="3113108" cy="4213296"/>
          </a:xfrm>
        </p:spPr>
        <p:txBody>
          <a:bodyPr>
            <a:normAutofit fontScale="92500" lnSpcReduction="10000"/>
          </a:bodyPr>
          <a:lstStyle/>
          <a:p>
            <a:pPr>
              <a:lnSpc>
                <a:spcPct val="110000"/>
              </a:lnSpc>
            </a:pPr>
            <a:r>
              <a:rPr lang="en-US" sz="1900" b="1" spc="50" dirty="0" err="1">
                <a:ln w="9525" cmpd="sng">
                  <a:solidFill>
                    <a:schemeClr val="accent1"/>
                  </a:solidFill>
                  <a:prstDash val="solid"/>
                </a:ln>
                <a:effectLst>
                  <a:glow rad="38100">
                    <a:schemeClr val="accent1">
                      <a:alpha val="40000"/>
                    </a:schemeClr>
                  </a:glow>
                </a:effectLst>
              </a:rPr>
              <a:t>Precondizioni</a:t>
            </a:r>
            <a:r>
              <a:rPr lang="en-US" sz="1600" dirty="0"/>
              <a:t>:</a:t>
            </a:r>
          </a:p>
          <a:p>
            <a:pPr lvl="1">
              <a:lnSpc>
                <a:spcPct val="110000"/>
              </a:lnSpc>
            </a:pPr>
            <a:r>
              <a:rPr lang="en-US" sz="1600" dirty="0"/>
              <a:t>Una </a:t>
            </a:r>
            <a:r>
              <a:rPr lang="en-US" sz="1600" dirty="0" err="1"/>
              <a:t>delle</a:t>
            </a:r>
            <a:r>
              <a:rPr lang="en-US" sz="1600" dirty="0"/>
              <a:t> due </a:t>
            </a:r>
            <a:r>
              <a:rPr lang="en-US" sz="1600" dirty="0" err="1"/>
              <a:t>tasche</a:t>
            </a:r>
            <a:r>
              <a:rPr lang="en-US" sz="1600" dirty="0"/>
              <a:t> </a:t>
            </a:r>
            <a:r>
              <a:rPr lang="en-US" sz="1600" dirty="0" err="1"/>
              <a:t>dell’agente</a:t>
            </a:r>
            <a:r>
              <a:rPr lang="en-US" sz="1600" dirty="0"/>
              <a:t> </a:t>
            </a:r>
            <a:r>
              <a:rPr lang="en-US" sz="1600" dirty="0" err="1"/>
              <a:t>contiene</a:t>
            </a:r>
            <a:r>
              <a:rPr lang="en-US" sz="1600" dirty="0"/>
              <a:t> </a:t>
            </a:r>
            <a:r>
              <a:rPr lang="en-US" sz="1600" dirty="0" err="1"/>
              <a:t>l’oggetto</a:t>
            </a:r>
            <a:endParaRPr lang="en-US" sz="1600" dirty="0"/>
          </a:p>
          <a:p>
            <a:pPr lvl="1">
              <a:lnSpc>
                <a:spcPct val="110000"/>
              </a:lnSpc>
            </a:pPr>
            <a:r>
              <a:rPr lang="en-US" sz="1600" dirty="0" err="1"/>
              <a:t>L’unico</a:t>
            </a:r>
            <a:r>
              <a:rPr lang="en-US" sz="1600" dirty="0"/>
              <a:t> </a:t>
            </a:r>
            <a:r>
              <a:rPr lang="en-US" sz="1600" dirty="0" err="1"/>
              <a:t>oggetto</a:t>
            </a:r>
            <a:r>
              <a:rPr lang="en-US" sz="1600" dirty="0"/>
              <a:t> </a:t>
            </a:r>
            <a:r>
              <a:rPr lang="en-US" sz="1600" dirty="0" err="1"/>
              <a:t>che</a:t>
            </a:r>
            <a:r>
              <a:rPr lang="en-US" sz="1600" dirty="0"/>
              <a:t> non </a:t>
            </a:r>
            <a:r>
              <a:rPr lang="en-US" sz="1600" dirty="0" err="1"/>
              <a:t>può</a:t>
            </a:r>
            <a:r>
              <a:rPr lang="en-US" sz="1600" dirty="0"/>
              <a:t> </a:t>
            </a:r>
            <a:r>
              <a:rPr lang="en-US" sz="1600" dirty="0" err="1"/>
              <a:t>togliere</a:t>
            </a:r>
            <a:r>
              <a:rPr lang="en-US" sz="1600" dirty="0"/>
              <a:t> è la </a:t>
            </a:r>
            <a:r>
              <a:rPr lang="en-US" sz="1600" dirty="0" err="1"/>
              <a:t>finestra</a:t>
            </a:r>
            <a:r>
              <a:rPr lang="en-US" sz="1600" dirty="0"/>
              <a:t> (per </a:t>
            </a:r>
            <a:r>
              <a:rPr lang="en-US" sz="1600" dirty="0" err="1"/>
              <a:t>ovvie</a:t>
            </a:r>
            <a:r>
              <a:rPr lang="en-US" sz="1600" dirty="0"/>
              <a:t> </a:t>
            </a:r>
            <a:r>
              <a:rPr lang="en-US" sz="1600" dirty="0" err="1"/>
              <a:t>ragioni</a:t>
            </a:r>
            <a:r>
              <a:rPr lang="en-US" sz="1600" dirty="0"/>
              <a:t>)</a:t>
            </a:r>
          </a:p>
          <a:p>
            <a:pPr marL="0" indent="0">
              <a:lnSpc>
                <a:spcPct val="110000"/>
              </a:lnSpc>
              <a:buNone/>
            </a:pPr>
            <a:endParaRPr lang="en-US" sz="1600" dirty="0"/>
          </a:p>
          <a:p>
            <a:pPr>
              <a:lnSpc>
                <a:spcPct val="110000"/>
              </a:lnSpc>
            </a:pPr>
            <a:r>
              <a:rPr lang="en-US" sz="1600" dirty="0"/>
              <a:t> </a:t>
            </a:r>
            <a:r>
              <a:rPr lang="it-IT" sz="1900" b="1" dirty="0">
                <a:ln w="10160">
                  <a:solidFill>
                    <a:schemeClr val="accent5"/>
                  </a:solidFill>
                  <a:prstDash val="solid"/>
                </a:ln>
                <a:effectLst>
                  <a:outerShdw blurRad="38100" dist="22860" dir="5400000" algn="tl" rotWithShape="0">
                    <a:srgbClr val="000000">
                      <a:alpha val="30000"/>
                    </a:srgbClr>
                  </a:outerShdw>
                </a:effectLst>
              </a:rPr>
              <a:t>Azioni</a:t>
            </a:r>
            <a:r>
              <a:rPr lang="it-IT" sz="1600" dirty="0"/>
              <a:t>:</a:t>
            </a:r>
          </a:p>
          <a:p>
            <a:pPr lvl="1">
              <a:lnSpc>
                <a:spcPct val="110000"/>
              </a:lnSpc>
            </a:pPr>
            <a:r>
              <a:rPr lang="it-IT" sz="1600" dirty="0"/>
              <a:t>L’agente non avrà più </a:t>
            </a:r>
            <a:r>
              <a:rPr lang="it-IT" sz="1600" dirty="0" err="1"/>
              <a:t>poossesso</a:t>
            </a:r>
            <a:r>
              <a:rPr lang="it-IT" sz="1600" dirty="0"/>
              <a:t> dell’oggetto preso in precedenza</a:t>
            </a:r>
          </a:p>
          <a:p>
            <a:pPr lvl="1">
              <a:lnSpc>
                <a:spcPct val="110000"/>
              </a:lnSpc>
            </a:pPr>
            <a:r>
              <a:rPr lang="it-IT" sz="1600" dirty="0"/>
              <a:t>Una delle due tasche non conterrà più l’oggetto</a:t>
            </a:r>
          </a:p>
          <a:p>
            <a:pPr marL="0" indent="0">
              <a:lnSpc>
                <a:spcPct val="110000"/>
              </a:lnSpc>
              <a:buNone/>
            </a:pPr>
            <a:endParaRPr lang="en-US" sz="1100" dirty="0"/>
          </a:p>
        </p:txBody>
      </p:sp>
      <p:cxnSp>
        <p:nvCxnSpPr>
          <p:cNvPr id="64" name="Straight Connector 61">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18</a:t>
            </a:fld>
            <a:endParaRPr lang="en-US"/>
          </a:p>
        </p:txBody>
      </p:sp>
    </p:spTree>
    <p:extLst>
      <p:ext uri="{BB962C8B-B14F-4D97-AF65-F5344CB8AC3E}">
        <p14:creationId xmlns:p14="http://schemas.microsoft.com/office/powerpoint/2010/main" val="4079221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7472" y="609600"/>
            <a:ext cx="6340084" cy="1326321"/>
          </a:xfrm>
        </p:spPr>
        <p:txBody>
          <a:bodyPr>
            <a:normAutofit/>
          </a:bodyPr>
          <a:lstStyle/>
          <a:p>
            <a:r>
              <a:rPr lang="en-US" sz="3100" dirty="0" err="1"/>
              <a:t>Combinare</a:t>
            </a:r>
            <a:r>
              <a:rPr lang="en-US" sz="3100" dirty="0"/>
              <a:t> due </a:t>
            </a:r>
            <a:r>
              <a:rPr lang="en-US" sz="3100" dirty="0" err="1"/>
              <a:t>oggetti</a:t>
            </a:r>
            <a:r>
              <a:rPr lang="en-US" sz="3100" dirty="0"/>
              <a:t> </a:t>
            </a:r>
            <a:endParaRPr lang="en-US" sz="3100" b="1" dirty="0"/>
          </a:p>
        </p:txBody>
      </p:sp>
      <p:pic>
        <p:nvPicPr>
          <p:cNvPr id="7" name="Immagine 6" descr="Immagine che contiene testo, targa, screenshot&#10;&#10;Descrizione generata automaticamente">
            <a:extLst>
              <a:ext uri="{FF2B5EF4-FFF2-40B4-BE49-F238E27FC236}">
                <a16:creationId xmlns:a16="http://schemas.microsoft.com/office/drawing/2014/main" id="{48FF3E41-DBD9-9ED5-777B-9A96B439F091}"/>
              </a:ext>
            </a:extLst>
          </p:cNvPr>
          <p:cNvPicPr>
            <a:picLocks noChangeAspect="1"/>
          </p:cNvPicPr>
          <p:nvPr/>
        </p:nvPicPr>
        <p:blipFill rotWithShape="1">
          <a:blip r:embed="rId3">
            <a:extLst>
              <a:ext uri="{28A0092B-C50C-407E-A947-70E740481C1C}">
                <a14:useLocalDpi xmlns:a14="http://schemas.microsoft.com/office/drawing/2010/main" val="0"/>
              </a:ext>
            </a:extLst>
          </a:blip>
          <a:srcRect r="17309"/>
          <a:stretch/>
        </p:blipFill>
        <p:spPr>
          <a:xfrm>
            <a:off x="20" y="10"/>
            <a:ext cx="4635987" cy="6857990"/>
          </a:xfrm>
          <a:prstGeom prst="rect">
            <a:avLst/>
          </a:prstGeom>
        </p:spPr>
      </p:pic>
      <p:sp>
        <p:nvSpPr>
          <p:cNvPr id="3" name="Content Placeholder 2"/>
          <p:cNvSpPr>
            <a:spLocks noGrp="1"/>
          </p:cNvSpPr>
          <p:nvPr>
            <p:ph idx="1"/>
          </p:nvPr>
        </p:nvSpPr>
        <p:spPr>
          <a:xfrm>
            <a:off x="4927471" y="2096064"/>
            <a:ext cx="6340085" cy="3695136"/>
          </a:xfrm>
        </p:spPr>
        <p:txBody>
          <a:bodyPr>
            <a:normAutofit fontScale="92500"/>
          </a:bodyPr>
          <a:lstStyle/>
          <a:p>
            <a:pPr>
              <a:lnSpc>
                <a:spcPct val="110000"/>
              </a:lnSpc>
            </a:pPr>
            <a:r>
              <a:rPr lang="en-US" sz="1700" b="1" spc="50" dirty="0" err="1">
                <a:ln w="9525" cmpd="sng">
                  <a:solidFill>
                    <a:schemeClr val="accent1"/>
                  </a:solidFill>
                  <a:prstDash val="solid"/>
                </a:ln>
                <a:effectLst>
                  <a:glow rad="38100">
                    <a:schemeClr val="accent1">
                      <a:alpha val="40000"/>
                    </a:schemeClr>
                  </a:glow>
                </a:effectLst>
              </a:rPr>
              <a:t>Precondizioni</a:t>
            </a:r>
            <a:r>
              <a:rPr lang="en-US" sz="1700" dirty="0"/>
              <a:t>:</a:t>
            </a:r>
          </a:p>
          <a:p>
            <a:pPr lvl="1">
              <a:lnSpc>
                <a:spcPct val="110000"/>
              </a:lnSpc>
            </a:pPr>
            <a:r>
              <a:rPr lang="en-US" sz="1700" dirty="0"/>
              <a:t>Le due </a:t>
            </a:r>
            <a:r>
              <a:rPr lang="en-US" sz="1700" dirty="0" err="1"/>
              <a:t>tasche</a:t>
            </a:r>
            <a:r>
              <a:rPr lang="en-US" sz="1700" dirty="0"/>
              <a:t> </a:t>
            </a:r>
            <a:r>
              <a:rPr lang="en-US" sz="1700" dirty="0" err="1"/>
              <a:t>dell’agente</a:t>
            </a:r>
            <a:r>
              <a:rPr lang="en-US" sz="1700" dirty="0"/>
              <a:t> non </a:t>
            </a:r>
            <a:r>
              <a:rPr lang="en-US" sz="1700" dirty="0" err="1"/>
              <a:t>sono</a:t>
            </a:r>
            <a:r>
              <a:rPr lang="en-US" sz="1700" dirty="0"/>
              <a:t> </a:t>
            </a:r>
            <a:r>
              <a:rPr lang="en-US" sz="1700" dirty="0" err="1"/>
              <a:t>vuote</a:t>
            </a:r>
            <a:endParaRPr lang="en-US" sz="1700" dirty="0"/>
          </a:p>
          <a:p>
            <a:pPr lvl="2">
              <a:lnSpc>
                <a:spcPct val="110000"/>
              </a:lnSpc>
            </a:pPr>
            <a:r>
              <a:rPr lang="en-US" sz="1500" dirty="0"/>
              <a:t>La </a:t>
            </a:r>
            <a:r>
              <a:rPr lang="en-US" sz="1500" dirty="0" err="1"/>
              <a:t>tasca</a:t>
            </a:r>
            <a:r>
              <a:rPr lang="en-US" sz="1500" dirty="0"/>
              <a:t> sinistra </a:t>
            </a:r>
            <a:r>
              <a:rPr lang="en-US" sz="1500" dirty="0" err="1"/>
              <a:t>contiene</a:t>
            </a:r>
            <a:r>
              <a:rPr lang="en-US" sz="1500" dirty="0"/>
              <a:t> il primo </a:t>
            </a:r>
            <a:r>
              <a:rPr lang="en-US" sz="1500" dirty="0" err="1"/>
              <a:t>oggetto</a:t>
            </a:r>
            <a:r>
              <a:rPr lang="en-US" sz="1500" dirty="0"/>
              <a:t> da </a:t>
            </a:r>
            <a:r>
              <a:rPr lang="en-US" sz="1500" dirty="0" err="1"/>
              <a:t>combinare</a:t>
            </a:r>
            <a:endParaRPr lang="en-US" sz="1500" dirty="0"/>
          </a:p>
          <a:p>
            <a:pPr lvl="2">
              <a:lnSpc>
                <a:spcPct val="110000"/>
              </a:lnSpc>
            </a:pPr>
            <a:r>
              <a:rPr lang="en-US" sz="1500" dirty="0"/>
              <a:t>La </a:t>
            </a:r>
            <a:r>
              <a:rPr lang="en-US" sz="1500" dirty="0" err="1"/>
              <a:t>tasca</a:t>
            </a:r>
            <a:r>
              <a:rPr lang="en-US" sz="1500" dirty="0"/>
              <a:t> </a:t>
            </a:r>
            <a:r>
              <a:rPr lang="en-US" sz="1500" dirty="0" err="1"/>
              <a:t>destra</a:t>
            </a:r>
            <a:r>
              <a:rPr lang="en-US" sz="1500" dirty="0"/>
              <a:t> </a:t>
            </a:r>
            <a:r>
              <a:rPr lang="en-US" sz="1500" dirty="0" err="1"/>
              <a:t>contiene</a:t>
            </a:r>
            <a:r>
              <a:rPr lang="en-US" sz="1500" dirty="0"/>
              <a:t> il secondo </a:t>
            </a:r>
            <a:r>
              <a:rPr lang="en-US" sz="1500" dirty="0" err="1"/>
              <a:t>oggetto</a:t>
            </a:r>
            <a:r>
              <a:rPr lang="en-US" sz="1500" dirty="0"/>
              <a:t> da </a:t>
            </a:r>
            <a:r>
              <a:rPr lang="en-US" sz="1500" dirty="0" err="1"/>
              <a:t>combinare</a:t>
            </a:r>
            <a:endParaRPr lang="en-US" sz="1500" dirty="0"/>
          </a:p>
          <a:p>
            <a:pPr lvl="1">
              <a:lnSpc>
                <a:spcPct val="110000"/>
              </a:lnSpc>
            </a:pPr>
            <a:r>
              <a:rPr lang="it-IT" sz="1500" dirty="0"/>
              <a:t>La finestra non è rotta</a:t>
            </a:r>
            <a:endParaRPr lang="en-US" sz="1700" dirty="0"/>
          </a:p>
          <a:p>
            <a:pPr>
              <a:lnSpc>
                <a:spcPct val="110000"/>
              </a:lnSpc>
            </a:pPr>
            <a:r>
              <a:rPr lang="en-US" sz="1700" dirty="0"/>
              <a:t> </a:t>
            </a:r>
            <a:r>
              <a:rPr lang="it-IT" sz="1700" b="1" dirty="0">
                <a:ln w="10160">
                  <a:solidFill>
                    <a:schemeClr val="accent5"/>
                  </a:solidFill>
                  <a:prstDash val="solid"/>
                </a:ln>
                <a:effectLst>
                  <a:outerShdw blurRad="38100" dist="22860" dir="5400000" algn="tl" rotWithShape="0">
                    <a:srgbClr val="000000">
                      <a:alpha val="30000"/>
                    </a:srgbClr>
                  </a:outerShdw>
                </a:effectLst>
              </a:rPr>
              <a:t>Azioni</a:t>
            </a:r>
            <a:r>
              <a:rPr lang="it-IT" sz="1700" dirty="0"/>
              <a:t>:</a:t>
            </a:r>
          </a:p>
          <a:p>
            <a:pPr lvl="1">
              <a:lnSpc>
                <a:spcPct val="110000"/>
              </a:lnSpc>
            </a:pPr>
            <a:r>
              <a:rPr lang="it-IT" sz="1700" dirty="0"/>
              <a:t>L’agente crea la combinazione in base alla combo possibile con i due oggetti che </a:t>
            </a:r>
            <a:r>
              <a:rPr lang="it-IT" sz="1700" dirty="0" err="1"/>
              <a:t>posside</a:t>
            </a:r>
            <a:endParaRPr lang="it-IT" sz="1700" dirty="0"/>
          </a:p>
          <a:p>
            <a:pPr lvl="1">
              <a:lnSpc>
                <a:spcPct val="110000"/>
              </a:lnSpc>
            </a:pPr>
            <a:r>
              <a:rPr lang="it-IT" sz="1700" dirty="0"/>
              <a:t>Si libera una delle due tasche</a:t>
            </a:r>
          </a:p>
          <a:p>
            <a:pPr lvl="1">
              <a:lnSpc>
                <a:spcPct val="110000"/>
              </a:lnSpc>
            </a:pPr>
            <a:r>
              <a:rPr lang="it-IT" sz="1700" dirty="0"/>
              <a:t>L’altra tasca viene occupata dalla combinazione creata</a:t>
            </a:r>
          </a:p>
          <a:p>
            <a:pPr lvl="1">
              <a:lnSpc>
                <a:spcPct val="110000"/>
              </a:lnSpc>
            </a:pPr>
            <a:r>
              <a:rPr lang="it-IT" sz="1700" dirty="0"/>
              <a:t>Una delle due tasche conterrà l’oggetto preso</a:t>
            </a:r>
          </a:p>
          <a:p>
            <a:pPr marL="0" indent="0">
              <a:lnSpc>
                <a:spcPct val="110000"/>
              </a:lnSpc>
              <a:buNone/>
            </a:pPr>
            <a:endParaRPr lang="en-US" sz="1700" dirty="0"/>
          </a:p>
        </p:txBody>
      </p:sp>
      <p:cxnSp>
        <p:nvCxnSpPr>
          <p:cNvPr id="66" name="Straight Connector 61">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19</a:t>
            </a:fld>
            <a:endParaRPr lang="en-US"/>
          </a:p>
        </p:txBody>
      </p:sp>
    </p:spTree>
    <p:extLst>
      <p:ext uri="{BB962C8B-B14F-4D97-AF65-F5344CB8AC3E}">
        <p14:creationId xmlns:p14="http://schemas.microsoft.com/office/powerpoint/2010/main" val="128224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2FBC11-1510-4996-A184-BF9724336788}"/>
              </a:ext>
            </a:extLst>
          </p:cNvPr>
          <p:cNvSpPr>
            <a:spLocks noGrp="1"/>
          </p:cNvSpPr>
          <p:nvPr>
            <p:ph type="title"/>
          </p:nvPr>
        </p:nvSpPr>
        <p:spPr>
          <a:xfrm>
            <a:off x="752474" y="609600"/>
            <a:ext cx="4203573" cy="5603310"/>
          </a:xfrm>
        </p:spPr>
        <p:txBody>
          <a:bodyPr>
            <a:normAutofit/>
          </a:bodyPr>
          <a:lstStyle/>
          <a:p>
            <a:r>
              <a:rPr lang="it-IT" dirty="0"/>
              <a:t>percorso</a:t>
            </a:r>
          </a:p>
        </p:txBody>
      </p:sp>
      <p:graphicFrame>
        <p:nvGraphicFramePr>
          <p:cNvPr id="6" name="Segnaposto contenuto 2">
            <a:extLst>
              <a:ext uri="{FF2B5EF4-FFF2-40B4-BE49-F238E27FC236}">
                <a16:creationId xmlns:a16="http://schemas.microsoft.com/office/drawing/2014/main" id="{62610018-9898-4AF7-A0BF-B5EECED0B2D4}"/>
              </a:ext>
            </a:extLst>
          </p:cNvPr>
          <p:cNvGraphicFramePr>
            <a:graphicFrameLocks noGrp="1"/>
          </p:cNvGraphicFramePr>
          <p:nvPr>
            <p:ph idx="1"/>
            <p:extLst>
              <p:ext uri="{D42A27DB-BD31-4B8C-83A1-F6EECF244321}">
                <p14:modId xmlns:p14="http://schemas.microsoft.com/office/powerpoint/2010/main" val="2260526724"/>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egnaposto numero diapositiva 3">
            <a:extLst>
              <a:ext uri="{FF2B5EF4-FFF2-40B4-BE49-F238E27FC236}">
                <a16:creationId xmlns:a16="http://schemas.microsoft.com/office/drawing/2014/main" id="{CCDF3A95-A4F8-4169-B435-ADB6DDC12E40}"/>
              </a:ext>
            </a:extLst>
          </p:cNvPr>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a:pPr>
                <a:spcAft>
                  <a:spcPts val="600"/>
                </a:spcAft>
              </a:pPr>
              <a:t>2</a:t>
            </a:fld>
            <a:endParaRPr lang="en-US"/>
          </a:p>
        </p:txBody>
      </p:sp>
    </p:spTree>
    <p:extLst>
      <p:ext uri="{BB962C8B-B14F-4D97-AF65-F5344CB8AC3E}">
        <p14:creationId xmlns:p14="http://schemas.microsoft.com/office/powerpoint/2010/main" val="378866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13534" y="609600"/>
            <a:ext cx="4754022" cy="1326321"/>
          </a:xfrm>
        </p:spPr>
        <p:txBody>
          <a:bodyPr>
            <a:normAutofit/>
          </a:bodyPr>
          <a:lstStyle/>
          <a:p>
            <a:r>
              <a:rPr lang="en-US" dirty="0" err="1"/>
              <a:t>Usare</a:t>
            </a:r>
            <a:r>
              <a:rPr lang="en-US" dirty="0"/>
              <a:t> la </a:t>
            </a:r>
            <a:r>
              <a:rPr lang="en-US" dirty="0" err="1"/>
              <a:t>fionda</a:t>
            </a:r>
            <a:r>
              <a:rPr lang="en-US" dirty="0"/>
              <a:t> da </a:t>
            </a:r>
            <a:r>
              <a:rPr lang="en-US" dirty="0" err="1"/>
              <a:t>lontano</a:t>
            </a:r>
            <a:endParaRPr lang="en-US" b="1" dirty="0"/>
          </a:p>
        </p:txBody>
      </p:sp>
      <p:pic>
        <p:nvPicPr>
          <p:cNvPr id="6" name="Immagine 5" descr="Immagine che contiene testo&#10;&#10;Descrizione generata automaticamente">
            <a:extLst>
              <a:ext uri="{FF2B5EF4-FFF2-40B4-BE49-F238E27FC236}">
                <a16:creationId xmlns:a16="http://schemas.microsoft.com/office/drawing/2014/main" id="{CA4E1C9D-34C0-7132-140B-C25AEF538456}"/>
              </a:ext>
            </a:extLst>
          </p:cNvPr>
          <p:cNvPicPr>
            <a:picLocks noChangeAspect="1"/>
          </p:cNvPicPr>
          <p:nvPr/>
        </p:nvPicPr>
        <p:blipFill rotWithShape="1">
          <a:blip r:embed="rId3">
            <a:extLst>
              <a:ext uri="{28A0092B-C50C-407E-A947-70E740481C1C}">
                <a14:useLocalDpi xmlns:a14="http://schemas.microsoft.com/office/drawing/2010/main" val="0"/>
              </a:ext>
            </a:extLst>
          </a:blip>
          <a:srcRect r="13336" b="2"/>
          <a:stretch/>
        </p:blipFill>
        <p:spPr>
          <a:xfrm>
            <a:off x="20" y="10"/>
            <a:ext cx="6095980" cy="6857990"/>
          </a:xfrm>
          <a:prstGeom prst="rect">
            <a:avLst/>
          </a:prstGeom>
        </p:spPr>
      </p:pic>
      <p:sp>
        <p:nvSpPr>
          <p:cNvPr id="3" name="Content Placeholder 2"/>
          <p:cNvSpPr>
            <a:spLocks noGrp="1"/>
          </p:cNvSpPr>
          <p:nvPr>
            <p:ph idx="1"/>
          </p:nvPr>
        </p:nvSpPr>
        <p:spPr>
          <a:xfrm>
            <a:off x="6513534" y="2096064"/>
            <a:ext cx="4754007" cy="4046118"/>
          </a:xfrm>
        </p:spPr>
        <p:txBody>
          <a:bodyPr>
            <a:normAutofit lnSpcReduction="10000"/>
          </a:bodyPr>
          <a:lstStyle/>
          <a:p>
            <a:pPr>
              <a:lnSpc>
                <a:spcPct val="110000"/>
              </a:lnSpc>
            </a:pPr>
            <a:r>
              <a:rPr lang="en-US" sz="1600" b="1" spc="50" dirty="0" err="1">
                <a:ln w="9525" cmpd="sng">
                  <a:solidFill>
                    <a:schemeClr val="accent1"/>
                  </a:solidFill>
                  <a:prstDash val="solid"/>
                </a:ln>
                <a:effectLst>
                  <a:glow rad="38100">
                    <a:schemeClr val="accent1">
                      <a:alpha val="40000"/>
                    </a:schemeClr>
                  </a:glow>
                </a:effectLst>
              </a:rPr>
              <a:t>Precondizioni</a:t>
            </a:r>
            <a:r>
              <a:rPr lang="en-US" sz="1100" dirty="0"/>
              <a:t>:</a:t>
            </a:r>
          </a:p>
          <a:p>
            <a:pPr lvl="1">
              <a:lnSpc>
                <a:spcPct val="110000"/>
              </a:lnSpc>
            </a:pPr>
            <a:r>
              <a:rPr lang="en-US" sz="1400" dirty="0"/>
              <a:t>Le due </a:t>
            </a:r>
            <a:r>
              <a:rPr lang="en-US" sz="1400" dirty="0" err="1"/>
              <a:t>tasche</a:t>
            </a:r>
            <a:r>
              <a:rPr lang="en-US" sz="1400" dirty="0"/>
              <a:t> </a:t>
            </a:r>
            <a:r>
              <a:rPr lang="en-US" sz="1400" dirty="0" err="1"/>
              <a:t>dell’agente</a:t>
            </a:r>
            <a:r>
              <a:rPr lang="en-US" sz="1400" dirty="0"/>
              <a:t> non </a:t>
            </a:r>
            <a:r>
              <a:rPr lang="en-US" sz="1400" dirty="0" err="1"/>
              <a:t>sono</a:t>
            </a:r>
            <a:r>
              <a:rPr lang="en-US" sz="1400" dirty="0"/>
              <a:t> </a:t>
            </a:r>
            <a:r>
              <a:rPr lang="en-US" sz="1400" dirty="0" err="1"/>
              <a:t>vuote</a:t>
            </a:r>
            <a:endParaRPr lang="en-US" sz="1400" dirty="0"/>
          </a:p>
          <a:p>
            <a:pPr lvl="2">
              <a:lnSpc>
                <a:spcPct val="110000"/>
              </a:lnSpc>
            </a:pPr>
            <a:r>
              <a:rPr lang="en-US" sz="1400" dirty="0"/>
              <a:t>La </a:t>
            </a:r>
            <a:r>
              <a:rPr lang="en-US" sz="1400" dirty="0" err="1"/>
              <a:t>tasca</a:t>
            </a:r>
            <a:r>
              <a:rPr lang="en-US" sz="1400" dirty="0"/>
              <a:t> sinistra </a:t>
            </a:r>
            <a:r>
              <a:rPr lang="en-US" sz="1400" dirty="0" err="1"/>
              <a:t>contiene</a:t>
            </a:r>
            <a:r>
              <a:rPr lang="en-US" sz="1400" dirty="0"/>
              <a:t> la combo: “</a:t>
            </a:r>
            <a:r>
              <a:rPr lang="en-US" sz="1400" dirty="0" err="1"/>
              <a:t>Fionda</a:t>
            </a:r>
            <a:r>
              <a:rPr lang="en-US" sz="1400" dirty="0"/>
              <a:t>”</a:t>
            </a:r>
          </a:p>
          <a:p>
            <a:pPr lvl="2">
              <a:lnSpc>
                <a:spcPct val="110000"/>
              </a:lnSpc>
            </a:pPr>
            <a:r>
              <a:rPr lang="en-US" sz="1400" dirty="0"/>
              <a:t>La </a:t>
            </a:r>
            <a:r>
              <a:rPr lang="en-US" sz="1400" dirty="0" err="1"/>
              <a:t>tasca</a:t>
            </a:r>
            <a:r>
              <a:rPr lang="en-US" sz="1400" dirty="0"/>
              <a:t> </a:t>
            </a:r>
            <a:r>
              <a:rPr lang="en-US" sz="1400" dirty="0" err="1"/>
              <a:t>destra</a:t>
            </a:r>
            <a:r>
              <a:rPr lang="en-US" sz="1400" dirty="0"/>
              <a:t> </a:t>
            </a:r>
            <a:r>
              <a:rPr lang="en-US" sz="1400" dirty="0" err="1"/>
              <a:t>contiene</a:t>
            </a:r>
            <a:r>
              <a:rPr lang="en-US" sz="1400" dirty="0"/>
              <a:t> </a:t>
            </a:r>
            <a:r>
              <a:rPr lang="en-US" sz="1400" dirty="0" err="1"/>
              <a:t>una</a:t>
            </a:r>
            <a:r>
              <a:rPr lang="en-US" sz="1400" dirty="0"/>
              <a:t> </a:t>
            </a:r>
            <a:r>
              <a:rPr lang="en-US" sz="1400" dirty="0" err="1"/>
              <a:t>pietra</a:t>
            </a:r>
            <a:endParaRPr lang="en-US" sz="1400" dirty="0"/>
          </a:p>
          <a:p>
            <a:pPr lvl="1">
              <a:lnSpc>
                <a:spcPct val="110000"/>
              </a:lnSpc>
            </a:pPr>
            <a:r>
              <a:rPr lang="it-IT" sz="1400" dirty="0"/>
              <a:t>La finestra non è rotta</a:t>
            </a:r>
          </a:p>
          <a:p>
            <a:pPr lvl="1">
              <a:lnSpc>
                <a:spcPct val="110000"/>
              </a:lnSpc>
            </a:pPr>
            <a:r>
              <a:rPr lang="it-IT" sz="1400" dirty="0"/>
              <a:t>L’agente è lontano dalla finestra (cioè, non ha potuto ancora salire sui tronchi)</a:t>
            </a:r>
            <a:endParaRPr lang="en-US" sz="1400" dirty="0"/>
          </a:p>
          <a:p>
            <a:pPr>
              <a:lnSpc>
                <a:spcPct val="110000"/>
              </a:lnSpc>
            </a:pPr>
            <a:r>
              <a:rPr lang="en-US" sz="1100" dirty="0"/>
              <a:t> </a:t>
            </a:r>
            <a:r>
              <a:rPr lang="it-IT" sz="1600" b="1" dirty="0">
                <a:ln w="10160">
                  <a:solidFill>
                    <a:schemeClr val="accent5"/>
                  </a:solidFill>
                  <a:prstDash val="solid"/>
                </a:ln>
                <a:effectLst>
                  <a:outerShdw blurRad="38100" dist="22860" dir="5400000" algn="tl" rotWithShape="0">
                    <a:srgbClr val="000000">
                      <a:alpha val="30000"/>
                    </a:srgbClr>
                  </a:outerShdw>
                </a:effectLst>
              </a:rPr>
              <a:t>Azioni</a:t>
            </a:r>
            <a:r>
              <a:rPr lang="it-IT" sz="1100" dirty="0"/>
              <a:t>:</a:t>
            </a:r>
          </a:p>
          <a:p>
            <a:pPr lvl="1">
              <a:lnSpc>
                <a:spcPct val="110000"/>
              </a:lnSpc>
            </a:pPr>
            <a:r>
              <a:rPr lang="it-IT" sz="1400" dirty="0"/>
              <a:t>L’agente prova ad usare la fionda per rompere il vetro della finestra</a:t>
            </a:r>
          </a:p>
          <a:p>
            <a:pPr lvl="1">
              <a:lnSpc>
                <a:spcPct val="110000"/>
              </a:lnSpc>
            </a:pPr>
            <a:r>
              <a:rPr lang="it-IT" sz="1400" dirty="0"/>
              <a:t>La probabilità che si rompa è solo del 20% (perché è lontano da essa).</a:t>
            </a:r>
          </a:p>
          <a:p>
            <a:pPr lvl="1">
              <a:lnSpc>
                <a:spcPct val="110000"/>
              </a:lnSpc>
            </a:pPr>
            <a:r>
              <a:rPr lang="it-IT" sz="1400" dirty="0"/>
              <a:t>Dopo il lancio, la pietra non è più nella tasca dell’agente</a:t>
            </a:r>
          </a:p>
        </p:txBody>
      </p:sp>
      <p:cxnSp>
        <p:nvCxnSpPr>
          <p:cNvPr id="75" name="Straight Connector 70">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20</a:t>
            </a:fld>
            <a:endParaRPr lang="en-US"/>
          </a:p>
        </p:txBody>
      </p:sp>
    </p:spTree>
    <p:extLst>
      <p:ext uri="{BB962C8B-B14F-4D97-AF65-F5344CB8AC3E}">
        <p14:creationId xmlns:p14="http://schemas.microsoft.com/office/powerpoint/2010/main" val="375594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13534" y="609600"/>
            <a:ext cx="4754022" cy="1326321"/>
          </a:xfrm>
        </p:spPr>
        <p:txBody>
          <a:bodyPr>
            <a:normAutofit/>
          </a:bodyPr>
          <a:lstStyle/>
          <a:p>
            <a:r>
              <a:rPr lang="en-US"/>
              <a:t>Usare la fionda da vicino</a:t>
            </a:r>
            <a:endParaRPr lang="en-US" b="1" dirty="0"/>
          </a:p>
        </p:txBody>
      </p:sp>
      <p:pic>
        <p:nvPicPr>
          <p:cNvPr id="7" name="Immagine 6" descr="Immagine che contiene testo&#10;&#10;Descrizione generata automaticamente">
            <a:extLst>
              <a:ext uri="{FF2B5EF4-FFF2-40B4-BE49-F238E27FC236}">
                <a16:creationId xmlns:a16="http://schemas.microsoft.com/office/drawing/2014/main" id="{29243675-484F-B7BC-721C-2ECEDED05872}"/>
              </a:ext>
            </a:extLst>
          </p:cNvPr>
          <p:cNvPicPr>
            <a:picLocks noChangeAspect="1"/>
          </p:cNvPicPr>
          <p:nvPr/>
        </p:nvPicPr>
        <p:blipFill rotWithShape="1">
          <a:blip r:embed="rId3">
            <a:extLst>
              <a:ext uri="{28A0092B-C50C-407E-A947-70E740481C1C}">
                <a14:useLocalDpi xmlns:a14="http://schemas.microsoft.com/office/drawing/2010/main" val="0"/>
              </a:ext>
            </a:extLst>
          </a:blip>
          <a:srcRect r="16223"/>
          <a:stretch/>
        </p:blipFill>
        <p:spPr>
          <a:xfrm>
            <a:off x="20" y="10"/>
            <a:ext cx="6095980" cy="6857990"/>
          </a:xfrm>
          <a:prstGeom prst="rect">
            <a:avLst/>
          </a:prstGeom>
        </p:spPr>
      </p:pic>
      <p:sp>
        <p:nvSpPr>
          <p:cNvPr id="3" name="Content Placeholder 2"/>
          <p:cNvSpPr>
            <a:spLocks noGrp="1"/>
          </p:cNvSpPr>
          <p:nvPr>
            <p:ph idx="1"/>
          </p:nvPr>
        </p:nvSpPr>
        <p:spPr>
          <a:xfrm>
            <a:off x="6513533" y="1838036"/>
            <a:ext cx="5160994" cy="4471324"/>
          </a:xfrm>
        </p:spPr>
        <p:txBody>
          <a:bodyPr>
            <a:noAutofit/>
          </a:bodyPr>
          <a:lstStyle/>
          <a:p>
            <a:pPr>
              <a:lnSpc>
                <a:spcPct val="110000"/>
              </a:lnSpc>
            </a:pPr>
            <a:r>
              <a:rPr lang="en-US" sz="1700" b="1" spc="50" dirty="0" err="1">
                <a:ln w="9525" cmpd="sng">
                  <a:solidFill>
                    <a:schemeClr val="accent1"/>
                  </a:solidFill>
                  <a:prstDash val="solid"/>
                </a:ln>
                <a:effectLst>
                  <a:glow rad="38100">
                    <a:schemeClr val="accent1">
                      <a:alpha val="40000"/>
                    </a:schemeClr>
                  </a:glow>
                </a:effectLst>
              </a:rPr>
              <a:t>Precondizioni</a:t>
            </a:r>
            <a:r>
              <a:rPr lang="en-US" sz="1500" dirty="0"/>
              <a:t>:</a:t>
            </a:r>
          </a:p>
          <a:p>
            <a:pPr lvl="1">
              <a:lnSpc>
                <a:spcPct val="110000"/>
              </a:lnSpc>
            </a:pPr>
            <a:r>
              <a:rPr lang="en-US" sz="1500" dirty="0"/>
              <a:t>Le due </a:t>
            </a:r>
            <a:r>
              <a:rPr lang="en-US" sz="1500" dirty="0" err="1"/>
              <a:t>tasche</a:t>
            </a:r>
            <a:r>
              <a:rPr lang="en-US" sz="1500" dirty="0"/>
              <a:t> </a:t>
            </a:r>
            <a:r>
              <a:rPr lang="en-US" sz="1500" dirty="0" err="1"/>
              <a:t>dell’agente</a:t>
            </a:r>
            <a:r>
              <a:rPr lang="en-US" sz="1500" dirty="0"/>
              <a:t> non </a:t>
            </a:r>
            <a:r>
              <a:rPr lang="en-US" sz="1500" dirty="0" err="1"/>
              <a:t>sono</a:t>
            </a:r>
            <a:r>
              <a:rPr lang="en-US" sz="1500" dirty="0"/>
              <a:t> </a:t>
            </a:r>
            <a:r>
              <a:rPr lang="en-US" sz="1500" dirty="0" err="1"/>
              <a:t>vuote</a:t>
            </a:r>
            <a:endParaRPr lang="en-US" sz="1500" dirty="0"/>
          </a:p>
          <a:p>
            <a:pPr lvl="2">
              <a:lnSpc>
                <a:spcPct val="110000"/>
              </a:lnSpc>
            </a:pPr>
            <a:r>
              <a:rPr lang="en-US" sz="1500" dirty="0"/>
              <a:t>La </a:t>
            </a:r>
            <a:r>
              <a:rPr lang="en-US" sz="1500" dirty="0" err="1"/>
              <a:t>tasca</a:t>
            </a:r>
            <a:r>
              <a:rPr lang="en-US" sz="1500" dirty="0"/>
              <a:t> sinistra </a:t>
            </a:r>
            <a:r>
              <a:rPr lang="en-US" sz="1500" dirty="0" err="1"/>
              <a:t>contiene</a:t>
            </a:r>
            <a:r>
              <a:rPr lang="en-US" sz="1500" dirty="0"/>
              <a:t> la combo: “</a:t>
            </a:r>
            <a:r>
              <a:rPr lang="en-US" sz="1500" dirty="0" err="1"/>
              <a:t>Fionda</a:t>
            </a:r>
            <a:r>
              <a:rPr lang="en-US" sz="1500" dirty="0"/>
              <a:t>”</a:t>
            </a:r>
          </a:p>
          <a:p>
            <a:pPr lvl="2">
              <a:lnSpc>
                <a:spcPct val="110000"/>
              </a:lnSpc>
            </a:pPr>
            <a:r>
              <a:rPr lang="en-US" sz="1500" dirty="0"/>
              <a:t>La </a:t>
            </a:r>
            <a:r>
              <a:rPr lang="en-US" sz="1500" dirty="0" err="1"/>
              <a:t>tasca</a:t>
            </a:r>
            <a:r>
              <a:rPr lang="en-US" sz="1500" dirty="0"/>
              <a:t> </a:t>
            </a:r>
            <a:r>
              <a:rPr lang="en-US" sz="1500" dirty="0" err="1"/>
              <a:t>destra</a:t>
            </a:r>
            <a:r>
              <a:rPr lang="en-US" sz="1500" dirty="0"/>
              <a:t> </a:t>
            </a:r>
            <a:r>
              <a:rPr lang="en-US" sz="1500" dirty="0" err="1"/>
              <a:t>contiene</a:t>
            </a:r>
            <a:r>
              <a:rPr lang="en-US" sz="1500" dirty="0"/>
              <a:t> </a:t>
            </a:r>
            <a:r>
              <a:rPr lang="en-US" sz="1500" dirty="0" err="1"/>
              <a:t>una</a:t>
            </a:r>
            <a:r>
              <a:rPr lang="en-US" sz="1500" dirty="0"/>
              <a:t> </a:t>
            </a:r>
            <a:r>
              <a:rPr lang="en-US" sz="1500" dirty="0" err="1"/>
              <a:t>pietra</a:t>
            </a:r>
            <a:endParaRPr lang="en-US" sz="1500" dirty="0"/>
          </a:p>
          <a:p>
            <a:pPr lvl="1">
              <a:lnSpc>
                <a:spcPct val="110000"/>
              </a:lnSpc>
            </a:pPr>
            <a:r>
              <a:rPr lang="it-IT" sz="1500" dirty="0"/>
              <a:t>La finestra non è rotta</a:t>
            </a:r>
          </a:p>
          <a:p>
            <a:pPr lvl="1">
              <a:lnSpc>
                <a:spcPct val="110000"/>
              </a:lnSpc>
            </a:pPr>
            <a:r>
              <a:rPr lang="it-IT" sz="1500" dirty="0"/>
              <a:t>L’agente è vicino alla finestra (cioè, ha potuto salire sui tronchi)</a:t>
            </a:r>
            <a:endParaRPr lang="en-US" sz="1500" dirty="0"/>
          </a:p>
          <a:p>
            <a:pPr>
              <a:lnSpc>
                <a:spcPct val="110000"/>
              </a:lnSpc>
            </a:pPr>
            <a:r>
              <a:rPr lang="en-US" sz="1500" dirty="0"/>
              <a:t> </a:t>
            </a:r>
            <a:r>
              <a:rPr lang="it-IT" sz="1700" b="1" dirty="0">
                <a:ln w="10160">
                  <a:solidFill>
                    <a:schemeClr val="accent5"/>
                  </a:solidFill>
                  <a:prstDash val="solid"/>
                </a:ln>
                <a:effectLst>
                  <a:outerShdw blurRad="38100" dist="22860" dir="5400000" algn="tl" rotWithShape="0">
                    <a:srgbClr val="000000">
                      <a:alpha val="30000"/>
                    </a:srgbClr>
                  </a:outerShdw>
                </a:effectLst>
              </a:rPr>
              <a:t>Azioni</a:t>
            </a:r>
            <a:r>
              <a:rPr lang="it-IT" sz="1500" dirty="0"/>
              <a:t>:</a:t>
            </a:r>
          </a:p>
          <a:p>
            <a:pPr lvl="1">
              <a:lnSpc>
                <a:spcPct val="110000"/>
              </a:lnSpc>
            </a:pPr>
            <a:r>
              <a:rPr lang="it-IT" sz="1500" dirty="0"/>
              <a:t>L’agente prova ad usare la fionda per rompere il vetro della finestra</a:t>
            </a:r>
          </a:p>
          <a:p>
            <a:pPr lvl="1">
              <a:lnSpc>
                <a:spcPct val="110000"/>
              </a:lnSpc>
            </a:pPr>
            <a:r>
              <a:rPr lang="it-IT" sz="1500" dirty="0"/>
              <a:t>La probabilità che si rompa è del 33% (perché è vicino ad essa).</a:t>
            </a:r>
          </a:p>
          <a:p>
            <a:pPr lvl="1">
              <a:lnSpc>
                <a:spcPct val="110000"/>
              </a:lnSpc>
            </a:pPr>
            <a:r>
              <a:rPr lang="it-IT" sz="1500" dirty="0"/>
              <a:t>Dopo il lancio, la pietra non è più nella tasca dell’agente</a:t>
            </a:r>
          </a:p>
        </p:txBody>
      </p:sp>
      <p:cxnSp>
        <p:nvCxnSpPr>
          <p:cNvPr id="88" name="Straight Connector 79">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21</a:t>
            </a:fld>
            <a:endParaRPr lang="en-US"/>
          </a:p>
        </p:txBody>
      </p:sp>
    </p:spTree>
    <p:extLst>
      <p:ext uri="{BB962C8B-B14F-4D97-AF65-F5344CB8AC3E}">
        <p14:creationId xmlns:p14="http://schemas.microsoft.com/office/powerpoint/2010/main" val="8372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13534" y="609600"/>
            <a:ext cx="4754022" cy="1326321"/>
          </a:xfrm>
        </p:spPr>
        <p:txBody>
          <a:bodyPr>
            <a:normAutofit/>
          </a:bodyPr>
          <a:lstStyle/>
          <a:p>
            <a:r>
              <a:rPr lang="en-US" sz="2900"/>
              <a:t>Posizionare un tronco con il pavimento asciutto</a:t>
            </a:r>
            <a:endParaRPr lang="en-US" sz="2900" b="1" dirty="0"/>
          </a:p>
        </p:txBody>
      </p:sp>
      <p:pic>
        <p:nvPicPr>
          <p:cNvPr id="6" name="Immagine 5" descr="Immagine che contiene testo&#10;&#10;Descrizione generata automaticamente">
            <a:extLst>
              <a:ext uri="{FF2B5EF4-FFF2-40B4-BE49-F238E27FC236}">
                <a16:creationId xmlns:a16="http://schemas.microsoft.com/office/drawing/2014/main" id="{BE86AF41-FBD3-05CE-27E9-C48C62A95217}"/>
              </a:ext>
            </a:extLst>
          </p:cNvPr>
          <p:cNvPicPr>
            <a:picLocks noChangeAspect="1"/>
          </p:cNvPicPr>
          <p:nvPr/>
        </p:nvPicPr>
        <p:blipFill rotWithShape="1">
          <a:blip r:embed="rId3">
            <a:extLst>
              <a:ext uri="{28A0092B-C50C-407E-A947-70E740481C1C}">
                <a14:useLocalDpi xmlns:a14="http://schemas.microsoft.com/office/drawing/2010/main" val="0"/>
              </a:ext>
            </a:extLst>
          </a:blip>
          <a:srcRect r="23777" b="-1"/>
          <a:stretch/>
        </p:blipFill>
        <p:spPr>
          <a:xfrm>
            <a:off x="20" y="10"/>
            <a:ext cx="6095980" cy="6857990"/>
          </a:xfrm>
          <a:prstGeom prst="rect">
            <a:avLst/>
          </a:prstGeom>
        </p:spPr>
      </p:pic>
      <p:sp>
        <p:nvSpPr>
          <p:cNvPr id="3" name="Content Placeholder 2"/>
          <p:cNvSpPr>
            <a:spLocks noGrp="1"/>
          </p:cNvSpPr>
          <p:nvPr>
            <p:ph idx="1"/>
          </p:nvPr>
        </p:nvSpPr>
        <p:spPr>
          <a:xfrm>
            <a:off x="6513534" y="2278626"/>
            <a:ext cx="4884139" cy="4213296"/>
          </a:xfrm>
        </p:spPr>
        <p:txBody>
          <a:bodyPr>
            <a:noAutofit/>
          </a:bodyPr>
          <a:lstStyle/>
          <a:p>
            <a:pPr>
              <a:lnSpc>
                <a:spcPct val="110000"/>
              </a:lnSpc>
            </a:pPr>
            <a:r>
              <a:rPr lang="en-US" sz="1800" b="1" spc="50" dirty="0" err="1">
                <a:ln w="9525" cmpd="sng">
                  <a:solidFill>
                    <a:schemeClr val="accent1"/>
                  </a:solidFill>
                  <a:prstDash val="solid"/>
                </a:ln>
                <a:effectLst>
                  <a:glow rad="38100">
                    <a:schemeClr val="accent1">
                      <a:alpha val="40000"/>
                    </a:schemeClr>
                  </a:glow>
                </a:effectLst>
              </a:rPr>
              <a:t>Precondizioni</a:t>
            </a:r>
            <a:r>
              <a:rPr lang="en-US" sz="1600" dirty="0"/>
              <a:t>:</a:t>
            </a:r>
          </a:p>
          <a:p>
            <a:pPr lvl="1">
              <a:lnSpc>
                <a:spcPct val="110000"/>
              </a:lnSpc>
            </a:pPr>
            <a:r>
              <a:rPr lang="en-US" sz="1600" dirty="0"/>
              <a:t>Il </a:t>
            </a:r>
            <a:r>
              <a:rPr lang="en-US" sz="1600" dirty="0" err="1"/>
              <a:t>tronco</a:t>
            </a:r>
            <a:r>
              <a:rPr lang="en-US" sz="1600" dirty="0"/>
              <a:t> è in </a:t>
            </a:r>
            <a:r>
              <a:rPr lang="en-US" sz="1600" dirty="0" err="1"/>
              <a:t>una</a:t>
            </a:r>
            <a:r>
              <a:rPr lang="en-US" sz="1600" dirty="0"/>
              <a:t> </a:t>
            </a:r>
            <a:r>
              <a:rPr lang="en-US" sz="1600" dirty="0" err="1"/>
              <a:t>tasca</a:t>
            </a:r>
            <a:r>
              <a:rPr lang="en-US" sz="1600" dirty="0"/>
              <a:t> </a:t>
            </a:r>
            <a:r>
              <a:rPr lang="en-US" sz="1600" dirty="0" err="1"/>
              <a:t>dell’agente</a:t>
            </a:r>
            <a:endParaRPr lang="en-US" sz="1600" dirty="0"/>
          </a:p>
          <a:p>
            <a:pPr lvl="1">
              <a:lnSpc>
                <a:spcPct val="110000"/>
              </a:lnSpc>
            </a:pPr>
            <a:r>
              <a:rPr lang="en-US" sz="1600" dirty="0" err="1"/>
              <a:t>L’agente</a:t>
            </a:r>
            <a:r>
              <a:rPr lang="en-US" sz="1600" dirty="0"/>
              <a:t> </a:t>
            </a:r>
            <a:r>
              <a:rPr lang="en-US" sz="1600" dirty="0" err="1"/>
              <a:t>si</a:t>
            </a:r>
            <a:r>
              <a:rPr lang="en-US" sz="1600" dirty="0"/>
              <a:t> </a:t>
            </a:r>
            <a:r>
              <a:rPr lang="en-US" sz="1600" dirty="0" err="1"/>
              <a:t>trova</a:t>
            </a:r>
            <a:r>
              <a:rPr lang="en-US" sz="1600" dirty="0"/>
              <a:t> </a:t>
            </a:r>
            <a:r>
              <a:rPr lang="en-US" sz="1600" dirty="0" err="1"/>
              <a:t>vicino</a:t>
            </a:r>
            <a:r>
              <a:rPr lang="en-US" sz="1600" dirty="0"/>
              <a:t> </a:t>
            </a:r>
            <a:r>
              <a:rPr lang="en-US" sz="1600" dirty="0" err="1"/>
              <a:t>alla</a:t>
            </a:r>
            <a:r>
              <a:rPr lang="en-US" sz="1600" dirty="0"/>
              <a:t> </a:t>
            </a:r>
            <a:r>
              <a:rPr lang="en-US" sz="1600" dirty="0" err="1"/>
              <a:t>finestra</a:t>
            </a:r>
            <a:endParaRPr lang="en-US" sz="1600" dirty="0"/>
          </a:p>
          <a:p>
            <a:pPr lvl="1">
              <a:lnSpc>
                <a:spcPct val="110000"/>
              </a:lnSpc>
            </a:pPr>
            <a:r>
              <a:rPr lang="en-US" sz="1600" dirty="0"/>
              <a:t>Il </a:t>
            </a:r>
            <a:r>
              <a:rPr lang="en-US" sz="1600" dirty="0" err="1"/>
              <a:t>pavimento</a:t>
            </a:r>
            <a:r>
              <a:rPr lang="en-US" sz="1600" dirty="0"/>
              <a:t> </a:t>
            </a:r>
            <a:r>
              <a:rPr lang="en-US" sz="1600" dirty="0" err="1"/>
              <a:t>della</a:t>
            </a:r>
            <a:r>
              <a:rPr lang="en-US" sz="1600" dirty="0"/>
              <a:t> stanza è </a:t>
            </a:r>
            <a:r>
              <a:rPr lang="en-US" sz="1600" dirty="0" err="1"/>
              <a:t>asciutto</a:t>
            </a:r>
            <a:endParaRPr lang="en-US" sz="1600" dirty="0"/>
          </a:p>
          <a:p>
            <a:pPr lvl="1">
              <a:lnSpc>
                <a:spcPct val="110000"/>
              </a:lnSpc>
            </a:pPr>
            <a:r>
              <a:rPr lang="en-US" sz="1600" dirty="0" err="1"/>
              <a:t>L’altezza</a:t>
            </a:r>
            <a:r>
              <a:rPr lang="en-US" sz="1600" dirty="0"/>
              <a:t> desiderata non è </a:t>
            </a:r>
            <a:r>
              <a:rPr lang="en-US" sz="1600" dirty="0" err="1"/>
              <a:t>ancora</a:t>
            </a:r>
            <a:r>
              <a:rPr lang="en-US" sz="1600" dirty="0"/>
              <a:t> </a:t>
            </a:r>
            <a:r>
              <a:rPr lang="en-US" sz="1600" dirty="0" err="1"/>
              <a:t>stata</a:t>
            </a:r>
            <a:r>
              <a:rPr lang="en-US" sz="1600" dirty="0"/>
              <a:t> </a:t>
            </a:r>
            <a:r>
              <a:rPr lang="en-US" sz="1600" dirty="0" err="1"/>
              <a:t>raggiunta</a:t>
            </a:r>
            <a:endParaRPr lang="en-US" sz="1600" dirty="0"/>
          </a:p>
          <a:p>
            <a:pPr lvl="1">
              <a:lnSpc>
                <a:spcPct val="110000"/>
              </a:lnSpc>
            </a:pPr>
            <a:endParaRPr lang="en-US" sz="1600" dirty="0"/>
          </a:p>
          <a:p>
            <a:pPr>
              <a:lnSpc>
                <a:spcPct val="110000"/>
              </a:lnSpc>
            </a:pPr>
            <a:r>
              <a:rPr lang="en-US" sz="1600" dirty="0"/>
              <a:t> </a:t>
            </a:r>
            <a:r>
              <a:rPr lang="it-IT" sz="1800" b="1" dirty="0">
                <a:ln w="10160">
                  <a:solidFill>
                    <a:schemeClr val="accent5"/>
                  </a:solidFill>
                  <a:prstDash val="solid"/>
                </a:ln>
                <a:effectLst>
                  <a:outerShdw blurRad="38100" dist="22860" dir="5400000" algn="tl" rotWithShape="0">
                    <a:srgbClr val="000000">
                      <a:alpha val="30000"/>
                    </a:srgbClr>
                  </a:outerShdw>
                </a:effectLst>
              </a:rPr>
              <a:t>Azioni</a:t>
            </a:r>
            <a:r>
              <a:rPr lang="it-IT" sz="1600" dirty="0"/>
              <a:t>:</a:t>
            </a:r>
          </a:p>
          <a:p>
            <a:pPr lvl="1">
              <a:lnSpc>
                <a:spcPct val="110000"/>
              </a:lnSpc>
            </a:pPr>
            <a:r>
              <a:rPr lang="it-IT" sz="1600" dirty="0"/>
              <a:t>L’altezza desiderata cambia aumentando di 1 metro rispetto al valore precedente</a:t>
            </a:r>
          </a:p>
          <a:p>
            <a:pPr lvl="1">
              <a:lnSpc>
                <a:spcPct val="110000"/>
              </a:lnSpc>
            </a:pPr>
            <a:r>
              <a:rPr lang="it-IT" sz="1600" dirty="0"/>
              <a:t>La tasca dell’agente non contiene più il tronco</a:t>
            </a:r>
          </a:p>
          <a:p>
            <a:pPr marL="0" indent="0">
              <a:lnSpc>
                <a:spcPct val="110000"/>
              </a:lnSpc>
              <a:buNone/>
            </a:pPr>
            <a:endParaRPr lang="en-US" sz="1600" dirty="0"/>
          </a:p>
        </p:txBody>
      </p:sp>
      <p:cxnSp>
        <p:nvCxnSpPr>
          <p:cNvPr id="64" name="Straight Connector 61">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22</a:t>
            </a:fld>
            <a:endParaRPr lang="en-US"/>
          </a:p>
        </p:txBody>
      </p:sp>
    </p:spTree>
    <p:extLst>
      <p:ext uri="{BB962C8B-B14F-4D97-AF65-F5344CB8AC3E}">
        <p14:creationId xmlns:p14="http://schemas.microsoft.com/office/powerpoint/2010/main" val="348018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13534" y="609600"/>
            <a:ext cx="4754022" cy="1326321"/>
          </a:xfrm>
        </p:spPr>
        <p:txBody>
          <a:bodyPr>
            <a:normAutofit/>
          </a:bodyPr>
          <a:lstStyle/>
          <a:p>
            <a:r>
              <a:rPr lang="en-US" sz="2900" dirty="0" err="1"/>
              <a:t>Posizionare</a:t>
            </a:r>
            <a:r>
              <a:rPr lang="en-US" sz="2900" dirty="0"/>
              <a:t> un </a:t>
            </a:r>
            <a:r>
              <a:rPr lang="en-US" sz="2900" dirty="0" err="1"/>
              <a:t>tronco</a:t>
            </a:r>
            <a:r>
              <a:rPr lang="en-US" sz="2900" dirty="0"/>
              <a:t> con il </a:t>
            </a:r>
            <a:r>
              <a:rPr lang="en-US" sz="2900" dirty="0" err="1"/>
              <a:t>pavimento</a:t>
            </a:r>
            <a:r>
              <a:rPr lang="en-US" sz="2900" dirty="0"/>
              <a:t> </a:t>
            </a:r>
            <a:r>
              <a:rPr lang="en-US" sz="2900" dirty="0" err="1"/>
              <a:t>bagnato</a:t>
            </a:r>
            <a:endParaRPr lang="en-US" sz="2900" b="1" dirty="0"/>
          </a:p>
        </p:txBody>
      </p:sp>
      <p:pic>
        <p:nvPicPr>
          <p:cNvPr id="7" name="Immagine 6" descr="Immagine che contiene testo&#10;&#10;Descrizione generata automaticamente">
            <a:extLst>
              <a:ext uri="{FF2B5EF4-FFF2-40B4-BE49-F238E27FC236}">
                <a16:creationId xmlns:a16="http://schemas.microsoft.com/office/drawing/2014/main" id="{06555935-9511-93C6-254E-C2B380D3772A}"/>
              </a:ext>
            </a:extLst>
          </p:cNvPr>
          <p:cNvPicPr>
            <a:picLocks noChangeAspect="1"/>
          </p:cNvPicPr>
          <p:nvPr/>
        </p:nvPicPr>
        <p:blipFill rotWithShape="1">
          <a:blip r:embed="rId3">
            <a:extLst>
              <a:ext uri="{28A0092B-C50C-407E-A947-70E740481C1C}">
                <a14:useLocalDpi xmlns:a14="http://schemas.microsoft.com/office/drawing/2010/main" val="0"/>
              </a:ext>
            </a:extLst>
          </a:blip>
          <a:srcRect r="21778"/>
          <a:stretch/>
        </p:blipFill>
        <p:spPr>
          <a:xfrm>
            <a:off x="20" y="10"/>
            <a:ext cx="6095980" cy="6857990"/>
          </a:xfrm>
          <a:prstGeom prst="rect">
            <a:avLst/>
          </a:prstGeom>
        </p:spPr>
      </p:pic>
      <p:sp>
        <p:nvSpPr>
          <p:cNvPr id="3" name="Content Placeholder 2"/>
          <p:cNvSpPr>
            <a:spLocks noGrp="1"/>
          </p:cNvSpPr>
          <p:nvPr>
            <p:ph idx="1"/>
          </p:nvPr>
        </p:nvSpPr>
        <p:spPr>
          <a:xfrm>
            <a:off x="6513534" y="2096063"/>
            <a:ext cx="4819482" cy="4378627"/>
          </a:xfrm>
        </p:spPr>
        <p:txBody>
          <a:bodyPr>
            <a:noAutofit/>
          </a:bodyPr>
          <a:lstStyle/>
          <a:p>
            <a:pPr>
              <a:lnSpc>
                <a:spcPct val="110000"/>
              </a:lnSpc>
            </a:pPr>
            <a:r>
              <a:rPr lang="en-US" sz="1600" b="1" spc="50" dirty="0" err="1">
                <a:ln w="9525" cmpd="sng">
                  <a:solidFill>
                    <a:schemeClr val="accent1"/>
                  </a:solidFill>
                  <a:prstDash val="solid"/>
                </a:ln>
                <a:effectLst>
                  <a:glow rad="38100">
                    <a:schemeClr val="accent1">
                      <a:alpha val="40000"/>
                    </a:schemeClr>
                  </a:glow>
                </a:effectLst>
              </a:rPr>
              <a:t>Precondizioni</a:t>
            </a:r>
            <a:r>
              <a:rPr lang="en-US" sz="1600" dirty="0"/>
              <a:t>:</a:t>
            </a:r>
          </a:p>
          <a:p>
            <a:pPr lvl="1">
              <a:lnSpc>
                <a:spcPct val="110000"/>
              </a:lnSpc>
            </a:pPr>
            <a:r>
              <a:rPr lang="en-US" sz="1600" dirty="0"/>
              <a:t>Il </a:t>
            </a:r>
            <a:r>
              <a:rPr lang="en-US" sz="1600" dirty="0" err="1"/>
              <a:t>tronco</a:t>
            </a:r>
            <a:r>
              <a:rPr lang="en-US" sz="1600" dirty="0"/>
              <a:t> è in </a:t>
            </a:r>
            <a:r>
              <a:rPr lang="en-US" sz="1600" dirty="0" err="1"/>
              <a:t>una</a:t>
            </a:r>
            <a:r>
              <a:rPr lang="en-US" sz="1600" dirty="0"/>
              <a:t> </a:t>
            </a:r>
            <a:r>
              <a:rPr lang="en-US" sz="1600" dirty="0" err="1"/>
              <a:t>tasca</a:t>
            </a:r>
            <a:r>
              <a:rPr lang="en-US" sz="1600" dirty="0"/>
              <a:t> </a:t>
            </a:r>
            <a:r>
              <a:rPr lang="en-US" sz="1600" dirty="0" err="1"/>
              <a:t>dell’agente</a:t>
            </a:r>
            <a:endParaRPr lang="en-US" sz="1600" dirty="0"/>
          </a:p>
          <a:p>
            <a:pPr lvl="1">
              <a:lnSpc>
                <a:spcPct val="110000"/>
              </a:lnSpc>
            </a:pPr>
            <a:r>
              <a:rPr lang="en-US" sz="1600" dirty="0" err="1"/>
              <a:t>L’agente</a:t>
            </a:r>
            <a:r>
              <a:rPr lang="en-US" sz="1600" dirty="0"/>
              <a:t> </a:t>
            </a:r>
            <a:r>
              <a:rPr lang="en-US" sz="1600" dirty="0" err="1"/>
              <a:t>si</a:t>
            </a:r>
            <a:r>
              <a:rPr lang="en-US" sz="1600" dirty="0"/>
              <a:t> </a:t>
            </a:r>
            <a:r>
              <a:rPr lang="en-US" sz="1600" dirty="0" err="1"/>
              <a:t>trova</a:t>
            </a:r>
            <a:r>
              <a:rPr lang="en-US" sz="1600" dirty="0"/>
              <a:t> </a:t>
            </a:r>
            <a:r>
              <a:rPr lang="en-US" sz="1600" dirty="0" err="1"/>
              <a:t>vicino</a:t>
            </a:r>
            <a:r>
              <a:rPr lang="en-US" sz="1600" dirty="0"/>
              <a:t> </a:t>
            </a:r>
            <a:r>
              <a:rPr lang="en-US" sz="1600" dirty="0" err="1"/>
              <a:t>alla</a:t>
            </a:r>
            <a:r>
              <a:rPr lang="en-US" sz="1600" dirty="0"/>
              <a:t> </a:t>
            </a:r>
            <a:r>
              <a:rPr lang="en-US" sz="1600" dirty="0" err="1"/>
              <a:t>finestra</a:t>
            </a:r>
            <a:endParaRPr lang="en-US" sz="1600" dirty="0"/>
          </a:p>
          <a:p>
            <a:pPr lvl="1">
              <a:lnSpc>
                <a:spcPct val="110000"/>
              </a:lnSpc>
            </a:pPr>
            <a:r>
              <a:rPr lang="en-US" sz="1600" dirty="0"/>
              <a:t>Il </a:t>
            </a:r>
            <a:r>
              <a:rPr lang="en-US" sz="1600" dirty="0" err="1"/>
              <a:t>pavimento</a:t>
            </a:r>
            <a:r>
              <a:rPr lang="en-US" sz="1600" dirty="0"/>
              <a:t> </a:t>
            </a:r>
            <a:r>
              <a:rPr lang="en-US" sz="1600" dirty="0" err="1"/>
              <a:t>della</a:t>
            </a:r>
            <a:r>
              <a:rPr lang="en-US" sz="1600" dirty="0"/>
              <a:t> stanza è </a:t>
            </a:r>
            <a:r>
              <a:rPr lang="en-US" sz="1600" dirty="0" err="1"/>
              <a:t>bagnato</a:t>
            </a:r>
            <a:endParaRPr lang="en-US" sz="1600" dirty="0"/>
          </a:p>
          <a:p>
            <a:pPr lvl="1">
              <a:lnSpc>
                <a:spcPct val="110000"/>
              </a:lnSpc>
            </a:pPr>
            <a:r>
              <a:rPr lang="en-US" sz="1600" dirty="0" err="1"/>
              <a:t>L’altezza</a:t>
            </a:r>
            <a:r>
              <a:rPr lang="en-US" sz="1600" dirty="0"/>
              <a:t> desiderata non è </a:t>
            </a:r>
            <a:r>
              <a:rPr lang="en-US" sz="1600" dirty="0" err="1"/>
              <a:t>ancora</a:t>
            </a:r>
            <a:r>
              <a:rPr lang="en-US" sz="1600" dirty="0"/>
              <a:t> </a:t>
            </a:r>
            <a:r>
              <a:rPr lang="en-US" sz="1600" dirty="0" err="1"/>
              <a:t>stata</a:t>
            </a:r>
            <a:r>
              <a:rPr lang="en-US" sz="1600" dirty="0"/>
              <a:t> </a:t>
            </a:r>
            <a:r>
              <a:rPr lang="en-US" sz="1600" dirty="0" err="1"/>
              <a:t>raggiunta</a:t>
            </a:r>
            <a:endParaRPr lang="en-US" sz="1600" dirty="0"/>
          </a:p>
          <a:p>
            <a:pPr>
              <a:lnSpc>
                <a:spcPct val="110000"/>
              </a:lnSpc>
            </a:pPr>
            <a:r>
              <a:rPr lang="en-US" sz="1600" dirty="0"/>
              <a:t> </a:t>
            </a:r>
            <a:r>
              <a:rPr lang="it-IT" sz="1600" b="1" dirty="0">
                <a:ln w="10160">
                  <a:solidFill>
                    <a:schemeClr val="accent5"/>
                  </a:solidFill>
                  <a:prstDash val="solid"/>
                </a:ln>
                <a:effectLst>
                  <a:outerShdw blurRad="38100" dist="22860" dir="5400000" algn="tl" rotWithShape="0">
                    <a:srgbClr val="000000">
                      <a:alpha val="30000"/>
                    </a:srgbClr>
                  </a:outerShdw>
                </a:effectLst>
              </a:rPr>
              <a:t>Azioni</a:t>
            </a:r>
            <a:r>
              <a:rPr lang="it-IT" sz="1600" dirty="0"/>
              <a:t>:</a:t>
            </a:r>
          </a:p>
          <a:p>
            <a:pPr lvl="1">
              <a:lnSpc>
                <a:spcPct val="110000"/>
              </a:lnSpc>
            </a:pPr>
            <a:r>
              <a:rPr lang="it-IT" sz="1600" dirty="0"/>
              <a:t>L’altezza desiderata cambia aumentando di 1 metro rispetto al valore precedente</a:t>
            </a:r>
          </a:p>
          <a:p>
            <a:pPr lvl="1">
              <a:lnSpc>
                <a:spcPct val="110000"/>
              </a:lnSpc>
            </a:pPr>
            <a:r>
              <a:rPr lang="it-IT" sz="1600" dirty="0"/>
              <a:t>La tasca dell’agente non contiene più il tronco</a:t>
            </a:r>
            <a:endParaRPr lang="it-IT" sz="1400" dirty="0"/>
          </a:p>
          <a:p>
            <a:pPr>
              <a:lnSpc>
                <a:spcPct val="110000"/>
              </a:lnSpc>
            </a:pPr>
            <a:r>
              <a:rPr lang="it-IT" sz="1000" b="1" u="sng" dirty="0">
                <a:ln w="9525">
                  <a:solidFill>
                    <a:schemeClr val="bg1"/>
                  </a:solidFill>
                  <a:prstDash val="solid"/>
                </a:ln>
                <a:effectLst>
                  <a:outerShdw blurRad="12700" dist="38100" dir="2700000" algn="tl" rotWithShape="0">
                    <a:schemeClr val="bg1">
                      <a:lumMod val="50000"/>
                    </a:schemeClr>
                  </a:outerShdw>
                </a:effectLst>
              </a:rPr>
              <a:t>N.B.</a:t>
            </a:r>
            <a:r>
              <a:rPr lang="it-IT" sz="1000" dirty="0"/>
              <a:t>: quando l’agente eseguirà questa regola viene simulato di che un troco possa scivolare per via del pavimento bagnato. Questa regola, nel corso delle iterazioni, verrà scartata dall’agente in quanto ha un </a:t>
            </a:r>
            <a:r>
              <a:rPr lang="it-IT" sz="1000" dirty="0" err="1"/>
              <a:t>reward</a:t>
            </a:r>
            <a:r>
              <a:rPr lang="it-IT" sz="1000" dirty="0"/>
              <a:t> più basso della precedente</a:t>
            </a:r>
          </a:p>
          <a:p>
            <a:pPr>
              <a:lnSpc>
                <a:spcPct val="110000"/>
              </a:lnSpc>
            </a:pPr>
            <a:endParaRPr lang="it-IT" sz="1400" dirty="0"/>
          </a:p>
          <a:p>
            <a:pPr marL="0" indent="0">
              <a:lnSpc>
                <a:spcPct val="110000"/>
              </a:lnSpc>
              <a:buNone/>
            </a:pPr>
            <a:endParaRPr lang="en-US" sz="1400" dirty="0"/>
          </a:p>
        </p:txBody>
      </p:sp>
      <p:cxnSp>
        <p:nvCxnSpPr>
          <p:cNvPr id="57" name="Straight Connector 52">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23</a:t>
            </a:fld>
            <a:endParaRPr lang="en-US"/>
          </a:p>
        </p:txBody>
      </p:sp>
    </p:spTree>
    <p:extLst>
      <p:ext uri="{BB962C8B-B14F-4D97-AF65-F5344CB8AC3E}">
        <p14:creationId xmlns:p14="http://schemas.microsoft.com/office/powerpoint/2010/main" val="1885784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54444" y="609600"/>
            <a:ext cx="3113112" cy="1326321"/>
          </a:xfrm>
        </p:spPr>
        <p:txBody>
          <a:bodyPr>
            <a:normAutofit/>
          </a:bodyPr>
          <a:lstStyle/>
          <a:p>
            <a:pPr algn="l"/>
            <a:r>
              <a:rPr lang="en-US" dirty="0" err="1"/>
              <a:t>Fuggire</a:t>
            </a:r>
            <a:endParaRPr lang="en-US" b="1" dirty="0"/>
          </a:p>
        </p:txBody>
      </p:sp>
      <p:pic>
        <p:nvPicPr>
          <p:cNvPr id="6" name="Immagine 5" descr="Immagine che contiene testo&#10;&#10;Descrizione generata automaticamente">
            <a:extLst>
              <a:ext uri="{FF2B5EF4-FFF2-40B4-BE49-F238E27FC236}">
                <a16:creationId xmlns:a16="http://schemas.microsoft.com/office/drawing/2014/main" id="{2784AD16-3176-AB8E-CC95-4716C22CC4BD}"/>
              </a:ext>
            </a:extLst>
          </p:cNvPr>
          <p:cNvPicPr>
            <a:picLocks noChangeAspect="1"/>
          </p:cNvPicPr>
          <p:nvPr/>
        </p:nvPicPr>
        <p:blipFill rotWithShape="1">
          <a:blip r:embed="rId3">
            <a:extLst>
              <a:ext uri="{28A0092B-C50C-407E-A947-70E740481C1C}">
                <a14:useLocalDpi xmlns:a14="http://schemas.microsoft.com/office/drawing/2010/main" val="0"/>
              </a:ext>
            </a:extLst>
          </a:blip>
          <a:srcRect r="880"/>
          <a:stretch/>
        </p:blipFill>
        <p:spPr>
          <a:xfrm>
            <a:off x="20" y="10"/>
            <a:ext cx="7552924" cy="6857990"/>
          </a:xfrm>
          <a:prstGeom prst="rect">
            <a:avLst/>
          </a:prstGeom>
        </p:spPr>
      </p:pic>
      <p:sp>
        <p:nvSpPr>
          <p:cNvPr id="3" name="Content Placeholder 2"/>
          <p:cNvSpPr>
            <a:spLocks noGrp="1"/>
          </p:cNvSpPr>
          <p:nvPr>
            <p:ph idx="1"/>
          </p:nvPr>
        </p:nvSpPr>
        <p:spPr>
          <a:xfrm>
            <a:off x="8154444" y="2096064"/>
            <a:ext cx="3113103" cy="4152336"/>
          </a:xfrm>
        </p:spPr>
        <p:txBody>
          <a:bodyPr>
            <a:normAutofit lnSpcReduction="10000"/>
          </a:bodyPr>
          <a:lstStyle/>
          <a:p>
            <a:pPr>
              <a:lnSpc>
                <a:spcPct val="110000"/>
              </a:lnSpc>
            </a:pPr>
            <a:r>
              <a:rPr lang="en-US" sz="2200" b="1" spc="50" dirty="0" err="1">
                <a:ln w="9525" cmpd="sng">
                  <a:solidFill>
                    <a:schemeClr val="accent1"/>
                  </a:solidFill>
                  <a:prstDash val="solid"/>
                </a:ln>
                <a:effectLst>
                  <a:glow rad="38100">
                    <a:schemeClr val="accent1">
                      <a:alpha val="40000"/>
                    </a:schemeClr>
                  </a:glow>
                </a:effectLst>
              </a:rPr>
              <a:t>Precondizioni</a:t>
            </a:r>
            <a:r>
              <a:rPr lang="en-US" sz="1800" dirty="0"/>
              <a:t>:</a:t>
            </a:r>
          </a:p>
          <a:p>
            <a:pPr lvl="1">
              <a:lnSpc>
                <a:spcPct val="110000"/>
              </a:lnSpc>
            </a:pPr>
            <a:r>
              <a:rPr lang="en-US" dirty="0" err="1"/>
              <a:t>L’agente</a:t>
            </a:r>
            <a:r>
              <a:rPr lang="en-US" dirty="0"/>
              <a:t> ha </a:t>
            </a:r>
            <a:r>
              <a:rPr lang="en-US" dirty="0" err="1"/>
              <a:t>raggiunto</a:t>
            </a:r>
            <a:r>
              <a:rPr lang="en-US" dirty="0"/>
              <a:t> </a:t>
            </a:r>
            <a:r>
              <a:rPr lang="en-US" dirty="0" err="1"/>
              <a:t>l’altezza</a:t>
            </a:r>
            <a:r>
              <a:rPr lang="en-US" dirty="0"/>
              <a:t> desiderata (</a:t>
            </a:r>
            <a:r>
              <a:rPr lang="en-US" dirty="0" err="1"/>
              <a:t>cioe</a:t>
            </a:r>
            <a:r>
              <a:rPr lang="en-US" dirty="0"/>
              <a:t>, ha </a:t>
            </a:r>
            <a:r>
              <a:rPr lang="en-US" dirty="0" err="1"/>
              <a:t>impilato</a:t>
            </a:r>
            <a:r>
              <a:rPr lang="en-US" dirty="0"/>
              <a:t> </a:t>
            </a:r>
            <a:r>
              <a:rPr lang="en-US" dirty="0" err="1"/>
              <a:t>i</a:t>
            </a:r>
            <a:r>
              <a:rPr lang="en-US" dirty="0"/>
              <a:t> due </a:t>
            </a:r>
            <a:r>
              <a:rPr lang="en-US" dirty="0" err="1"/>
              <a:t>tronchi</a:t>
            </a:r>
            <a:r>
              <a:rPr lang="en-US" dirty="0"/>
              <a:t>)</a:t>
            </a:r>
          </a:p>
          <a:p>
            <a:pPr lvl="1">
              <a:lnSpc>
                <a:spcPct val="110000"/>
              </a:lnSpc>
            </a:pPr>
            <a:r>
              <a:rPr lang="en-US" dirty="0"/>
              <a:t>Il </a:t>
            </a:r>
            <a:r>
              <a:rPr lang="en-US" dirty="0" err="1"/>
              <a:t>vetro</a:t>
            </a:r>
            <a:r>
              <a:rPr lang="en-US" dirty="0"/>
              <a:t> </a:t>
            </a:r>
            <a:r>
              <a:rPr lang="en-US" dirty="0" err="1"/>
              <a:t>della</a:t>
            </a:r>
            <a:r>
              <a:rPr lang="en-US" dirty="0"/>
              <a:t>  </a:t>
            </a:r>
            <a:r>
              <a:rPr lang="en-US" dirty="0" err="1"/>
              <a:t>finestra</a:t>
            </a:r>
            <a:r>
              <a:rPr lang="en-US" dirty="0"/>
              <a:t> è </a:t>
            </a:r>
            <a:r>
              <a:rPr lang="en-US" dirty="0" err="1"/>
              <a:t>rotto</a:t>
            </a:r>
            <a:endParaRPr lang="en-US" dirty="0"/>
          </a:p>
          <a:p>
            <a:pPr marL="457200" lvl="1" indent="0">
              <a:lnSpc>
                <a:spcPct val="110000"/>
              </a:lnSpc>
              <a:buNone/>
            </a:pPr>
            <a:endParaRPr lang="it-IT" dirty="0"/>
          </a:p>
          <a:p>
            <a:pPr>
              <a:lnSpc>
                <a:spcPct val="110000"/>
              </a:lnSpc>
            </a:pPr>
            <a:r>
              <a:rPr lang="it-IT" sz="2200" b="1" dirty="0">
                <a:ln w="10160">
                  <a:solidFill>
                    <a:schemeClr val="accent5"/>
                  </a:solidFill>
                  <a:prstDash val="solid"/>
                </a:ln>
                <a:effectLst>
                  <a:outerShdw blurRad="38100" dist="22860" dir="5400000" algn="tl" rotWithShape="0">
                    <a:srgbClr val="000000">
                      <a:alpha val="30000"/>
                    </a:srgbClr>
                  </a:outerShdw>
                </a:effectLst>
              </a:rPr>
              <a:t>Azioni</a:t>
            </a:r>
            <a:r>
              <a:rPr lang="it-IT" sz="1800" b="1" dirty="0">
                <a:ln w="10160">
                  <a:solidFill>
                    <a:schemeClr val="accent5"/>
                  </a:solidFill>
                  <a:prstDash val="solid"/>
                </a:ln>
                <a:effectLst>
                  <a:outerShdw blurRad="38100" dist="22860" dir="5400000" algn="tl" rotWithShape="0">
                    <a:srgbClr val="000000">
                      <a:alpha val="30000"/>
                    </a:srgbClr>
                  </a:outerShdw>
                </a:effectLst>
              </a:rPr>
              <a:t> </a:t>
            </a:r>
            <a:r>
              <a:rPr lang="en-US" sz="1800" dirty="0"/>
              <a:t>:</a:t>
            </a:r>
          </a:p>
          <a:p>
            <a:pPr lvl="1">
              <a:lnSpc>
                <a:spcPct val="110000"/>
              </a:lnSpc>
            </a:pPr>
            <a:r>
              <a:rPr lang="it-IT" dirty="0"/>
              <a:t>L’agente fugge dalla stanza</a:t>
            </a:r>
          </a:p>
          <a:p>
            <a:pPr lvl="1">
              <a:lnSpc>
                <a:spcPct val="110000"/>
              </a:lnSpc>
            </a:pPr>
            <a:endParaRPr lang="en-US" sz="700" dirty="0"/>
          </a:p>
          <a:p>
            <a:pPr marL="0" indent="0">
              <a:lnSpc>
                <a:spcPct val="110000"/>
              </a:lnSpc>
              <a:buNone/>
            </a:pPr>
            <a:endParaRPr lang="en-US" sz="900" dirty="0"/>
          </a:p>
        </p:txBody>
      </p:sp>
      <p:cxnSp>
        <p:nvCxnSpPr>
          <p:cNvPr id="74" name="Straight Connector 61">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24</a:t>
            </a:fld>
            <a:endParaRPr lang="en-US"/>
          </a:p>
        </p:txBody>
      </p:sp>
    </p:spTree>
    <p:extLst>
      <p:ext uri="{BB962C8B-B14F-4D97-AF65-F5344CB8AC3E}">
        <p14:creationId xmlns:p14="http://schemas.microsoft.com/office/powerpoint/2010/main" val="401476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6" y="4572001"/>
            <a:ext cx="3145284" cy="1737360"/>
          </a:xfrm>
        </p:spPr>
        <p:txBody>
          <a:bodyPr>
            <a:normAutofit/>
          </a:bodyPr>
          <a:lstStyle/>
          <a:p>
            <a:pPr algn="r"/>
            <a:r>
              <a:rPr lang="en-US" sz="1800"/>
              <a:t>fallimento</a:t>
            </a:r>
            <a:endParaRPr lang="en-US" sz="1800" b="1"/>
          </a:p>
        </p:txBody>
      </p:sp>
      <p:pic>
        <p:nvPicPr>
          <p:cNvPr id="7" name="Immagine 6" descr="Immagine che contiene testo&#10;&#10;Descrizione generata automaticamente">
            <a:extLst>
              <a:ext uri="{FF2B5EF4-FFF2-40B4-BE49-F238E27FC236}">
                <a16:creationId xmlns:a16="http://schemas.microsoft.com/office/drawing/2014/main" id="{1BDAF55C-2B0F-56B4-CBAB-71AC4B837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048" y="643466"/>
            <a:ext cx="9703252" cy="3590204"/>
          </a:xfrm>
          <a:prstGeom prst="rect">
            <a:avLst/>
          </a:prstGeom>
        </p:spPr>
      </p:pic>
      <p:sp>
        <p:nvSpPr>
          <p:cNvPr id="3" name="Content Placeholder 2"/>
          <p:cNvSpPr>
            <a:spLocks noGrp="1"/>
          </p:cNvSpPr>
          <p:nvPr>
            <p:ph idx="1"/>
          </p:nvPr>
        </p:nvSpPr>
        <p:spPr>
          <a:xfrm>
            <a:off x="4288451" y="4438122"/>
            <a:ext cx="6518094" cy="1990387"/>
          </a:xfrm>
        </p:spPr>
        <p:txBody>
          <a:bodyPr anchor="ctr">
            <a:noAutofit/>
          </a:bodyPr>
          <a:lstStyle/>
          <a:p>
            <a:r>
              <a:rPr lang="en-US" sz="1600" b="1" spc="50" dirty="0" err="1">
                <a:ln w="9525" cmpd="sng">
                  <a:solidFill>
                    <a:schemeClr val="accent1"/>
                  </a:solidFill>
                  <a:prstDash val="solid"/>
                </a:ln>
                <a:effectLst>
                  <a:glow rad="38100">
                    <a:schemeClr val="accent1">
                      <a:alpha val="40000"/>
                    </a:schemeClr>
                  </a:glow>
                </a:effectLst>
              </a:rPr>
              <a:t>Precondizioni</a:t>
            </a:r>
            <a:r>
              <a:rPr lang="en-US" sz="1600" dirty="0"/>
              <a:t>:</a:t>
            </a:r>
          </a:p>
          <a:p>
            <a:pPr lvl="1"/>
            <a:r>
              <a:rPr lang="en-US" sz="1600" dirty="0" err="1"/>
              <a:t>L’agente</a:t>
            </a:r>
            <a:r>
              <a:rPr lang="en-US" sz="1600" dirty="0"/>
              <a:t> non ha </a:t>
            </a:r>
            <a:r>
              <a:rPr lang="en-US" sz="1600" dirty="0" err="1"/>
              <a:t>creato</a:t>
            </a:r>
            <a:r>
              <a:rPr lang="en-US" sz="1600" dirty="0"/>
              <a:t> la combo: “</a:t>
            </a:r>
            <a:r>
              <a:rPr lang="en-US" sz="1600" dirty="0" err="1"/>
              <a:t>Fionda</a:t>
            </a:r>
            <a:r>
              <a:rPr lang="en-US" sz="1600" dirty="0"/>
              <a:t>”</a:t>
            </a:r>
          </a:p>
          <a:p>
            <a:pPr lvl="1"/>
            <a:r>
              <a:rPr lang="en-US" sz="1600" dirty="0"/>
              <a:t>Il </a:t>
            </a:r>
            <a:r>
              <a:rPr lang="en-US" sz="1600" dirty="0" err="1"/>
              <a:t>vetro</a:t>
            </a:r>
            <a:r>
              <a:rPr lang="en-US" sz="1600" dirty="0"/>
              <a:t> </a:t>
            </a:r>
            <a:r>
              <a:rPr lang="en-US" sz="1600" dirty="0" err="1"/>
              <a:t>della</a:t>
            </a:r>
            <a:r>
              <a:rPr lang="en-US" sz="1600" dirty="0"/>
              <a:t>  </a:t>
            </a:r>
            <a:r>
              <a:rPr lang="en-US" sz="1600" dirty="0" err="1"/>
              <a:t>finestra</a:t>
            </a:r>
            <a:r>
              <a:rPr lang="en-US" sz="1600" dirty="0"/>
              <a:t> non è </a:t>
            </a:r>
            <a:r>
              <a:rPr lang="en-US" sz="1600" dirty="0" err="1"/>
              <a:t>rotto</a:t>
            </a:r>
            <a:endParaRPr lang="en-US" sz="1600" dirty="0"/>
          </a:p>
          <a:p>
            <a:pPr marL="457200" lvl="1" indent="0">
              <a:buNone/>
            </a:pPr>
            <a:endParaRPr lang="it-IT" sz="1600" dirty="0"/>
          </a:p>
          <a:p>
            <a:r>
              <a:rPr lang="it-IT" sz="1600" b="1" dirty="0">
                <a:ln w="10160">
                  <a:solidFill>
                    <a:schemeClr val="accent5"/>
                  </a:solidFill>
                  <a:prstDash val="solid"/>
                </a:ln>
                <a:effectLst>
                  <a:outerShdw blurRad="38100" dist="22860" dir="5400000" algn="tl" rotWithShape="0">
                    <a:srgbClr val="000000">
                      <a:alpha val="30000"/>
                    </a:srgbClr>
                  </a:outerShdw>
                </a:effectLst>
              </a:rPr>
              <a:t>Azioni </a:t>
            </a:r>
            <a:r>
              <a:rPr lang="en-US" sz="1600" dirty="0"/>
              <a:t>:</a:t>
            </a:r>
          </a:p>
          <a:p>
            <a:pPr lvl="1"/>
            <a:r>
              <a:rPr lang="it-IT" sz="1600" dirty="0"/>
              <a:t>L’agente fallisce la fuga dalla stanza</a:t>
            </a:r>
            <a:endParaRPr lang="en-US" sz="1600" dirty="0"/>
          </a:p>
        </p:txBody>
      </p:sp>
      <p:sp>
        <p:nvSpPr>
          <p:cNvPr id="5" name="Slide Number Placeholder 4"/>
          <p:cNvSpPr>
            <a:spLocks noGrp="1"/>
          </p:cNvSpPr>
          <p:nvPr>
            <p:ph type="sldNum" sz="quarter" idx="12"/>
          </p:nvPr>
        </p:nvSpPr>
        <p:spPr>
          <a:xfrm>
            <a:off x="10514011" y="6309360"/>
            <a:ext cx="753545" cy="365125"/>
          </a:xfrm>
        </p:spPr>
        <p:txBody>
          <a:bodyPr>
            <a:normAutofit/>
          </a:bodyPr>
          <a:lstStyle/>
          <a:p>
            <a:pPr>
              <a:spcAft>
                <a:spcPts val="600"/>
              </a:spcAft>
            </a:pPr>
            <a:fld id="{B8F7F623-20E6-4913-BF2D-6DFD2D3FF9C4}" type="slidenum">
              <a:rPr lang="en-US" smtClean="0"/>
              <a:pPr>
                <a:spcAft>
                  <a:spcPts val="600"/>
                </a:spcAft>
              </a:pPr>
              <a:t>25</a:t>
            </a:fld>
            <a:endParaRPr lang="en-US"/>
          </a:p>
        </p:txBody>
      </p:sp>
    </p:spTree>
    <p:extLst>
      <p:ext uri="{BB962C8B-B14F-4D97-AF65-F5344CB8AC3E}">
        <p14:creationId xmlns:p14="http://schemas.microsoft.com/office/powerpoint/2010/main" val="1570951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5C91B79-0E9C-4EBB-8E67-EE9AD3C78D75}"/>
              </a:ext>
            </a:extLst>
          </p:cNvPr>
          <p:cNvSpPr>
            <a:spLocks noGrp="1"/>
          </p:cNvSpPr>
          <p:nvPr>
            <p:ph type="title"/>
          </p:nvPr>
        </p:nvSpPr>
        <p:spPr>
          <a:xfrm>
            <a:off x="924104" y="1289888"/>
            <a:ext cx="5854698" cy="4278224"/>
          </a:xfrm>
        </p:spPr>
        <p:txBody>
          <a:bodyPr vert="horz" lIns="91440" tIns="45720" rIns="91440" bIns="45720" rtlCol="0" anchor="ctr">
            <a:normAutofit/>
          </a:bodyPr>
          <a:lstStyle/>
          <a:p>
            <a:pPr algn="r"/>
            <a:r>
              <a:rPr lang="en-US" sz="5400" dirty="0"/>
              <a:t>flowchart</a:t>
            </a:r>
          </a:p>
        </p:txBody>
      </p:sp>
      <p:cxnSp>
        <p:nvCxnSpPr>
          <p:cNvPr id="11" name="Straight Connector 10">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55B55E0D-61B8-475A-A497-E75CF592E3FF}"/>
              </a:ext>
            </a:extLst>
          </p:cNvPr>
          <p:cNvSpPr>
            <a:spLocks noGrp="1"/>
          </p:cNvSpPr>
          <p:nvPr>
            <p:ph type="sldNum" sz="quarter" idx="12"/>
          </p:nvPr>
        </p:nvSpPr>
        <p:spPr>
          <a:xfrm>
            <a:off x="10514011" y="5883275"/>
            <a:ext cx="753545" cy="365125"/>
          </a:xfrm>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26</a:t>
            </a:fld>
            <a:endParaRPr lang="en-US" kern="1200" dirty="0">
              <a:solidFill>
                <a:schemeClr val="tx1">
                  <a:tint val="75000"/>
                </a:schemeClr>
              </a:solidFill>
              <a:latin typeface="+mn-lt"/>
              <a:ea typeface="+mn-ea"/>
              <a:cs typeface="+mn-cs"/>
            </a:endParaRPr>
          </a:p>
        </p:txBody>
      </p:sp>
      <p:sp>
        <p:nvSpPr>
          <p:cNvPr id="6" name="Rettangolo con due angoli in diagonale arrotondati 5">
            <a:extLst>
              <a:ext uri="{FF2B5EF4-FFF2-40B4-BE49-F238E27FC236}">
                <a16:creationId xmlns:a16="http://schemas.microsoft.com/office/drawing/2014/main" id="{3F6C1569-92B9-4874-8A4F-66553089F8F3}"/>
              </a:ext>
            </a:extLst>
          </p:cNvPr>
          <p:cNvSpPr/>
          <p:nvPr/>
        </p:nvSpPr>
        <p:spPr>
          <a:xfrm>
            <a:off x="8843749" y="2758157"/>
            <a:ext cx="1405777" cy="1296550"/>
          </a:xfrm>
          <a:prstGeom prst="round2DiagRect">
            <a:avLst>
              <a:gd name="adj1" fmla="val 29727"/>
              <a:gd name="adj2" fmla="val 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8" name="Rettangolo 7" descr="Elenco di controllo">
            <a:extLst>
              <a:ext uri="{FF2B5EF4-FFF2-40B4-BE49-F238E27FC236}">
                <a16:creationId xmlns:a16="http://schemas.microsoft.com/office/drawing/2014/main" id="{47336418-C3AF-E129-1104-AA21BE3F94AE}"/>
              </a:ext>
            </a:extLst>
          </p:cNvPr>
          <p:cNvSpPr/>
          <p:nvPr/>
        </p:nvSpPr>
        <p:spPr>
          <a:xfrm>
            <a:off x="9107425" y="2986092"/>
            <a:ext cx="845260" cy="88581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63131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5" name="Rectangle 18">
            <a:extLst>
              <a:ext uri="{FF2B5EF4-FFF2-40B4-BE49-F238E27FC236}">
                <a16:creationId xmlns:a16="http://schemas.microsoft.com/office/drawing/2014/main" id="{559E787A-A567-464A-BB9E-E9B95AA41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20">
            <a:extLst>
              <a:ext uri="{FF2B5EF4-FFF2-40B4-BE49-F238E27FC236}">
                <a16:creationId xmlns:a16="http://schemas.microsoft.com/office/drawing/2014/main" id="{36A476B5-55AD-43A1-B1FB-5AC76B54F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magine 13">
            <a:extLst>
              <a:ext uri="{FF2B5EF4-FFF2-40B4-BE49-F238E27FC236}">
                <a16:creationId xmlns:a16="http://schemas.microsoft.com/office/drawing/2014/main" id="{56097991-06F3-2EC3-C191-9CE2E13E3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261619"/>
            <a:ext cx="10905066" cy="4334762"/>
          </a:xfrm>
          <a:prstGeom prst="rect">
            <a:avLst/>
          </a:prstGeom>
        </p:spPr>
      </p:pic>
      <p:sp>
        <p:nvSpPr>
          <p:cNvPr id="4" name="Segnaposto numero diapositiva 3">
            <a:extLst>
              <a:ext uri="{FF2B5EF4-FFF2-40B4-BE49-F238E27FC236}">
                <a16:creationId xmlns:a16="http://schemas.microsoft.com/office/drawing/2014/main" id="{55B55E0D-61B8-475A-A497-E75CF592E3FF}"/>
              </a:ext>
            </a:extLst>
          </p:cNvPr>
          <p:cNvSpPr>
            <a:spLocks noGrp="1"/>
          </p:cNvSpPr>
          <p:nvPr>
            <p:ph type="sldNum" sz="quarter" idx="12"/>
          </p:nvPr>
        </p:nvSpPr>
        <p:spPr>
          <a:xfrm>
            <a:off x="10514011" y="6309360"/>
            <a:ext cx="753545" cy="365125"/>
          </a:xfrm>
        </p:spPr>
        <p:txBody>
          <a:bodyPr vert="horz" lIns="91440" tIns="45720" rIns="91440" bIns="45720" rtlCol="0" anchor="ctr">
            <a:normAutofit/>
          </a:bodyPr>
          <a:lstStyle/>
          <a:p>
            <a:pPr>
              <a:spcAft>
                <a:spcPts val="600"/>
              </a:spcAft>
            </a:pPr>
            <a:fld id="{B8F7F623-20E6-4913-BF2D-6DFD2D3FF9C4}" type="slidenum">
              <a:rPr lang="en-US" smtClean="0"/>
              <a:pPr>
                <a:spcAft>
                  <a:spcPts val="600"/>
                </a:spcAft>
              </a:pPr>
              <a:t>27</a:t>
            </a:fld>
            <a:endParaRPr lang="en-US"/>
          </a:p>
        </p:txBody>
      </p:sp>
    </p:spTree>
    <p:extLst>
      <p:ext uri="{BB962C8B-B14F-4D97-AF65-F5344CB8AC3E}">
        <p14:creationId xmlns:p14="http://schemas.microsoft.com/office/powerpoint/2010/main" val="2799543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5C91B79-0E9C-4EBB-8E67-EE9AD3C78D75}"/>
              </a:ext>
            </a:extLst>
          </p:cNvPr>
          <p:cNvSpPr>
            <a:spLocks noGrp="1"/>
          </p:cNvSpPr>
          <p:nvPr>
            <p:ph type="title"/>
          </p:nvPr>
        </p:nvSpPr>
        <p:spPr>
          <a:xfrm>
            <a:off x="-754833" y="1289887"/>
            <a:ext cx="7433512" cy="4278224"/>
          </a:xfrm>
        </p:spPr>
        <p:txBody>
          <a:bodyPr vert="horz" lIns="91440" tIns="45720" rIns="91440" bIns="45720" rtlCol="0" anchor="ctr">
            <a:normAutofit/>
          </a:bodyPr>
          <a:lstStyle/>
          <a:p>
            <a:pPr algn="r"/>
            <a:r>
              <a:rPr lang="en-US" sz="5400" dirty="0"/>
              <a:t>demo</a:t>
            </a:r>
          </a:p>
        </p:txBody>
      </p:sp>
      <p:cxnSp>
        <p:nvCxnSpPr>
          <p:cNvPr id="11" name="Straight Connector 10">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55B55E0D-61B8-475A-A497-E75CF592E3FF}"/>
              </a:ext>
            </a:extLst>
          </p:cNvPr>
          <p:cNvSpPr>
            <a:spLocks noGrp="1"/>
          </p:cNvSpPr>
          <p:nvPr>
            <p:ph type="sldNum" sz="quarter" idx="12"/>
          </p:nvPr>
        </p:nvSpPr>
        <p:spPr>
          <a:xfrm>
            <a:off x="10514011" y="5883275"/>
            <a:ext cx="753545" cy="365125"/>
          </a:xfrm>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28</a:t>
            </a:fld>
            <a:endParaRPr lang="en-US" kern="1200" dirty="0">
              <a:solidFill>
                <a:schemeClr val="tx1">
                  <a:tint val="75000"/>
                </a:schemeClr>
              </a:solidFill>
              <a:latin typeface="+mn-lt"/>
              <a:ea typeface="+mn-ea"/>
              <a:cs typeface="+mn-cs"/>
            </a:endParaRPr>
          </a:p>
        </p:txBody>
      </p:sp>
      <p:sp>
        <p:nvSpPr>
          <p:cNvPr id="8" name="Rettangolo con due angoli in diagonale arrotondati 7">
            <a:extLst>
              <a:ext uri="{FF2B5EF4-FFF2-40B4-BE49-F238E27FC236}">
                <a16:creationId xmlns:a16="http://schemas.microsoft.com/office/drawing/2014/main" id="{E8E4EA11-0AD2-83A3-9132-A12261AE676B}"/>
              </a:ext>
            </a:extLst>
          </p:cNvPr>
          <p:cNvSpPr/>
          <p:nvPr/>
        </p:nvSpPr>
        <p:spPr>
          <a:xfrm>
            <a:off x="8677036" y="2791120"/>
            <a:ext cx="1298967" cy="1243839"/>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2" name="Rettangolo 11" descr="Docente">
            <a:extLst>
              <a:ext uri="{FF2B5EF4-FFF2-40B4-BE49-F238E27FC236}">
                <a16:creationId xmlns:a16="http://schemas.microsoft.com/office/drawing/2014/main" id="{5154CB37-9F42-E8DD-56C2-0B41C55762C5}"/>
              </a:ext>
            </a:extLst>
          </p:cNvPr>
          <p:cNvSpPr/>
          <p:nvPr/>
        </p:nvSpPr>
        <p:spPr>
          <a:xfrm>
            <a:off x="8952659" y="3047668"/>
            <a:ext cx="749125" cy="762664"/>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690226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5C91B79-0E9C-4EBB-8E67-EE9AD3C78D75}"/>
              </a:ext>
            </a:extLst>
          </p:cNvPr>
          <p:cNvSpPr>
            <a:spLocks noGrp="1"/>
          </p:cNvSpPr>
          <p:nvPr>
            <p:ph type="title"/>
          </p:nvPr>
        </p:nvSpPr>
        <p:spPr>
          <a:xfrm>
            <a:off x="988112" y="1370334"/>
            <a:ext cx="5854698" cy="4278224"/>
          </a:xfrm>
        </p:spPr>
        <p:txBody>
          <a:bodyPr vert="horz" lIns="91440" tIns="45720" rIns="91440" bIns="45720" rtlCol="0" anchor="ctr">
            <a:normAutofit/>
          </a:bodyPr>
          <a:lstStyle/>
          <a:p>
            <a:pPr algn="r"/>
            <a:r>
              <a:rPr lang="en-US" sz="5400" dirty="0" err="1"/>
              <a:t>Conclusioni</a:t>
            </a:r>
            <a:endParaRPr lang="en-US" sz="5400" dirty="0"/>
          </a:p>
        </p:txBody>
      </p:sp>
      <p:cxnSp>
        <p:nvCxnSpPr>
          <p:cNvPr id="11" name="Straight Connector 10">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55B55E0D-61B8-475A-A497-E75CF592E3FF}"/>
              </a:ext>
            </a:extLst>
          </p:cNvPr>
          <p:cNvSpPr>
            <a:spLocks noGrp="1"/>
          </p:cNvSpPr>
          <p:nvPr>
            <p:ph type="sldNum" sz="quarter" idx="12"/>
          </p:nvPr>
        </p:nvSpPr>
        <p:spPr>
          <a:xfrm>
            <a:off x="10514011" y="5883275"/>
            <a:ext cx="753545" cy="365125"/>
          </a:xfrm>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29</a:t>
            </a:fld>
            <a:endParaRPr lang="en-US" kern="1200" dirty="0">
              <a:solidFill>
                <a:schemeClr val="tx1">
                  <a:tint val="75000"/>
                </a:schemeClr>
              </a:solidFill>
              <a:latin typeface="+mn-lt"/>
              <a:ea typeface="+mn-ea"/>
              <a:cs typeface="+mn-cs"/>
            </a:endParaRPr>
          </a:p>
        </p:txBody>
      </p:sp>
      <p:sp>
        <p:nvSpPr>
          <p:cNvPr id="8" name="Rettangolo con due angoli in diagonale arrotondati 7">
            <a:extLst>
              <a:ext uri="{FF2B5EF4-FFF2-40B4-BE49-F238E27FC236}">
                <a16:creationId xmlns:a16="http://schemas.microsoft.com/office/drawing/2014/main" id="{7F23EB6E-7540-99BB-E2B2-25937C6DAB02}"/>
              </a:ext>
            </a:extLst>
          </p:cNvPr>
          <p:cNvSpPr/>
          <p:nvPr/>
        </p:nvSpPr>
        <p:spPr>
          <a:xfrm>
            <a:off x="8344462" y="2750316"/>
            <a:ext cx="1703774" cy="1488561"/>
          </a:xfrm>
          <a:prstGeom prst="round2DiagRect">
            <a:avLst>
              <a:gd name="adj1" fmla="val 29727"/>
              <a:gd name="adj2" fmla="val 0"/>
            </a:avLst>
          </a:prstGeom>
        </p:spPr>
        <p:style>
          <a:lnRef idx="2">
            <a:schemeClr val="accent1">
              <a:shade val="50000"/>
            </a:schemeClr>
          </a:lnRef>
          <a:fillRef idx="1">
            <a:schemeClr val="accent1"/>
          </a:fillRef>
          <a:effectRef idx="0">
            <a:schemeClr val="accent1"/>
          </a:effectRef>
          <a:fontRef idx="minor">
            <a:schemeClr val="lt1"/>
          </a:fontRef>
        </p:style>
      </p:sp>
      <p:sp>
        <p:nvSpPr>
          <p:cNvPr id="10" name="Rettangolo 9" descr="Atomo con riempimento a tinta unita">
            <a:extLst>
              <a:ext uri="{FF2B5EF4-FFF2-40B4-BE49-F238E27FC236}">
                <a16:creationId xmlns:a16="http://schemas.microsoft.com/office/drawing/2014/main" id="{8E0C83AC-DE5B-3628-53FB-E51507E11B97}"/>
              </a:ext>
            </a:extLst>
          </p:cNvPr>
          <p:cNvSpPr/>
          <p:nvPr/>
        </p:nvSpPr>
        <p:spPr>
          <a:xfrm>
            <a:off x="8650224" y="2977244"/>
            <a:ext cx="1171099" cy="1064404"/>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2347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A90BB4F9-6955-4FA3-9101-4151AE97236B}"/>
              </a:ext>
            </a:extLst>
          </p:cNvPr>
          <p:cNvSpPr>
            <a:spLocks noGrp="1"/>
          </p:cNvSpPr>
          <p:nvPr>
            <p:ph type="title"/>
          </p:nvPr>
        </p:nvSpPr>
        <p:spPr>
          <a:xfrm>
            <a:off x="1282703" y="1289888"/>
            <a:ext cx="5854698" cy="4278224"/>
          </a:xfrm>
        </p:spPr>
        <p:txBody>
          <a:bodyPr vert="horz" lIns="91440" tIns="45720" rIns="91440" bIns="45720" rtlCol="0" anchor="ctr">
            <a:normAutofit/>
          </a:bodyPr>
          <a:lstStyle/>
          <a:p>
            <a:r>
              <a:rPr lang="en-US" sz="5400" dirty="0" err="1"/>
              <a:t>Descrizione</a:t>
            </a:r>
            <a:r>
              <a:rPr lang="en-US" sz="5400" dirty="0"/>
              <a:t> </a:t>
            </a:r>
            <a:r>
              <a:rPr lang="en-US" sz="5400" dirty="0" err="1"/>
              <a:t>iniziAle</a:t>
            </a:r>
            <a:endParaRPr lang="en-US" sz="5400" dirty="0"/>
          </a:p>
        </p:txBody>
      </p:sp>
      <p:sp>
        <p:nvSpPr>
          <p:cNvPr id="4" name="Segnaposto numero diapositiva 3">
            <a:extLst>
              <a:ext uri="{FF2B5EF4-FFF2-40B4-BE49-F238E27FC236}">
                <a16:creationId xmlns:a16="http://schemas.microsoft.com/office/drawing/2014/main" id="{8C85BEE0-D313-4EF9-9A8B-2DF8565F7C87}"/>
              </a:ext>
            </a:extLst>
          </p:cNvPr>
          <p:cNvSpPr>
            <a:spLocks noGrp="1"/>
          </p:cNvSpPr>
          <p:nvPr>
            <p:ph type="sldNum" sz="quarter" idx="12"/>
          </p:nvPr>
        </p:nvSpPr>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3</a:t>
            </a:fld>
            <a:endParaRPr lang="en-US" kern="1200" dirty="0">
              <a:solidFill>
                <a:schemeClr val="tx1">
                  <a:tint val="75000"/>
                </a:schemeClr>
              </a:solidFill>
              <a:latin typeface="+mn-lt"/>
              <a:ea typeface="+mn-ea"/>
              <a:cs typeface="+mn-cs"/>
            </a:endParaRPr>
          </a:p>
        </p:txBody>
      </p:sp>
      <p:sp>
        <p:nvSpPr>
          <p:cNvPr id="17" name="Rettangolo con due angoli in diagonale arrotondati 16">
            <a:extLst>
              <a:ext uri="{FF2B5EF4-FFF2-40B4-BE49-F238E27FC236}">
                <a16:creationId xmlns:a16="http://schemas.microsoft.com/office/drawing/2014/main" id="{5EC31B47-5FBD-4EAD-89C6-B0356F90ED56}"/>
              </a:ext>
            </a:extLst>
          </p:cNvPr>
          <p:cNvSpPr/>
          <p:nvPr/>
        </p:nvSpPr>
        <p:spPr>
          <a:xfrm>
            <a:off x="8027950" y="2755904"/>
            <a:ext cx="1360927" cy="1346192"/>
          </a:xfrm>
          <a:prstGeom prst="round2DiagRect">
            <a:avLst>
              <a:gd name="adj1" fmla="val 29727"/>
              <a:gd name="adj2" fmla="val 0"/>
            </a:avLst>
          </a:prstGeom>
          <a:solidFill>
            <a:schemeClr val="tx1">
              <a:lumMod val="85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8" name="Rettangolo 17" descr="Brainstorming contorno">
            <a:extLst>
              <a:ext uri="{FF2B5EF4-FFF2-40B4-BE49-F238E27FC236}">
                <a16:creationId xmlns:a16="http://schemas.microsoft.com/office/drawing/2014/main" id="{9805E50A-7BBF-4D4B-B0C5-7208ED71AD87}"/>
              </a:ext>
            </a:extLst>
          </p:cNvPr>
          <p:cNvSpPr/>
          <p:nvPr/>
        </p:nvSpPr>
        <p:spPr>
          <a:xfrm>
            <a:off x="8243352" y="2949442"/>
            <a:ext cx="998697" cy="97240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96148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3423" y="328798"/>
            <a:ext cx="4305152" cy="832490"/>
          </a:xfrm>
        </p:spPr>
        <p:txBody>
          <a:bodyPr vert="horz" lIns="91440" tIns="45720" rIns="91440" bIns="45720" rtlCol="0" anchor="b">
            <a:normAutofit/>
          </a:bodyPr>
          <a:lstStyle/>
          <a:p>
            <a:r>
              <a:rPr lang="it-IT" sz="3600" dirty="0" err="1"/>
              <a:t>conslusioni</a:t>
            </a:r>
            <a:endParaRPr lang="it-IT" sz="3600" dirty="0"/>
          </a:p>
        </p:txBody>
      </p:sp>
      <p:pic>
        <p:nvPicPr>
          <p:cNvPr id="9" name="Immagine 8">
            <a:extLst>
              <a:ext uri="{FF2B5EF4-FFF2-40B4-BE49-F238E27FC236}">
                <a16:creationId xmlns:a16="http://schemas.microsoft.com/office/drawing/2014/main" id="{5B57B83B-99CD-5B6A-A169-6BD8DCF643B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25425" y="1519768"/>
            <a:ext cx="5560606" cy="4661097"/>
          </a:xfrm>
          <a:prstGeom prst="rect">
            <a:avLst/>
          </a:prstGeom>
        </p:spPr>
      </p:pic>
      <p:sp>
        <p:nvSpPr>
          <p:cNvPr id="4" name="Slide Number Placeholder 3"/>
          <p:cNvSpPr>
            <a:spLocks noGrp="1"/>
          </p:cNvSpPr>
          <p:nvPr>
            <p:ph type="sldNum" sz="quarter" idx="12"/>
          </p:nvPr>
        </p:nvSpPr>
        <p:spPr>
          <a:xfrm>
            <a:off x="10514011" y="6309360"/>
            <a:ext cx="753545" cy="365125"/>
          </a:xfrm>
          <a:prstGeom prst="ellipse">
            <a:avLst/>
          </a:prstGeom>
        </p:spPr>
        <p:txBody>
          <a:bodyPr vert="horz" lIns="91440" tIns="45720" rIns="91440" bIns="45720" rtlCol="0" anchor="ctr">
            <a:normAutofit/>
          </a:bodyPr>
          <a:lstStyle/>
          <a:p>
            <a:pPr defTabSz="914400">
              <a:spcAft>
                <a:spcPts val="600"/>
              </a:spcAft>
            </a:pPr>
            <a:fld id="{B8F7F623-20E6-4913-BF2D-6DFD2D3FF9C4}" type="slidenum">
              <a:rPr lang="en-US" smtClean="0"/>
              <a:pPr defTabSz="914400">
                <a:spcAft>
                  <a:spcPts val="600"/>
                </a:spcAft>
              </a:pPr>
              <a:t>30</a:t>
            </a:fld>
            <a:endParaRPr lang="en-US"/>
          </a:p>
        </p:txBody>
      </p:sp>
    </p:spTree>
    <p:extLst>
      <p:ext uri="{BB962C8B-B14F-4D97-AF65-F5344CB8AC3E}">
        <p14:creationId xmlns:p14="http://schemas.microsoft.com/office/powerpoint/2010/main" val="128017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11D27153-81A5-4827-A0D3-CA7D7B776969}"/>
              </a:ext>
            </a:extLst>
          </p:cNvPr>
          <p:cNvSpPr>
            <a:spLocks noGrp="1"/>
          </p:cNvSpPr>
          <p:nvPr>
            <p:ph type="subTitle" idx="1"/>
          </p:nvPr>
        </p:nvSpPr>
        <p:spPr>
          <a:xfrm>
            <a:off x="4955648" y="927100"/>
            <a:ext cx="6401199" cy="4956175"/>
          </a:xfrm>
        </p:spPr>
        <p:txBody>
          <a:bodyPr vert="horz" lIns="91440" tIns="45720" rIns="91440" bIns="45720" rtlCol="0" anchor="ctr">
            <a:normAutofit fontScale="62500" lnSpcReduction="20000"/>
          </a:bodyPr>
          <a:lstStyle/>
          <a:p>
            <a:pPr indent="-228600" algn="l">
              <a:lnSpc>
                <a:spcPct val="110000"/>
              </a:lnSpc>
              <a:buFont typeface="Arial" panose="020B0604020202020204" pitchFamily="34" charset="0"/>
              <a:buChar char="•"/>
            </a:pPr>
            <a:r>
              <a:rPr lang="en-US" sz="2100" dirty="0" err="1"/>
              <a:t>L’agente</a:t>
            </a:r>
            <a:r>
              <a:rPr lang="en-US" sz="2100" dirty="0"/>
              <a:t> Soar </a:t>
            </a:r>
            <a:r>
              <a:rPr lang="it-IT" sz="2100" dirty="0"/>
              <a:t>è un robot prigioniero in una stanza dove l’unica via d’uscita è una finestra in vetro.</a:t>
            </a:r>
          </a:p>
          <a:p>
            <a:pPr indent="-228600" algn="l">
              <a:lnSpc>
                <a:spcPct val="110000"/>
              </a:lnSpc>
              <a:buFont typeface="Arial" panose="020B0604020202020204" pitchFamily="34" charset="0"/>
              <a:buChar char="•"/>
            </a:pPr>
            <a:endParaRPr lang="it-IT" sz="2000" dirty="0"/>
          </a:p>
          <a:p>
            <a:pPr indent="-228600" algn="l">
              <a:lnSpc>
                <a:spcPct val="110000"/>
              </a:lnSpc>
              <a:buFont typeface="Arial" panose="020B0604020202020204" pitchFamily="34" charset="0"/>
              <a:buChar char="•"/>
            </a:pPr>
            <a:r>
              <a:rPr lang="it-IT" dirty="0"/>
              <a:t>Le caratteristiche e funzionalità di </a:t>
            </a:r>
            <a:r>
              <a:rPr lang="it-IT" dirty="0" err="1"/>
              <a:t>Soar</a:t>
            </a:r>
            <a:r>
              <a:rPr lang="it-IT" dirty="0"/>
              <a:t> sono le seguenti:</a:t>
            </a:r>
          </a:p>
          <a:p>
            <a:pPr lvl="1" indent="-228600" algn="l">
              <a:lnSpc>
                <a:spcPct val="170000"/>
              </a:lnSpc>
              <a:buFont typeface="Arial" panose="020B0604020202020204" pitchFamily="34" charset="0"/>
              <a:buChar char="•"/>
            </a:pPr>
            <a:r>
              <a:rPr lang="it-IT" sz="1900" dirty="0"/>
              <a:t>È alto 150 cm</a:t>
            </a:r>
          </a:p>
          <a:p>
            <a:pPr lvl="1" indent="-228600" algn="l">
              <a:lnSpc>
                <a:spcPct val="170000"/>
              </a:lnSpc>
              <a:buFont typeface="Arial" panose="020B0604020202020204" pitchFamily="34" charset="0"/>
              <a:buChar char="•"/>
            </a:pPr>
            <a:r>
              <a:rPr lang="it-IT" sz="1900" dirty="0"/>
              <a:t>È dotato di due tasche nelle quali conservare gli oggetti raccolti</a:t>
            </a:r>
          </a:p>
          <a:p>
            <a:pPr lvl="1" indent="-228600" algn="l">
              <a:lnSpc>
                <a:spcPct val="170000"/>
              </a:lnSpc>
              <a:buFont typeface="Arial" panose="020B0604020202020204" pitchFamily="34" charset="0"/>
              <a:buChar char="•"/>
            </a:pPr>
            <a:r>
              <a:rPr lang="it-IT" sz="1900" dirty="0">
                <a:ln w="0"/>
                <a:solidFill>
                  <a:schemeClr val="accent1"/>
                </a:solidFill>
                <a:effectLst>
                  <a:outerShdw blurRad="38100" dist="25400" dir="5400000" algn="ctr" rotWithShape="0">
                    <a:srgbClr val="6E747A">
                      <a:alpha val="43000"/>
                    </a:srgbClr>
                  </a:outerShdw>
                </a:effectLst>
              </a:rPr>
              <a:t>È in grado di:</a:t>
            </a:r>
          </a:p>
          <a:p>
            <a:pPr lvl="2" indent="-228600" algn="l">
              <a:lnSpc>
                <a:spcPct val="170000"/>
              </a:lnSpc>
              <a:buFont typeface="Arial" panose="020B0604020202020204" pitchFamily="34" charset="0"/>
              <a:buChar char="•"/>
            </a:pPr>
            <a:r>
              <a:rPr lang="it-IT" sz="1700" dirty="0"/>
              <a:t>Vedere</a:t>
            </a:r>
          </a:p>
          <a:p>
            <a:pPr lvl="2" indent="-228600" algn="l">
              <a:lnSpc>
                <a:spcPct val="170000"/>
              </a:lnSpc>
              <a:buFont typeface="Arial" panose="020B0604020202020204" pitchFamily="34" charset="0"/>
              <a:buChar char="•"/>
            </a:pPr>
            <a:r>
              <a:rPr lang="it-IT" sz="1700" dirty="0"/>
              <a:t>Camminare</a:t>
            </a:r>
          </a:p>
          <a:p>
            <a:pPr lvl="2" indent="-228600" algn="l">
              <a:lnSpc>
                <a:spcPct val="170000"/>
              </a:lnSpc>
              <a:buFont typeface="Arial" panose="020B0604020202020204" pitchFamily="34" charset="0"/>
              <a:buChar char="•"/>
            </a:pPr>
            <a:r>
              <a:rPr lang="it-IT" sz="1700" dirty="0"/>
              <a:t>Raccogliere e combinare diversi oggetti presenti nella stanza</a:t>
            </a:r>
          </a:p>
          <a:p>
            <a:pPr lvl="1" indent="-228600" algn="l">
              <a:lnSpc>
                <a:spcPct val="170000"/>
              </a:lnSpc>
              <a:buFont typeface="Arial" panose="020B0604020202020204" pitchFamily="34" charset="0"/>
              <a:buChar char="•"/>
            </a:pPr>
            <a:r>
              <a:rPr lang="it-IT" sz="19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Non è in grado di:</a:t>
            </a:r>
          </a:p>
          <a:p>
            <a:pPr lvl="2" indent="-228600" algn="l">
              <a:lnSpc>
                <a:spcPct val="170000"/>
              </a:lnSpc>
              <a:buFont typeface="Arial" panose="020B0604020202020204" pitchFamily="34" charset="0"/>
              <a:buChar char="•"/>
            </a:pPr>
            <a:r>
              <a:rPr lang="it-IT" sz="1700" dirty="0"/>
              <a:t>scomporre gli oggetti dopo che li ha combinati</a:t>
            </a:r>
          </a:p>
          <a:p>
            <a:pPr lvl="1" indent="-228600" algn="l">
              <a:lnSpc>
                <a:spcPct val="110000"/>
              </a:lnSpc>
              <a:buFont typeface="Arial" panose="020B0604020202020204" pitchFamily="34" charset="0"/>
              <a:buChar char="•"/>
            </a:pPr>
            <a:endParaRPr lang="it-IT" sz="1700" dirty="0"/>
          </a:p>
          <a:p>
            <a:pPr marL="228600" lvl="1" algn="l">
              <a:lnSpc>
                <a:spcPct val="110000"/>
              </a:lnSpc>
            </a:pPr>
            <a:endParaRPr lang="it-IT" sz="1400" dirty="0"/>
          </a:p>
          <a:p>
            <a:pPr marL="0" lvl="1" indent="-228600" algn="l">
              <a:spcBef>
                <a:spcPts val="1000"/>
              </a:spcBef>
              <a:buFont typeface="Arial" panose="020B0604020202020204" pitchFamily="34" charset="0"/>
              <a:buChar char="•"/>
            </a:pPr>
            <a:r>
              <a:rPr lang="it-IT" sz="2100" dirty="0" err="1"/>
              <a:t>Soar</a:t>
            </a:r>
            <a:r>
              <a:rPr lang="it-IT" sz="2100" dirty="0"/>
              <a:t> dovrà sfruttare ciò che ha a disposizione per capire come rompere e raggiungere la finestra al fine di fuggire dalla stanza in cui è prigioniero</a:t>
            </a:r>
          </a:p>
        </p:txBody>
      </p:sp>
      <p:sp>
        <p:nvSpPr>
          <p:cNvPr id="4" name="Segnaposto numero diapositiva 3">
            <a:extLst>
              <a:ext uri="{FF2B5EF4-FFF2-40B4-BE49-F238E27FC236}">
                <a16:creationId xmlns:a16="http://schemas.microsoft.com/office/drawing/2014/main" id="{8C85BEE0-D313-4EF9-9A8B-2DF8565F7C87}"/>
              </a:ext>
            </a:extLst>
          </p:cNvPr>
          <p:cNvSpPr>
            <a:spLocks noGrp="1"/>
          </p:cNvSpPr>
          <p:nvPr>
            <p:ph type="sldNum" sz="quarter" idx="12"/>
          </p:nvPr>
        </p:nvSpPr>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4</a:t>
            </a:fld>
            <a:endParaRPr lang="en-US" kern="1200" dirty="0">
              <a:solidFill>
                <a:schemeClr val="tx1">
                  <a:tint val="75000"/>
                </a:schemeClr>
              </a:solidFill>
              <a:latin typeface="+mn-lt"/>
              <a:ea typeface="+mn-ea"/>
              <a:cs typeface="+mn-cs"/>
            </a:endParaRPr>
          </a:p>
        </p:txBody>
      </p:sp>
      <p:sp>
        <p:nvSpPr>
          <p:cNvPr id="11" name="Titolo 7">
            <a:extLst>
              <a:ext uri="{FF2B5EF4-FFF2-40B4-BE49-F238E27FC236}">
                <a16:creationId xmlns:a16="http://schemas.microsoft.com/office/drawing/2014/main" id="{FBDDC327-C162-2C91-77B2-B45F82A1BB56}"/>
              </a:ext>
            </a:extLst>
          </p:cNvPr>
          <p:cNvSpPr>
            <a:spLocks noGrp="1"/>
          </p:cNvSpPr>
          <p:nvPr>
            <p:ph type="ctrTitle"/>
          </p:nvPr>
        </p:nvSpPr>
        <p:spPr>
          <a:xfrm>
            <a:off x="913796" y="927100"/>
            <a:ext cx="3418766" cy="4257548"/>
          </a:xfrm>
        </p:spPr>
        <p:txBody>
          <a:bodyPr vert="horz" lIns="91440" tIns="45720" rIns="91440" bIns="45720" rtlCol="0" anchor="ctr">
            <a:normAutofit/>
          </a:bodyPr>
          <a:lstStyle/>
          <a:p>
            <a:r>
              <a:rPr lang="en-US" sz="3400" dirty="0" err="1"/>
              <a:t>Descrizione</a:t>
            </a:r>
            <a:r>
              <a:rPr lang="en-US" sz="3400" dirty="0"/>
              <a:t> </a:t>
            </a:r>
            <a:r>
              <a:rPr lang="en-US" sz="3400" dirty="0" err="1"/>
              <a:t>iniziale</a:t>
            </a:r>
            <a:br>
              <a:rPr lang="en-US" sz="3400" dirty="0"/>
            </a:br>
            <a:br>
              <a:rPr lang="en-US" sz="3400" dirty="0"/>
            </a:br>
            <a:r>
              <a:rPr lang="en-US" sz="2500" dirty="0"/>
              <a:t>(</a:t>
            </a:r>
            <a:r>
              <a:rPr lang="en-US" sz="2500" dirty="0" err="1"/>
              <a:t>l’agente</a:t>
            </a:r>
            <a:r>
              <a:rPr lang="en-US" sz="2500" dirty="0"/>
              <a:t>)</a:t>
            </a:r>
          </a:p>
        </p:txBody>
      </p:sp>
      <p:sp>
        <p:nvSpPr>
          <p:cNvPr id="12" name="Rettangolo con due angoli in diagonale arrotondati 11">
            <a:extLst>
              <a:ext uri="{FF2B5EF4-FFF2-40B4-BE49-F238E27FC236}">
                <a16:creationId xmlns:a16="http://schemas.microsoft.com/office/drawing/2014/main" id="{9566FC63-CC42-1B8F-B354-BF099600445D}"/>
              </a:ext>
            </a:extLst>
          </p:cNvPr>
          <p:cNvSpPr/>
          <p:nvPr/>
        </p:nvSpPr>
        <p:spPr>
          <a:xfrm>
            <a:off x="2159363" y="4336886"/>
            <a:ext cx="854477" cy="771504"/>
          </a:xfrm>
          <a:prstGeom prst="round2DiagRect">
            <a:avLst>
              <a:gd name="adj1" fmla="val 29727"/>
              <a:gd name="adj2" fmla="val 0"/>
            </a:avLst>
          </a:prstGeom>
          <a:solidFill>
            <a:schemeClr val="tx1">
              <a:lumMod val="85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3" name="Rettangolo 12" descr="Brainstorming contorno">
            <a:extLst>
              <a:ext uri="{FF2B5EF4-FFF2-40B4-BE49-F238E27FC236}">
                <a16:creationId xmlns:a16="http://schemas.microsoft.com/office/drawing/2014/main" id="{FCF7074C-42AF-F37D-A040-3A06ADB3154E}"/>
              </a:ext>
            </a:extLst>
          </p:cNvPr>
          <p:cNvSpPr/>
          <p:nvPr/>
        </p:nvSpPr>
        <p:spPr>
          <a:xfrm>
            <a:off x="2319412" y="4516147"/>
            <a:ext cx="534381" cy="46222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0381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B139ECA1-BB9B-4463-90A3-5B383ADBC600}"/>
              </a:ext>
            </a:extLst>
          </p:cNvPr>
          <p:cNvSpPr>
            <a:spLocks noGrp="1"/>
          </p:cNvSpPr>
          <p:nvPr>
            <p:ph type="ctrTitle"/>
          </p:nvPr>
        </p:nvSpPr>
        <p:spPr>
          <a:xfrm>
            <a:off x="913796" y="927100"/>
            <a:ext cx="3418766" cy="4257548"/>
          </a:xfrm>
        </p:spPr>
        <p:txBody>
          <a:bodyPr vert="horz" lIns="91440" tIns="45720" rIns="91440" bIns="45720" rtlCol="0" anchor="ctr">
            <a:normAutofit/>
          </a:bodyPr>
          <a:lstStyle/>
          <a:p>
            <a:r>
              <a:rPr lang="en-US" sz="3400" dirty="0" err="1"/>
              <a:t>Descrizione</a:t>
            </a:r>
            <a:r>
              <a:rPr lang="en-US" sz="3400" dirty="0"/>
              <a:t> </a:t>
            </a:r>
            <a:r>
              <a:rPr lang="en-US" sz="3400" dirty="0" err="1"/>
              <a:t>iniziale</a:t>
            </a:r>
            <a:br>
              <a:rPr lang="en-US" sz="3400" dirty="0"/>
            </a:br>
            <a:br>
              <a:rPr lang="en-US" sz="3400" dirty="0"/>
            </a:br>
            <a:r>
              <a:rPr lang="en-US" sz="2500" dirty="0"/>
              <a:t>(la stanza)</a:t>
            </a:r>
          </a:p>
        </p:txBody>
      </p:sp>
      <p:sp>
        <p:nvSpPr>
          <p:cNvPr id="2" name="Sottotitolo 1">
            <a:extLst>
              <a:ext uri="{FF2B5EF4-FFF2-40B4-BE49-F238E27FC236}">
                <a16:creationId xmlns:a16="http://schemas.microsoft.com/office/drawing/2014/main" id="{11D27153-81A5-4827-A0D3-CA7D7B776969}"/>
              </a:ext>
            </a:extLst>
          </p:cNvPr>
          <p:cNvSpPr>
            <a:spLocks noGrp="1"/>
          </p:cNvSpPr>
          <p:nvPr>
            <p:ph type="subTitle" idx="1"/>
          </p:nvPr>
        </p:nvSpPr>
        <p:spPr>
          <a:xfrm>
            <a:off x="4983480" y="927100"/>
            <a:ext cx="6373367" cy="4956175"/>
          </a:xfrm>
        </p:spPr>
        <p:txBody>
          <a:bodyPr vert="horz" lIns="91440" tIns="45720" rIns="91440" bIns="45720" rtlCol="0" anchor="ctr">
            <a:normAutofit lnSpcReduction="10000"/>
          </a:bodyPr>
          <a:lstStyle/>
          <a:p>
            <a:pPr indent="-228600" algn="l">
              <a:lnSpc>
                <a:spcPct val="110000"/>
              </a:lnSpc>
              <a:buFont typeface="Arial" panose="020B0604020202020204" pitchFamily="34" charset="0"/>
              <a:buChar char="•"/>
            </a:pPr>
            <a:r>
              <a:rPr lang="it-IT" sz="2000" dirty="0"/>
              <a:t>La stanza è l’ambiente in cui </a:t>
            </a:r>
            <a:r>
              <a:rPr lang="it-IT" sz="2000" dirty="0" err="1"/>
              <a:t>Soar</a:t>
            </a:r>
            <a:r>
              <a:rPr lang="it-IT" sz="2000" dirty="0"/>
              <a:t> dovrà operare in cui avrà a disposizione i seguenti oggetti:</a:t>
            </a:r>
          </a:p>
          <a:p>
            <a:pPr lvl="1" indent="-228600" algn="l">
              <a:lnSpc>
                <a:spcPct val="110000"/>
              </a:lnSpc>
              <a:buFont typeface="Arial" panose="020B0604020202020204" pitchFamily="34" charset="0"/>
              <a:buChar char="•"/>
            </a:pPr>
            <a:r>
              <a:rPr lang="it-IT" sz="1600" dirty="0"/>
              <a:t>Molla</a:t>
            </a:r>
          </a:p>
          <a:p>
            <a:pPr lvl="1" indent="-228600" algn="l">
              <a:lnSpc>
                <a:spcPct val="110000"/>
              </a:lnSpc>
              <a:buFont typeface="Arial" panose="020B0604020202020204" pitchFamily="34" charset="0"/>
              <a:buChar char="•"/>
            </a:pPr>
            <a:r>
              <a:rPr lang="it-IT" sz="1600" dirty="0"/>
              <a:t>Rametto</a:t>
            </a:r>
          </a:p>
          <a:p>
            <a:pPr lvl="1" indent="-228600" algn="l">
              <a:lnSpc>
                <a:spcPct val="110000"/>
              </a:lnSpc>
              <a:buFont typeface="Arial" panose="020B0604020202020204" pitchFamily="34" charset="0"/>
              <a:buChar char="•"/>
            </a:pPr>
            <a:r>
              <a:rPr lang="it-IT" sz="1600" dirty="0"/>
              <a:t>Ciottoli</a:t>
            </a:r>
          </a:p>
          <a:p>
            <a:pPr lvl="1" indent="-228600" algn="l">
              <a:lnSpc>
                <a:spcPct val="110000"/>
              </a:lnSpc>
              <a:buFont typeface="Arial" panose="020B0604020202020204" pitchFamily="34" charset="0"/>
              <a:buChar char="•"/>
            </a:pPr>
            <a:r>
              <a:rPr lang="it-IT" sz="1600" dirty="0"/>
              <a:t>Pneumatico</a:t>
            </a:r>
          </a:p>
          <a:p>
            <a:pPr lvl="1" indent="-228600" algn="l">
              <a:lnSpc>
                <a:spcPct val="110000"/>
              </a:lnSpc>
              <a:buFont typeface="Arial" panose="020B0604020202020204" pitchFamily="34" charset="0"/>
              <a:buChar char="•"/>
            </a:pPr>
            <a:r>
              <a:rPr lang="it-IT" sz="1600" dirty="0"/>
              <a:t>2 Tronchi (da un 1 mt di altezza ciascuno)</a:t>
            </a:r>
          </a:p>
          <a:p>
            <a:pPr lvl="1" indent="-228600" algn="l">
              <a:lnSpc>
                <a:spcPct val="110000"/>
              </a:lnSpc>
              <a:buFont typeface="Arial" panose="020B0604020202020204" pitchFamily="34" charset="0"/>
              <a:buChar char="•"/>
            </a:pPr>
            <a:endParaRPr lang="it-IT" sz="1600" dirty="0"/>
          </a:p>
          <a:p>
            <a:pPr indent="-228600" algn="l">
              <a:lnSpc>
                <a:spcPct val="110000"/>
              </a:lnSpc>
              <a:buFont typeface="Arial" panose="020B0604020202020204" pitchFamily="34" charset="0"/>
              <a:buChar char="•"/>
            </a:pPr>
            <a:r>
              <a:rPr lang="it-IT" sz="2000" dirty="0"/>
              <a:t>La stanza avrà un pavimento bagnato che potrebbe far scivolare l’agente mentre cammina</a:t>
            </a:r>
          </a:p>
          <a:p>
            <a:pPr algn="l">
              <a:lnSpc>
                <a:spcPct val="110000"/>
              </a:lnSpc>
            </a:pPr>
            <a:endParaRPr lang="it-IT" sz="2000" dirty="0"/>
          </a:p>
          <a:p>
            <a:pPr indent="-228600" algn="l">
              <a:lnSpc>
                <a:spcPct val="110000"/>
              </a:lnSpc>
              <a:buFont typeface="Arial" panose="020B0604020202020204" pitchFamily="34" charset="0"/>
              <a:buChar char="•"/>
            </a:pPr>
            <a:r>
              <a:rPr lang="it-IT" sz="2000" dirty="0"/>
              <a:t>La finestra nella stanza è posta a </a:t>
            </a:r>
            <a:r>
              <a:rPr lang="it-IT" sz="2000" b="1" u="sng" dirty="0"/>
              <a:t>3,5 metri </a:t>
            </a:r>
            <a:r>
              <a:rPr lang="it-IT" sz="2000" dirty="0"/>
              <a:t>di altezza e, se colpita con una fionda, </a:t>
            </a:r>
            <a:r>
              <a:rPr lang="it-IT" sz="2000" u="sng" dirty="0"/>
              <a:t>è probabile </a:t>
            </a:r>
            <a:r>
              <a:rPr lang="it-IT" sz="2000" dirty="0"/>
              <a:t>che venga rotta al primo tentativo</a:t>
            </a:r>
            <a:endParaRPr lang="it-IT" sz="1600" dirty="0"/>
          </a:p>
        </p:txBody>
      </p:sp>
      <p:sp>
        <p:nvSpPr>
          <p:cNvPr id="4" name="Segnaposto numero diapositiva 3">
            <a:extLst>
              <a:ext uri="{FF2B5EF4-FFF2-40B4-BE49-F238E27FC236}">
                <a16:creationId xmlns:a16="http://schemas.microsoft.com/office/drawing/2014/main" id="{8C85BEE0-D313-4EF9-9A8B-2DF8565F7C87}"/>
              </a:ext>
            </a:extLst>
          </p:cNvPr>
          <p:cNvSpPr>
            <a:spLocks noGrp="1"/>
          </p:cNvSpPr>
          <p:nvPr>
            <p:ph type="sldNum" sz="quarter" idx="12"/>
          </p:nvPr>
        </p:nvSpPr>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5</a:t>
            </a:fld>
            <a:endParaRPr lang="en-US" kern="1200" dirty="0">
              <a:solidFill>
                <a:schemeClr val="tx1">
                  <a:tint val="75000"/>
                </a:schemeClr>
              </a:solidFill>
              <a:latin typeface="+mn-lt"/>
              <a:ea typeface="+mn-ea"/>
              <a:cs typeface="+mn-cs"/>
            </a:endParaRPr>
          </a:p>
        </p:txBody>
      </p:sp>
      <p:sp>
        <p:nvSpPr>
          <p:cNvPr id="17" name="Rettangolo con due angoli in diagonale arrotondati 16">
            <a:extLst>
              <a:ext uri="{FF2B5EF4-FFF2-40B4-BE49-F238E27FC236}">
                <a16:creationId xmlns:a16="http://schemas.microsoft.com/office/drawing/2014/main" id="{5EC31B47-5FBD-4EAD-89C6-B0356F90ED56}"/>
              </a:ext>
            </a:extLst>
          </p:cNvPr>
          <p:cNvSpPr/>
          <p:nvPr/>
        </p:nvSpPr>
        <p:spPr>
          <a:xfrm>
            <a:off x="2159363" y="4336886"/>
            <a:ext cx="854477" cy="771504"/>
          </a:xfrm>
          <a:prstGeom prst="round2DiagRect">
            <a:avLst>
              <a:gd name="adj1" fmla="val 29727"/>
              <a:gd name="adj2" fmla="val 0"/>
            </a:avLst>
          </a:prstGeom>
          <a:solidFill>
            <a:schemeClr val="tx1">
              <a:lumMod val="85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8" name="Rettangolo 17" descr="Brainstorming contorno">
            <a:extLst>
              <a:ext uri="{FF2B5EF4-FFF2-40B4-BE49-F238E27FC236}">
                <a16:creationId xmlns:a16="http://schemas.microsoft.com/office/drawing/2014/main" id="{9805E50A-7BBF-4D4B-B0C5-7208ED71AD87}"/>
              </a:ext>
            </a:extLst>
          </p:cNvPr>
          <p:cNvSpPr/>
          <p:nvPr/>
        </p:nvSpPr>
        <p:spPr>
          <a:xfrm>
            <a:off x="2319412" y="4516147"/>
            <a:ext cx="534381" cy="46222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98477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B139ECA1-BB9B-4463-90A3-5B383ADBC600}"/>
              </a:ext>
            </a:extLst>
          </p:cNvPr>
          <p:cNvSpPr>
            <a:spLocks noGrp="1"/>
          </p:cNvSpPr>
          <p:nvPr>
            <p:ph type="ctrTitle"/>
          </p:nvPr>
        </p:nvSpPr>
        <p:spPr>
          <a:xfrm>
            <a:off x="913796" y="927100"/>
            <a:ext cx="3418766" cy="4257548"/>
          </a:xfrm>
        </p:spPr>
        <p:txBody>
          <a:bodyPr vert="horz" lIns="91440" tIns="45720" rIns="91440" bIns="45720" rtlCol="0" anchor="ctr">
            <a:normAutofit/>
          </a:bodyPr>
          <a:lstStyle/>
          <a:p>
            <a:r>
              <a:rPr lang="en-US" sz="3400" dirty="0" err="1"/>
              <a:t>Descrizione</a:t>
            </a:r>
            <a:r>
              <a:rPr lang="en-US" sz="3400" dirty="0"/>
              <a:t> </a:t>
            </a:r>
            <a:r>
              <a:rPr lang="en-US" sz="3400" dirty="0" err="1"/>
              <a:t>iniziale</a:t>
            </a:r>
            <a:br>
              <a:rPr lang="en-US" sz="3400" dirty="0"/>
            </a:br>
            <a:br>
              <a:rPr lang="en-US" sz="3400" dirty="0"/>
            </a:br>
            <a:r>
              <a:rPr lang="en-US" sz="2500" dirty="0"/>
              <a:t>(il setup)</a:t>
            </a:r>
          </a:p>
        </p:txBody>
      </p:sp>
      <p:sp>
        <p:nvSpPr>
          <p:cNvPr id="2" name="Sottotitolo 1">
            <a:extLst>
              <a:ext uri="{FF2B5EF4-FFF2-40B4-BE49-F238E27FC236}">
                <a16:creationId xmlns:a16="http://schemas.microsoft.com/office/drawing/2014/main" id="{11D27153-81A5-4827-A0D3-CA7D7B776969}"/>
              </a:ext>
            </a:extLst>
          </p:cNvPr>
          <p:cNvSpPr>
            <a:spLocks noGrp="1"/>
          </p:cNvSpPr>
          <p:nvPr>
            <p:ph type="subTitle" idx="1"/>
          </p:nvPr>
        </p:nvSpPr>
        <p:spPr>
          <a:xfrm>
            <a:off x="4983480" y="927100"/>
            <a:ext cx="6373367" cy="4956175"/>
          </a:xfrm>
        </p:spPr>
        <p:txBody>
          <a:bodyPr vert="horz" lIns="91440" tIns="45720" rIns="91440" bIns="45720" rtlCol="0" anchor="ctr">
            <a:normAutofit fontScale="77500" lnSpcReduction="20000"/>
          </a:bodyPr>
          <a:lstStyle/>
          <a:p>
            <a:pPr indent="-228600" algn="l">
              <a:lnSpc>
                <a:spcPct val="110000"/>
              </a:lnSpc>
              <a:buFont typeface="Arial" panose="020B0604020202020204" pitchFamily="34" charset="0"/>
              <a:buChar char="•"/>
            </a:pPr>
            <a:r>
              <a:rPr lang="it-IT" sz="2000" dirty="0"/>
              <a:t>Inizialmente l’agente </a:t>
            </a:r>
            <a:r>
              <a:rPr lang="it-IT" sz="2000" dirty="0" err="1"/>
              <a:t>Soar</a:t>
            </a:r>
            <a:r>
              <a:rPr lang="it-IT" sz="2000" dirty="0"/>
              <a:t> conosce solo gli oggetti che ha a disposizione e le loro possibili combinazioni ovvero:</a:t>
            </a:r>
          </a:p>
          <a:p>
            <a:pPr indent="-228600" algn="l">
              <a:lnSpc>
                <a:spcPct val="110000"/>
              </a:lnSpc>
              <a:buFont typeface="Arial" panose="020B0604020202020204" pitchFamily="34" charset="0"/>
              <a:buChar char="•"/>
            </a:pPr>
            <a:endParaRPr lang="it-IT" sz="2000" dirty="0"/>
          </a:p>
          <a:p>
            <a:pPr lvl="1" indent="-228600" algn="l">
              <a:lnSpc>
                <a:spcPct val="110000"/>
              </a:lnSpc>
              <a:buFont typeface="Arial" panose="020B0604020202020204" pitchFamily="34" charset="0"/>
              <a:buChar char="•"/>
            </a:pPr>
            <a:r>
              <a:rPr lang="it-IT" sz="2300" dirty="0"/>
              <a:t>Fionda (molla rametto)</a:t>
            </a:r>
          </a:p>
          <a:p>
            <a:pPr lvl="1" indent="-228600" algn="l">
              <a:lnSpc>
                <a:spcPct val="110000"/>
              </a:lnSpc>
              <a:buFont typeface="Arial" panose="020B0604020202020204" pitchFamily="34" charset="0"/>
              <a:buChar char="•"/>
            </a:pPr>
            <a:r>
              <a:rPr lang="it-IT" sz="2300" dirty="0"/>
              <a:t>Martello (rametto-pietra)</a:t>
            </a:r>
          </a:p>
          <a:p>
            <a:pPr lvl="1" indent="-228600" algn="l">
              <a:lnSpc>
                <a:spcPct val="110000"/>
              </a:lnSpc>
              <a:buFont typeface="Arial" panose="020B0604020202020204" pitchFamily="34" charset="0"/>
              <a:buChar char="•"/>
            </a:pPr>
            <a:r>
              <a:rPr lang="it-IT" sz="2300" dirty="0"/>
              <a:t>Collana (elastico-pietra)</a:t>
            </a:r>
          </a:p>
          <a:p>
            <a:pPr lvl="1" indent="-228600" algn="l">
              <a:lnSpc>
                <a:spcPct val="110000"/>
              </a:lnSpc>
              <a:buFont typeface="Arial" panose="020B0604020202020204" pitchFamily="34" charset="0"/>
              <a:buChar char="•"/>
            </a:pPr>
            <a:r>
              <a:rPr lang="it-IT" sz="2300" dirty="0"/>
              <a:t>Pneumatico-Elastico</a:t>
            </a:r>
          </a:p>
          <a:p>
            <a:pPr lvl="1" indent="-228600" algn="l">
              <a:lnSpc>
                <a:spcPct val="110000"/>
              </a:lnSpc>
              <a:buFont typeface="Arial" panose="020B0604020202020204" pitchFamily="34" charset="0"/>
              <a:buChar char="•"/>
            </a:pPr>
            <a:r>
              <a:rPr lang="it-IT" sz="2300" dirty="0"/>
              <a:t>Pneumatico-Pietra</a:t>
            </a:r>
          </a:p>
          <a:p>
            <a:pPr lvl="1" indent="-228600" algn="l">
              <a:lnSpc>
                <a:spcPct val="110000"/>
              </a:lnSpc>
              <a:buFont typeface="Arial" panose="020B0604020202020204" pitchFamily="34" charset="0"/>
              <a:buChar char="•"/>
            </a:pPr>
            <a:r>
              <a:rPr lang="it-IT" sz="2300" dirty="0"/>
              <a:t>Pneumatico-Rametto</a:t>
            </a:r>
          </a:p>
          <a:p>
            <a:pPr marL="228600" lvl="1" algn="l">
              <a:lnSpc>
                <a:spcPct val="110000"/>
              </a:lnSpc>
            </a:pPr>
            <a:endParaRPr lang="it-IT" sz="2000" dirty="0"/>
          </a:p>
          <a:p>
            <a:pPr indent="-228600" algn="l">
              <a:lnSpc>
                <a:spcPct val="110000"/>
              </a:lnSpc>
              <a:buFont typeface="Arial" panose="020B0604020202020204" pitchFamily="34" charset="0"/>
              <a:buChar char="•"/>
            </a:pPr>
            <a:r>
              <a:rPr lang="it-IT" sz="2000" dirty="0"/>
              <a:t>Ma non sa quale potrà essere la migliore combinazione e quale strategia adottare per poter rompere la finestra e fuggire</a:t>
            </a:r>
          </a:p>
          <a:p>
            <a:pPr indent="-228600" algn="l">
              <a:lnSpc>
                <a:spcPct val="110000"/>
              </a:lnSpc>
              <a:buFont typeface="Arial" panose="020B0604020202020204" pitchFamily="34" charset="0"/>
              <a:buChar char="•"/>
            </a:pPr>
            <a:endParaRPr lang="it-IT" sz="2000" dirty="0"/>
          </a:p>
          <a:p>
            <a:pPr indent="-228600" algn="l">
              <a:lnSpc>
                <a:spcPct val="110000"/>
              </a:lnSpc>
              <a:buFont typeface="Arial" panose="020B0604020202020204" pitchFamily="34" charset="0"/>
              <a:buChar char="•"/>
            </a:pPr>
            <a:r>
              <a:rPr lang="it-IT" sz="2000" dirty="0"/>
              <a:t>Nel corso dei suoi tentativi di interazione imparerà i rinforzi che gli consentiranno di prendere le giuste (ed ottimali) decisioni per poter fuggire</a:t>
            </a:r>
          </a:p>
          <a:p>
            <a:pPr indent="-228600" algn="l">
              <a:lnSpc>
                <a:spcPct val="110000"/>
              </a:lnSpc>
              <a:buFont typeface="Arial" panose="020B0604020202020204" pitchFamily="34" charset="0"/>
              <a:buChar char="•"/>
            </a:pPr>
            <a:endParaRPr lang="it-IT" sz="1600" dirty="0"/>
          </a:p>
        </p:txBody>
      </p:sp>
      <p:sp>
        <p:nvSpPr>
          <p:cNvPr id="4" name="Segnaposto numero diapositiva 3">
            <a:extLst>
              <a:ext uri="{FF2B5EF4-FFF2-40B4-BE49-F238E27FC236}">
                <a16:creationId xmlns:a16="http://schemas.microsoft.com/office/drawing/2014/main" id="{8C85BEE0-D313-4EF9-9A8B-2DF8565F7C87}"/>
              </a:ext>
            </a:extLst>
          </p:cNvPr>
          <p:cNvSpPr>
            <a:spLocks noGrp="1"/>
          </p:cNvSpPr>
          <p:nvPr>
            <p:ph type="sldNum" sz="quarter" idx="12"/>
          </p:nvPr>
        </p:nvSpPr>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6</a:t>
            </a:fld>
            <a:endParaRPr lang="en-US" kern="1200" dirty="0">
              <a:solidFill>
                <a:schemeClr val="tx1">
                  <a:tint val="75000"/>
                </a:schemeClr>
              </a:solidFill>
              <a:latin typeface="+mn-lt"/>
              <a:ea typeface="+mn-ea"/>
              <a:cs typeface="+mn-cs"/>
            </a:endParaRPr>
          </a:p>
        </p:txBody>
      </p:sp>
      <p:sp>
        <p:nvSpPr>
          <p:cNvPr id="17" name="Rettangolo con due angoli in diagonale arrotondati 16">
            <a:extLst>
              <a:ext uri="{FF2B5EF4-FFF2-40B4-BE49-F238E27FC236}">
                <a16:creationId xmlns:a16="http://schemas.microsoft.com/office/drawing/2014/main" id="{5EC31B47-5FBD-4EAD-89C6-B0356F90ED56}"/>
              </a:ext>
            </a:extLst>
          </p:cNvPr>
          <p:cNvSpPr/>
          <p:nvPr/>
        </p:nvSpPr>
        <p:spPr>
          <a:xfrm>
            <a:off x="2159363" y="4336886"/>
            <a:ext cx="854477" cy="771504"/>
          </a:xfrm>
          <a:prstGeom prst="round2DiagRect">
            <a:avLst>
              <a:gd name="adj1" fmla="val 29727"/>
              <a:gd name="adj2" fmla="val 0"/>
            </a:avLst>
          </a:prstGeom>
          <a:solidFill>
            <a:schemeClr val="tx1">
              <a:lumMod val="85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8" name="Rettangolo 17" descr="Brainstorming contorno">
            <a:extLst>
              <a:ext uri="{FF2B5EF4-FFF2-40B4-BE49-F238E27FC236}">
                <a16:creationId xmlns:a16="http://schemas.microsoft.com/office/drawing/2014/main" id="{9805E50A-7BBF-4D4B-B0C5-7208ED71AD87}"/>
              </a:ext>
            </a:extLst>
          </p:cNvPr>
          <p:cNvSpPr/>
          <p:nvPr/>
        </p:nvSpPr>
        <p:spPr>
          <a:xfrm>
            <a:off x="2319412" y="4516147"/>
            <a:ext cx="534381" cy="46222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311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B139ECA1-BB9B-4463-90A3-5B383ADBC600}"/>
              </a:ext>
            </a:extLst>
          </p:cNvPr>
          <p:cNvSpPr>
            <a:spLocks noGrp="1"/>
          </p:cNvSpPr>
          <p:nvPr>
            <p:ph type="ctrTitle"/>
          </p:nvPr>
        </p:nvSpPr>
        <p:spPr>
          <a:xfrm>
            <a:off x="913796" y="927100"/>
            <a:ext cx="3418766" cy="4257548"/>
          </a:xfrm>
        </p:spPr>
        <p:txBody>
          <a:bodyPr vert="horz" lIns="91440" tIns="45720" rIns="91440" bIns="45720" rtlCol="0" anchor="ctr">
            <a:normAutofit/>
          </a:bodyPr>
          <a:lstStyle/>
          <a:p>
            <a:r>
              <a:rPr lang="en-US" sz="3400" dirty="0" err="1"/>
              <a:t>Descrizione</a:t>
            </a:r>
            <a:r>
              <a:rPr lang="en-US" sz="3400" dirty="0"/>
              <a:t> </a:t>
            </a:r>
            <a:r>
              <a:rPr lang="en-US" sz="3400" dirty="0" err="1"/>
              <a:t>iniziale</a:t>
            </a:r>
            <a:br>
              <a:rPr lang="en-US" sz="3400" dirty="0"/>
            </a:br>
            <a:br>
              <a:rPr lang="en-US" sz="3400" dirty="0"/>
            </a:br>
            <a:r>
              <a:rPr lang="en-US" sz="2500" dirty="0"/>
              <a:t>(I </a:t>
            </a:r>
            <a:r>
              <a:rPr lang="en-US" sz="2500" dirty="0" err="1"/>
              <a:t>rinforzi</a:t>
            </a:r>
            <a:r>
              <a:rPr lang="en-US" sz="2500" dirty="0"/>
              <a:t>)</a:t>
            </a:r>
          </a:p>
        </p:txBody>
      </p:sp>
      <p:sp>
        <p:nvSpPr>
          <p:cNvPr id="2" name="Sottotitolo 1">
            <a:extLst>
              <a:ext uri="{FF2B5EF4-FFF2-40B4-BE49-F238E27FC236}">
                <a16:creationId xmlns:a16="http://schemas.microsoft.com/office/drawing/2014/main" id="{11D27153-81A5-4827-A0D3-CA7D7B776969}"/>
              </a:ext>
            </a:extLst>
          </p:cNvPr>
          <p:cNvSpPr>
            <a:spLocks noGrp="1"/>
          </p:cNvSpPr>
          <p:nvPr>
            <p:ph type="subTitle" idx="1"/>
          </p:nvPr>
        </p:nvSpPr>
        <p:spPr>
          <a:xfrm>
            <a:off x="4956048" y="609600"/>
            <a:ext cx="6409944" cy="5273675"/>
          </a:xfrm>
        </p:spPr>
        <p:txBody>
          <a:bodyPr vert="horz" lIns="91440" tIns="45720" rIns="91440" bIns="45720" rtlCol="0" anchor="ctr">
            <a:normAutofit fontScale="70000" lnSpcReduction="20000"/>
          </a:bodyPr>
          <a:lstStyle/>
          <a:p>
            <a:pPr indent="-228600" algn="l">
              <a:lnSpc>
                <a:spcPct val="110000"/>
              </a:lnSpc>
              <a:buFont typeface="Arial" panose="020B0604020202020204" pitchFamily="34" charset="0"/>
              <a:buChar char="•"/>
            </a:pPr>
            <a:r>
              <a:rPr lang="it-IT" sz="2900" dirty="0"/>
              <a:t>Ma quali sono i rinforzi che apprenderà?</a:t>
            </a:r>
          </a:p>
          <a:p>
            <a:pPr indent="-228600" algn="l">
              <a:lnSpc>
                <a:spcPct val="110000"/>
              </a:lnSpc>
              <a:buFont typeface="Arial" panose="020B0604020202020204" pitchFamily="34" charset="0"/>
              <a:buChar char="•"/>
            </a:pPr>
            <a:endParaRPr lang="it-IT" sz="2900" dirty="0"/>
          </a:p>
          <a:p>
            <a:pPr indent="-228600" algn="l">
              <a:lnSpc>
                <a:spcPct val="110000"/>
              </a:lnSpc>
              <a:buFont typeface="Arial" panose="020B0604020202020204" pitchFamily="34" charset="0"/>
              <a:buChar char="•"/>
            </a:pPr>
            <a:r>
              <a:rPr lang="it-IT" sz="2900" dirty="0" err="1"/>
              <a:t>Soar</a:t>
            </a:r>
            <a:r>
              <a:rPr lang="it-IT" sz="2900" dirty="0"/>
              <a:t>, mentre cercherà di trovare la soluzione, imparerà dai seguenti </a:t>
            </a:r>
            <a:r>
              <a:rPr lang="it-IT" sz="2900" dirty="0" err="1"/>
              <a:t>rewards</a:t>
            </a:r>
            <a:r>
              <a:rPr lang="it-IT" sz="2900" dirty="0"/>
              <a:t>:</a:t>
            </a:r>
          </a:p>
          <a:p>
            <a:pPr indent="-228600" algn="l">
              <a:lnSpc>
                <a:spcPct val="110000"/>
              </a:lnSpc>
              <a:buFont typeface="Arial" panose="020B0604020202020204" pitchFamily="34" charset="0"/>
              <a:buChar char="•"/>
            </a:pPr>
            <a:endParaRPr lang="it-IT" sz="2000" dirty="0"/>
          </a:p>
          <a:p>
            <a:pPr lvl="1" indent="-228600" algn="l">
              <a:lnSpc>
                <a:spcPct val="110000"/>
              </a:lnSpc>
              <a:buFont typeface="Arial" panose="020B0604020202020204" pitchFamily="34" charset="0"/>
              <a:buChar char="•"/>
            </a:pPr>
            <a:r>
              <a:rPr lang="it-IT" sz="2100" dirty="0"/>
              <a:t>Camminare con il pavimento bagnato </a:t>
            </a:r>
            <a:r>
              <a:rPr lang="it-IT" sz="2100" dirty="0">
                <a:sym typeface="Wingdings" panose="05000000000000000000" pitchFamily="2" charset="2"/>
              </a:rPr>
              <a:t> </a:t>
            </a:r>
            <a:r>
              <a:rPr lang="it-IT" sz="2100" dirty="0">
                <a:highlight>
                  <a:srgbClr val="FF0000"/>
                </a:highlight>
                <a:sym typeface="Wingdings" panose="05000000000000000000" pitchFamily="2" charset="2"/>
              </a:rPr>
              <a:t>- 0.8</a:t>
            </a:r>
          </a:p>
          <a:p>
            <a:pPr lvl="1" indent="-228600" algn="l">
              <a:lnSpc>
                <a:spcPct val="110000"/>
              </a:lnSpc>
              <a:buFont typeface="Arial" panose="020B0604020202020204" pitchFamily="34" charset="0"/>
              <a:buChar char="•"/>
            </a:pPr>
            <a:r>
              <a:rPr lang="it-IT" sz="2100" dirty="0">
                <a:sym typeface="Wingdings" panose="05000000000000000000" pitchFamily="2" charset="2"/>
              </a:rPr>
              <a:t>Camminare con il pavimento asciutto  </a:t>
            </a:r>
            <a:r>
              <a:rPr lang="it-IT" sz="2100" dirty="0">
                <a:highlight>
                  <a:srgbClr val="FF0000"/>
                </a:highlight>
                <a:sym typeface="Wingdings" panose="05000000000000000000" pitchFamily="2" charset="2"/>
              </a:rPr>
              <a:t>- 0.5</a:t>
            </a:r>
          </a:p>
          <a:p>
            <a:pPr lvl="1" indent="-228600" algn="l">
              <a:lnSpc>
                <a:spcPct val="110000"/>
              </a:lnSpc>
              <a:buFont typeface="Arial" panose="020B0604020202020204" pitchFamily="34" charset="0"/>
              <a:buChar char="•"/>
            </a:pPr>
            <a:r>
              <a:rPr lang="it-IT" sz="2100" dirty="0">
                <a:sym typeface="Wingdings" panose="05000000000000000000" pitchFamily="2" charset="2"/>
              </a:rPr>
              <a:t>Asciugare il pavimento  </a:t>
            </a:r>
            <a:r>
              <a:rPr lang="it-IT" sz="2100" dirty="0">
                <a:highlight>
                  <a:srgbClr val="008000"/>
                </a:highlight>
                <a:sym typeface="Wingdings" panose="05000000000000000000" pitchFamily="2" charset="2"/>
              </a:rPr>
              <a:t>+ 1</a:t>
            </a:r>
          </a:p>
          <a:p>
            <a:pPr lvl="1" indent="-228600" algn="l">
              <a:lnSpc>
                <a:spcPct val="110000"/>
              </a:lnSpc>
              <a:buFont typeface="Arial" panose="020B0604020202020204" pitchFamily="34" charset="0"/>
              <a:buChar char="•"/>
            </a:pPr>
            <a:r>
              <a:rPr lang="it-IT" sz="2100" dirty="0">
                <a:sym typeface="Wingdings" panose="05000000000000000000" pitchFamily="2" charset="2"/>
              </a:rPr>
              <a:t>Prendere un oggetto  </a:t>
            </a:r>
            <a:r>
              <a:rPr lang="it-IT" sz="2100" dirty="0">
                <a:highlight>
                  <a:srgbClr val="008000"/>
                </a:highlight>
                <a:sym typeface="Wingdings" panose="05000000000000000000" pitchFamily="2" charset="2"/>
              </a:rPr>
              <a:t>0.5</a:t>
            </a:r>
          </a:p>
          <a:p>
            <a:pPr lvl="1" indent="-228600" algn="l">
              <a:lnSpc>
                <a:spcPct val="110000"/>
              </a:lnSpc>
              <a:buFont typeface="Arial" panose="020B0604020202020204" pitchFamily="34" charset="0"/>
              <a:buChar char="•"/>
            </a:pPr>
            <a:r>
              <a:rPr lang="it-IT" sz="2100" dirty="0"/>
              <a:t>Posare un oggetto </a:t>
            </a:r>
            <a:r>
              <a:rPr lang="it-IT" sz="2100" dirty="0">
                <a:sym typeface="Wingdings" panose="05000000000000000000" pitchFamily="2" charset="2"/>
              </a:rPr>
              <a:t> </a:t>
            </a:r>
            <a:r>
              <a:rPr lang="it-IT" sz="2100" dirty="0">
                <a:highlight>
                  <a:srgbClr val="FF0000"/>
                </a:highlight>
                <a:sym typeface="Wingdings" panose="05000000000000000000" pitchFamily="2" charset="2"/>
              </a:rPr>
              <a:t>- 1</a:t>
            </a:r>
          </a:p>
          <a:p>
            <a:pPr lvl="1" indent="-228600" algn="l">
              <a:lnSpc>
                <a:spcPct val="110000"/>
              </a:lnSpc>
              <a:buFont typeface="Arial" panose="020B0604020202020204" pitchFamily="34" charset="0"/>
              <a:buChar char="•"/>
            </a:pPr>
            <a:r>
              <a:rPr lang="it-IT" sz="2100" dirty="0"/>
              <a:t>Creare una combinazione </a:t>
            </a:r>
            <a:r>
              <a:rPr lang="it-IT" sz="2100" dirty="0">
                <a:sym typeface="Wingdings" panose="05000000000000000000" pitchFamily="2" charset="2"/>
              </a:rPr>
              <a:t> </a:t>
            </a:r>
            <a:r>
              <a:rPr lang="it-IT" sz="2100" dirty="0">
                <a:highlight>
                  <a:srgbClr val="008000"/>
                </a:highlight>
                <a:sym typeface="Wingdings" panose="05000000000000000000" pitchFamily="2" charset="2"/>
              </a:rPr>
              <a:t>+1</a:t>
            </a:r>
            <a:r>
              <a:rPr lang="it-IT" sz="2100" dirty="0">
                <a:sym typeface="Wingdings" panose="05000000000000000000" pitchFamily="2" charset="2"/>
              </a:rPr>
              <a:t> se crea Fionda, </a:t>
            </a:r>
            <a:r>
              <a:rPr lang="it-IT" sz="2100" dirty="0">
                <a:highlight>
                  <a:srgbClr val="FF0000"/>
                </a:highlight>
                <a:sym typeface="Wingdings" panose="05000000000000000000" pitchFamily="2" charset="2"/>
              </a:rPr>
              <a:t>- 1 </a:t>
            </a:r>
            <a:r>
              <a:rPr lang="it-IT" sz="2100" dirty="0">
                <a:sym typeface="Wingdings" panose="05000000000000000000" pitchFamily="2" charset="2"/>
              </a:rPr>
              <a:t>altrimenti</a:t>
            </a:r>
          </a:p>
          <a:p>
            <a:pPr lvl="1" indent="-228600" algn="l">
              <a:lnSpc>
                <a:spcPct val="110000"/>
              </a:lnSpc>
              <a:buFont typeface="Arial" panose="020B0604020202020204" pitchFamily="34" charset="0"/>
              <a:buChar char="•"/>
            </a:pPr>
            <a:r>
              <a:rPr lang="it-IT" sz="2100" dirty="0">
                <a:sym typeface="Wingdings" panose="05000000000000000000" pitchFamily="2" charset="2"/>
              </a:rPr>
              <a:t>Posizionare un tronco con il pavimento bagnato  </a:t>
            </a:r>
            <a:r>
              <a:rPr lang="it-IT" sz="2100" dirty="0">
                <a:highlight>
                  <a:srgbClr val="008000"/>
                </a:highlight>
                <a:sym typeface="Wingdings" panose="05000000000000000000" pitchFamily="2" charset="2"/>
              </a:rPr>
              <a:t>0.5</a:t>
            </a:r>
          </a:p>
          <a:p>
            <a:pPr lvl="1" indent="-228600" algn="l">
              <a:lnSpc>
                <a:spcPct val="110000"/>
              </a:lnSpc>
              <a:buFont typeface="Arial" panose="020B0604020202020204" pitchFamily="34" charset="0"/>
              <a:buChar char="•"/>
            </a:pPr>
            <a:r>
              <a:rPr lang="it-IT" sz="2100" dirty="0">
                <a:sym typeface="Wingdings" panose="05000000000000000000" pitchFamily="2" charset="2"/>
              </a:rPr>
              <a:t>Posizionare un troco con il pavimento asciutto  </a:t>
            </a:r>
            <a:r>
              <a:rPr lang="it-IT" sz="2100" dirty="0">
                <a:highlight>
                  <a:srgbClr val="008000"/>
                </a:highlight>
                <a:sym typeface="Wingdings" panose="05000000000000000000" pitchFamily="2" charset="2"/>
              </a:rPr>
              <a:t>+ 1</a:t>
            </a:r>
          </a:p>
          <a:p>
            <a:pPr lvl="1" indent="-228600" algn="l">
              <a:lnSpc>
                <a:spcPct val="110000"/>
              </a:lnSpc>
              <a:buFont typeface="Arial" panose="020B0604020202020204" pitchFamily="34" charset="0"/>
              <a:buChar char="•"/>
            </a:pPr>
            <a:r>
              <a:rPr lang="it-IT" sz="2100" dirty="0">
                <a:sym typeface="Wingdings" panose="05000000000000000000" pitchFamily="2" charset="2"/>
              </a:rPr>
              <a:t>Usare la fionda (combo) vicino alla finestra  </a:t>
            </a:r>
            <a:r>
              <a:rPr lang="it-IT" sz="2100" dirty="0">
                <a:highlight>
                  <a:srgbClr val="008000"/>
                </a:highlight>
                <a:sym typeface="Wingdings" panose="05000000000000000000" pitchFamily="2" charset="2"/>
              </a:rPr>
              <a:t>+ 1</a:t>
            </a:r>
          </a:p>
          <a:p>
            <a:pPr lvl="1" indent="-228600" algn="l">
              <a:lnSpc>
                <a:spcPct val="110000"/>
              </a:lnSpc>
              <a:buFont typeface="Arial" panose="020B0604020202020204" pitchFamily="34" charset="0"/>
              <a:buChar char="•"/>
            </a:pPr>
            <a:r>
              <a:rPr lang="it-IT" sz="2100" dirty="0">
                <a:sym typeface="Wingdings" panose="05000000000000000000" pitchFamily="2" charset="2"/>
              </a:rPr>
              <a:t>Usare la fionda lontano dalla finestra  </a:t>
            </a:r>
            <a:r>
              <a:rPr lang="it-IT" sz="2100" dirty="0">
                <a:highlight>
                  <a:srgbClr val="008000"/>
                </a:highlight>
                <a:sym typeface="Wingdings" panose="05000000000000000000" pitchFamily="2" charset="2"/>
              </a:rPr>
              <a:t>0.5</a:t>
            </a:r>
          </a:p>
          <a:p>
            <a:pPr lvl="1" indent="-228600" algn="l">
              <a:lnSpc>
                <a:spcPct val="110000"/>
              </a:lnSpc>
              <a:buFont typeface="Arial" panose="020B0604020202020204" pitchFamily="34" charset="0"/>
              <a:buChar char="•"/>
            </a:pPr>
            <a:r>
              <a:rPr lang="it-IT" sz="2100" dirty="0">
                <a:sym typeface="Wingdings" panose="05000000000000000000" pitchFamily="2" charset="2"/>
              </a:rPr>
              <a:t>Rompere la finestra e fuggire (SUCCESSO)  </a:t>
            </a:r>
            <a:r>
              <a:rPr lang="it-IT" sz="2100" dirty="0">
                <a:highlight>
                  <a:srgbClr val="008000"/>
                </a:highlight>
                <a:sym typeface="Wingdings" panose="05000000000000000000" pitchFamily="2" charset="2"/>
              </a:rPr>
              <a:t>+ 3</a:t>
            </a:r>
            <a:r>
              <a:rPr lang="it-IT" sz="2100" dirty="0">
                <a:sym typeface="Wingdings" panose="05000000000000000000" pitchFamily="2" charset="2"/>
              </a:rPr>
              <a:t> </a:t>
            </a:r>
          </a:p>
          <a:p>
            <a:pPr lvl="1" indent="-228600" algn="l">
              <a:lnSpc>
                <a:spcPct val="110000"/>
              </a:lnSpc>
              <a:buFont typeface="Arial" panose="020B0604020202020204" pitchFamily="34" charset="0"/>
              <a:buChar char="•"/>
            </a:pPr>
            <a:r>
              <a:rPr lang="it-IT" sz="2100" dirty="0">
                <a:sym typeface="Wingdings" panose="05000000000000000000" pitchFamily="2" charset="2"/>
              </a:rPr>
              <a:t>Non riuscire a fuggire (FALLIMENTO)  </a:t>
            </a:r>
            <a:r>
              <a:rPr lang="it-IT" sz="2100" dirty="0">
                <a:highlight>
                  <a:srgbClr val="FF0000"/>
                </a:highlight>
                <a:sym typeface="Wingdings" panose="05000000000000000000" pitchFamily="2" charset="2"/>
              </a:rPr>
              <a:t>- 3</a:t>
            </a:r>
            <a:endParaRPr lang="it-IT" sz="2100" dirty="0">
              <a:highlight>
                <a:srgbClr val="FF0000"/>
              </a:highlight>
            </a:endParaRPr>
          </a:p>
        </p:txBody>
      </p:sp>
      <p:sp>
        <p:nvSpPr>
          <p:cNvPr id="4" name="Segnaposto numero diapositiva 3">
            <a:extLst>
              <a:ext uri="{FF2B5EF4-FFF2-40B4-BE49-F238E27FC236}">
                <a16:creationId xmlns:a16="http://schemas.microsoft.com/office/drawing/2014/main" id="{8C85BEE0-D313-4EF9-9A8B-2DF8565F7C87}"/>
              </a:ext>
            </a:extLst>
          </p:cNvPr>
          <p:cNvSpPr>
            <a:spLocks noGrp="1"/>
          </p:cNvSpPr>
          <p:nvPr>
            <p:ph type="sldNum" sz="quarter" idx="12"/>
          </p:nvPr>
        </p:nvSpPr>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7</a:t>
            </a:fld>
            <a:endParaRPr lang="en-US" kern="1200" dirty="0">
              <a:solidFill>
                <a:schemeClr val="tx1">
                  <a:tint val="75000"/>
                </a:schemeClr>
              </a:solidFill>
              <a:latin typeface="+mn-lt"/>
              <a:ea typeface="+mn-ea"/>
              <a:cs typeface="+mn-cs"/>
            </a:endParaRPr>
          </a:p>
        </p:txBody>
      </p:sp>
      <p:sp>
        <p:nvSpPr>
          <p:cNvPr id="17" name="Rettangolo con due angoli in diagonale arrotondati 16">
            <a:extLst>
              <a:ext uri="{FF2B5EF4-FFF2-40B4-BE49-F238E27FC236}">
                <a16:creationId xmlns:a16="http://schemas.microsoft.com/office/drawing/2014/main" id="{5EC31B47-5FBD-4EAD-89C6-B0356F90ED56}"/>
              </a:ext>
            </a:extLst>
          </p:cNvPr>
          <p:cNvSpPr/>
          <p:nvPr/>
        </p:nvSpPr>
        <p:spPr>
          <a:xfrm>
            <a:off x="2159363" y="4336886"/>
            <a:ext cx="854477" cy="771504"/>
          </a:xfrm>
          <a:prstGeom prst="round2DiagRect">
            <a:avLst>
              <a:gd name="adj1" fmla="val 29727"/>
              <a:gd name="adj2" fmla="val 0"/>
            </a:avLst>
          </a:prstGeom>
          <a:solidFill>
            <a:schemeClr val="tx1">
              <a:lumMod val="85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8" name="Rettangolo 17" descr="Brainstorming contorno">
            <a:extLst>
              <a:ext uri="{FF2B5EF4-FFF2-40B4-BE49-F238E27FC236}">
                <a16:creationId xmlns:a16="http://schemas.microsoft.com/office/drawing/2014/main" id="{9805E50A-7BBF-4D4B-B0C5-7208ED71AD87}"/>
              </a:ext>
            </a:extLst>
          </p:cNvPr>
          <p:cNvSpPr/>
          <p:nvPr/>
        </p:nvSpPr>
        <p:spPr>
          <a:xfrm>
            <a:off x="2319412" y="4516147"/>
            <a:ext cx="534381" cy="46222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54509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A90BB4F9-6955-4FA3-9101-4151AE97236B}"/>
              </a:ext>
            </a:extLst>
          </p:cNvPr>
          <p:cNvSpPr>
            <a:spLocks noGrp="1"/>
          </p:cNvSpPr>
          <p:nvPr>
            <p:ph type="title"/>
          </p:nvPr>
        </p:nvSpPr>
        <p:spPr>
          <a:xfrm>
            <a:off x="1282703" y="1289888"/>
            <a:ext cx="5854698" cy="4278224"/>
          </a:xfrm>
        </p:spPr>
        <p:txBody>
          <a:bodyPr vert="horz" lIns="91440" tIns="45720" rIns="91440" bIns="45720" rtlCol="0" anchor="ctr">
            <a:normAutofit/>
          </a:bodyPr>
          <a:lstStyle/>
          <a:p>
            <a:pPr algn="r"/>
            <a:r>
              <a:rPr lang="en-US" sz="5400" dirty="0" err="1"/>
              <a:t>Struttura</a:t>
            </a:r>
            <a:r>
              <a:rPr lang="en-US" sz="5400" dirty="0"/>
              <a:t> e </a:t>
            </a:r>
            <a:r>
              <a:rPr lang="en-US" sz="5400" dirty="0" err="1"/>
              <a:t>Strategie</a:t>
            </a:r>
            <a:endParaRPr lang="en-US" sz="5400" dirty="0"/>
          </a:p>
        </p:txBody>
      </p:sp>
      <p:sp>
        <p:nvSpPr>
          <p:cNvPr id="4" name="Segnaposto numero diapositiva 3">
            <a:extLst>
              <a:ext uri="{FF2B5EF4-FFF2-40B4-BE49-F238E27FC236}">
                <a16:creationId xmlns:a16="http://schemas.microsoft.com/office/drawing/2014/main" id="{8C85BEE0-D313-4EF9-9A8B-2DF8565F7C87}"/>
              </a:ext>
            </a:extLst>
          </p:cNvPr>
          <p:cNvSpPr>
            <a:spLocks noGrp="1"/>
          </p:cNvSpPr>
          <p:nvPr>
            <p:ph type="sldNum" sz="quarter" idx="12"/>
          </p:nvPr>
        </p:nvSpPr>
        <p:spPr/>
        <p:txBody>
          <a:bodyPr vert="horz" lIns="91440" tIns="45720" rIns="91440" bIns="45720" rtlCol="0" anchor="ctr">
            <a:normAutofit/>
          </a:bodyPr>
          <a:lstStyle/>
          <a:p>
            <a:pPr>
              <a:spcAft>
                <a:spcPts val="600"/>
              </a:spcAft>
            </a:pPr>
            <a:fld id="{B8F7F623-20E6-4913-BF2D-6DFD2D3FF9C4}" type="slidenum">
              <a:rPr lang="en-US" kern="1200" dirty="0">
                <a:solidFill>
                  <a:schemeClr val="tx1">
                    <a:tint val="75000"/>
                  </a:schemeClr>
                </a:solidFill>
                <a:latin typeface="+mn-lt"/>
                <a:ea typeface="+mn-ea"/>
                <a:cs typeface="+mn-cs"/>
              </a:rPr>
              <a:pPr>
                <a:spcAft>
                  <a:spcPts val="600"/>
                </a:spcAft>
              </a:pPr>
              <a:t>8</a:t>
            </a:fld>
            <a:endParaRPr lang="en-US" kern="1200" dirty="0">
              <a:solidFill>
                <a:schemeClr val="tx1">
                  <a:tint val="75000"/>
                </a:schemeClr>
              </a:solidFill>
              <a:latin typeface="+mn-lt"/>
              <a:ea typeface="+mn-ea"/>
              <a:cs typeface="+mn-cs"/>
            </a:endParaRPr>
          </a:p>
        </p:txBody>
      </p:sp>
      <p:sp>
        <p:nvSpPr>
          <p:cNvPr id="6" name="Rettangolo con due angoli in diagonale arrotondati 5">
            <a:extLst>
              <a:ext uri="{FF2B5EF4-FFF2-40B4-BE49-F238E27FC236}">
                <a16:creationId xmlns:a16="http://schemas.microsoft.com/office/drawing/2014/main" id="{57F97B7E-4690-46DE-A52D-7D0ED8304BF7}"/>
              </a:ext>
            </a:extLst>
          </p:cNvPr>
          <p:cNvSpPr/>
          <p:nvPr/>
        </p:nvSpPr>
        <p:spPr>
          <a:xfrm>
            <a:off x="8491802" y="2733887"/>
            <a:ext cx="1483281" cy="1329215"/>
          </a:xfrm>
          <a:prstGeom prst="round2DiagRect">
            <a:avLst>
              <a:gd name="adj1" fmla="val 29727"/>
              <a:gd name="adj2" fmla="val 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Rettangolo 6" descr="Rete">
            <a:extLst>
              <a:ext uri="{FF2B5EF4-FFF2-40B4-BE49-F238E27FC236}">
                <a16:creationId xmlns:a16="http://schemas.microsoft.com/office/drawing/2014/main" id="{E567529D-D96E-42C7-A832-9AF4C29AB8F9}"/>
              </a:ext>
            </a:extLst>
          </p:cNvPr>
          <p:cNvSpPr/>
          <p:nvPr/>
        </p:nvSpPr>
        <p:spPr>
          <a:xfrm>
            <a:off x="8695944" y="2960800"/>
            <a:ext cx="1052230" cy="9364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52041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27E6D0-6206-4CF7-A195-0C2140F28C8D}"/>
              </a:ext>
            </a:extLst>
          </p:cNvPr>
          <p:cNvSpPr>
            <a:spLocks noGrp="1"/>
          </p:cNvSpPr>
          <p:nvPr>
            <p:ph type="title"/>
          </p:nvPr>
        </p:nvSpPr>
        <p:spPr>
          <a:xfrm>
            <a:off x="913796" y="927100"/>
            <a:ext cx="3667348" cy="4616450"/>
          </a:xfrm>
        </p:spPr>
        <p:txBody>
          <a:bodyPr>
            <a:normAutofit/>
          </a:bodyPr>
          <a:lstStyle/>
          <a:p>
            <a:r>
              <a:rPr lang="it-IT" dirty="0"/>
              <a:t>Come strutturare il problema?</a:t>
            </a:r>
          </a:p>
        </p:txBody>
      </p:sp>
      <p:sp>
        <p:nvSpPr>
          <p:cNvPr id="3" name="Segnaposto contenuto 2">
            <a:extLst>
              <a:ext uri="{FF2B5EF4-FFF2-40B4-BE49-F238E27FC236}">
                <a16:creationId xmlns:a16="http://schemas.microsoft.com/office/drawing/2014/main" id="{0ACADFED-5135-48BC-942C-2FF9FCEB0C0F}"/>
              </a:ext>
            </a:extLst>
          </p:cNvPr>
          <p:cNvSpPr>
            <a:spLocks noGrp="1"/>
          </p:cNvSpPr>
          <p:nvPr>
            <p:ph idx="1"/>
          </p:nvPr>
        </p:nvSpPr>
        <p:spPr>
          <a:xfrm>
            <a:off x="4960037" y="1120775"/>
            <a:ext cx="6291528" cy="4616450"/>
          </a:xfrm>
        </p:spPr>
        <p:txBody>
          <a:bodyPr anchor="ctr">
            <a:normAutofit/>
          </a:bodyPr>
          <a:lstStyle/>
          <a:p>
            <a:r>
              <a:rPr lang="it-IT" dirty="0"/>
              <a:t>Per l’implementazione del progetto abbiamo definito una </a:t>
            </a:r>
            <a:r>
              <a:rPr lang="it-IT" b="1" dirty="0" err="1"/>
              <a:t>Soar</a:t>
            </a:r>
            <a:r>
              <a:rPr lang="it-IT" b="1" dirty="0"/>
              <a:t> Production </a:t>
            </a:r>
            <a:r>
              <a:rPr lang="it-IT" dirty="0"/>
              <a:t>che inizializza lo spazio iniziale (prima descritto) dichiarando tutti gli elementi, presenti  nella stanza, con cui </a:t>
            </a:r>
            <a:r>
              <a:rPr lang="it-IT" dirty="0" err="1"/>
              <a:t>Soar</a:t>
            </a:r>
            <a:r>
              <a:rPr lang="it-IT" dirty="0"/>
              <a:t> interagirà</a:t>
            </a:r>
          </a:p>
          <a:p>
            <a:endParaRPr lang="it-IT" dirty="0"/>
          </a:p>
          <a:p>
            <a:r>
              <a:rPr lang="it-IT" dirty="0"/>
              <a:t>Successivamente sono state definite:</a:t>
            </a:r>
          </a:p>
          <a:p>
            <a:pPr lvl="1"/>
            <a:r>
              <a:rPr lang="it-IT" dirty="0"/>
              <a:t>Le SP che definiscono le azioni dell’agente (</a:t>
            </a:r>
            <a:r>
              <a:rPr lang="it-IT" b="1" i="1" dirty="0"/>
              <a:t>setup-</a:t>
            </a:r>
            <a:r>
              <a:rPr lang="it-IT" b="1" i="1" dirty="0" err="1"/>
              <a:t>rules.soar</a:t>
            </a:r>
            <a:r>
              <a:rPr lang="it-IT" dirty="0"/>
              <a:t>)</a:t>
            </a:r>
          </a:p>
          <a:p>
            <a:pPr lvl="1"/>
            <a:r>
              <a:rPr lang="it-IT" dirty="0"/>
              <a:t>Le SP che definiscono le RL-rules e i </a:t>
            </a:r>
            <a:r>
              <a:rPr lang="it-IT" dirty="0" err="1"/>
              <a:t>rewards</a:t>
            </a:r>
            <a:r>
              <a:rPr lang="it-IT" dirty="0"/>
              <a:t> dell’agente (</a:t>
            </a:r>
            <a:r>
              <a:rPr lang="it-IT" b="1" i="1" dirty="0" err="1"/>
              <a:t>rl-reward_rules.soar</a:t>
            </a:r>
            <a:r>
              <a:rPr lang="it-IT" dirty="0"/>
              <a:t>)</a:t>
            </a:r>
          </a:p>
        </p:txBody>
      </p:sp>
      <p:sp>
        <p:nvSpPr>
          <p:cNvPr id="4" name="Segnaposto numero diapositiva 3">
            <a:extLst>
              <a:ext uri="{FF2B5EF4-FFF2-40B4-BE49-F238E27FC236}">
                <a16:creationId xmlns:a16="http://schemas.microsoft.com/office/drawing/2014/main" id="{146A25F7-5FD8-4C50-961C-1E3551871CF5}"/>
              </a:ext>
            </a:extLst>
          </p:cNvPr>
          <p:cNvSpPr>
            <a:spLocks noGrp="1"/>
          </p:cNvSpPr>
          <p:nvPr>
            <p:ph type="sldNum" sz="quarter" idx="12"/>
          </p:nvPr>
        </p:nvSpPr>
        <p:spPr>
          <a:prstGeom prst="ellipse">
            <a:avLst/>
          </a:prstGeom>
        </p:spPr>
        <p:txBody>
          <a:bodyPr>
            <a:normAutofit/>
          </a:bodyPr>
          <a:lstStyle/>
          <a:p>
            <a:pPr>
              <a:spcAft>
                <a:spcPts val="600"/>
              </a:spcAft>
            </a:pPr>
            <a:fld id="{B8F7F623-20E6-4913-BF2D-6DFD2D3FF9C4}" type="slidenum">
              <a:rPr lang="en-US"/>
              <a:pPr>
                <a:spcAft>
                  <a:spcPts val="600"/>
                </a:spcAft>
              </a:pPr>
              <a:t>9</a:t>
            </a:fld>
            <a:endParaRPr lang="en-US"/>
          </a:p>
        </p:txBody>
      </p:sp>
    </p:spTree>
    <p:extLst>
      <p:ext uri="{BB962C8B-B14F-4D97-AF65-F5344CB8AC3E}">
        <p14:creationId xmlns:p14="http://schemas.microsoft.com/office/powerpoint/2010/main" val="549526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2407</TotalTime>
  <Words>1570</Words>
  <Application>Microsoft Office PowerPoint</Application>
  <PresentationFormat>Widescreen</PresentationFormat>
  <Paragraphs>246</Paragraphs>
  <Slides>30</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30</vt:i4>
      </vt:variant>
    </vt:vector>
  </HeadingPairs>
  <TitlesOfParts>
    <vt:vector size="35" baseType="lpstr">
      <vt:lpstr>Arial</vt:lpstr>
      <vt:lpstr>Bookman Old Style</vt:lpstr>
      <vt:lpstr>Calibri</vt:lpstr>
      <vt:lpstr>Rockwell</vt:lpstr>
      <vt:lpstr>Damask</vt:lpstr>
      <vt:lpstr>SOAR   ESCAPE ROOM</vt:lpstr>
      <vt:lpstr>percorso</vt:lpstr>
      <vt:lpstr>Descrizione iniziAle</vt:lpstr>
      <vt:lpstr>Descrizione iniziale  (l’agente)</vt:lpstr>
      <vt:lpstr>Descrizione iniziale  (la stanza)</vt:lpstr>
      <vt:lpstr>Descrizione iniziale  (il setup)</vt:lpstr>
      <vt:lpstr>Descrizione iniziale  (I rinforzi)</vt:lpstr>
      <vt:lpstr>Struttura e Strategie</vt:lpstr>
      <vt:lpstr>Come strutturare il problema?</vt:lpstr>
      <vt:lpstr>Come strutturare successo e fallimento?</vt:lpstr>
      <vt:lpstr>Quali strategie?</vt:lpstr>
      <vt:lpstr>Quali strategie?</vt:lpstr>
      <vt:lpstr>Regole e azioni</vt:lpstr>
      <vt:lpstr>Camminare con il pavimento asciutto</vt:lpstr>
      <vt:lpstr>Camminare con il pavimento bagnato</vt:lpstr>
      <vt:lpstr>Asciugare il pavimento della stanza</vt:lpstr>
      <vt:lpstr>Raccogliere un oggetto e metterlo in tasca</vt:lpstr>
      <vt:lpstr>Togliere un oggetto dalla tasca e posarlo a terra</vt:lpstr>
      <vt:lpstr>Combinare due oggetti </vt:lpstr>
      <vt:lpstr>Usare la fionda da lontano</vt:lpstr>
      <vt:lpstr>Usare la fionda da vicino</vt:lpstr>
      <vt:lpstr>Posizionare un tronco con il pavimento asciutto</vt:lpstr>
      <vt:lpstr>Posizionare un tronco con il pavimento bagnato</vt:lpstr>
      <vt:lpstr>Fuggire</vt:lpstr>
      <vt:lpstr>fallimento</vt:lpstr>
      <vt:lpstr>flowchart</vt:lpstr>
      <vt:lpstr>Presentazione standard di PowerPoint</vt:lpstr>
      <vt:lpstr>demo</vt:lpstr>
      <vt:lpstr>Conclusioni</vt:lpstr>
      <vt:lpstr>conslusioni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Simplesso su Reti per il Problema dei Cammini Minimi</dc:title>
  <dc:creator>francesco.odierna@outlook.com</dc:creator>
  <cp:lastModifiedBy>Alessandro Saracco</cp:lastModifiedBy>
  <cp:revision>19</cp:revision>
  <dcterms:created xsi:type="dcterms:W3CDTF">2019-07-30T15:42:13Z</dcterms:created>
  <dcterms:modified xsi:type="dcterms:W3CDTF">2022-09-03T17:20:23Z</dcterms:modified>
</cp:coreProperties>
</file>