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412" r:id="rId6"/>
    <p:sldId id="413" r:id="rId7"/>
    <p:sldId id="403" r:id="rId8"/>
    <p:sldId id="415" r:id="rId9"/>
    <p:sldId id="395" r:id="rId10"/>
    <p:sldId id="416" r:id="rId11"/>
    <p:sldId id="417" r:id="rId12"/>
    <p:sldId id="418" r:id="rId13"/>
  </p:sldIdLst>
  <p:sldSz cx="9144000" cy="6858000" type="screen4x3"/>
  <p:notesSz cx="6858000" cy="9144000"/>
  <p:custDataLst>
    <p:tags r:id="rId15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elP" initials="C" lastIdx="2" clrIdx="0"/>
  <p:cmAuthor id="2" name="Adi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1930" y="17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nciog, Daniel" userId="1afe2979-577e-4a97-aac7-c6b82b5c2700" providerId="ADAL" clId="{B822E128-3364-4BC2-A62E-72DA18FF98EE}"/>
    <pc:docChg chg="modSld">
      <pc:chgData name="Bonciog, Daniel" userId="1afe2979-577e-4a97-aac7-c6b82b5c2700" providerId="ADAL" clId="{B822E128-3364-4BC2-A62E-72DA18FF98EE}" dt="2023-04-21T07:01:30.285" v="0"/>
      <pc:docMkLst>
        <pc:docMk/>
      </pc:docMkLst>
      <pc:sldChg chg="modSp mod">
        <pc:chgData name="Bonciog, Daniel" userId="1afe2979-577e-4a97-aac7-c6b82b5c2700" providerId="ADAL" clId="{B822E128-3364-4BC2-A62E-72DA18FF98EE}" dt="2023-04-21T07:01:30.285" v="0"/>
        <pc:sldMkLst>
          <pc:docMk/>
          <pc:sldMk cId="3450912771" sldId="256"/>
        </pc:sldMkLst>
        <pc:spChg chg="mod">
          <ac:chgData name="Bonciog, Daniel" userId="1afe2979-577e-4a97-aac7-c6b82b5c2700" providerId="ADAL" clId="{B822E128-3364-4BC2-A62E-72DA18FF98EE}" dt="2023-04-21T07:01:30.285" v="0"/>
          <ac:spMkLst>
            <pc:docMk/>
            <pc:sldMk cId="3450912771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C9BA6-90AD-4650-BF55-C3874181A1AC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C55C-A10A-4E48-A159-E455950CB6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C55C-A10A-4E48-A159-E455950CB6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C55C-A10A-4E48-A159-E455950CB69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9F33-A95A-410B-9629-E8B81F83F58B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2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A78D-3364-4538-B410-00066B0D8834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6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FA9-A313-43AA-9237-9EC616644550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06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1B9-0F4C-4A59-8124-DF29288C60EC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35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1CD0-FFD5-4B78-9CC0-58E27F0B55EF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4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D495-9C00-415E-8507-5125C763CB96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4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5C1-C263-446D-8BCA-A444F3216CD1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8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4EB-127B-42F0-B813-8A22A844C287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E5F5-64D2-4FCF-9260-9BFB10D9ADA0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25D9-DE6F-4515-8C39-F2DCE77438E4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7071-4F86-4669-96AF-972B57005689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1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3CD3-BE0A-4AD4-9C5D-C0EBE8F022BC}" type="datetime1">
              <a:rPr lang="ro-RO" smtClean="0"/>
              <a:pPr/>
              <a:t>14.04.2024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23882-4248-470F-9133-11609B37FC9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09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6126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377" y="3429000"/>
            <a:ext cx="4150659" cy="3115235"/>
          </a:xfrm>
          <a:noFill/>
        </p:spPr>
        <p:txBody>
          <a:bodyPr anchor="t">
            <a:no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Dispozitive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Electronice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și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Măsurări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ro-RO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Osciloscopul digital – partea 1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endParaRPr lang="ro-RO" sz="36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Osciloscopul: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78" y="1385311"/>
            <a:ext cx="5846792" cy="38662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Osciloscopul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 aparat electronic de măsură care servește la observarea și măsurarea unui semnal de tensiune electrică cu variație (frecvență) constantă, sau a mai multor semnale simultane de tensiune ce evoluează discret;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În funcție 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modul în care se face prelucrarea semnalelor, osciloscoapele pot fi: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analogice (osciloscopul ”clasic”);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digitale – semnalul este digitizat (transformat în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formă numerică), iar apoi poate fi stocat, prelucrat și afișat (deci, implicit este cu memorie)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70077-F42A-4949-B654-A9B39E90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70" y="365127"/>
            <a:ext cx="3132629" cy="1892882"/>
          </a:xfrm>
          <a:prstGeom prst="rect">
            <a:avLst/>
          </a:prstGeom>
        </p:spPr>
      </p:pic>
      <p:pic>
        <p:nvPicPr>
          <p:cNvPr id="2050" name="Picture 2" descr="Teledyne LeCroy Oscilloscopes | Digikey">
            <a:extLst>
              <a:ext uri="{FF2B5EF4-FFF2-40B4-BE49-F238E27FC236}">
                <a16:creationId xmlns:a16="http://schemas.microsoft.com/office/drawing/2014/main" id="{4514A68C-F137-492D-ABD0-FF03291C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70" y="3575832"/>
            <a:ext cx="3132629" cy="27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2956D7-46B6-46A5-A680-D003E0EAAEAC}"/>
              </a:ext>
            </a:extLst>
          </p:cNvPr>
          <p:cNvSpPr/>
          <p:nvPr/>
        </p:nvSpPr>
        <p:spPr>
          <a:xfrm>
            <a:off x="164578" y="2552734"/>
            <a:ext cx="8979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folosind pentru asta în mod uzual un câmp grafic vizualizator (ecran), unde axa 'X'-lor (abscisa) este axa timpului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iar axa 'Y'-lor (ordonata) este axa reprezentării amplitudinilor semnalelor de măsurat (observat).</a:t>
            </a: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4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Osciloscopul: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8" y="1234911"/>
            <a:ext cx="8839463" cy="216586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rintre parametrii cei mai importanți ai semnalelor electrice care se pot măsura sunt: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perioada sau frecvența semnalelor periodice;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timpul de creștere sau descreștere al unui puls, de la un nivel dat la altul;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întarzierea relativă a două semnale;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durata unui puls;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factorul de umplere al unui semnal (tren de impulsuri) dreptunghiular.</a:t>
            </a:r>
          </a:p>
          <a:p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4A358-2604-4587-934F-844C885B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37" y="3332370"/>
            <a:ext cx="5626360" cy="3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D010DA-79AD-43DC-9E8B-B4DE6E95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84" y="6434138"/>
            <a:ext cx="4648200" cy="2095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443E8F5-161F-4D8D-9467-62CA44514C8E}"/>
              </a:ext>
            </a:extLst>
          </p:cNvPr>
          <p:cNvSpPr txBox="1">
            <a:spLocks/>
          </p:cNvSpPr>
          <p:nvPr/>
        </p:nvSpPr>
        <p:spPr>
          <a:xfrm>
            <a:off x="164481" y="1"/>
            <a:ext cx="2982297" cy="1653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Analiza unei forme de undă: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15E735F-DFB4-4973-8ECF-AD39D407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84" y="136524"/>
            <a:ext cx="5702016" cy="34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653431"/>
                <a:ext cx="8848794" cy="492465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Semnal periodic sinusoidal:</a:t>
                </a:r>
              </a:p>
              <a:p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1200">
                        <a:latin typeface="Cambria Math" panose="02040503050406030204" pitchFamily="18" charset="0"/>
                      </a:rPr>
                      <m:t>sin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20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+</a:t>
                </a:r>
                <a:r>
                  <a:rPr lang="ro-RO" sz="120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c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Date: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CH1 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vizualizare semnal.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500 mV/div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AFG - generatorul de funcții arbitrare este activ (încorporat)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Sine - forma de undă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100.000kHz 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frecven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ța formei de undă ( 1000.000 de cicluri în fiecare secundă)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1.000Vpp - amplitudinea formei de undă transmise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4.00 µs/div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5.00 GS/s - înregistrare ca probe pe secundă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Canal 1 - utilizat pentru a controla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declanșarea formei de undă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pe marginea ascendentă (crescătoare) a formei de undă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Imaginea este centrată la T → ▼ 0,000000 s de la punctul de declanșare.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 vor colecta 1 milion (1 M)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de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puncte de date.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Declanșarea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(Triggering)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loc atunci când un semnal în creștere trece prin 0 V.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3431"/>
                <a:ext cx="8848794" cy="4924651"/>
              </a:xfrm>
              <a:prstGeom prst="rect">
                <a:avLst/>
              </a:prstGeom>
              <a:blipFill>
                <a:blip r:embed="rId5"/>
                <a:stretch>
                  <a:fillRect t="-495" b="-2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DE2B7F4-8278-480E-BD6C-457D3D2C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06859"/>
              </p:ext>
            </p:extLst>
          </p:nvPr>
        </p:nvGraphicFramePr>
        <p:xfrm>
          <a:off x="0" y="2193406"/>
          <a:ext cx="34419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78">
                  <a:extLst>
                    <a:ext uri="{9D8B030D-6E8A-4147-A177-3AD203B41FA5}">
                      <a16:colId xmlns:a16="http://schemas.microsoft.com/office/drawing/2014/main" val="2460902953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3807973667"/>
                    </a:ext>
                  </a:extLst>
                </a:gridCol>
                <a:gridCol w="1426571">
                  <a:extLst>
                    <a:ext uri="{9D8B030D-6E8A-4147-A177-3AD203B41FA5}">
                      <a16:colId xmlns:a16="http://schemas.microsoft.com/office/drawing/2014/main" val="1476490624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ro-RO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Pulsația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[rad]</a:t>
                      </a:r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 – deseori numită frecvență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Componenta continu</a:t>
                      </a:r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ă</a:t>
                      </a:r>
                    </a:p>
                    <a:p>
                      <a:pPr algn="ctr"/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(de obicei = 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200376"/>
                  </a:ext>
                </a:extLst>
              </a:tr>
              <a:tr h="374288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Amplitudinea</a:t>
                      </a:r>
                      <a:endParaRPr lang="ro-RO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Defazajul (offset pe axa timpului)</a:t>
                      </a: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106104"/>
                  </a:ext>
                </a:extLst>
              </a:tr>
            </a:tbl>
          </a:graphicData>
        </a:graphic>
      </p:graphicFrame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5F8402B4-6431-4A18-9C32-7081CD6E17E4}"/>
              </a:ext>
            </a:extLst>
          </p:cNvPr>
          <p:cNvCxnSpPr>
            <a:cxnSpLocks/>
          </p:cNvCxnSpPr>
          <p:nvPr/>
        </p:nvCxnSpPr>
        <p:spPr>
          <a:xfrm>
            <a:off x="1903445" y="2090769"/>
            <a:ext cx="177282" cy="102637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89" name="Connector: Curved 3088">
            <a:extLst>
              <a:ext uri="{FF2B5EF4-FFF2-40B4-BE49-F238E27FC236}">
                <a16:creationId xmlns:a16="http://schemas.microsoft.com/office/drawing/2014/main" id="{FB859442-01A1-4622-ADC7-FC3BF9C53B7E}"/>
              </a:ext>
            </a:extLst>
          </p:cNvPr>
          <p:cNvCxnSpPr>
            <a:cxnSpLocks/>
          </p:cNvCxnSpPr>
          <p:nvPr/>
        </p:nvCxnSpPr>
        <p:spPr>
          <a:xfrm>
            <a:off x="1567543" y="2193406"/>
            <a:ext cx="513184" cy="437338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99" name="Straight Arrow Connector 3098">
            <a:extLst>
              <a:ext uri="{FF2B5EF4-FFF2-40B4-BE49-F238E27FC236}">
                <a16:creationId xmlns:a16="http://schemas.microsoft.com/office/drawing/2014/main" id="{C8FF36BB-E216-4ED4-9EDC-39728933B8C5}"/>
              </a:ext>
            </a:extLst>
          </p:cNvPr>
          <p:cNvCxnSpPr/>
          <p:nvPr/>
        </p:nvCxnSpPr>
        <p:spPr>
          <a:xfrm>
            <a:off x="1231641" y="2140531"/>
            <a:ext cx="0" cy="2715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01" name="Connector: Curved 3100">
            <a:extLst>
              <a:ext uri="{FF2B5EF4-FFF2-40B4-BE49-F238E27FC236}">
                <a16:creationId xmlns:a16="http://schemas.microsoft.com/office/drawing/2014/main" id="{EEF2DF8E-0063-4FEB-AC2A-5C2A1D1AE65A}"/>
              </a:ext>
            </a:extLst>
          </p:cNvPr>
          <p:cNvCxnSpPr/>
          <p:nvPr/>
        </p:nvCxnSpPr>
        <p:spPr>
          <a:xfrm rot="5400000">
            <a:off x="279128" y="2209485"/>
            <a:ext cx="463093" cy="43093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15E735F-DFB4-4973-8ECF-AD39D407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84" y="136524"/>
            <a:ext cx="5702016" cy="34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7673" y="2390760"/>
                <a:ext cx="5990604" cy="41021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colectate: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 diviziune = 5 subdiviziuni (0.2 x subdiviziune)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500 mV/div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4.00 µs/div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Cerin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ță: Conform cu figura din dreapta, calculați: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Amplitudinea =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500 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𝑚𝑉</m:t>
                        </m:r>
                      </m:num>
                      <m:den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𝑑𝑖𝑣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den>
                    </m:f>
                    <m:r>
                      <a:rPr lang="ro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2 div. = 1V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Tensiunea vârf la vârf = Uvv = 2 </a:t>
                </a:r>
                <a14:m>
                  <m:oMath xmlns:m="http://schemas.openxmlformats.org/officeDocument/2006/math">
                    <m:r>
                      <a:rPr lang="ro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500 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𝑚𝑉</m:t>
                        </m:r>
                      </m:num>
                      <m:den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𝑑𝑖𝑣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den>
                    </m:f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4 div. = 2V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Perioada =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4.00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num>
                      <m:den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den>
                    </m:f>
                    <m:r>
                      <a:rPr lang="ro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2.5 div. = 10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RO" sz="12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  <m:r>
                      <m:rPr>
                        <m:nor/>
                      </m:rPr>
                      <a:rPr lang="ro-RO" sz="12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Frecvența = 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10 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100kHz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Valoare efectivă (Root mean square – Urms) = valoarea de curent continuu care produce același efect caloric (aceeași putere consumată într-un rezistor) ca mărimea de curent alternativ luată în considerație</a:t>
                </a:r>
                <a:endParaRPr lang="ro-RO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𝑒𝑓</m:t>
                        </m:r>
                      </m:sub>
                    </m:sSub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o-RO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Pentru semnal sinusoidal: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𝑒𝑓</m:t>
                        </m:r>
                      </m:sub>
                    </m:sSub>
                    <m:r>
                      <a:rPr lang="ro-RO" sz="1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ro-RO" sz="12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ro-RO" sz="12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1.41V</a:t>
                </a:r>
                <a:endParaRPr lang="en-US" sz="12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673" y="2390760"/>
                <a:ext cx="5990604" cy="4102115"/>
              </a:xfrm>
              <a:prstGeom prst="rect">
                <a:avLst/>
              </a:prstGeom>
              <a:blipFill>
                <a:blip r:embed="rId4"/>
                <a:stretch>
                  <a:fillRect l="-102" t="-594" b="-237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916BEF1-2E79-4C08-9EBF-C714F32AD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42" y="3625852"/>
            <a:ext cx="3479657" cy="2771786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CD1851BE-2E7A-4C87-B85D-6BC5492830F6}"/>
              </a:ext>
            </a:extLst>
          </p:cNvPr>
          <p:cNvSpPr txBox="1">
            <a:spLocks/>
          </p:cNvSpPr>
          <p:nvPr/>
        </p:nvSpPr>
        <p:spPr>
          <a:xfrm>
            <a:off x="164481" y="1"/>
            <a:ext cx="2982297" cy="1653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Analiza unei forme de undă:</a:t>
            </a:r>
          </a:p>
        </p:txBody>
      </p:sp>
    </p:spTree>
    <p:extLst>
      <p:ext uri="{BB962C8B-B14F-4D97-AF65-F5344CB8AC3E}">
        <p14:creationId xmlns:p14="http://schemas.microsoft.com/office/powerpoint/2010/main" val="238619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Să se construiască circuitul de mai jos în Tina, cu două generatoare de semnal sinusoidal care au următoarele valori: A =1V, offset=0, f=500Hz,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/>
                          <m:t>ϴ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/>
                          <m:t>ϴ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=145°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1800" dirty="0"/>
              </a:p>
              <a:p>
                <a:pPr marL="342900" indent="-342900">
                  <a:buAutoNum type="alphaLcPeriod"/>
                </a:pPr>
                <a:r>
                  <a:rPr lang="ro-RO" sz="1800" dirty="0"/>
                  <a:t>Să se vizualizeze semnalele folosind osciloscopul virtual. Ce se observă?</a:t>
                </a:r>
              </a:p>
              <a:p>
                <a:pPr marL="342900" indent="-342900">
                  <a:buAutoNum type="alphaLcPeriod"/>
                </a:pPr>
                <a:r>
                  <a:rPr lang="ro-RO" sz="1800" dirty="0"/>
                  <a:t>Folosind cursoarele, calculați diferența de fază dintre cele 2 semnale.</a:t>
                </a:r>
              </a:p>
              <a:p>
                <a:pPr marL="342900" indent="-342900">
                  <a:buAutoNum type="arabicPeriod"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  <a:blipFill>
                <a:blip r:embed="rId5"/>
                <a:stretch>
                  <a:fillRect l="-533" t="-161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DB2A5DF-F2BC-4190-B88D-5B9C6833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278" y="2574809"/>
            <a:ext cx="4949168" cy="37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 - soluție</a:t>
            </a:r>
            <a:endParaRPr lang="en-US" b="1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a. 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OUT2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trece din alternan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ța negativă în cea pozitivă înaintea lui OUT1 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 “leading” signal.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b. Pentru a calcula diferența de fază între cele două semnale utilizăm cursoarele: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≈…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l-GR" sz="1800" dirty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ea typeface="Cambria Math" panose="020405030504060302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ro-RO" sz="1800"/>
                      <m:t>=</m:t>
                    </m:r>
                    <m:f>
                      <m:f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360°=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e>
                    </m:d>
                  </m:oMath>
                </a14:m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 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500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𝐻𝑧</m:t>
                        </m:r>
                      </m:den>
                    </m:f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….ms          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°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𝑠𝑎𝑢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….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a:t>Type equation here.</a:t>
                    </a:fld>
                  </m:oMath>
                </a14:m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  <a:blipFill>
                <a:blip r:embed="rId5"/>
                <a:stretch>
                  <a:fillRect l="-533" t="-16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0A203EF-59F7-413B-8414-917AB53D8C21}"/>
              </a:ext>
            </a:extLst>
          </p:cNvPr>
          <p:cNvSpPr/>
          <p:nvPr/>
        </p:nvSpPr>
        <p:spPr>
          <a:xfrm>
            <a:off x="2864498" y="2192694"/>
            <a:ext cx="223935" cy="86978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77623-61E5-45F4-9E20-DD7A630692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1" t="2288"/>
          <a:stretch/>
        </p:blipFill>
        <p:spPr>
          <a:xfrm>
            <a:off x="3415004" y="2985301"/>
            <a:ext cx="4669884" cy="38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2. Să se construiască circuitul de mai jos în Tina, având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=100</a:t>
                </a:r>
                <a:r>
                  <a:rPr lang="el-G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Se va aplica un semnal sinusoidal având: A =1V, offset=0, f=300Hz,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0°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1800" dirty="0"/>
              </a:p>
              <a:p>
                <a:pPr marL="342900" indent="-342900">
                  <a:buFont typeface="Arial" panose="020B0604020202020204" pitchFamily="34" charset="0"/>
                  <a:buAutoNum type="alphaLcPeriod"/>
                </a:pPr>
                <a:r>
                  <a:rPr lang="ro-RO" sz="1800" dirty="0"/>
                  <a:t>Să se vizualizeze semnalele folosind osciloscopul virtual. 				           Ce se poate spune despre parametrul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/>
                  <a:t> în acest caz. Există vreo diferență de defazaj întree OUT_R2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800" dirty="0"/>
                  <a:t> și VM1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800" dirty="0"/>
                  <a:t>?								 </a:t>
                </a:r>
              </a:p>
              <a:p>
                <a:pPr marL="342900" indent="-342900">
                  <a:buFont typeface="Arial" panose="020B0604020202020204" pitchFamily="34" charset="0"/>
                  <a:buAutoNum type="alphaLcPeriod"/>
                </a:pPr>
                <a:r>
                  <a:rPr lang="ro-RO" sz="1800" dirty="0"/>
                  <a:t>Să se măsoare cu multimetrul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ro-RO" sz="1800" dirty="0"/>
                  <a:t>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  <a:blipFill>
                <a:blip r:embed="rId5"/>
                <a:stretch>
                  <a:fillRect l="-533" t="-177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C92CE05-044C-44BA-B4FB-EA57A2B068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853" r="71781" b="38214"/>
          <a:stretch/>
        </p:blipFill>
        <p:spPr>
          <a:xfrm>
            <a:off x="2068282" y="3288306"/>
            <a:ext cx="3325798" cy="33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 - soluție</a:t>
            </a:r>
            <a:endParaRPr lang="en-US" b="1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2643670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Nu există nicio diferență diferență de defazaj între OUT_R2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și VM1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	    Așadar R</a:t>
                </a:r>
                <a:r>
                  <a:rPr lang="ro-RO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num>
                      <m:den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este o valoare reală și nu depinde de frecvența semnalului de intrare, de aceea semnalele sunt în fază.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La intrare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…..</m:t>
                    </m:r>
                    <m:r>
                      <a:rPr lang="ro-RO" sz="16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𝑟𝑚𝑠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….</m:t>
                    </m:r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2643670"/>
              </a:xfrm>
              <a:blipFill>
                <a:blip r:embed="rId6"/>
                <a:stretch>
                  <a:fillRect l="-267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0263E9D-FF75-4EE6-A00F-E52C1652F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29" y="2438450"/>
            <a:ext cx="8005665" cy="39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AuXw2lZ21DvIXSVtXhFZUFAAAAAAADAAAAAAADAAAAAwADAAEA////////BAAAAAMAEAALTUtEowNeVESHvYLrniyWe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KAuXw2lZ21DvIXSVtXhFZUDRGF0YQAbAAAABExpbmtlZFNoYXBlRGF0YQAFAAAAAAACTmFtZQAZAAAATGlua2VkU2hhcGVzRGF0YVByb3BlcnR5ABBWZXJzaW9uAAAAAAAJTGFzdFdyaXRlAJCkuKyHAQAAAAEA/////50AnQAAAAVfaWQAEAAAAARNS0SjA15URIe9guueLJZ4A0RhdGEAKgAAAAhQcmVzZW50YXRpb25TY2FubmVkRm9yTGlua2VkU2hhcGVzAAEAAk5hbWUAJAAAAExpbmtlZFNoYXBlUHJlc2VudGF0aW9uU2V0dGluZ3NEYXRhABBWZXJzaW9uAAAAAAAJTGFzdFdyaXRlAAOluKyH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5A3CFCC40B349BC2B5C10F1471309" ma:contentTypeVersion="7" ma:contentTypeDescription="Create a new document." ma:contentTypeScope="" ma:versionID="f4062d20b9e7ae9a8ab4d126842aa8ac">
  <xsd:schema xmlns:xsd="http://www.w3.org/2001/XMLSchema" xmlns:xs="http://www.w3.org/2001/XMLSchema" xmlns:p="http://schemas.microsoft.com/office/2006/metadata/properties" xmlns:ns3="b12a351b-a2e6-44ce-8bd6-8c3d80bc7e18" targetNamespace="http://schemas.microsoft.com/office/2006/metadata/properties" ma:root="true" ma:fieldsID="bbb3880e11db045927db536b28b41d8a" ns3:_="">
    <xsd:import namespace="b12a351b-a2e6-44ce-8bd6-8c3d80bc7e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a351b-a2e6-44ce-8bd6-8c3d80bc7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ECB8C-7585-4CF1-A074-F9E384BC37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2C53C5-8076-4A91-86DB-6A3A8B786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2a351b-a2e6-44ce-8bd6-8c3d80bc7e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E05C71-AE56-475A-B06B-3A5B47FB4DC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12a351b-a2e6-44ce-8bd6-8c3d80bc7e1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(4:3)</PresentationFormat>
  <Paragraphs>81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Dispozitive Electronice și Măsurări    Osciloscopul digital – partea 1  </vt:lpstr>
      <vt:lpstr>Osciloscopul:</vt:lpstr>
      <vt:lpstr>Osciloscopul:</vt:lpstr>
      <vt:lpstr>PowerPoint Presentation</vt:lpstr>
      <vt:lpstr>PowerPoint Presentation</vt:lpstr>
      <vt:lpstr>Aplicații:</vt:lpstr>
      <vt:lpstr>Aplicații: - soluție</vt:lpstr>
      <vt:lpstr>Aplicații:</vt:lpstr>
      <vt:lpstr>Aplicații: - soluție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Principii, Tehnici și Dispozitive de Măsurare    Osciloscopul digital – partea 1  </dc:title>
  <dc:creator/>
  <cp:lastModifiedBy>Pescari, Catalin02</cp:lastModifiedBy>
  <cp:revision>35</cp:revision>
  <dcterms:created xsi:type="dcterms:W3CDTF">2020-11-01T08:49:17Z</dcterms:created>
  <dcterms:modified xsi:type="dcterms:W3CDTF">2024-04-14T07:05:52Z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2020-11-01T13:20:54Z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f9f27602-6329-4c67-9b27-99f9de8d7149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Internal</vt:lpwstr>
  </property>
</Properties>
</file>