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6" r:id="rId5"/>
    <p:sldId id="422" r:id="rId6"/>
    <p:sldId id="423" r:id="rId7"/>
    <p:sldId id="424" r:id="rId8"/>
    <p:sldId id="412" r:id="rId9"/>
    <p:sldId id="421" r:id="rId10"/>
    <p:sldId id="417" r:id="rId11"/>
    <p:sldId id="419" r:id="rId12"/>
    <p:sldId id="418" r:id="rId13"/>
    <p:sldId id="420" r:id="rId14"/>
  </p:sldIdLst>
  <p:sldSz cx="9144000" cy="6858000" type="screen4x3"/>
  <p:notesSz cx="6858000" cy="9144000"/>
  <p:custDataLst>
    <p:tags r:id="rId16"/>
  </p:custData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stelP" initials="C" lastIdx="2" clrIdx="0"/>
  <p:cmAuthor id="2" name="Adi"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5226" autoAdjust="0"/>
  </p:normalViewPr>
  <p:slideViewPr>
    <p:cSldViewPr snapToGrid="0">
      <p:cViewPr varScale="1">
        <p:scale>
          <a:sx n="78" d="100"/>
          <a:sy n="78" d="100"/>
        </p:scale>
        <p:origin x="1858"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C9BA6-90AD-4650-BF55-C3874181A1AC}" type="datetimeFigureOut">
              <a:rPr lang="en-US" smtClean="0"/>
              <a:pPr/>
              <a:t>5/4/2023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C55C-A10A-4E48-A159-E455950CB699}" type="slidenum">
              <a:rPr lang="en-US" smtClean="0"/>
              <a:pPr/>
              <a:t>‹#›</a:t>
            </a:fld>
            <a:endParaRPr lang="en-US" dirty="0"/>
          </a:p>
        </p:txBody>
      </p:sp>
    </p:spTree>
    <p:extLst>
      <p:ext uri="{BB962C8B-B14F-4D97-AF65-F5344CB8AC3E}">
        <p14:creationId xmlns:p14="http://schemas.microsoft.com/office/powerpoint/2010/main" val="102972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1</a:t>
            </a:fld>
            <a:endParaRPr lang="en-US" dirty="0"/>
          </a:p>
        </p:txBody>
      </p:sp>
    </p:spTree>
    <p:extLst>
      <p:ext uri="{BB962C8B-B14F-4D97-AF65-F5344CB8AC3E}">
        <p14:creationId xmlns:p14="http://schemas.microsoft.com/office/powerpoint/2010/main" val="496740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3079F33-A95A-410B-9629-E8B81F83F58B}" type="datetime1">
              <a:rPr lang="ro-RO" smtClean="0"/>
              <a:pPr/>
              <a:t>04.05.2023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5472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0A78D-3364-4538-B410-00066B0D8834}" type="datetime1">
              <a:rPr lang="ro-RO" smtClean="0"/>
              <a:pPr/>
              <a:t>04.05.2023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98266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08FA9-A313-43AA-9237-9EC616644550}" type="datetime1">
              <a:rPr lang="ro-RO" smtClean="0"/>
              <a:pPr/>
              <a:t>04.05.2023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86066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D11B9-0F4C-4A59-8124-DF29288C60EC}" type="datetime1">
              <a:rPr lang="ro-RO" smtClean="0"/>
              <a:pPr/>
              <a:t>04.05.2023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94358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1CD0-FFD5-4B78-9CC0-58E27F0B55EF}" type="datetime1">
              <a:rPr lang="ro-RO" smtClean="0"/>
              <a:pPr/>
              <a:t>04.05.2023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402347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9D495-9C00-415E-8507-5125C763CB96}" type="datetime1">
              <a:rPr lang="ro-RO" smtClean="0"/>
              <a:pPr/>
              <a:t>04.05.2023</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5245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B675C1-C263-446D-8BCA-A444F3216CD1}" type="datetime1">
              <a:rPr lang="ro-RO" smtClean="0"/>
              <a:pPr/>
              <a:t>04.05.2023</a:t>
            </a:fld>
            <a:endParaRPr lang="ro-RO"/>
          </a:p>
        </p:txBody>
      </p:sp>
      <p:sp>
        <p:nvSpPr>
          <p:cNvPr id="8" name="Footer Placeholder 7"/>
          <p:cNvSpPr>
            <a:spLocks noGrp="1"/>
          </p:cNvSpPr>
          <p:nvPr>
            <p:ph type="ftr" sz="quarter" idx="11"/>
          </p:nvPr>
        </p:nvSpPr>
        <p:spPr/>
        <p:txBody>
          <a:bodyPr/>
          <a:lstStyle/>
          <a:p>
            <a:r>
              <a:rPr lang="ro-RO"/>
              <a:t>Ing. Adrian Petru BUTA</a:t>
            </a:r>
          </a:p>
        </p:txBody>
      </p:sp>
      <p:sp>
        <p:nvSpPr>
          <p:cNvPr id="9" name="Slide Number Placeholder 8"/>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3178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2A14EB-127B-42F0-B813-8A22A844C287}" type="datetime1">
              <a:rPr lang="ro-RO" smtClean="0"/>
              <a:pPr/>
              <a:t>04.05.2023</a:t>
            </a:fld>
            <a:endParaRPr lang="ro-RO"/>
          </a:p>
        </p:txBody>
      </p:sp>
      <p:sp>
        <p:nvSpPr>
          <p:cNvPr id="4" name="Footer Placeholder 3"/>
          <p:cNvSpPr>
            <a:spLocks noGrp="1"/>
          </p:cNvSpPr>
          <p:nvPr>
            <p:ph type="ftr" sz="quarter" idx="11"/>
          </p:nvPr>
        </p:nvSpPr>
        <p:spPr/>
        <p:txBody>
          <a:bodyPr/>
          <a:lstStyle/>
          <a:p>
            <a:r>
              <a:rPr lang="ro-RO"/>
              <a:t>Ing. Adrian Petru BUTA</a:t>
            </a:r>
          </a:p>
        </p:txBody>
      </p:sp>
      <p:sp>
        <p:nvSpPr>
          <p:cNvPr id="5" name="Slide Number Placeholder 4"/>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2320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E5F5-64D2-4FCF-9260-9BFB10D9ADA0}" type="datetime1">
              <a:rPr lang="ro-RO" smtClean="0"/>
              <a:pPr/>
              <a:t>04.05.2023</a:t>
            </a:fld>
            <a:endParaRPr lang="ro-RO"/>
          </a:p>
        </p:txBody>
      </p:sp>
      <p:sp>
        <p:nvSpPr>
          <p:cNvPr id="3" name="Footer Placeholder 2"/>
          <p:cNvSpPr>
            <a:spLocks noGrp="1"/>
          </p:cNvSpPr>
          <p:nvPr>
            <p:ph type="ftr" sz="quarter" idx="11"/>
          </p:nvPr>
        </p:nvSpPr>
        <p:spPr/>
        <p:txBody>
          <a:bodyPr/>
          <a:lstStyle/>
          <a:p>
            <a:r>
              <a:rPr lang="ro-RO"/>
              <a:t>Ing. Adrian Petru BUTA</a:t>
            </a:r>
          </a:p>
        </p:txBody>
      </p:sp>
      <p:sp>
        <p:nvSpPr>
          <p:cNvPr id="4" name="Slide Number Placeholder 3"/>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09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4F25D9-DE6F-4515-8C39-F2DCE77438E4}" type="datetime1">
              <a:rPr lang="ro-RO" smtClean="0"/>
              <a:pPr/>
              <a:t>04.05.2023</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58476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9287071-4F86-4669-96AF-972B57005689}" type="datetime1">
              <a:rPr lang="ro-RO" smtClean="0"/>
              <a:pPr/>
              <a:t>04.05.2023</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3814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033CD3-BE0A-4AD4-9C5D-C0EBE8F022BC}" type="datetime1">
              <a:rPr lang="ro-RO" smtClean="0"/>
              <a:pPr/>
              <a:t>04.05.2023</a:t>
            </a:fld>
            <a:endParaRPr lang="ro-R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ro-RO"/>
              <a:t>Ing. Adrian Petru BUTA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FB21AC-CB3B-4874-AC82-090943AE4F9F}" type="slidenum">
              <a:rPr lang="ro-RO" smtClean="0"/>
              <a:pPr/>
              <a:t>‹#›</a:t>
            </a:fld>
            <a:endParaRPr lang="ro-RO"/>
          </a:p>
        </p:txBody>
      </p:sp>
    </p:spTree>
    <p:extLst>
      <p:ext uri="{BB962C8B-B14F-4D97-AF65-F5344CB8AC3E}">
        <p14:creationId xmlns:p14="http://schemas.microsoft.com/office/powerpoint/2010/main" val="2612660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0.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60377" y="3429000"/>
            <a:ext cx="4150659" cy="3115235"/>
          </a:xfrm>
          <a:noFill/>
        </p:spPr>
        <p:txBody>
          <a:bodyPr anchor="t">
            <a:noAutofit/>
          </a:bodyPr>
          <a:lstStyle/>
          <a:p>
            <a:r>
              <a:rPr lang="en-US" sz="3600" b="1" dirty="0">
                <a:solidFill>
                  <a:srgbClr val="002060"/>
                </a:solidFill>
                <a:latin typeface="Calibri" pitchFamily="34" charset="0"/>
                <a:cs typeface="Calibri" pitchFamily="34" charset="0"/>
              </a:rPr>
              <a:t>Principii, </a:t>
            </a:r>
            <a:r>
              <a:rPr lang="ro-RO" sz="3600" b="1" dirty="0">
                <a:solidFill>
                  <a:srgbClr val="002060"/>
                </a:solidFill>
                <a:latin typeface="Calibri" pitchFamily="34" charset="0"/>
                <a:cs typeface="Calibri" pitchFamily="34" charset="0"/>
              </a:rPr>
              <a:t>Tehnici</a:t>
            </a:r>
            <a:r>
              <a:rPr lang="en-US" sz="3600" b="1" dirty="0">
                <a:solidFill>
                  <a:srgbClr val="002060"/>
                </a:solidFill>
                <a:latin typeface="Calibri" pitchFamily="34" charset="0"/>
                <a:cs typeface="Calibri" pitchFamily="34" charset="0"/>
              </a:rPr>
              <a:t> </a:t>
            </a:r>
            <a:r>
              <a:rPr lang="ro-RO" sz="3600" b="1" dirty="0">
                <a:solidFill>
                  <a:srgbClr val="002060"/>
                </a:solidFill>
                <a:latin typeface="Calibri" pitchFamily="34" charset="0"/>
                <a:cs typeface="Calibri" pitchFamily="34" charset="0"/>
              </a:rPr>
              <a:t>și Dispozitive de Măsurare</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r>
              <a:rPr lang="en-US" sz="3200" b="1" dirty="0">
                <a:solidFill>
                  <a:srgbClr val="002060"/>
                </a:solidFill>
                <a:latin typeface="Calibri" pitchFamily="34" charset="0"/>
                <a:cs typeface="Calibri" pitchFamily="34" charset="0"/>
              </a:rPr>
              <a:t>  </a:t>
            </a:r>
            <a:r>
              <a:rPr lang="ro-RO" sz="3200" b="1" dirty="0">
                <a:solidFill>
                  <a:srgbClr val="002060"/>
                </a:solidFill>
                <a:latin typeface="Calibri" pitchFamily="34" charset="0"/>
                <a:cs typeface="Calibri" pitchFamily="34" charset="0"/>
              </a:rPr>
              <a:t>Osciloscopul digital – partea </a:t>
            </a:r>
            <a:r>
              <a:rPr lang="en-US" sz="3200" b="1" dirty="0">
                <a:solidFill>
                  <a:srgbClr val="002060"/>
                </a:solidFill>
                <a:latin typeface="Calibri" pitchFamily="34" charset="0"/>
                <a:cs typeface="Calibri" pitchFamily="34" charset="0"/>
              </a:rPr>
              <a:t>2</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endParaRPr lang="ro-RO" sz="3600" b="1"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345091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410547" y="0"/>
            <a:ext cx="3356493" cy="869785"/>
          </a:xfrm>
        </p:spPr>
        <p:txBody>
          <a:bodyPr>
            <a:normAutofit/>
          </a:bodyPr>
          <a:lstStyle/>
          <a:p>
            <a:r>
              <a:rPr lang="ro-RO" sz="3600" b="1" dirty="0"/>
              <a:t>Aplicație: soluție</a:t>
            </a:r>
            <a:endParaRPr lang="en-US" b="1" noProof="1"/>
          </a:p>
        </p:txBody>
      </p:sp>
      <p:pic>
        <p:nvPicPr>
          <p:cNvPr id="3" name="Picture 2">
            <a:extLst>
              <a:ext uri="{FF2B5EF4-FFF2-40B4-BE49-F238E27FC236}">
                <a16:creationId xmlns:a16="http://schemas.microsoft.com/office/drawing/2014/main" id="{1C0E9A7C-047D-42AE-93AC-E5EE23940A52}"/>
              </a:ext>
            </a:extLst>
          </p:cNvPr>
          <p:cNvPicPr>
            <a:picLocks noChangeAspect="1"/>
          </p:cNvPicPr>
          <p:nvPr/>
        </p:nvPicPr>
        <p:blipFill>
          <a:blip r:embed="rId5"/>
          <a:stretch>
            <a:fillRect/>
          </a:stretch>
        </p:blipFill>
        <p:spPr>
          <a:xfrm>
            <a:off x="4154504" y="0"/>
            <a:ext cx="4967212" cy="3468950"/>
          </a:xfrm>
          <a:prstGeom prst="rect">
            <a:avLst/>
          </a:prstGeom>
        </p:spPr>
      </p:pic>
      <mc:AlternateContent xmlns:mc="http://schemas.openxmlformats.org/markup-compatibility/2006">
        <mc:Choice xmlns:a14="http://schemas.microsoft.com/office/drawing/2010/main" Requires="a14">
          <p:sp>
            <p:nvSpPr>
              <p:cNvPr id="12" name="Content Placeholder 15">
                <a:extLst>
                  <a:ext uri="{FF2B5EF4-FFF2-40B4-BE49-F238E27FC236}">
                    <a16:creationId xmlns:a16="http://schemas.microsoft.com/office/drawing/2014/main" id="{A0D78E1C-3D33-47FF-AD9E-557D9E8FC342}"/>
                  </a:ext>
                </a:extLst>
              </p:cNvPr>
              <p:cNvSpPr txBox="1">
                <a:spLocks/>
              </p:cNvSpPr>
              <p:nvPr/>
            </p:nvSpPr>
            <p:spPr>
              <a:xfrm>
                <a:off x="22284" y="886408"/>
                <a:ext cx="4288459" cy="5728996"/>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14:m>
                  <m:oMath xmlns:m="http://schemas.openxmlformats.org/officeDocument/2006/math">
                    <m:r>
                      <a:rPr lang="ro-RO" sz="1600" b="0" i="1" smtClean="0">
                        <a:latin typeface="Cambria Math" panose="02040503050406030204" pitchFamily="18" charset="0"/>
                        <a:ea typeface="Cambria Math" panose="02040503050406030204" pitchFamily="18" charset="0"/>
                        <a:cs typeface="Arial" panose="020B0604020202020204" pitchFamily="34" charset="0"/>
                      </a:rPr>
                      <m:t>𝑎</m:t>
                    </m:r>
                    <m:r>
                      <a:rPr lang="ro-RO" sz="1600" i="1">
                        <a:latin typeface="Cambria Math" panose="02040503050406030204" pitchFamily="18" charset="0"/>
                        <a:ea typeface="Cambria Math" panose="02040503050406030204" pitchFamily="18" charset="0"/>
                        <a:cs typeface="Arial" panose="020B0604020202020204" pitchFamily="34" charset="0"/>
                      </a:rPr>
                      <m:t>≈</m:t>
                    </m:r>
                    <m:r>
                      <a:rPr lang="en-US" sz="1600" b="0" i="1" smtClean="0">
                        <a:latin typeface="Cambria Math" panose="02040503050406030204" pitchFamily="18" charset="0"/>
                        <a:ea typeface="Cambria Math" panose="02040503050406030204" pitchFamily="18" charset="0"/>
                        <a:cs typeface="Arial" panose="020B0604020202020204" pitchFamily="34" charset="0"/>
                      </a:rPr>
                      <m:t>𝑥</m:t>
                    </m:r>
                    <m:r>
                      <a:rPr lang="ro-RO" sz="1600" b="0" i="1" smtClean="0">
                        <a:latin typeface="Cambria Math" panose="02040503050406030204" pitchFamily="18" charset="0"/>
                        <a:ea typeface="Cambria Math" panose="02040503050406030204" pitchFamily="18" charset="0"/>
                        <a:cs typeface="Arial" panose="020B0604020202020204" pitchFamily="34" charset="0"/>
                      </a:rPr>
                      <m:t> </m:t>
                    </m:r>
                  </m:oMath>
                </a14:m>
                <a:r>
                  <a:rPr lang="en-US" sz="1600" dirty="0">
                    <a:latin typeface="Arial" panose="020B0604020202020204" pitchFamily="34" charset="0"/>
                    <a:cs typeface="Arial" panose="020B0604020202020204" pitchFamily="34" charset="0"/>
                  </a:rPr>
                  <a:t>diviziun</a:t>
                </a:r>
                <a:r>
                  <a:rPr lang="ro-RO" sz="1600" dirty="0">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a:t>
                </a:r>
                <a:endParaRPr lang="ro-RO" sz="1600" dirty="0">
                  <a:latin typeface="Arial" panose="020B0604020202020204" pitchFamily="34" charset="0"/>
                  <a:cs typeface="Arial" panose="020B0604020202020204" pitchFamily="34" charset="0"/>
                </a:endParaRPr>
              </a:p>
              <a:p>
                <a14:m>
                  <m:oMath xmlns:m="http://schemas.openxmlformats.org/officeDocument/2006/math">
                    <m:r>
                      <a:rPr lang="ro-RO" sz="1600" b="0" i="1" smtClean="0">
                        <a:latin typeface="Cambria Math" panose="02040503050406030204" pitchFamily="18" charset="0"/>
                        <a:ea typeface="Cambria Math" panose="02040503050406030204" pitchFamily="18" charset="0"/>
                        <a:cs typeface="Arial" panose="020B0604020202020204" pitchFamily="34" charset="0"/>
                      </a:rPr>
                      <m:t>𝑏</m:t>
                    </m:r>
                    <m:r>
                      <a:rPr lang="ro-RO" sz="1600" i="1">
                        <a:latin typeface="Cambria Math" panose="02040503050406030204" pitchFamily="18" charset="0"/>
                        <a:ea typeface="Cambria Math" panose="02040503050406030204" pitchFamily="18" charset="0"/>
                        <a:cs typeface="Arial" panose="020B0604020202020204" pitchFamily="34" charset="0"/>
                      </a:rPr>
                      <m:t>≈</m:t>
                    </m:r>
                    <m:r>
                      <a:rPr lang="en-US" sz="1600" b="0" i="1" smtClean="0">
                        <a:latin typeface="Cambria Math" panose="02040503050406030204" pitchFamily="18" charset="0"/>
                        <a:ea typeface="Cambria Math" panose="02040503050406030204" pitchFamily="18" charset="0"/>
                        <a:cs typeface="Arial" panose="020B0604020202020204" pitchFamily="34" charset="0"/>
                      </a:rPr>
                      <m:t>𝑦</m:t>
                    </m:r>
                    <m:r>
                      <a:rPr lang="ro-RO" sz="1600" i="1">
                        <a:latin typeface="Cambria Math" panose="02040503050406030204" pitchFamily="18" charset="0"/>
                        <a:ea typeface="Cambria Math" panose="02040503050406030204" pitchFamily="18" charset="0"/>
                        <a:cs typeface="Arial" panose="020B0604020202020204" pitchFamily="34" charset="0"/>
                      </a:rPr>
                      <m:t> </m:t>
                    </m:r>
                  </m:oMath>
                </a14:m>
                <a:r>
                  <a:rPr lang="en-US" sz="1600" dirty="0">
                    <a:latin typeface="Arial" panose="020B0604020202020204" pitchFamily="34" charset="0"/>
                    <a:cs typeface="Arial" panose="020B0604020202020204" pitchFamily="34" charset="0"/>
                  </a:rPr>
                  <a:t>diviziun</a:t>
                </a:r>
                <a:r>
                  <a:rPr lang="ro-RO" sz="1600" dirty="0">
                    <a:latin typeface="Arial" panose="020B0604020202020204" pitchFamily="34" charset="0"/>
                    <a:cs typeface="Arial" panose="020B0604020202020204" pitchFamily="34" charset="0"/>
                  </a:rPr>
                  <a:t>i;</a:t>
                </a:r>
                <a:r>
                  <a:rPr lang="en-US" sz="1600" dirty="0">
                    <a:latin typeface="Arial" panose="020B0604020202020204" pitchFamily="34" charset="0"/>
                    <a:cs typeface="Arial" panose="020B0604020202020204" pitchFamily="34" charset="0"/>
                  </a:rPr>
                  <a:t> </a:t>
                </a:r>
                <a:endParaRPr lang="ro-RO" sz="1600" dirty="0">
                  <a:latin typeface="Arial" panose="020B0604020202020204" pitchFamily="34" charset="0"/>
                  <a:cs typeface="Arial" panose="020B0604020202020204" pitchFamily="34"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ro-RO" sz="1600" b="0" i="0" smtClean="0">
                          <a:latin typeface="Cambria Math" panose="02040503050406030204" pitchFamily="18" charset="0"/>
                          <a:ea typeface="Cambria Math" panose="02040503050406030204" pitchFamily="18" charset="0"/>
                          <a:cs typeface="Arial" panose="020B0604020202020204" pitchFamily="34" charset="0"/>
                        </a:rPr>
                        <m:t>⇒</m:t>
                      </m:r>
                      <m:r>
                        <m:rPr>
                          <m:sty m:val="p"/>
                        </m:rPr>
                        <a:rPr lang="ro-RO" sz="1600">
                          <a:latin typeface="Cambria Math" panose="02040503050406030204" pitchFamily="18" charset="0"/>
                          <a:ea typeface="Cambria Math" panose="02040503050406030204" pitchFamily="18" charset="0"/>
                          <a:cs typeface="Arial" panose="020B0604020202020204" pitchFamily="34" charset="0"/>
                        </a:rPr>
                        <m:t>θ</m:t>
                      </m:r>
                      <m:r>
                        <a:rPr lang="ro-RO" sz="1600">
                          <a:latin typeface="Cambria Math" panose="02040503050406030204" pitchFamily="18" charset="0"/>
                          <a:ea typeface="Cambria Math" panose="02040503050406030204" pitchFamily="18" charset="0"/>
                          <a:cs typeface="Arial" panose="020B0604020202020204" pitchFamily="34" charset="0"/>
                        </a:rPr>
                        <m:t>=</m:t>
                      </m:r>
                      <m:r>
                        <a:rPr lang="ro-RO" sz="1600" b="0" i="1" smtClean="0">
                          <a:latin typeface="Cambria Math" panose="02040503050406030204" pitchFamily="18" charset="0"/>
                          <a:ea typeface="Cambria Math" panose="02040503050406030204" pitchFamily="18" charset="0"/>
                          <a:cs typeface="Arial" panose="020B0604020202020204" pitchFamily="34" charset="0"/>
                        </a:rPr>
                        <m:t>𝑎𝑟𝑐𝑠𝑖𝑛</m:t>
                      </m:r>
                      <m:f>
                        <m:fPr>
                          <m:ctrlPr>
                            <a:rPr lang="ro-RO" sz="1600" i="1" smtClean="0">
                              <a:latin typeface="Cambria Math" panose="02040503050406030204" pitchFamily="18" charset="0"/>
                              <a:ea typeface="Cambria Math" panose="02040503050406030204" pitchFamily="18" charset="0"/>
                              <a:cs typeface="Arial" panose="020B0604020202020204" pitchFamily="34" charset="0"/>
                            </a:rPr>
                          </m:ctrlPr>
                        </m:fPr>
                        <m:num>
                          <m:r>
                            <m:rPr>
                              <m:sty m:val="p"/>
                            </m:rPr>
                            <a:rPr lang="ro-RO" sz="1600" b="0" i="0" smtClean="0">
                              <a:latin typeface="Cambria Math" panose="02040503050406030204" pitchFamily="18" charset="0"/>
                              <a:ea typeface="Cambria Math" panose="02040503050406030204" pitchFamily="18" charset="0"/>
                              <a:cs typeface="Arial" panose="020B0604020202020204" pitchFamily="34" charset="0"/>
                            </a:rPr>
                            <m:t>a</m:t>
                          </m:r>
                        </m:num>
                        <m:den>
                          <m:r>
                            <m:rPr>
                              <m:sty m:val="p"/>
                            </m:rPr>
                            <a:rPr lang="ro-RO" sz="1600" b="0" i="0" smtClean="0">
                              <a:latin typeface="Cambria Math" panose="02040503050406030204" pitchFamily="18" charset="0"/>
                              <a:ea typeface="Cambria Math" panose="02040503050406030204" pitchFamily="18" charset="0"/>
                              <a:cs typeface="Arial" panose="020B0604020202020204" pitchFamily="34" charset="0"/>
                            </a:rPr>
                            <m:t>b</m:t>
                          </m:r>
                        </m:den>
                      </m:f>
                      <m:r>
                        <a:rPr lang="ro-RO" sz="1600" smtClean="0">
                          <a:latin typeface="Cambria Math" panose="02040503050406030204" pitchFamily="18" charset="0"/>
                          <a:ea typeface="Cambria Math" panose="02040503050406030204" pitchFamily="18" charset="0"/>
                          <a:cs typeface="Arial" panose="020B0604020202020204" pitchFamily="34" charset="0"/>
                        </a:rPr>
                        <m:t>≅</m:t>
                      </m:r>
                      <m:r>
                        <a:rPr lang="ro-RO" sz="1600" b="0" i="1" smtClean="0">
                          <a:latin typeface="Cambria Math" panose="02040503050406030204" pitchFamily="18" charset="0"/>
                          <a:ea typeface="Cambria Math" panose="02040503050406030204" pitchFamily="18" charset="0"/>
                          <a:cs typeface="Arial" panose="020B0604020202020204" pitchFamily="34" charset="0"/>
                        </a:rPr>
                        <m:t> </m:t>
                      </m:r>
                      <m:r>
                        <a:rPr lang="ro-RO" sz="1600" i="1">
                          <a:latin typeface="Cambria Math" panose="02040503050406030204" pitchFamily="18" charset="0"/>
                        </a:rPr>
                        <m:t>°</m:t>
                      </m:r>
                      <m:r>
                        <a:rPr lang="ro-RO" sz="1600" smtClean="0">
                          <a:latin typeface="Cambria Math" panose="02040503050406030204" pitchFamily="18" charset="0"/>
                        </a:rPr>
                        <m:t>;</m:t>
                      </m:r>
                    </m:oMath>
                  </m:oMathPara>
                </a14:m>
                <a:endParaRPr lang="ro-RO" sz="1600" dirty="0">
                  <a:latin typeface="Arial" panose="020B0604020202020204" pitchFamily="34" charset="0"/>
                  <a:cs typeface="Arial" panose="020B0604020202020204" pitchFamily="34" charset="0"/>
                </a:endParaRPr>
              </a:p>
              <a:p>
                <a:pPr marL="0" indent="0">
                  <a:lnSpc>
                    <a:spcPct val="150000"/>
                  </a:lnSpc>
                  <a:buNone/>
                </a:pPr>
                <a:endParaRPr lang="ro-RO" sz="1600" dirty="0">
                  <a:latin typeface="Arial" panose="020B0604020202020204" pitchFamily="34" charset="0"/>
                  <a:cs typeface="Arial" panose="020B0604020202020204" pitchFamily="34" charset="0"/>
                </a:endParaRPr>
              </a:p>
              <a:p>
                <a:pPr marL="0" indent="0">
                  <a:lnSpc>
                    <a:spcPct val="150000"/>
                  </a:lnSpc>
                  <a:buNone/>
                </a:pPr>
                <a:endParaRPr lang="ro-RO" sz="1600" dirty="0">
                  <a:latin typeface="Arial" panose="020B0604020202020204" pitchFamily="34" charset="0"/>
                  <a:cs typeface="Arial" panose="020B0604020202020204" pitchFamily="34" charset="0"/>
                </a:endParaRPr>
              </a:p>
              <a:p>
                <a:pPr marL="0" indent="0">
                  <a:lnSpc>
                    <a:spcPct val="150000"/>
                  </a:lnSpc>
                  <a:buNone/>
                </a:pPr>
                <a:endParaRPr lang="ro-RO" sz="1600" dirty="0">
                  <a:latin typeface="Arial" panose="020B0604020202020204" pitchFamily="34" charset="0"/>
                  <a:cs typeface="Arial" panose="020B0604020202020204" pitchFamily="34" charset="0"/>
                </a:endParaRPr>
              </a:p>
              <a:p>
                <a:pPr marL="0" indent="0">
                  <a:lnSpc>
                    <a:spcPct val="150000"/>
                  </a:lnSpc>
                  <a:buNone/>
                </a:pPr>
                <a:endParaRPr lang="ro-RO" sz="1600" dirty="0">
                  <a:latin typeface="Arial" panose="020B0604020202020204" pitchFamily="34" charset="0"/>
                  <a:cs typeface="Arial" panose="020B0604020202020204" pitchFamily="34" charset="0"/>
                </a:endParaRPr>
              </a:p>
              <a:p>
                <a:pPr>
                  <a:lnSpc>
                    <a:spcPct val="100000"/>
                  </a:lnSpc>
                </a:pPr>
                <a:r>
                  <a:rPr lang="ro-RO" sz="1600" dirty="0">
                    <a:latin typeface="Arial" panose="020B0604020202020204" pitchFamily="34" charset="0"/>
                    <a:cs typeface="Arial" panose="020B0604020202020204" pitchFamily="34" charset="0"/>
                  </a:rPr>
                  <a:t>OUT4 = ;</a:t>
                </a:r>
              </a:p>
              <a:p>
                <a:pPr>
                  <a:lnSpc>
                    <a:spcPct val="100000"/>
                  </a:lnSpc>
                </a:pPr>
                <a:r>
                  <a:rPr lang="ro-RO" sz="1600" dirty="0">
                    <a:latin typeface="Arial" panose="020B0604020202020204" pitchFamily="34" charset="0"/>
                    <a:cs typeface="Arial" panose="020B0604020202020204" pitchFamily="34" charset="0"/>
                  </a:rPr>
                  <a:t>Uc = ;</a:t>
                </a:r>
              </a:p>
              <a:p>
                <a:pPr marL="0" indent="0">
                  <a:lnSpc>
                    <a:spcPct val="100000"/>
                  </a:lnSpc>
                  <a:buNone/>
                </a:pP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r>
                      <m:rPr>
                        <m:sty m:val="p"/>
                      </m:rPr>
                      <a:rPr lang="ro-RO" sz="1600" b="0" i="0" smtClean="0">
                        <a:latin typeface="Cambria Math" panose="02040503050406030204" pitchFamily="18" charset="0"/>
                        <a:ea typeface="Cambria Math" panose="02040503050406030204" pitchFamily="18" charset="0"/>
                        <a:cs typeface="Arial" panose="020B0604020202020204" pitchFamily="34" charset="0"/>
                      </a:rPr>
                      <m:t>Y</m:t>
                    </m:r>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 20</a:t>
                </a:r>
                <a14:m>
                  <m:oMath xmlns:m="http://schemas.openxmlformats.org/officeDocument/2006/math">
                    <m:sSub>
                      <m:sSubPr>
                        <m:ctrlPr>
                          <a:rPr lang="ro-RO" sz="1600" i="1" dirty="0" smtClean="0">
                            <a:latin typeface="Cambria Math" panose="02040503050406030204" pitchFamily="18" charset="0"/>
                            <a:cs typeface="Arial" panose="020B0604020202020204" pitchFamily="34" charset="0"/>
                          </a:rPr>
                        </m:ctrlPr>
                      </m:sSubPr>
                      <m:e>
                        <m:r>
                          <a:rPr lang="ro-RO" sz="1600" b="0" i="1" dirty="0" smtClean="0">
                            <a:latin typeface="Cambria Math" panose="02040503050406030204" pitchFamily="18" charset="0"/>
                            <a:cs typeface="Arial" panose="020B0604020202020204" pitchFamily="34" charset="0"/>
                          </a:rPr>
                          <m:t>𝑙𝑜𝑔</m:t>
                        </m:r>
                      </m:e>
                      <m:sub>
                        <m:r>
                          <a:rPr lang="ro-RO" sz="1600" b="0" i="1" dirty="0" smtClean="0">
                            <a:latin typeface="Cambria Math" panose="02040503050406030204" pitchFamily="18" charset="0"/>
                            <a:cs typeface="Arial" panose="020B0604020202020204" pitchFamily="34" charset="0"/>
                          </a:rPr>
                          <m:t>10</m:t>
                        </m:r>
                      </m:sub>
                    </m:sSub>
                  </m:oMath>
                </a14:m>
                <a:r>
                  <a:rPr lang="ro-RO" sz="1600" dirty="0">
                    <a:latin typeface="Arial" panose="020B0604020202020204" pitchFamily="34" charset="0"/>
                    <a:cs typeface="Arial" panose="020B0604020202020204" pitchFamily="34" charset="0"/>
                  </a:rPr>
                  <a:t> (</a:t>
                </a:r>
                <a14:m>
                  <m:oMath xmlns:m="http://schemas.openxmlformats.org/officeDocument/2006/math">
                    <m:f>
                      <m:fPr>
                        <m:ctrlPr>
                          <a:rPr lang="ro-RO" sz="16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dirty="0" smtClean="0">
                                <a:latin typeface="Cambria Math" panose="02040503050406030204" pitchFamily="18" charset="0"/>
                                <a:cs typeface="Arial" panose="020B0604020202020204" pitchFamily="34" charset="0"/>
                              </a:rPr>
                            </m:ctrlPr>
                          </m:sSubPr>
                          <m:e>
                            <m:r>
                              <a:rPr lang="ro-RO" sz="1600" b="0" i="1" dirty="0" smtClean="0">
                                <a:latin typeface="Cambria Math" panose="02040503050406030204" pitchFamily="18" charset="0"/>
                                <a:cs typeface="Arial" panose="020B0604020202020204" pitchFamily="34" charset="0"/>
                              </a:rPr>
                              <m:t>𝑉</m:t>
                            </m:r>
                          </m:e>
                          <m:sub>
                            <m:r>
                              <a:rPr lang="ro-RO" sz="1600" b="0" i="1" dirty="0" smtClean="0">
                                <a:latin typeface="Cambria Math" panose="02040503050406030204" pitchFamily="18" charset="0"/>
                                <a:cs typeface="Arial" panose="020B0604020202020204" pitchFamily="34" charset="0"/>
                              </a:rPr>
                              <m:t>𝑜𝑢𝑡</m:t>
                            </m:r>
                          </m:sub>
                        </m:sSub>
                      </m:num>
                      <m:den>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b="0" i="1" dirty="0" smtClean="0">
                                <a:latin typeface="Cambria Math" panose="02040503050406030204" pitchFamily="18" charset="0"/>
                                <a:cs typeface="Arial" panose="020B0604020202020204" pitchFamily="34" charset="0"/>
                              </a:rPr>
                              <m:t>𝑖𝑛</m:t>
                            </m:r>
                          </m:sub>
                        </m:sSub>
                      </m:den>
                    </m:f>
                  </m:oMath>
                </a14:m>
                <a:r>
                  <a:rPr lang="ro-RO" sz="1600" dirty="0">
                    <a:latin typeface="Arial" panose="020B0604020202020204" pitchFamily="34" charset="0"/>
                    <a:cs typeface="Arial" panose="020B0604020202020204" pitchFamily="34" charset="0"/>
                  </a:rPr>
                  <a:t>) =  </a:t>
                </a: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 </a:t>
                </a:r>
                <a14:m>
                  <m:oMath xmlns:m="http://schemas.openxmlformats.org/officeDocument/2006/math">
                    <m:f>
                      <m:fPr>
                        <m:ctrlPr>
                          <a:rPr lang="ro-RO" sz="16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𝑜𝑢𝑡</m:t>
                            </m:r>
                          </m:sub>
                        </m:sSub>
                      </m:num>
                      <m:den>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𝑖𝑛</m:t>
                            </m:r>
                          </m:sub>
                        </m:sSub>
                      </m:den>
                    </m:f>
                  </m:oMath>
                </a14:m>
                <a:r>
                  <a:rPr lang="ro-RO" sz="1600" dirty="0">
                    <a:ea typeface="Cambria Math" panose="02040503050406030204" pitchFamily="18" charset="0"/>
                    <a:cs typeface="Arial" panose="020B0604020202020204" pitchFamily="34" charset="0"/>
                  </a:rPr>
                  <a:t> </a:t>
                </a: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oMath>
                </a14:m>
                <a:endParaRPr lang="ro-RO" sz="1600" dirty="0">
                  <a:latin typeface="Arial" panose="020B0604020202020204" pitchFamily="34" charset="0"/>
                  <a:cs typeface="Arial" panose="020B0604020202020204" pitchFamily="34" charset="0"/>
                </a:endParaRPr>
              </a:p>
              <a:p>
                <a:pPr marL="0" indent="0">
                  <a:lnSpc>
                    <a:spcPct val="100000"/>
                  </a:lnSpc>
                  <a:buNone/>
                </a:pPr>
                <a:endParaRPr lang="ro-RO" sz="1250" dirty="0">
                  <a:latin typeface="Arial" panose="020B0604020202020204" pitchFamily="34" charset="0"/>
                  <a:cs typeface="Arial" panose="020B0604020202020204" pitchFamily="34" charset="0"/>
                </a:endParaRPr>
              </a:p>
            </p:txBody>
          </p:sp>
        </mc:Choice>
        <mc:Fallback>
          <p:sp>
            <p:nvSpPr>
              <p:cNvPr id="12" name="Content Placeholder 15">
                <a:extLst>
                  <a:ext uri="{FF2B5EF4-FFF2-40B4-BE49-F238E27FC236}">
                    <a16:creationId xmlns:a16="http://schemas.microsoft.com/office/drawing/2014/main" id="{A0D78E1C-3D33-47FF-AD9E-557D9E8FC342}"/>
                  </a:ext>
                </a:extLst>
              </p:cNvPr>
              <p:cNvSpPr txBox="1">
                <a:spLocks noRot="1" noChangeAspect="1" noMove="1" noResize="1" noEditPoints="1" noAdjustHandles="1" noChangeArrowheads="1" noChangeShapeType="1" noTextEdit="1"/>
              </p:cNvSpPr>
              <p:nvPr/>
            </p:nvSpPr>
            <p:spPr>
              <a:xfrm>
                <a:off x="22284" y="886408"/>
                <a:ext cx="4288459" cy="5728996"/>
              </a:xfrm>
              <a:prstGeom prst="rect">
                <a:avLst/>
              </a:prstGeom>
              <a:blipFill>
                <a:blip r:embed="rId6"/>
                <a:stretch>
                  <a:fillRect l="-569" t="-74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8AF3865-52AE-4291-AB7C-3A62C7DD8549}"/>
              </a:ext>
            </a:extLst>
          </p:cNvPr>
          <p:cNvPicPr>
            <a:picLocks noChangeAspect="1"/>
          </p:cNvPicPr>
          <p:nvPr/>
        </p:nvPicPr>
        <p:blipFill>
          <a:blip r:embed="rId7"/>
          <a:stretch>
            <a:fillRect/>
          </a:stretch>
        </p:blipFill>
        <p:spPr>
          <a:xfrm>
            <a:off x="4154504" y="3508310"/>
            <a:ext cx="4967212" cy="3349690"/>
          </a:xfrm>
          <a:prstGeom prst="rect">
            <a:avLst/>
          </a:prstGeom>
        </p:spPr>
      </p:pic>
    </p:spTree>
    <p:extLst>
      <p:ext uri="{BB962C8B-B14F-4D97-AF65-F5344CB8AC3E}">
        <p14:creationId xmlns:p14="http://schemas.microsoft.com/office/powerpoint/2010/main" val="234900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69A93F8-2D32-44DF-84C5-FC1503462A6B}"/>
              </a:ext>
            </a:extLst>
          </p:cNvPr>
          <p:cNvPicPr>
            <a:picLocks noChangeAspect="1"/>
          </p:cNvPicPr>
          <p:nvPr/>
        </p:nvPicPr>
        <p:blipFill>
          <a:blip r:embed="rId3"/>
          <a:stretch>
            <a:fillRect/>
          </a:stretch>
        </p:blipFill>
        <p:spPr>
          <a:xfrm>
            <a:off x="6975796" y="538339"/>
            <a:ext cx="2168204" cy="674640"/>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0" y="875659"/>
            <a:ext cx="9144000" cy="4564088"/>
          </a:xfrm>
        </p:spPr>
        <p:txBody>
          <a:bodyPr anchor="t">
            <a:noAutofit/>
          </a:bodyPr>
          <a:lstStyle/>
          <a:p>
            <a:pPr marL="0" indent="0">
              <a:lnSpc>
                <a:spcPct val="100000"/>
              </a:lnSpc>
              <a:buNone/>
            </a:pPr>
            <a:r>
              <a:rPr lang="ro-RO"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un circuit care poate fi proiectat să modifice, să remodeleze sau să rejecteze toate frecvențele nedorite ale unui semnal electric și să accepte sau să treacă numai acele semnale dorite de proiectantul circuitelor. </a:t>
            </a:r>
            <a:endParaRPr lang="ro-RO" sz="1600" dirty="0">
              <a:latin typeface="Arial" panose="020B0604020202020204" pitchFamily="34" charset="0"/>
              <a:cs typeface="Arial" panose="020B0604020202020204" pitchFamily="34" charset="0"/>
            </a:endParaRPr>
          </a:p>
          <a:p>
            <a:pPr marL="0" indent="0">
              <a:lnSpc>
                <a:spcPct val="100000"/>
              </a:lnSpc>
              <a:buNone/>
            </a:pPr>
            <a:endParaRPr lang="ro-RO" sz="1600" dirty="0">
              <a:latin typeface="Arial" panose="020B0604020202020204" pitchFamily="34" charset="0"/>
              <a:cs typeface="Arial" panose="020B0604020202020204" pitchFamily="34" charset="0"/>
            </a:endParaRPr>
          </a:p>
          <a:p>
            <a:pPr marL="0" indent="0">
              <a:lnSpc>
                <a:spcPct val="100000"/>
              </a:lnSpc>
              <a:buNone/>
            </a:pPr>
            <a:r>
              <a:rPr lang="ro-RO" sz="1600" dirty="0">
                <a:latin typeface="Arial" panose="020B0604020202020204" pitchFamily="34" charset="0"/>
                <a:cs typeface="Arial" panose="020B0604020202020204" pitchFamily="34" charset="0"/>
              </a:rPr>
              <a:t>Un </a:t>
            </a:r>
            <a:r>
              <a:rPr lang="en-US" sz="1600" dirty="0">
                <a:latin typeface="Arial" panose="020B0604020202020204" pitchFamily="34" charset="0"/>
                <a:cs typeface="Arial" panose="020B0604020202020204" pitchFamily="34" charset="0"/>
              </a:rPr>
              <a:t>filtru ideal </a:t>
            </a:r>
            <a:r>
              <a:rPr lang="ro-RO" sz="1600" dirty="0">
                <a:latin typeface="Arial" panose="020B0604020202020204" pitchFamily="34" charset="0"/>
                <a:cs typeface="Arial" panose="020B0604020202020204" pitchFamily="34" charset="0"/>
              </a:rPr>
              <a:t>în aplicații, </a:t>
            </a:r>
            <a:r>
              <a:rPr lang="en-US" sz="1600" dirty="0">
                <a:latin typeface="Arial" panose="020B0604020202020204" pitchFamily="34" charset="0"/>
                <a:cs typeface="Arial" panose="020B0604020202020204" pitchFamily="34" charset="0"/>
              </a:rPr>
              <a:t>va separa și va trece semnale de intrare sinusoidale </a:t>
            </a:r>
            <a:r>
              <a:rPr lang="ro-RO"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"filtrează" semnalele nedorite</a:t>
            </a:r>
            <a:r>
              <a:rPr lang="ro-RO" sz="1600"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pe baza frecvenței lor</a:t>
            </a:r>
            <a:r>
              <a:rPr lang="ro-RO" sz="1600" dirty="0">
                <a:latin typeface="Arial" panose="020B0604020202020204" pitchFamily="34" charset="0"/>
                <a:cs typeface="Arial" panose="020B0604020202020204" pitchFamily="34" charset="0"/>
              </a:rPr>
              <a:t>: </a:t>
            </a:r>
            <a:r>
              <a:rPr lang="ro-RO" sz="1500" dirty="0">
                <a:latin typeface="Arial" panose="020B0604020202020204" pitchFamily="34" charset="0"/>
                <a:cs typeface="Arial" panose="020B0604020202020204" pitchFamily="34" charset="0"/>
              </a:rPr>
              <a:t>- la </a:t>
            </a:r>
            <a:r>
              <a:rPr lang="en-US" sz="1500" dirty="0">
                <a:latin typeface="Arial" panose="020B0604020202020204" pitchFamily="34" charset="0"/>
                <a:cs typeface="Arial" panose="020B0604020202020204" pitchFamily="34" charset="0"/>
              </a:rPr>
              <a:t>frecvență joasă (până la 100kHz), </a:t>
            </a:r>
            <a:r>
              <a:rPr lang="ro-RO" sz="1500" dirty="0">
                <a:latin typeface="Arial" panose="020B0604020202020204" pitchFamily="34" charset="0"/>
                <a:cs typeface="Arial" panose="020B0604020202020204" pitchFamily="34" charset="0"/>
              </a:rPr>
              <a:t>se utilizează </a:t>
            </a:r>
            <a:r>
              <a:rPr lang="en-US" sz="1500" dirty="0">
                <a:latin typeface="Arial" panose="020B0604020202020204" pitchFamily="34" charset="0"/>
                <a:cs typeface="Arial" panose="020B0604020202020204" pitchFamily="34" charset="0"/>
              </a:rPr>
              <a:t>rețele simple</a:t>
            </a:r>
            <a:r>
              <a:rPr lang="ro-RO" sz="1500" dirty="0">
                <a:latin typeface="Arial" panose="020B0604020202020204" pitchFamily="34" charset="0"/>
                <a:cs typeface="Arial" panose="020B0604020202020204" pitchFamily="34" charset="0"/>
              </a:rPr>
              <a:t> - RC;</a:t>
            </a:r>
            <a:r>
              <a:rPr lang="en-US" sz="1500" dirty="0">
                <a:latin typeface="Arial" panose="020B0604020202020204" pitchFamily="34" charset="0"/>
                <a:cs typeface="Arial" panose="020B0604020202020204" pitchFamily="34" charset="0"/>
              </a:rPr>
              <a:t> </a:t>
            </a:r>
            <a:r>
              <a:rPr lang="ro-RO" sz="1500" dirty="0">
                <a:latin typeface="Arial" panose="020B0604020202020204" pitchFamily="34" charset="0"/>
                <a:cs typeface="Arial" panose="020B0604020202020204" pitchFamily="34" charset="0"/>
              </a:rPr>
              <a:t>					   - la </a:t>
            </a:r>
            <a:r>
              <a:rPr lang="en-US" sz="1500" dirty="0">
                <a:latin typeface="Arial" panose="020B0604020202020204" pitchFamily="34" charset="0"/>
                <a:cs typeface="Arial" panose="020B0604020202020204" pitchFamily="34" charset="0"/>
              </a:rPr>
              <a:t>frecvență mai mare (peste 100kHz) sunt </a:t>
            </a:r>
            <a:r>
              <a:rPr lang="ro-RO" sz="1500" dirty="0">
                <a:latin typeface="Arial" panose="020B0604020202020204" pitchFamily="34" charset="0"/>
                <a:cs typeface="Arial" panose="020B0604020202020204" pitchFamily="34" charset="0"/>
              </a:rPr>
              <a:t>utilizate </a:t>
            </a:r>
            <a:r>
              <a:rPr lang="en-US" sz="1500" dirty="0">
                <a:latin typeface="Arial" panose="020B0604020202020204" pitchFamily="34" charset="0"/>
                <a:cs typeface="Arial" panose="020B0604020202020204" pitchFamily="34" charset="0"/>
              </a:rPr>
              <a:t>componente RLC</a:t>
            </a:r>
            <a:r>
              <a:rPr lang="ro-RO" sz="1500" dirty="0">
                <a:latin typeface="Arial" panose="020B0604020202020204" pitchFamily="34" charset="0"/>
                <a:cs typeface="Arial" panose="020B0604020202020204" pitchFamily="34" charset="0"/>
              </a:rPr>
              <a:t>.</a:t>
            </a:r>
          </a:p>
          <a:p>
            <a:pPr marL="0" indent="0">
              <a:lnSpc>
                <a:spcPct val="100000"/>
              </a:lnSpc>
              <a:buNone/>
            </a:pPr>
            <a:endParaRPr lang="ro-RO" sz="1500" dirty="0">
              <a:latin typeface="Arial" panose="020B0604020202020204" pitchFamily="34" charset="0"/>
              <a:cs typeface="Arial" panose="020B0604020202020204" pitchFamily="34" charset="0"/>
            </a:endParaRPr>
          </a:p>
          <a:p>
            <a:pPr marL="0" indent="0">
              <a:lnSpc>
                <a:spcPct val="100000"/>
              </a:lnSpc>
              <a:buNone/>
            </a:pPr>
            <a:r>
              <a:rPr lang="ro-RO" sz="1500" dirty="0">
                <a:latin typeface="Arial" panose="020B0604020202020204" pitchFamily="34" charset="0"/>
                <a:cs typeface="Arial" panose="020B0604020202020204" pitchFamily="34" charset="0"/>
              </a:rPr>
              <a:t>Cele mai frecvent utilizate forme de filtru sunt:</a:t>
            </a:r>
          </a:p>
          <a:p>
            <a:pPr>
              <a:lnSpc>
                <a:spcPct val="100000"/>
              </a:lnSpc>
            </a:pPr>
            <a:r>
              <a:rPr lang="ro-RO" sz="1400" dirty="0">
                <a:latin typeface="Arial" panose="020B0604020202020204" pitchFamily="34" charset="0"/>
                <a:cs typeface="Arial" panose="020B0604020202020204" pitchFamily="34" charset="0"/>
              </a:rPr>
              <a:t>Filtrul Low Pass (trece-jos) -  permite să treacă numai semnalele de frecvență joasă de la 0Hz până la frecvența lui de tăiere (cut-off frequency), punctul ƒc, în timp ce blochează oricare altele mai înalte. </a:t>
            </a:r>
          </a:p>
          <a:p>
            <a:pPr>
              <a:lnSpc>
                <a:spcPct val="100000"/>
              </a:lnSpc>
            </a:pPr>
            <a:r>
              <a:rPr lang="ro-RO" sz="1400" dirty="0">
                <a:latin typeface="Arial" panose="020B0604020202020204" pitchFamily="34" charset="0"/>
                <a:cs typeface="Arial" panose="020B0604020202020204" pitchFamily="34" charset="0"/>
              </a:rPr>
              <a:t>Filtrul High Pass (trece-sus) - permite doar trecerea semnalelor de înaltă frecvență de la frecvența lui de tăiere, punctul ƒc, până la infinit, în timp ce le blochează pe oricare altele mai joase. </a:t>
            </a:r>
          </a:p>
          <a:p>
            <a:pPr>
              <a:lnSpc>
                <a:spcPct val="100000"/>
              </a:lnSpc>
            </a:pPr>
            <a:r>
              <a:rPr lang="ro-RO" sz="1400" dirty="0">
                <a:latin typeface="Arial" panose="020B0604020202020204" pitchFamily="34" charset="0"/>
                <a:cs typeface="Arial" panose="020B0604020202020204" pitchFamily="34" charset="0"/>
              </a:rPr>
              <a:t>Filtrul Band Pass (trece-bandă) permite ca semnalele care se încadrează într-o anumită bandă de frecvență, setată între două puncte, să treacă în timp ce blochează frecvențele inferioare și superioare fiecărei părți a acestei benzi de frecvență</a:t>
            </a:r>
            <a:r>
              <a:rPr lang="ro-RO" sz="1600" dirty="0">
                <a:latin typeface="Arial" panose="020B0604020202020204" pitchFamily="34" charset="0"/>
                <a:cs typeface="Arial" panose="020B0604020202020204" pitchFamily="34" charset="0"/>
              </a:rPr>
              <a:t>.</a:t>
            </a:r>
          </a:p>
          <a:p>
            <a:pPr marL="0" indent="0">
              <a:lnSpc>
                <a:spcPct val="100000"/>
              </a:lnSpc>
              <a:buNone/>
            </a:pPr>
            <a:endParaRPr lang="ro-RO" sz="1600" dirty="0">
              <a:latin typeface="Arial" panose="020B0604020202020204" pitchFamily="34" charset="0"/>
              <a:cs typeface="Arial" panose="020B0604020202020204" pitchFamily="34" charset="0"/>
            </a:endParaRPr>
          </a:p>
        </p:txBody>
      </p:sp>
      <p:sp>
        <p:nvSpPr>
          <p:cNvPr id="52" name="Title 3">
            <a:extLst>
              <a:ext uri="{FF2B5EF4-FFF2-40B4-BE49-F238E27FC236}">
                <a16:creationId xmlns:a16="http://schemas.microsoft.com/office/drawing/2014/main" id="{EC29D998-9A93-43F6-A766-1B4D4E97FC7E}"/>
              </a:ext>
            </a:extLst>
          </p:cNvPr>
          <p:cNvSpPr txBox="1">
            <a:spLocks/>
          </p:cNvSpPr>
          <p:nvPr/>
        </p:nvSpPr>
        <p:spPr>
          <a:xfrm>
            <a:off x="0" y="23229"/>
            <a:ext cx="8979422" cy="86978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ro-RO" sz="3600" b="1" dirty="0">
                <a:latin typeface="Arial" panose="020B0604020202020204" pitchFamily="34" charset="0"/>
                <a:cs typeface="Arial" panose="020B0604020202020204" pitchFamily="34" charset="0"/>
              </a:rPr>
              <a:t>Filtrul:</a:t>
            </a:r>
          </a:p>
        </p:txBody>
      </p:sp>
      <p:pic>
        <p:nvPicPr>
          <p:cNvPr id="4098" name="Picture 2">
            <a:extLst>
              <a:ext uri="{FF2B5EF4-FFF2-40B4-BE49-F238E27FC236}">
                <a16:creationId xmlns:a16="http://schemas.microsoft.com/office/drawing/2014/main" id="{1D0C2FC6-7CCB-4818-A5AE-A650C7F19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773" y="5245101"/>
            <a:ext cx="519112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69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82289" y="801014"/>
                <a:ext cx="9061711" cy="5555337"/>
              </a:xfrm>
            </p:spPr>
            <p:txBody>
              <a:bodyPr anchor="t">
                <a:noAutofit/>
              </a:bodyPr>
              <a:lstStyle/>
              <a:p>
                <a:pPr marL="0" indent="0">
                  <a:lnSpc>
                    <a:spcPct val="100000"/>
                  </a:lnSpc>
                  <a:buNone/>
                </a:pPr>
                <a:r>
                  <a:rPr lang="en-US" sz="1600" dirty="0">
                    <a:latin typeface="Arial" panose="020B0604020202020204" pitchFamily="34" charset="0"/>
                    <a:cs typeface="Arial" panose="020B0604020202020204" pitchFamily="34" charset="0"/>
                  </a:rPr>
                  <a:t>Reactanța unui condensator</a:t>
                </a:r>
                <a:r>
                  <a:rPr lang="ro-RO" sz="1600" dirty="0">
                    <a:latin typeface="Arial" panose="020B0604020202020204" pitchFamily="34" charset="0"/>
                    <a:cs typeface="Arial" panose="020B0604020202020204" pitchFamily="34" charset="0"/>
                  </a:rPr>
                  <a:t>:</a:t>
                </a:r>
                <a:r>
                  <a:rPr lang="ro-RO" sz="1600" i="1" dirty="0">
                    <a:latin typeface="Cambria Math" panose="02040503050406030204" pitchFamily="18" charset="0"/>
                    <a:cs typeface="Arial" panose="020B0604020202020204" pitchFamily="34" charset="0"/>
                  </a:rPr>
                  <a:t>  </a:t>
                </a:r>
                <a14:m>
                  <m:oMath xmlns:m="http://schemas.openxmlformats.org/officeDocument/2006/math">
                    <m:sSub>
                      <m:sSubPr>
                        <m:ctrlPr>
                          <a:rPr lang="ro-RO" sz="1600" i="1" smtClean="0">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𝑋</m:t>
                        </m:r>
                      </m:e>
                      <m:sub>
                        <m:r>
                          <a:rPr lang="ro-RO" sz="1600" b="0" i="1" smtClean="0">
                            <a:latin typeface="Cambria Math" panose="02040503050406030204" pitchFamily="18" charset="0"/>
                            <a:cs typeface="Arial" panose="020B0604020202020204" pitchFamily="34" charset="0"/>
                          </a:rPr>
                          <m:t>𝑐</m:t>
                        </m:r>
                      </m:sub>
                    </m:sSub>
                    <m:r>
                      <a:rPr lang="ro-RO" sz="1600" b="0" i="1" smtClean="0">
                        <a:latin typeface="Cambria Math" panose="02040503050406030204" pitchFamily="18" charset="0"/>
                        <a:cs typeface="Arial" panose="020B0604020202020204" pitchFamily="34" charset="0"/>
                      </a:rPr>
                      <m:t>=</m:t>
                    </m:r>
                    <m:f>
                      <m:fPr>
                        <m:ctrlPr>
                          <a:rPr lang="ro-RO" sz="1600" i="1" smtClean="0">
                            <a:latin typeface="Cambria Math" panose="02040503050406030204" pitchFamily="18" charset="0"/>
                            <a:cs typeface="Arial" panose="020B0604020202020204" pitchFamily="34" charset="0"/>
                          </a:rPr>
                        </m:ctrlPr>
                      </m:fPr>
                      <m:num>
                        <m:r>
                          <a:rPr lang="ro-RO" sz="1600" b="0" i="1" smtClean="0">
                            <a:latin typeface="Cambria Math" panose="02040503050406030204" pitchFamily="18" charset="0"/>
                            <a:cs typeface="Arial" panose="020B0604020202020204" pitchFamily="34" charset="0"/>
                          </a:rPr>
                          <m:t>1</m:t>
                        </m:r>
                      </m:num>
                      <m:den>
                        <m:r>
                          <a:rPr lang="ro-RO" sz="1600" b="0" i="1" smtClean="0">
                            <a:latin typeface="Cambria Math" panose="02040503050406030204" pitchFamily="18" charset="0"/>
                            <a:cs typeface="Arial" panose="020B0604020202020204" pitchFamily="34" charset="0"/>
                          </a:rPr>
                          <m:t>2</m:t>
                        </m:r>
                        <m:r>
                          <m:rPr>
                            <m:nor/>
                          </m:rPr>
                          <a:rPr lang="ro-RO" sz="1600" dirty="0">
                            <a:latin typeface="Arial" panose="020B0604020202020204" pitchFamily="34" charset="0"/>
                            <a:cs typeface="Arial" panose="020B0604020202020204" pitchFamily="34" charset="0"/>
                          </a:rPr>
                          <m:t>π</m:t>
                        </m:r>
                        <m:r>
                          <a:rPr lang="ro-RO" sz="1600" b="0" i="1" dirty="0" smtClean="0">
                            <a:latin typeface="Cambria Math" panose="02040503050406030204" pitchFamily="18" charset="0"/>
                            <a:cs typeface="Arial" panose="020B0604020202020204" pitchFamily="34" charset="0"/>
                          </a:rPr>
                          <m:t>𝑓𝐶</m:t>
                        </m:r>
                      </m:den>
                    </m:f>
                  </m:oMath>
                </a14:m>
                <a:endParaRPr lang="ro-RO" sz="1600" dirty="0">
                  <a:latin typeface="Arial" panose="020B0604020202020204" pitchFamily="34" charset="0"/>
                  <a:cs typeface="Arial" panose="020B0604020202020204" pitchFamily="34" charset="0"/>
                </a:endParaRPr>
              </a:p>
              <a:p>
                <a:pPr>
                  <a:lnSpc>
                    <a:spcPct val="100000"/>
                  </a:lnSpc>
                  <a:buFontTx/>
                  <a:buChar char="-"/>
                </a:pPr>
                <a:r>
                  <a:rPr lang="en-US" sz="1600" dirty="0">
                    <a:latin typeface="Arial" panose="020B0604020202020204" pitchFamily="34" charset="0"/>
                    <a:cs typeface="Arial" panose="020B0604020202020204" pitchFamily="34" charset="0"/>
                  </a:rPr>
                  <a:t>variază invers cu frecvența, în timp ce valoarea rezistorului rămâne constantă pe măsură ce frecvența se schimbă. </a:t>
                </a:r>
                <a:endParaRPr lang="ro-RO" sz="1600" dirty="0">
                  <a:latin typeface="Arial" panose="020B0604020202020204" pitchFamily="34" charset="0"/>
                  <a:cs typeface="Arial" panose="020B0604020202020204" pitchFamily="34" charset="0"/>
                </a:endParaRPr>
              </a:p>
              <a:p>
                <a:pPr>
                  <a:lnSpc>
                    <a:spcPct val="100000"/>
                  </a:lnSpc>
                  <a:buFontTx/>
                  <a:buChar char="-"/>
                </a:pPr>
                <a:endParaRPr lang="ro-RO" sz="1600" dirty="0">
                  <a:latin typeface="Arial" panose="020B0604020202020204" pitchFamily="34" charset="0"/>
                  <a:cs typeface="Arial" panose="020B0604020202020204" pitchFamily="34" charset="0"/>
                </a:endParaRPr>
              </a:p>
              <a:p>
                <a:pPr>
                  <a:lnSpc>
                    <a:spcPct val="100000"/>
                  </a:lnSpc>
                  <a:buFontTx/>
                  <a:buChar char="-"/>
                </a:pPr>
                <a:endParaRPr lang="ro-RO" sz="1600" dirty="0">
                  <a:latin typeface="Arial" panose="020B0604020202020204" pitchFamily="34" charset="0"/>
                  <a:cs typeface="Arial" panose="020B0604020202020204" pitchFamily="34" charset="0"/>
                </a:endParaRPr>
              </a:p>
              <a:p>
                <a:pPr>
                  <a:lnSpc>
                    <a:spcPct val="100000"/>
                  </a:lnSpc>
                  <a:buFontTx/>
                  <a:buChar char="-"/>
                </a:pPr>
                <a:endParaRPr lang="ro-RO" sz="1600" dirty="0">
                  <a:latin typeface="Arial" panose="020B0604020202020204" pitchFamily="34" charset="0"/>
                  <a:cs typeface="Arial" panose="020B0604020202020204" pitchFamily="34" charset="0"/>
                </a:endParaRPr>
              </a:p>
              <a:p>
                <a:pPr marL="0" indent="0">
                  <a:lnSpc>
                    <a:spcPct val="100000"/>
                  </a:lnSpc>
                  <a:buNone/>
                </a:pPr>
                <a:endParaRPr lang="ro-RO" sz="1600" dirty="0">
                  <a:latin typeface="Arial" panose="020B0604020202020204" pitchFamily="34" charset="0"/>
                  <a:cs typeface="Arial" panose="020B0604020202020204" pitchFamily="34" charset="0"/>
                </a:endParaRPr>
              </a:p>
              <a:p>
                <a:pPr>
                  <a:lnSpc>
                    <a:spcPct val="100000"/>
                  </a:lnSpc>
                </a:pPr>
                <a:r>
                  <a:rPr lang="en-US" sz="1600" dirty="0">
                    <a:latin typeface="Arial" panose="020B0604020202020204" pitchFamily="34" charset="0"/>
                    <a:cs typeface="Arial" panose="020B0604020202020204" pitchFamily="34" charset="0"/>
                  </a:rPr>
                  <a:t>La frecvențe joase, reactanța capacitivă a condensatorului va fi foarte mare în comparație cu valoarea rezistivă a rezistorului, R</a:t>
                </a:r>
                <a:r>
                  <a:rPr lang="ro-RO" sz="1600" dirty="0">
                    <a:latin typeface="Arial" panose="020B0604020202020204" pitchFamily="34" charset="0"/>
                    <a:cs typeface="Arial" panose="020B0604020202020204" pitchFamily="34" charset="0"/>
                  </a:rPr>
                  <a:t> </a:t>
                </a:r>
                <a14:m>
                  <m:oMath xmlns:m="http://schemas.openxmlformats.org/officeDocument/2006/math">
                    <m:r>
                      <a:rPr lang="ro-RO" sz="1600">
                        <a:latin typeface="Cambria Math" panose="02040503050406030204" pitchFamily="18" charset="0"/>
                        <a:ea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𝑐</m:t>
                        </m:r>
                      </m:sub>
                    </m:sSub>
                    <m:r>
                      <a:rPr lang="ro-RO" sz="1600" i="1">
                        <a:latin typeface="Cambria Math" panose="02040503050406030204" pitchFamily="18" charset="0"/>
                        <a:cs typeface="Arial" panose="020B0604020202020204" pitchFamily="34" charset="0"/>
                      </a:rPr>
                      <m:t> </m:t>
                    </m:r>
                  </m:oMath>
                </a14:m>
                <a:r>
                  <a:rPr lang="en-US" sz="1600" dirty="0">
                    <a:latin typeface="Arial" panose="020B0604020202020204" pitchFamily="34" charset="0"/>
                    <a:cs typeface="Arial" panose="020B0604020202020204" pitchFamily="34" charset="0"/>
                  </a:rPr>
                  <a:t>va fi mult mai mare decât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𝑉</m:t>
                        </m:r>
                      </m:e>
                      <m:sub>
                        <m:r>
                          <a:rPr lang="ro-RO" sz="1600" b="0" i="1" smtClean="0">
                            <a:latin typeface="Cambria Math" panose="02040503050406030204" pitchFamily="18" charset="0"/>
                            <a:cs typeface="Arial" panose="020B0604020202020204" pitchFamily="34" charset="0"/>
                          </a:rPr>
                          <m:t>𝑅</m:t>
                        </m:r>
                      </m:sub>
                    </m:sSub>
                    <m:r>
                      <a:rPr lang="ro-RO"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m:t>
                    </m:r>
                  </m:oMath>
                </a14:m>
                <a:endParaRPr lang="ro-RO" sz="1600" b="0" dirty="0">
                  <a:latin typeface="Arial" panose="020B0604020202020204" pitchFamily="34" charset="0"/>
                  <a:cs typeface="Arial" panose="020B0604020202020204" pitchFamily="34" charset="0"/>
                </a:endParaRPr>
              </a:p>
              <a:p>
                <a:pPr>
                  <a:lnSpc>
                    <a:spcPct val="100000"/>
                  </a:lnSpc>
                </a:pPr>
                <a:r>
                  <a:rPr lang="en-US" sz="1600" dirty="0">
                    <a:latin typeface="Arial" panose="020B0604020202020204" pitchFamily="34" charset="0"/>
                    <a:cs typeface="Arial" panose="020B0604020202020204" pitchFamily="34" charset="0"/>
                  </a:rPr>
                  <a:t>La frecvențe înalte, este invers, cu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𝑐</m:t>
                        </m:r>
                      </m:sub>
                    </m:sSub>
                  </m:oMath>
                </a14:m>
                <a:r>
                  <a:rPr lang="en-US" sz="1600" dirty="0">
                    <a:latin typeface="Arial" panose="020B0604020202020204" pitchFamily="34" charset="0"/>
                    <a:cs typeface="Arial" panose="020B0604020202020204" pitchFamily="34" charset="0"/>
                  </a:rPr>
                  <a:t> &lt;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𝑅</m:t>
                        </m:r>
                      </m:sub>
                    </m:sSub>
                  </m:oMath>
                </a14:m>
                <a:r>
                  <a:rPr lang="en-US" sz="1600" dirty="0">
                    <a:latin typeface="Arial" panose="020B0604020202020204" pitchFamily="34" charset="0"/>
                    <a:cs typeface="Arial" panose="020B0604020202020204" pitchFamily="34" charset="0"/>
                  </a:rPr>
                  <a:t>, datorită modificării valorii reactanței capacitive. </a:t>
                </a:r>
              </a:p>
              <a:p>
                <a:pPr>
                  <a:lnSpc>
                    <a:spcPct val="100000"/>
                  </a:lnSpc>
                </a:pPr>
                <a:endParaRPr lang="en-US" sz="200" dirty="0">
                  <a:latin typeface="Arial" panose="020B0604020202020204" pitchFamily="34" charset="0"/>
                  <a:cs typeface="Arial" panose="020B0604020202020204" pitchFamily="34" charset="0"/>
                </a:endParaRPr>
              </a:p>
              <a:p>
                <a:pPr marL="0" indent="0" algn="ctr">
                  <a:lnSpc>
                    <a:spcPct val="100000"/>
                  </a:lnSpc>
                  <a:buNone/>
                </a:pPr>
                <a:r>
                  <a:rPr lang="en-US" sz="1600" dirty="0">
                    <a:latin typeface="Arial" panose="020B0604020202020204" pitchFamily="34" charset="0"/>
                    <a:cs typeface="Arial" panose="020B0604020202020204" pitchFamily="34" charset="0"/>
                  </a:rPr>
                  <a:t>Acest tip de filtru, poate fi gândit ca un </a:t>
                </a:r>
                <a:r>
                  <a:rPr lang="en-US" sz="1600" u="sng" dirty="0">
                    <a:latin typeface="Arial" panose="020B0604020202020204" pitchFamily="34" charset="0"/>
                    <a:cs typeface="Arial" panose="020B0604020202020204" pitchFamily="34" charset="0"/>
                  </a:rPr>
                  <a:t>circuit divizor de tensiune variabilă dependent de frecvență</a:t>
                </a:r>
                <a:r>
                  <a:rPr lang="en-US" sz="1600" dirty="0">
                    <a:latin typeface="Arial" panose="020B0604020202020204" pitchFamily="34" charset="0"/>
                    <a:cs typeface="Arial" panose="020B0604020202020204" pitchFamily="34" charset="0"/>
                  </a:rPr>
                  <a:t>.</a:t>
                </a:r>
              </a:p>
              <a:p>
                <a:pPr marL="0" indent="0" algn="ctr">
                  <a:lnSpc>
                    <a:spcPct val="100000"/>
                  </a:lnSpc>
                  <a:buNone/>
                </a:pPr>
                <a:endParaRPr lang="ro-RO" sz="200" dirty="0">
                  <a:latin typeface="Arial" panose="020B0604020202020204" pitchFamily="34" charset="0"/>
                  <a:cs typeface="Arial" panose="020B0604020202020204" pitchFamily="34" charset="0"/>
                </a:endParaRPr>
              </a:p>
              <a:p>
                <a:pPr marL="0" indent="0">
                  <a:lnSpc>
                    <a:spcPct val="100000"/>
                  </a:lnSpc>
                  <a:buNone/>
                </a:pPr>
                <a:r>
                  <a:rPr lang="en-US" sz="1600"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O</a:t>
                </a:r>
                <a:r>
                  <a:rPr lang="en-US" sz="1600" dirty="0">
                    <a:latin typeface="Arial" panose="020B0604020202020204" pitchFamily="34" charset="0"/>
                    <a:cs typeface="Arial" panose="020B0604020202020204" pitchFamily="34" charset="0"/>
                  </a:rPr>
                  <a:t>poziția la debitulul de curent într-un circuit de curent alternativ se numește impedanță, </a:t>
                </a:r>
                <a:endParaRPr lang="ro-RO" sz="1600" dirty="0">
                  <a:latin typeface="Arial" panose="020B0604020202020204" pitchFamily="34" charset="0"/>
                  <a:cs typeface="Arial" panose="020B0604020202020204" pitchFamily="34" charset="0"/>
                </a:endParaRPr>
              </a:p>
              <a:p>
                <a:pPr marL="0" indent="0" algn="ctr">
                  <a:lnSpc>
                    <a:spcPct val="100000"/>
                  </a:lnSpc>
                  <a:buNone/>
                </a:pPr>
                <a:r>
                  <a:rPr lang="en-US" sz="1600"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Z</a:t>
                </a:r>
                <a:r>
                  <a:rPr lang="en-US" sz="1600" dirty="0">
                    <a:latin typeface="Arial" panose="020B0604020202020204" pitchFamily="34" charset="0"/>
                    <a:cs typeface="Arial" panose="020B0604020202020204" pitchFamily="34" charset="0"/>
                  </a:rPr>
                  <a:t>= </a:t>
                </a:r>
                <a14:m>
                  <m:oMath xmlns:m="http://schemas.openxmlformats.org/officeDocument/2006/math">
                    <m:rad>
                      <m:radPr>
                        <m:degHide m:val="on"/>
                        <m:ctrlPr>
                          <a:rPr lang="en-US" sz="1600" i="1" smtClean="0">
                            <a:latin typeface="Cambria Math" panose="02040503050406030204" pitchFamily="18" charset="0"/>
                            <a:cs typeface="Arial" panose="020B0604020202020204" pitchFamily="34" charset="0"/>
                          </a:rPr>
                        </m:ctrlPr>
                      </m:radPr>
                      <m:deg/>
                      <m:e>
                        <m:sSup>
                          <m:sSupPr>
                            <m:ctrlPr>
                              <a:rPr lang="en-US" sz="160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𝑅</m:t>
                            </m:r>
                          </m:e>
                          <m:sup>
                            <m:r>
                              <a:rPr lang="en-US" sz="1600" b="0" i="1" smtClean="0">
                                <a:latin typeface="Cambria Math" panose="02040503050406030204" pitchFamily="18" charset="0"/>
                                <a:cs typeface="Arial" panose="020B0604020202020204" pitchFamily="34" charset="0"/>
                              </a:rPr>
                              <m:t>2</m:t>
                            </m:r>
                          </m:sup>
                        </m:sSup>
                        <m:r>
                          <a:rPr lang="en-US" sz="1600" b="0" i="1" smtClean="0">
                            <a:latin typeface="Cambria Math" panose="02040503050406030204" pitchFamily="18" charset="0"/>
                            <a:cs typeface="Arial" panose="020B0604020202020204" pitchFamily="34" charset="0"/>
                          </a:rPr>
                          <m:t>+</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𝑋</m:t>
                            </m:r>
                          </m:e>
                          <m:sub>
                            <m:r>
                              <a:rPr lang="en-US" sz="1600" b="0" i="1" smtClean="0">
                                <a:latin typeface="Cambria Math" panose="02040503050406030204" pitchFamily="18" charset="0"/>
                                <a:cs typeface="Arial" panose="020B0604020202020204" pitchFamily="34" charset="0"/>
                              </a:rPr>
                              <m:t>𝐶</m:t>
                            </m:r>
                          </m:sub>
                          <m:sup>
                            <m:r>
                              <a:rPr lang="en-US" sz="1600" b="0" i="1" smtClean="0">
                                <a:latin typeface="Cambria Math" panose="02040503050406030204" pitchFamily="18" charset="0"/>
                                <a:cs typeface="Arial" panose="020B0604020202020204" pitchFamily="34" charset="0"/>
                              </a:rPr>
                              <m:t>2</m:t>
                            </m:r>
                          </m:sup>
                        </m:sSubSup>
                      </m:e>
                    </m:rad>
                  </m:oMath>
                </a14:m>
                <a:endParaRPr lang="ro-RO" sz="1600" dirty="0">
                  <a:latin typeface="Arial" panose="020B0604020202020204" pitchFamily="34" charset="0"/>
                  <a:cs typeface="Arial" panose="020B0604020202020204" pitchFamily="34" charset="0"/>
                </a:endParaRPr>
              </a:p>
              <a:p>
                <a:pPr marL="0" indent="0">
                  <a:lnSpc>
                    <a:spcPct val="100000"/>
                  </a:lnSpc>
                  <a:buNone/>
                </a:pPr>
                <a:r>
                  <a:rPr lang="en-US" sz="1600"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Ecuația divizorului de potențial RC:  </a:t>
                </a:r>
                <a:r>
                  <a:rPr lang="ro-RO" sz="1600" i="1" dirty="0">
                    <a:latin typeface="Cambria Math" panose="02040503050406030204" pitchFamily="18" charset="0"/>
                    <a:cs typeface="Arial" panose="020B0604020202020204" pitchFamily="34" charset="0"/>
                  </a:rPr>
                  <a:t>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𝑉</m:t>
                        </m:r>
                      </m:e>
                      <m:sub>
                        <m:r>
                          <a:rPr lang="ro-RO" sz="1600" b="0" i="1" smtClean="0">
                            <a:latin typeface="Cambria Math" panose="02040503050406030204" pitchFamily="18" charset="0"/>
                            <a:cs typeface="Arial" panose="020B0604020202020204" pitchFamily="34" charset="0"/>
                          </a:rPr>
                          <m:t>𝑜𝑢𝑡</m:t>
                        </m:r>
                      </m:sub>
                    </m:sSub>
                    <m:r>
                      <a:rPr lang="ro-RO" sz="1600" b="0" i="1" smtClean="0">
                        <a:latin typeface="Cambria Math" panose="02040503050406030204" pitchFamily="18" charset="0"/>
                        <a:cs typeface="Arial" panose="020B0604020202020204" pitchFamily="34" charset="0"/>
                      </a:rPr>
                      <m:t>=</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b="0" i="1" smtClean="0">
                            <a:latin typeface="Cambria Math" panose="02040503050406030204" pitchFamily="18" charset="0"/>
                            <a:cs typeface="Arial" panose="020B0604020202020204" pitchFamily="34" charset="0"/>
                          </a:rPr>
                          <m:t>𝑖𝑛</m:t>
                        </m:r>
                      </m:sub>
                    </m:sSub>
                    <m:r>
                      <a:rPr lang="ro-RO" sz="1600" i="1" smtClean="0">
                        <a:latin typeface="Cambria Math" panose="02040503050406030204" pitchFamily="18" charset="0"/>
                        <a:ea typeface="Cambria Math" panose="02040503050406030204" pitchFamily="18" charset="0"/>
                        <a:cs typeface="Arial" panose="020B0604020202020204" pitchFamily="34" charset="0"/>
                      </a:rPr>
                      <m:t>×</m:t>
                    </m:r>
                    <m:f>
                      <m:fPr>
                        <m:ctrlPr>
                          <a:rPr lang="ro-RO" sz="1600" i="1" smtClean="0">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𝑋</m:t>
                            </m:r>
                          </m:e>
                          <m:sub>
                            <m:r>
                              <a:rPr lang="ro-RO" sz="1600" i="1">
                                <a:latin typeface="Cambria Math" panose="02040503050406030204" pitchFamily="18" charset="0"/>
                                <a:cs typeface="Arial" panose="020B0604020202020204" pitchFamily="34" charset="0"/>
                              </a:rPr>
                              <m:t>𝑐</m:t>
                            </m:r>
                          </m:sub>
                        </m:sSub>
                      </m:num>
                      <m:den>
                        <m:rad>
                          <m:radPr>
                            <m:degHide m:val="on"/>
                            <m:ctrlPr>
                              <a:rPr lang="en-US" sz="1600" i="1">
                                <a:latin typeface="Cambria Math" panose="02040503050406030204" pitchFamily="18" charset="0"/>
                                <a:cs typeface="Arial" panose="020B0604020202020204" pitchFamily="34" charset="0"/>
                              </a:rPr>
                            </m:ctrlPr>
                          </m:radPr>
                          <m:deg/>
                          <m:e>
                            <m:sSup>
                              <m:sSupPr>
                                <m:ctrlPr>
                                  <a:rPr lang="en-US" sz="1600" i="1">
                                    <a:latin typeface="Cambria Math" panose="02040503050406030204" pitchFamily="18" charset="0"/>
                                    <a:cs typeface="Arial" panose="020B0604020202020204" pitchFamily="34" charset="0"/>
                                  </a:rPr>
                                </m:ctrlPr>
                              </m:sSupPr>
                              <m:e>
                                <m:r>
                                  <a:rPr lang="en-US" sz="1600" i="1">
                                    <a:latin typeface="Cambria Math" panose="02040503050406030204" pitchFamily="18" charset="0"/>
                                    <a:cs typeface="Arial" panose="020B0604020202020204" pitchFamily="34" charset="0"/>
                                  </a:rPr>
                                  <m:t>𝑅</m:t>
                                </m:r>
                              </m:e>
                              <m:sup>
                                <m:r>
                                  <a:rPr lang="en-US" sz="1600" i="1">
                                    <a:latin typeface="Cambria Math" panose="02040503050406030204" pitchFamily="18" charset="0"/>
                                    <a:cs typeface="Arial" panose="020B0604020202020204" pitchFamily="34" charset="0"/>
                                  </a:rPr>
                                  <m:t>2</m:t>
                                </m:r>
                              </m:sup>
                            </m:sSup>
                            <m:r>
                              <a:rPr lang="en-US" sz="1600" i="1">
                                <a:latin typeface="Cambria Math" panose="02040503050406030204" pitchFamily="18" charset="0"/>
                                <a:cs typeface="Arial" panose="020B0604020202020204" pitchFamily="34" charset="0"/>
                              </a:rPr>
                              <m:t>+</m:t>
                            </m:r>
                            <m:sSubSup>
                              <m:sSubSupPr>
                                <m:ctrlPr>
                                  <a:rPr lang="en-US" sz="1600" i="1">
                                    <a:latin typeface="Cambria Math" panose="02040503050406030204" pitchFamily="18" charset="0"/>
                                    <a:cs typeface="Arial" panose="020B0604020202020204" pitchFamily="34" charset="0"/>
                                  </a:rPr>
                                </m:ctrlPr>
                              </m:sSubSupPr>
                              <m:e>
                                <m:r>
                                  <a:rPr lang="en-US" sz="1600" i="1">
                                    <a:latin typeface="Cambria Math" panose="02040503050406030204" pitchFamily="18" charset="0"/>
                                    <a:cs typeface="Arial" panose="020B0604020202020204" pitchFamily="34" charset="0"/>
                                  </a:rPr>
                                  <m:t>𝑋</m:t>
                                </m:r>
                              </m:e>
                              <m:sub>
                                <m:r>
                                  <a:rPr lang="en-US" sz="1600" i="1">
                                    <a:latin typeface="Cambria Math" panose="02040503050406030204" pitchFamily="18" charset="0"/>
                                    <a:cs typeface="Arial" panose="020B0604020202020204" pitchFamily="34" charset="0"/>
                                  </a:rPr>
                                  <m:t>𝐶</m:t>
                                </m:r>
                              </m:sub>
                              <m:sup>
                                <m:r>
                                  <a:rPr lang="en-US" sz="1600" i="1">
                                    <a:latin typeface="Cambria Math" panose="02040503050406030204" pitchFamily="18" charset="0"/>
                                    <a:cs typeface="Arial" panose="020B0604020202020204" pitchFamily="34" charset="0"/>
                                  </a:rPr>
                                  <m:t>2</m:t>
                                </m:r>
                              </m:sup>
                            </m:sSubSup>
                          </m:e>
                        </m:rad>
                      </m:den>
                    </m:f>
                    <m:r>
                      <m:rPr>
                        <m:nor/>
                      </m:rPr>
                      <a:rPr lang="en-US" sz="1600" b="0" i="0" smtClean="0">
                        <a:latin typeface="Cambria Math" panose="02040503050406030204" pitchFamily="18" charset="0"/>
                        <a:ea typeface="Cambria Math" panose="02040503050406030204" pitchFamily="18" charset="0"/>
                        <a:cs typeface="Arial" panose="020B0604020202020204" pitchFamily="34" charset="0"/>
                      </a:rPr>
                      <m:t>        </m:t>
                    </m:r>
                    <m:r>
                      <m:rPr>
                        <m:nor/>
                      </m:rPr>
                      <a:rPr lang="en-US" sz="1600" dirty="0">
                        <a:latin typeface="Arial" panose="020B0604020202020204" pitchFamily="34" charset="0"/>
                        <a:cs typeface="Arial" panose="020B0604020202020204" pitchFamily="34" charset="0"/>
                        <a:sym typeface="Wingdings" panose="05000000000000000000" pitchFamily="2" charset="2"/>
                      </a:rPr>
                      <m:t></m:t>
                    </m:r>
                    <m:r>
                      <a:rPr lang="en-US" sz="1600" b="0" i="1" dirty="0" smtClean="0">
                        <a:latin typeface="Cambria Math" panose="02040503050406030204" pitchFamily="18" charset="0"/>
                        <a:cs typeface="Arial" panose="020B0604020202020204" pitchFamily="34" charset="0"/>
                        <a:sym typeface="Wingdings" panose="05000000000000000000" pitchFamily="2" charset="2"/>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𝑜𝑢𝑡</m:t>
                        </m:r>
                      </m:sub>
                    </m:sSub>
                    <m:r>
                      <a:rPr lang="ro-RO" sz="1600" i="1">
                        <a:latin typeface="Cambria Math" panose="02040503050406030204" pitchFamily="18" charset="0"/>
                        <a:cs typeface="Arial" panose="020B0604020202020204" pitchFamily="34" charset="0"/>
                      </a:rPr>
                      <m:t>=</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𝑉</m:t>
                        </m:r>
                      </m:e>
                      <m:sub>
                        <m:r>
                          <a:rPr lang="ro-RO" sz="1600" i="1">
                            <a:latin typeface="Cambria Math" panose="02040503050406030204" pitchFamily="18" charset="0"/>
                            <a:cs typeface="Arial" panose="020B0604020202020204" pitchFamily="34" charset="0"/>
                          </a:rPr>
                          <m:t>𝑖𝑛</m:t>
                        </m:r>
                      </m:sub>
                    </m:sSub>
                    <m:r>
                      <a:rPr lang="ro-RO" sz="1600" i="1">
                        <a:latin typeface="Cambria Math" panose="02040503050406030204" pitchFamily="18" charset="0"/>
                        <a:ea typeface="Cambria Math" panose="02040503050406030204" pitchFamily="18" charset="0"/>
                        <a:cs typeface="Arial" panose="020B0604020202020204" pitchFamily="34" charset="0"/>
                      </a:rPr>
                      <m:t>×</m:t>
                    </m:r>
                    <m:f>
                      <m:fPr>
                        <m:ctrlPr>
                          <a:rPr lang="ro-RO" sz="16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𝑋</m:t>
                            </m:r>
                          </m:e>
                          <m:sub>
                            <m:r>
                              <a:rPr lang="ro-RO" sz="1600" i="1">
                                <a:latin typeface="Cambria Math" panose="02040503050406030204" pitchFamily="18" charset="0"/>
                                <a:cs typeface="Arial" panose="020B0604020202020204" pitchFamily="34" charset="0"/>
                              </a:rPr>
                              <m:t>𝑐</m:t>
                            </m:r>
                          </m:sub>
                        </m:sSub>
                      </m:num>
                      <m:den>
                        <m:r>
                          <a:rPr lang="en-US" sz="1600" b="0" i="1" smtClean="0">
                            <a:latin typeface="Cambria Math" panose="02040503050406030204" pitchFamily="18" charset="0"/>
                            <a:cs typeface="Arial" panose="020B0604020202020204" pitchFamily="34" charset="0"/>
                          </a:rPr>
                          <m:t>𝑍</m:t>
                        </m:r>
                      </m:den>
                    </m:f>
                  </m:oMath>
                </a14:m>
                <a:endParaRPr lang="ro-RO" sz="16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82289" y="801014"/>
                <a:ext cx="9061711" cy="5555337"/>
              </a:xfrm>
              <a:blipFill>
                <a:blip r:embed="rId3"/>
                <a:stretch>
                  <a:fillRect l="-336"/>
                </a:stretch>
              </a:blipFill>
            </p:spPr>
            <p:txBody>
              <a:bodyPr/>
              <a:lstStyle/>
              <a:p>
                <a:r>
                  <a:rPr lang="ro-RO">
                    <a:noFill/>
                  </a:rPr>
                  <a:t> </a:t>
                </a:r>
              </a:p>
            </p:txBody>
          </p:sp>
        </mc:Fallback>
      </mc:AlternateContent>
      <p:sp>
        <p:nvSpPr>
          <p:cNvPr id="52" name="Title 3">
            <a:extLst>
              <a:ext uri="{FF2B5EF4-FFF2-40B4-BE49-F238E27FC236}">
                <a16:creationId xmlns:a16="http://schemas.microsoft.com/office/drawing/2014/main" id="{EC29D998-9A93-43F6-A766-1B4D4E97FC7E}"/>
              </a:ext>
            </a:extLst>
          </p:cNvPr>
          <p:cNvSpPr txBox="1">
            <a:spLocks/>
          </p:cNvSpPr>
          <p:nvPr/>
        </p:nvSpPr>
        <p:spPr>
          <a:xfrm>
            <a:off x="0" y="23229"/>
            <a:ext cx="8979422" cy="86978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ro-RO" sz="3200" b="1" dirty="0">
                <a:latin typeface="Arial" panose="020B0604020202020204" pitchFamily="34" charset="0"/>
                <a:cs typeface="Arial" panose="020B0604020202020204" pitchFamily="34" charset="0"/>
              </a:rPr>
              <a:t>Filtrul pasiv trece-jos </a:t>
            </a:r>
            <a:r>
              <a:rPr lang="ro-RO" sz="2000" b="1" dirty="0">
                <a:latin typeface="Arial" panose="020B0604020202020204" pitchFamily="34" charset="0"/>
                <a:cs typeface="Arial" panose="020B0604020202020204" pitchFamily="34" charset="0"/>
              </a:rPr>
              <a:t>(Low Pass):</a:t>
            </a:r>
            <a:endParaRPr lang="ro-RO" sz="3200" b="1"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CAE12CB8-8F0A-4A59-B8DC-6C65B961FB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808" y="1670799"/>
            <a:ext cx="3374383" cy="159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934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74645" y="3230853"/>
                <a:ext cx="6092890" cy="2778062"/>
              </a:xfrm>
            </p:spPr>
            <p:txBody>
              <a:bodyPr anchor="t">
                <a:noAutofit/>
              </a:bodyPr>
              <a:lstStyle/>
              <a:p>
                <a:pPr marL="0" indent="0">
                  <a:lnSpc>
                    <a:spcPct val="100000"/>
                  </a:lnSpc>
                  <a:buNone/>
                </a:pPr>
                <a:r>
                  <a:rPr lang="ro-RO" sz="1600" dirty="0">
                    <a:latin typeface="Arial" panose="020B0604020202020204" pitchFamily="34" charset="0"/>
                    <a:cs typeface="Arial" panose="020B0604020202020204" pitchFamily="34" charset="0"/>
                  </a:rPr>
                  <a:t>   Acest tip de filtru are o tensiune de ieșire constantă de la DC (0Hz) până la o frecvență de tăiere (fc).</a:t>
                </a:r>
              </a:p>
              <a:p>
                <a:pPr marL="0" indent="0">
                  <a:lnSpc>
                    <a:spcPct val="100000"/>
                  </a:lnSpc>
                  <a:buNone/>
                </a:pPr>
                <a:r>
                  <a:rPr lang="ro-RO" sz="600" dirty="0">
                    <a:latin typeface="Arial" panose="020B0604020202020204" pitchFamily="34" charset="0"/>
                    <a:cs typeface="Arial" panose="020B0604020202020204" pitchFamily="34" charset="0"/>
                  </a:rPr>
                  <a:t>	,</a:t>
                </a:r>
              </a:p>
              <a:p>
                <a:pPr marL="0" indent="0">
                  <a:lnSpc>
                    <a:spcPct val="100000"/>
                  </a:lnSpc>
                  <a:buNone/>
                </a:pPr>
                <a:r>
                  <a:rPr lang="ro-RO" sz="1600" dirty="0">
                    <a:latin typeface="Arial" panose="020B0604020202020204" pitchFamily="34" charset="0"/>
                    <a:cs typeface="Arial" panose="020B0604020202020204" pitchFamily="34" charset="0"/>
                  </a:rPr>
                  <a:t>   Banda de oprire este regiunea în care câștigul este stric mai mic de -3dB și scade drastic. Acest câștig va fi întotdeauna același pentru orice combinație RC.</a:t>
                </a:r>
              </a:p>
              <a:p>
                <a:pPr marL="0" indent="0">
                  <a:lnSpc>
                    <a:spcPct val="100000"/>
                  </a:lnSpc>
                  <a:buNone/>
                </a:pPr>
                <a:endParaRPr lang="ro-RO" sz="600" dirty="0">
                  <a:latin typeface="Arial" panose="020B0604020202020204" pitchFamily="34" charset="0"/>
                  <a:cs typeface="Arial" panose="020B0604020202020204" pitchFamily="34" charset="0"/>
                </a:endParaRPr>
              </a:p>
              <a:p>
                <a:pPr marL="0" indent="0" algn="ctr">
                  <a:lnSpc>
                    <a:spcPct val="100000"/>
                  </a:lnSpc>
                  <a:buNone/>
                </a:pPr>
                <a14:m>
                  <m:oMath xmlns:m="http://schemas.openxmlformats.org/officeDocument/2006/math">
                    <m:sSub>
                      <m:sSubPr>
                        <m:ctrlPr>
                          <a:rPr lang="ro-RO" sz="1600" i="1" smtClean="0">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𝑓</m:t>
                        </m:r>
                      </m:e>
                      <m:sub>
                        <m:r>
                          <a:rPr lang="ro-RO" sz="1600" i="1">
                            <a:latin typeface="Cambria Math" panose="02040503050406030204" pitchFamily="18" charset="0"/>
                            <a:cs typeface="Arial" panose="020B0604020202020204" pitchFamily="34" charset="0"/>
                          </a:rPr>
                          <m:t>𝑐</m:t>
                        </m:r>
                      </m:sub>
                    </m:sSub>
                    <m:r>
                      <a:rPr lang="ro-RO" sz="1600" i="1">
                        <a:latin typeface="Cambria Math" panose="02040503050406030204" pitchFamily="18" charset="0"/>
                        <a:cs typeface="Arial" panose="020B0604020202020204" pitchFamily="34" charset="0"/>
                      </a:rPr>
                      <m:t>=</m:t>
                    </m:r>
                    <m:f>
                      <m:fPr>
                        <m:ctrlPr>
                          <a:rPr lang="ro-RO" sz="1600" i="1">
                            <a:latin typeface="Cambria Math" panose="02040503050406030204" pitchFamily="18" charset="0"/>
                            <a:cs typeface="Arial" panose="020B0604020202020204" pitchFamily="34" charset="0"/>
                          </a:rPr>
                        </m:ctrlPr>
                      </m:fPr>
                      <m:num>
                        <m:r>
                          <a:rPr lang="ro-RO" sz="1600" b="0" i="1">
                            <a:latin typeface="Cambria Math" panose="02040503050406030204" pitchFamily="18" charset="0"/>
                            <a:cs typeface="Arial" panose="020B0604020202020204" pitchFamily="34" charset="0"/>
                          </a:rPr>
                          <m:t>1</m:t>
                        </m:r>
                      </m:num>
                      <m:den>
                        <m:r>
                          <a:rPr lang="ro-RO" sz="1600" b="0" i="1">
                            <a:latin typeface="Cambria Math" panose="02040503050406030204" pitchFamily="18" charset="0"/>
                            <a:cs typeface="Arial" panose="020B0604020202020204" pitchFamily="34" charset="0"/>
                          </a:rPr>
                          <m:t>2</m:t>
                        </m:r>
                        <m:r>
                          <m:rPr>
                            <m:nor/>
                          </m:rPr>
                          <a:rPr lang="ro-RO" sz="1600" dirty="0">
                            <a:latin typeface="Arial" panose="020B0604020202020204" pitchFamily="34" charset="0"/>
                            <a:cs typeface="Arial" panose="020B0604020202020204" pitchFamily="34" charset="0"/>
                          </a:rPr>
                          <m:t>π</m:t>
                        </m:r>
                        <m:r>
                          <a:rPr lang="ro-RO" sz="1600" b="0" i="1" dirty="0">
                            <a:latin typeface="Cambria Math" panose="02040503050406030204" pitchFamily="18" charset="0"/>
                            <a:cs typeface="Arial" panose="020B0604020202020204" pitchFamily="34" charset="0"/>
                          </a:rPr>
                          <m:t>𝑅𝐶</m:t>
                        </m:r>
                      </m:den>
                    </m:f>
                    <m:r>
                      <a:rPr lang="ro-RO" sz="1600" b="0" i="0" dirty="0" smtClean="0">
                        <a:latin typeface="Cambria Math" panose="02040503050406030204" pitchFamily="18" charset="0"/>
                        <a:cs typeface="Arial" panose="020B0604020202020204" pitchFamily="34" charset="0"/>
                      </a:rPr>
                      <m:t> </m:t>
                    </m:r>
                  </m:oMath>
                </a14:m>
                <a:r>
                  <a:rPr lang="ro-RO" sz="1600" dirty="0">
                    <a:latin typeface="Arial" panose="020B0604020202020204" pitchFamily="34" charset="0"/>
                    <a:cs typeface="Arial" panose="020B0604020202020204" pitchFamily="34" charset="0"/>
                  </a:rPr>
                  <a:t>fiind caracterizată prin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𝐺</m:t>
                        </m:r>
                      </m:e>
                      <m:sub>
                        <m:r>
                          <a:rPr lang="ro-RO" sz="1600" b="0" i="1" smtClean="0">
                            <a:latin typeface="Cambria Math" panose="02040503050406030204" pitchFamily="18" charset="0"/>
                            <a:cs typeface="Arial" panose="020B0604020202020204" pitchFamily="34" charset="0"/>
                          </a:rPr>
                          <m:t>𝑑𝐵</m:t>
                        </m:r>
                      </m:sub>
                    </m:sSub>
                    <m:d>
                      <m:dPr>
                        <m:ctrlPr>
                          <a:rPr lang="ro-RO" sz="1600" b="0" i="1" smtClean="0">
                            <a:latin typeface="Cambria Math" panose="02040503050406030204" pitchFamily="18" charset="0"/>
                            <a:cs typeface="Arial" panose="020B0604020202020204" pitchFamily="34" charset="0"/>
                          </a:rPr>
                        </m:ctrlPr>
                      </m:dPr>
                      <m:e>
                        <m:r>
                          <a:rPr lang="ro-RO" sz="1600" b="0" i="1" smtClean="0">
                            <a:latin typeface="Cambria Math" panose="02040503050406030204" pitchFamily="18" charset="0"/>
                            <a:cs typeface="Arial" panose="020B0604020202020204" pitchFamily="34" charset="0"/>
                          </a:rPr>
                          <m:t>𝑓𝑐</m:t>
                        </m:r>
                      </m:e>
                    </m:d>
                    <m:r>
                      <a:rPr lang="ro-RO" sz="1600" b="0" i="1" smtClean="0">
                        <a:latin typeface="Cambria Math" panose="02040503050406030204" pitchFamily="18" charset="0"/>
                        <a:cs typeface="Arial" panose="020B0604020202020204" pitchFamily="34" charset="0"/>
                      </a:rPr>
                      <m:t>=−3</m:t>
                    </m:r>
                    <m:r>
                      <a:rPr lang="ro-RO" sz="1600" b="0" i="1" smtClean="0">
                        <a:latin typeface="Cambria Math" panose="02040503050406030204" pitchFamily="18" charset="0"/>
                        <a:cs typeface="Arial" panose="020B0604020202020204" pitchFamily="34" charset="0"/>
                      </a:rPr>
                      <m:t>𝑑𝐵</m:t>
                    </m:r>
                    <m:r>
                      <a:rPr lang="ro-RO" sz="1600" b="0" i="1" smtClean="0">
                        <a:latin typeface="Cambria Math" panose="02040503050406030204" pitchFamily="18" charset="0"/>
                        <a:cs typeface="Arial" panose="020B0604020202020204" pitchFamily="34" charset="0"/>
                      </a:rPr>
                      <m:t>=</m:t>
                    </m:r>
                    <m:r>
                      <m:rPr>
                        <m:nor/>
                      </m:rPr>
                      <a:rPr lang="ro-RO" sz="1600" dirty="0">
                        <a:latin typeface="Arial" panose="020B0604020202020204" pitchFamily="34" charset="0"/>
                        <a:cs typeface="Arial" panose="020B0604020202020204" pitchFamily="34" charset="0"/>
                      </a:rPr>
                      <m:t>20</m:t>
                    </m:r>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𝑙𝑜𝑔</m:t>
                        </m:r>
                      </m:e>
                      <m:sub>
                        <m:r>
                          <a:rPr lang="ro-RO" sz="1600" i="1" dirty="0">
                            <a:latin typeface="Cambria Math" panose="02040503050406030204" pitchFamily="18" charset="0"/>
                            <a:cs typeface="Arial" panose="020B0604020202020204" pitchFamily="34" charset="0"/>
                          </a:rPr>
                          <m:t>10</m:t>
                        </m:r>
                      </m:sub>
                    </m:sSub>
                    <m:r>
                      <m:rPr>
                        <m:nor/>
                      </m:rPr>
                      <a:rPr lang="ro-RO" sz="1600" dirty="0">
                        <a:latin typeface="Arial" panose="020B0604020202020204" pitchFamily="34" charset="0"/>
                        <a:cs typeface="Arial" panose="020B0604020202020204" pitchFamily="34" charset="0"/>
                      </a:rPr>
                      <m:t>(</m:t>
                    </m:r>
                    <m:f>
                      <m:fPr>
                        <m:ctrlPr>
                          <a:rPr lang="ro-RO" sz="1600" i="1">
                            <a:latin typeface="Cambria Math" panose="02040503050406030204" pitchFamily="18" charset="0"/>
                            <a:ea typeface="Cambria Math" panose="02040503050406030204" pitchFamily="18" charset="0"/>
                            <a:cs typeface="Arial" panose="020B0604020202020204" pitchFamily="34" charset="0"/>
                          </a:rPr>
                        </m:ctrlPr>
                      </m:fPr>
                      <m:num>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𝑜𝑢𝑡</m:t>
                            </m:r>
                          </m:sub>
                        </m:sSub>
                      </m:num>
                      <m:den>
                        <m:sSub>
                          <m:sSubPr>
                            <m:ctrlPr>
                              <a:rPr lang="ro-RO" sz="1600" i="1" dirty="0">
                                <a:latin typeface="Cambria Math" panose="02040503050406030204" pitchFamily="18" charset="0"/>
                                <a:cs typeface="Arial" panose="020B0604020202020204" pitchFamily="34" charset="0"/>
                              </a:rPr>
                            </m:ctrlPr>
                          </m:sSubPr>
                          <m:e>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𝑖𝑛</m:t>
                            </m:r>
                          </m:sub>
                        </m:sSub>
                      </m:den>
                    </m:f>
                    <m:r>
                      <m:rPr>
                        <m:nor/>
                      </m:rPr>
                      <a:rPr lang="ro-RO" sz="1600" dirty="0">
                        <a:latin typeface="Arial" panose="020B0604020202020204" pitchFamily="34" charset="0"/>
                        <a:cs typeface="Arial" panose="020B0604020202020204" pitchFamily="34" charset="0"/>
                      </a:rPr>
                      <m:t>)</m:t>
                    </m:r>
                  </m:oMath>
                </a14:m>
                <a:endParaRPr lang="ro-RO" sz="1600" dirty="0">
                  <a:latin typeface="Arial" panose="020B0604020202020204" pitchFamily="34" charset="0"/>
                  <a:cs typeface="Arial" panose="020B0604020202020204" pitchFamily="34" charset="0"/>
                </a:endParaRPr>
              </a:p>
              <a:p>
                <a:pPr marL="0" indent="0" algn="ctr">
                  <a:lnSpc>
                    <a:spcPct val="100000"/>
                  </a:lnSpc>
                  <a:buNone/>
                </a:pPr>
                <a:r>
                  <a:rPr lang="ro-RO" sz="1400" dirty="0">
                    <a:latin typeface="Arial" panose="020B0604020202020204" pitchFamily="34" charset="0"/>
                    <a:cs typeface="Arial" panose="020B0604020202020204" pitchFamily="34" charset="0"/>
                  </a:rPr>
                  <a:t>Defazajul (Phase Shift)  </a:t>
                </a:r>
                <a14:m>
                  <m:oMath xmlns:m="http://schemas.openxmlformats.org/officeDocument/2006/math">
                    <m:r>
                      <m:rPr>
                        <m:sty m:val="p"/>
                      </m:rPr>
                      <a:rPr lang="ro-RO" sz="1600">
                        <a:latin typeface="Cambria Math" panose="02040503050406030204" pitchFamily="18" charset="0"/>
                        <a:ea typeface="Cambria Math" panose="02040503050406030204" pitchFamily="18" charset="0"/>
                        <a:cs typeface="Arial" panose="020B0604020202020204" pitchFamily="34" charset="0"/>
                      </a:rPr>
                      <m:t>θ</m:t>
                    </m:r>
                    <m:r>
                      <a:rPr lang="ro-RO" sz="1600">
                        <a:latin typeface="Cambria Math" panose="02040503050406030204" pitchFamily="18" charset="0"/>
                        <a:ea typeface="Cambria Math" panose="02040503050406030204" pitchFamily="18" charset="0"/>
                        <a:cs typeface="Arial" panose="020B0604020202020204" pitchFamily="34" charset="0"/>
                      </a:rPr>
                      <m:t>=</m:t>
                    </m:r>
                    <m:func>
                      <m:funcPr>
                        <m:ctrlPr>
                          <a:rPr lang="ro-RO" sz="1600" b="0" i="1" smtClean="0">
                            <a:latin typeface="Cambria Math" panose="02040503050406030204" pitchFamily="18" charset="0"/>
                            <a:ea typeface="Cambria Math" panose="02040503050406030204" pitchFamily="18" charset="0"/>
                            <a:cs typeface="Arial" panose="020B0604020202020204" pitchFamily="34" charset="0"/>
                          </a:rPr>
                        </m:ctrlPr>
                      </m:funcPr>
                      <m:fName>
                        <m:r>
                          <m:rPr>
                            <m:sty m:val="p"/>
                          </m:rPr>
                          <a:rPr lang="ro-RO" sz="1600" i="0">
                            <a:latin typeface="Cambria Math" panose="02040503050406030204" pitchFamily="18" charset="0"/>
                            <a:ea typeface="Cambria Math" panose="02040503050406030204" pitchFamily="18" charset="0"/>
                            <a:cs typeface="Arial" panose="020B0604020202020204" pitchFamily="34" charset="0"/>
                          </a:rPr>
                          <m:t>arctan</m:t>
                        </m:r>
                      </m:fName>
                      <m:e>
                        <m:r>
                          <a:rPr lang="ro-RO" sz="1600" b="0" i="1" smtClean="0">
                            <a:latin typeface="Cambria Math" panose="02040503050406030204" pitchFamily="18" charset="0"/>
                            <a:ea typeface="Cambria Math" panose="02040503050406030204" pitchFamily="18" charset="0"/>
                            <a:cs typeface="Arial" panose="020B0604020202020204" pitchFamily="34" charset="0"/>
                          </a:rPr>
                          <m:t>(2</m:t>
                        </m:r>
                      </m:e>
                    </m:func>
                  </m:oMath>
                </a14:m>
                <a:r>
                  <a:rPr lang="ro-RO" sz="1600" dirty="0">
                    <a:latin typeface="Arial" panose="020B0604020202020204" pitchFamily="34" charset="0"/>
                    <a:cs typeface="Arial" panose="020B0604020202020204" pitchFamily="34" charset="0"/>
                  </a:rPr>
                  <a:t>π f RC)</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74645" y="3230853"/>
                <a:ext cx="6092890" cy="2778062"/>
              </a:xfrm>
              <a:blipFill>
                <a:blip r:embed="rId3"/>
                <a:stretch>
                  <a:fillRect l="-601" t="-658"/>
                </a:stretch>
              </a:blipFill>
            </p:spPr>
            <p:txBody>
              <a:bodyPr/>
              <a:lstStyle/>
              <a:p>
                <a:r>
                  <a:rPr lang="ro-RO">
                    <a:noFill/>
                  </a:rPr>
                  <a:t> </a:t>
                </a:r>
              </a:p>
            </p:txBody>
          </p:sp>
        </mc:Fallback>
      </mc:AlternateContent>
      <p:sp>
        <p:nvSpPr>
          <p:cNvPr id="7" name="Title 3">
            <a:extLst>
              <a:ext uri="{FF2B5EF4-FFF2-40B4-BE49-F238E27FC236}">
                <a16:creationId xmlns:a16="http://schemas.microsoft.com/office/drawing/2014/main" id="{D4F740BA-457E-43A2-BFF0-A53E69F0F8A0}"/>
              </a:ext>
            </a:extLst>
          </p:cNvPr>
          <p:cNvSpPr txBox="1">
            <a:spLocks/>
          </p:cNvSpPr>
          <p:nvPr/>
        </p:nvSpPr>
        <p:spPr>
          <a:xfrm>
            <a:off x="0" y="23229"/>
            <a:ext cx="8979422" cy="86978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ro-RO" sz="3200" b="1" dirty="0">
                <a:latin typeface="Arial" panose="020B0604020202020204" pitchFamily="34" charset="0"/>
                <a:cs typeface="Arial" panose="020B0604020202020204" pitchFamily="34" charset="0"/>
              </a:rPr>
              <a:t>Filtrul pasiv trece-jos:</a:t>
            </a:r>
            <a:r>
              <a:rPr lang="ro-RO" sz="2000" b="1" dirty="0">
                <a:latin typeface="Arial" panose="020B0604020202020204" pitchFamily="34" charset="0"/>
                <a:cs typeface="Arial" panose="020B0604020202020204" pitchFamily="34" charset="0"/>
              </a:rPr>
              <a:t> </a:t>
            </a:r>
            <a:r>
              <a:rPr lang="ro-RO" sz="2200" b="1" dirty="0">
                <a:latin typeface="Arial" panose="020B0604020202020204" pitchFamily="34" charset="0"/>
                <a:cs typeface="Arial" panose="020B0604020202020204" pitchFamily="34" charset="0"/>
              </a:rPr>
              <a:t>Răspunsul în frecvență</a:t>
            </a:r>
          </a:p>
        </p:txBody>
      </p:sp>
      <p:pic>
        <p:nvPicPr>
          <p:cNvPr id="5122" name="Picture 2">
            <a:extLst>
              <a:ext uri="{FF2B5EF4-FFF2-40B4-BE49-F238E27FC236}">
                <a16:creationId xmlns:a16="http://schemas.microsoft.com/office/drawing/2014/main" id="{0E3A111C-3D00-490C-ADF2-1E0308377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8245" y="2863526"/>
            <a:ext cx="3100432" cy="34928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Content Placeholder 15">
                <a:extLst>
                  <a:ext uri="{FF2B5EF4-FFF2-40B4-BE49-F238E27FC236}">
                    <a16:creationId xmlns:a16="http://schemas.microsoft.com/office/drawing/2014/main" id="{64CAE67E-D859-4143-8789-CDFADF19FEC5}"/>
                  </a:ext>
                </a:extLst>
              </p:cNvPr>
              <p:cNvSpPr txBox="1">
                <a:spLocks/>
              </p:cNvSpPr>
              <p:nvPr/>
            </p:nvSpPr>
            <p:spPr>
              <a:xfrm>
                <a:off x="0" y="1176338"/>
                <a:ext cx="9144000" cy="168718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latin typeface="Arial" panose="020B0604020202020204" pitchFamily="34" charset="0"/>
                    <a:cs typeface="Arial" panose="020B0604020202020204" pitchFamily="34" charset="0"/>
                  </a:rPr>
                  <a:t>Bode Plot (Diagrama Bode) arată că răspunsul în frecvență al filtrului este aproape neted pentru frecvențele joas</a:t>
                </a:r>
                <a:r>
                  <a:rPr lang="ro-RO" sz="1600" dirty="0">
                    <a:latin typeface="Arial" panose="020B0604020202020204" pitchFamily="34" charset="0"/>
                    <a:cs typeface="Arial" panose="020B0604020202020204" pitchFamily="34" charset="0"/>
                  </a:rPr>
                  <a:t>e;</a:t>
                </a:r>
              </a:p>
              <a:p>
                <a:pPr>
                  <a:lnSpc>
                    <a:spcPct val="100000"/>
                  </a:lnSpc>
                </a:pPr>
                <a:r>
                  <a:rPr lang="ro-RO" sz="1600" dirty="0">
                    <a:latin typeface="Arial" panose="020B0604020202020204" pitchFamily="34" charset="0"/>
                    <a:cs typeface="Arial" panose="020B0604020202020204" pitchFamily="34" charset="0"/>
                  </a:rPr>
                  <a:t>La frecvențe joase,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𝑋</m:t>
                        </m:r>
                      </m:e>
                      <m:sub>
                        <m:r>
                          <a:rPr lang="ro-RO" sz="1600" i="1">
                            <a:latin typeface="Cambria Math" panose="02040503050406030204" pitchFamily="18" charset="0"/>
                            <a:cs typeface="Arial" panose="020B0604020202020204" pitchFamily="34" charset="0"/>
                          </a:rPr>
                          <m:t>𝑐</m:t>
                        </m:r>
                      </m:sub>
                    </m:sSub>
                    <m:r>
                      <a:rPr lang="ro-RO" sz="1600" i="1">
                        <a:latin typeface="Cambria Math" panose="02040503050406030204" pitchFamily="18" charset="0"/>
                        <a:cs typeface="Arial" panose="020B0604020202020204" pitchFamily="34" charset="0"/>
                      </a:rPr>
                      <m:t> </m:t>
                    </m:r>
                  </m:oMath>
                </a14:m>
                <a:r>
                  <a:rPr lang="ro-RO"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ridicată și blochează orice flux de curent prin condensator</a:t>
                </a:r>
                <a:r>
                  <a:rPr lang="ro-RO" sz="1600" dirty="0">
                    <a:latin typeface="Arial" panose="020B0604020202020204" pitchFamily="34" charset="0"/>
                    <a:cs typeface="Arial" panose="020B0604020202020204" pitchFamily="34" charset="0"/>
                  </a:rPr>
                  <a:t>, rezultând un câștig de aproape 1, până când atinge </a:t>
                </a:r>
                <a:r>
                  <a:rPr lang="en-US" sz="1600" dirty="0">
                    <a:latin typeface="Arial" panose="020B0604020202020204" pitchFamily="34" charset="0"/>
                    <a:cs typeface="Arial" panose="020B0604020202020204" pitchFamily="34" charset="0"/>
                  </a:rPr>
                  <a:t>frecvență de tăiere (ƒc). </a:t>
                </a:r>
                <a:endParaRPr lang="ro-RO" sz="1600" dirty="0">
                  <a:latin typeface="Arial" panose="020B0604020202020204" pitchFamily="34" charset="0"/>
                  <a:cs typeface="Arial" panose="020B0604020202020204" pitchFamily="34" charset="0"/>
                </a:endParaRPr>
              </a:p>
              <a:p>
                <a:r>
                  <a:rPr lang="ro-RO" sz="1600" dirty="0">
                    <a:latin typeface="Arial" panose="020B0604020202020204" pitchFamily="34" charset="0"/>
                    <a:cs typeface="Arial" panose="020B0604020202020204" pitchFamily="34" charset="0"/>
                  </a:rPr>
                  <a:t>La </a:t>
                </a:r>
                <a:r>
                  <a:rPr lang="en-US" sz="1600" dirty="0">
                    <a:latin typeface="Arial" panose="020B0604020202020204" pitchFamily="34" charset="0"/>
                    <a:cs typeface="Arial" panose="020B0604020202020204" pitchFamily="34" charset="0"/>
                  </a:rPr>
                  <a:t>frecvențe foarte înalte, </a:t>
                </a: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𝑋</m:t>
                        </m:r>
                      </m:e>
                      <m:sub>
                        <m:r>
                          <a:rPr lang="ro-RO" sz="1600" i="1">
                            <a:latin typeface="Cambria Math" panose="02040503050406030204" pitchFamily="18" charset="0"/>
                            <a:cs typeface="Arial" panose="020B0604020202020204" pitchFamily="34" charset="0"/>
                          </a:rPr>
                          <m:t>𝑐</m:t>
                        </m:r>
                      </m:sub>
                    </m:sSub>
                    <m:r>
                      <a:rPr lang="ro-RO" sz="1600" i="1">
                        <a:latin typeface="Cambria Math" panose="02040503050406030204" pitchFamily="18" charset="0"/>
                        <a:cs typeface="Arial" panose="020B0604020202020204" pitchFamily="34" charset="0"/>
                      </a:rPr>
                      <m:t> </m:t>
                    </m:r>
                  </m:oMath>
                </a14:m>
                <a:r>
                  <a:rPr lang="ro-RO"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atât de mică, încât dă efectul unei stări de scurtcircuit la bornele de ieșire, rezultând o ieșire zero</a:t>
                </a:r>
                <a:r>
                  <a:rPr lang="ro-RO" sz="1600" dirty="0">
                    <a:latin typeface="Arial" panose="020B0604020202020204" pitchFamily="34" charset="0"/>
                    <a:cs typeface="Arial" panose="020B0604020202020204" pitchFamily="34" charset="0"/>
                  </a:rPr>
                  <a:t>, deci semnalele vor fi atenuate.</a:t>
                </a:r>
              </a:p>
            </p:txBody>
          </p:sp>
        </mc:Choice>
        <mc:Fallback xmlns="">
          <p:sp>
            <p:nvSpPr>
              <p:cNvPr id="11" name="Content Placeholder 15">
                <a:extLst>
                  <a:ext uri="{FF2B5EF4-FFF2-40B4-BE49-F238E27FC236}">
                    <a16:creationId xmlns:a16="http://schemas.microsoft.com/office/drawing/2014/main" id="{64CAE67E-D859-4143-8789-CDFADF19FEC5}"/>
                  </a:ext>
                </a:extLst>
              </p:cNvPr>
              <p:cNvSpPr txBox="1">
                <a:spLocks noRot="1" noChangeAspect="1" noMove="1" noResize="1" noEditPoints="1" noAdjustHandles="1" noChangeArrowheads="1" noChangeShapeType="1" noTextEdit="1"/>
              </p:cNvSpPr>
              <p:nvPr/>
            </p:nvSpPr>
            <p:spPr>
              <a:xfrm>
                <a:off x="0" y="1176338"/>
                <a:ext cx="9144000" cy="1687188"/>
              </a:xfrm>
              <a:prstGeom prst="rect">
                <a:avLst/>
              </a:prstGeom>
              <a:blipFill>
                <a:blip r:embed="rId5"/>
                <a:stretch>
                  <a:fillRect l="-333" t="-1083" b="-6137"/>
                </a:stretch>
              </a:blipFill>
            </p:spPr>
            <p:txBody>
              <a:bodyPr/>
              <a:lstStyle/>
              <a:p>
                <a:r>
                  <a:rPr lang="ro-RO">
                    <a:noFill/>
                  </a:rPr>
                  <a:t> </a:t>
                </a:r>
              </a:p>
            </p:txBody>
          </p:sp>
        </mc:Fallback>
      </mc:AlternateContent>
    </p:spTree>
    <p:extLst>
      <p:ext uri="{BB962C8B-B14F-4D97-AF65-F5344CB8AC3E}">
        <p14:creationId xmlns:p14="http://schemas.microsoft.com/office/powerpoint/2010/main" val="80381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69A93F8-2D32-44DF-84C5-FC1503462A6B}"/>
              </a:ext>
            </a:extLst>
          </p:cNvPr>
          <p:cNvPicPr>
            <a:picLocks noChangeAspect="1"/>
          </p:cNvPicPr>
          <p:nvPr/>
        </p:nvPicPr>
        <p:blipFill>
          <a:blip r:embed="rId3"/>
          <a:stretch>
            <a:fillRect/>
          </a:stretch>
        </p:blipFill>
        <p:spPr>
          <a:xfrm>
            <a:off x="6975796" y="538339"/>
            <a:ext cx="2168204" cy="674640"/>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82289" y="875659"/>
                <a:ext cx="8979422" cy="5444001"/>
              </a:xfrm>
            </p:spPr>
            <p:txBody>
              <a:bodyPr anchor="t">
                <a:noAutofit/>
              </a:bodyPr>
              <a:lstStyle/>
              <a:p>
                <a:pPr marL="0" indent="0">
                  <a:lnSpc>
                    <a:spcPct val="100000"/>
                  </a:lnSpc>
                  <a:buNone/>
                </a:pPr>
                <a:r>
                  <a:rPr lang="ro-RO"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reprezintă</a:t>
                </a:r>
                <a:r>
                  <a:rPr lang="ro-RO" sz="1600" dirty="0">
                    <a:latin typeface="Arial" panose="020B0604020202020204" pitchFamily="34" charset="0"/>
                    <a:cs typeface="Arial" panose="020B0604020202020204" pitchFamily="34" charset="0"/>
                  </a:rPr>
                  <a:t> traiectoria unui punct material</a:t>
                </a:r>
                <a:r>
                  <a:rPr lang="en-US" sz="1600" dirty="0">
                    <a:latin typeface="Arial" panose="020B0604020202020204" pitchFamily="34" charset="0"/>
                    <a:cs typeface="Arial" panose="020B0604020202020204" pitchFamily="34" charset="0"/>
                  </a:rPr>
                  <a:t>  care participă simultan la două oscilații armonice care se produc după direcţii perpendiculare:</a:t>
                </a:r>
              </a:p>
              <a:p>
                <a:pPr marL="0" indent="0">
                  <a:lnSpc>
                    <a:spcPct val="100000"/>
                  </a:lnSpc>
                  <a:buNone/>
                </a:pPr>
                <a:r>
                  <a:rPr lang="ro-RO" sz="1600" dirty="0">
                    <a:latin typeface="Arial" panose="020B0604020202020204" pitchFamily="34" charset="0"/>
                    <a:cs typeface="Arial" panose="020B0604020202020204" pitchFamily="34" charset="0"/>
                  </a:rPr>
                  <a:t>				sau </a:t>
                </a:r>
                <a:endParaRPr lang="en-US" sz="1600" dirty="0">
                  <a:latin typeface="Arial" panose="020B0604020202020204" pitchFamily="34" charset="0"/>
                  <a:cs typeface="Arial" panose="020B0604020202020204" pitchFamily="34" charset="0"/>
                </a:endParaRPr>
              </a:p>
              <a:p>
                <a:pPr marL="0" indent="0">
                  <a:lnSpc>
                    <a:spcPct val="100000"/>
                  </a:lnSpc>
                  <a:buNone/>
                </a:pPr>
                <a:r>
                  <a:rPr lang="ro-RO" sz="1600" dirty="0">
                    <a:latin typeface="Arial" panose="020B0604020202020204" pitchFamily="34" charset="0"/>
                    <a:cs typeface="Arial" panose="020B0604020202020204" pitchFamily="34" charset="0"/>
                  </a:rPr>
                  <a:t>                                                           </a:t>
                </a:r>
              </a:p>
              <a:p>
                <a:pPr>
                  <a:lnSpc>
                    <a:spcPct val="100000"/>
                  </a:lnSpc>
                  <a:buFontTx/>
                  <a:buChar char="-"/>
                </a:pPr>
                <a:endParaRPr lang="ro-RO" sz="1600" dirty="0">
                  <a:latin typeface="Arial" panose="020B0604020202020204" pitchFamily="34" charset="0"/>
                  <a:cs typeface="Arial" panose="020B0604020202020204" pitchFamily="34" charset="0"/>
                </a:endParaRPr>
              </a:p>
              <a:p>
                <a:pPr>
                  <a:lnSpc>
                    <a:spcPct val="100000"/>
                  </a:lnSpc>
                  <a:buFontTx/>
                  <a:buChar char="-"/>
                </a:pPr>
                <a:r>
                  <a:rPr lang="en-US" sz="1600" dirty="0">
                    <a:latin typeface="Arial" panose="020B0604020202020204" pitchFamily="34" charset="0"/>
                    <a:cs typeface="Arial" panose="020B0604020202020204" pitchFamily="34" charset="0"/>
                  </a:rPr>
                  <a:t>pot fi studiate şi vizualizate cu ajutorul osciloscopului</a:t>
                </a:r>
                <a:r>
                  <a:rPr lang="ro-RO"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catodic. </a:t>
                </a:r>
                <a:endParaRPr lang="ro-RO" sz="16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Pe cele două plăci de deflexie se aplică tensiunile sinusoidale respective</a:t>
                </a:r>
                <a:r>
                  <a:rPr lang="ro-RO" sz="1400" dirty="0">
                    <a:latin typeface="Arial" panose="020B0604020202020204" pitchFamily="34" charset="0"/>
                    <a:cs typeface="Arial" panose="020B0604020202020204" pitchFamily="34" charset="0"/>
                  </a:rPr>
                  <a:t>.</a:t>
                </a:r>
              </a:p>
              <a:p>
                <a:pPr marL="0" indent="0">
                  <a:lnSpc>
                    <a:spcPct val="100000"/>
                  </a:lnSpc>
                  <a:buNone/>
                </a:pPr>
                <a:endParaRPr lang="ro-RO" sz="1600" dirty="0">
                  <a:latin typeface="Arial" panose="020B0604020202020204" pitchFamily="34" charset="0"/>
                  <a:cs typeface="Arial" panose="020B0604020202020204" pitchFamily="34" charset="0"/>
                </a:endParaRPr>
              </a:p>
              <a:p>
                <a:pPr marL="0" indent="0">
                  <a:lnSpc>
                    <a:spcPct val="100000"/>
                  </a:lnSpc>
                  <a:buNone/>
                </a:pPr>
                <a:r>
                  <a:rPr lang="ro-RO" sz="1600" dirty="0">
                    <a:latin typeface="Arial" panose="020B0604020202020204" pitchFamily="34" charset="0"/>
                    <a:cs typeface="Arial" panose="020B0604020202020204" pitchFamily="34" charset="0"/>
                  </a:rPr>
                  <a:t>          Aceste curbe sunt transcendente sau algebrice după cum raportul </a:t>
                </a:r>
                <a14:m>
                  <m:oMath xmlns:m="http://schemas.openxmlformats.org/officeDocument/2006/math">
                    <m:f>
                      <m:fPr>
                        <m:ctrlPr>
                          <a:rPr lang="ro-RO" sz="1600" i="1">
                            <a:latin typeface="Cambria Math" panose="02040503050406030204" pitchFamily="18" charset="0"/>
                            <a:cs typeface="Arial" panose="020B0604020202020204" pitchFamily="34" charset="0"/>
                          </a:rPr>
                        </m:ctrlPr>
                      </m:fPr>
                      <m:num>
                        <m:r>
                          <m:rPr>
                            <m:sty m:val="p"/>
                          </m:rPr>
                          <a:rPr lang="ro-RO" sz="1600" b="0" i="0" smtClean="0">
                            <a:latin typeface="Cambria Math" panose="02040503050406030204" pitchFamily="18" charset="0"/>
                            <a:cs typeface="Arial" panose="020B0604020202020204" pitchFamily="34" charset="0"/>
                          </a:rPr>
                          <m:t>m</m:t>
                        </m:r>
                      </m:num>
                      <m:den>
                        <m:r>
                          <m:rPr>
                            <m:sty m:val="p"/>
                          </m:rPr>
                          <a:rPr lang="ro-RO" sz="1600" b="0" i="0" smtClean="0">
                            <a:latin typeface="Cambria Math" panose="02040503050406030204" pitchFamily="18" charset="0"/>
                            <a:cs typeface="Arial" panose="020B0604020202020204" pitchFamily="34" charset="0"/>
                          </a:rPr>
                          <m:t>n</m:t>
                        </m:r>
                      </m:den>
                    </m:f>
                  </m:oMath>
                </a14:m>
                <a:r>
                  <a:rPr lang="ro-RO" sz="1600" dirty="0">
                    <a:latin typeface="Arial" panose="020B0604020202020204" pitchFamily="34" charset="0"/>
                    <a:cs typeface="Arial" panose="020B0604020202020204" pitchFamily="34" charset="0"/>
                  </a:rPr>
                  <a:t> e irațional sau rațional.</a:t>
                </a:r>
              </a:p>
              <a:p>
                <a:pPr marL="0" indent="0">
                  <a:lnSpc>
                    <a:spcPct val="100000"/>
                  </a:lnSpc>
                  <a:buNone/>
                </a:pPr>
                <a:r>
                  <a:rPr lang="ro-RO" sz="1600" dirty="0">
                    <a:latin typeface="Arial" panose="020B0604020202020204" pitchFamily="34" charset="0"/>
                    <a:cs typeface="Arial" panose="020B0604020202020204" pitchFamily="34" charset="0"/>
                  </a:rPr>
                  <a:t>          Dacă m=n = curba este o elipsă a cărei formă depinde de diferenţa de fază a oscilaţiilor componente, ea reducându-se la un segment de dreaptă, când această diferență e 0 sau π şi la o elipsă raportată la direcţiile perpendiculare pe care se produc oscilaţiile când diferenţa lor de fază e </a:t>
                </a:r>
                <a14:m>
                  <m:oMath xmlns:m="http://schemas.openxmlformats.org/officeDocument/2006/math">
                    <m:f>
                      <m:fPr>
                        <m:ctrlPr>
                          <a:rPr lang="ro-RO" sz="1600" i="1">
                            <a:latin typeface="Cambria Math" panose="02040503050406030204" pitchFamily="18" charset="0"/>
                            <a:cs typeface="Arial" panose="020B0604020202020204" pitchFamily="34" charset="0"/>
                          </a:rPr>
                        </m:ctrlPr>
                      </m:fPr>
                      <m:num>
                        <m:r>
                          <m:rPr>
                            <m:nor/>
                          </m:rPr>
                          <a:rPr lang="ro-RO" sz="1600" dirty="0">
                            <a:latin typeface="Arial" panose="020B0604020202020204" pitchFamily="34" charset="0"/>
                            <a:cs typeface="Arial" panose="020B0604020202020204" pitchFamily="34" charset="0"/>
                          </a:rPr>
                          <m:t>π</m:t>
                        </m:r>
                      </m:num>
                      <m:den>
                        <m:r>
                          <a:rPr lang="ro-RO" sz="1600" b="0" i="0" smtClean="0">
                            <a:latin typeface="Cambria Math" panose="02040503050406030204" pitchFamily="18" charset="0"/>
                            <a:cs typeface="Arial" panose="020B0604020202020204" pitchFamily="34" charset="0"/>
                          </a:rPr>
                          <m:t>2</m:t>
                        </m:r>
                      </m:den>
                    </m:f>
                  </m:oMath>
                </a14:m>
                <a:r>
                  <a:rPr lang="ro-RO" sz="1600" dirty="0">
                    <a:latin typeface="Arial" panose="020B0604020202020204" pitchFamily="34" charset="0"/>
                    <a:cs typeface="Arial" panose="020B0604020202020204" pitchFamily="34" charset="0"/>
                  </a:rPr>
                  <a:t> sau </a:t>
                </a:r>
                <a14:m>
                  <m:oMath xmlns:m="http://schemas.openxmlformats.org/officeDocument/2006/math">
                    <m:f>
                      <m:fPr>
                        <m:ctrlPr>
                          <a:rPr lang="ro-RO" sz="1600" i="1">
                            <a:latin typeface="Cambria Math" panose="02040503050406030204" pitchFamily="18" charset="0"/>
                            <a:cs typeface="Arial" panose="020B0604020202020204" pitchFamily="34" charset="0"/>
                          </a:rPr>
                        </m:ctrlPr>
                      </m:fPr>
                      <m:num>
                        <m:r>
                          <m:rPr>
                            <m:nor/>
                          </m:rPr>
                          <a:rPr lang="ro-RO" sz="1600" b="0" i="0" smtClean="0">
                            <a:latin typeface="Cambria Math" panose="02040503050406030204" pitchFamily="18" charset="0"/>
                            <a:cs typeface="Arial" panose="020B0604020202020204" pitchFamily="34" charset="0"/>
                          </a:rPr>
                          <m:t>3</m:t>
                        </m:r>
                        <m:r>
                          <m:rPr>
                            <m:nor/>
                          </m:rPr>
                          <a:rPr lang="ro-RO" sz="1600" dirty="0">
                            <a:latin typeface="Arial" panose="020B0604020202020204" pitchFamily="34" charset="0"/>
                            <a:cs typeface="Arial" panose="020B0604020202020204" pitchFamily="34" charset="0"/>
                          </a:rPr>
                          <m:t>π</m:t>
                        </m:r>
                      </m:num>
                      <m:den>
                        <m:r>
                          <a:rPr lang="ro-RO" sz="1600">
                            <a:latin typeface="Cambria Math" panose="02040503050406030204" pitchFamily="18" charset="0"/>
                            <a:cs typeface="Arial" panose="020B0604020202020204" pitchFamily="34" charset="0"/>
                          </a:rPr>
                          <m:t>2</m:t>
                        </m:r>
                      </m:den>
                    </m:f>
                  </m:oMath>
                </a14:m>
                <a:r>
                  <a:rPr lang="ro-RO" sz="1600" dirty="0">
                    <a:latin typeface="Arial" panose="020B0604020202020204" pitchFamily="34" charset="0"/>
                    <a:cs typeface="Arial" panose="020B0604020202020204" pitchFamily="34" charset="0"/>
                  </a:rPr>
                  <a:t>. Când amplitudinile oscilaţiillor componente sunt egale a=b, elipsa e un cerc.</a:t>
                </a:r>
              </a:p>
              <a:p>
                <a:pPr marL="0" indent="0">
                  <a:lnSpc>
                    <a:spcPct val="100000"/>
                  </a:lnSpc>
                  <a:buNone/>
                </a:pPr>
                <a:r>
                  <a:rPr lang="ro-RO" sz="1600" dirty="0">
                    <a:latin typeface="Arial" panose="020B0604020202020204" pitchFamily="34" charset="0"/>
                    <a:cs typeface="Arial" panose="020B0604020202020204" pitchFamily="34" charset="0"/>
                  </a:rPr>
                  <a:t>         Dacă raportul perioadelor celor două oscilaţii este raţional, curbele obţinute depind deci de raportul frecvenţelor şi de defazajul dintre ele. În acest caz, raportul dintre numărul de puncte de intersecţie cu Ox şi respectiv cu Oy determină tipul de figură Lissajous.</a:t>
                </a: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82289" y="875659"/>
                <a:ext cx="8979422" cy="5444001"/>
              </a:xfrm>
              <a:blipFill>
                <a:blip r:embed="rId4"/>
                <a:stretch>
                  <a:fillRect l="-339" t="-336" r="-950"/>
                </a:stretch>
              </a:blipFill>
            </p:spPr>
            <p:txBody>
              <a:bodyPr/>
              <a:lstStyle/>
              <a:p>
                <a:r>
                  <a:rPr lang="ro-RO">
                    <a:noFill/>
                  </a:rPr>
                  <a:t> </a:t>
                </a:r>
              </a:p>
            </p:txBody>
          </p:sp>
        </mc:Fallback>
      </mc:AlternateContent>
      <p:pic>
        <p:nvPicPr>
          <p:cNvPr id="1032" name="Picture 8">
            <a:extLst>
              <a:ext uri="{FF2B5EF4-FFF2-40B4-BE49-F238E27FC236}">
                <a16:creationId xmlns:a16="http://schemas.microsoft.com/office/drawing/2014/main" id="{8DD9E26F-C64D-4877-A5F5-AC7093718F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3934" y="1255566"/>
            <a:ext cx="2712313" cy="202881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displaystyle x=a\sin(mt+\alpha )\!}">
            <a:extLst>
              <a:ext uri="{FF2B5EF4-FFF2-40B4-BE49-F238E27FC236}">
                <a16:creationId xmlns:a16="http://schemas.microsoft.com/office/drawing/2014/main" id="{CFF1B0A3-016B-4E31-8674-52285B48B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817" y="1488198"/>
            <a:ext cx="2019300" cy="32385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displaystyle y=b\sin(nt+\beta )\!}">
            <a:extLst>
              <a:ext uri="{FF2B5EF4-FFF2-40B4-BE49-F238E27FC236}">
                <a16:creationId xmlns:a16="http://schemas.microsoft.com/office/drawing/2014/main" id="{0F99C31B-8A3F-4699-A9F5-47EB4CD6F2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817" y="1822304"/>
            <a:ext cx="1876425" cy="32385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isplaystyle x=a\cos(mt+\alpha )\!}">
            <a:extLst>
              <a:ext uri="{FF2B5EF4-FFF2-40B4-BE49-F238E27FC236}">
                <a16:creationId xmlns:a16="http://schemas.microsoft.com/office/drawing/2014/main" id="{6CE5D0DC-B653-4DEA-AEAF-98A5E8C52C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3839" y="1488198"/>
            <a:ext cx="2047875" cy="3238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displaystyle y=b\cos(nt+\beta ).\!}">
            <a:extLst>
              <a:ext uri="{FF2B5EF4-FFF2-40B4-BE49-F238E27FC236}">
                <a16:creationId xmlns:a16="http://schemas.microsoft.com/office/drawing/2014/main" id="{9E996291-FAFA-4A0B-89E0-F8F02389D6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3839" y="1822304"/>
            <a:ext cx="1990725" cy="323850"/>
          </a:xfrm>
          <a:prstGeom prst="rect">
            <a:avLst/>
          </a:prstGeom>
          <a:noFill/>
          <a:extLst>
            <a:ext uri="{909E8E84-426E-40DD-AFC4-6F175D3DCCD1}">
              <a14:hiddenFill xmlns:a14="http://schemas.microsoft.com/office/drawing/2010/main">
                <a:solidFill>
                  <a:srgbClr val="FFFFFF"/>
                </a:solidFill>
              </a14:hiddenFill>
            </a:ext>
          </a:extLst>
        </p:spPr>
      </p:pic>
      <p:sp>
        <p:nvSpPr>
          <p:cNvPr id="52" name="Title 3">
            <a:extLst>
              <a:ext uri="{FF2B5EF4-FFF2-40B4-BE49-F238E27FC236}">
                <a16:creationId xmlns:a16="http://schemas.microsoft.com/office/drawing/2014/main" id="{EC29D998-9A93-43F6-A766-1B4D4E97FC7E}"/>
              </a:ext>
            </a:extLst>
          </p:cNvPr>
          <p:cNvSpPr txBox="1">
            <a:spLocks/>
          </p:cNvSpPr>
          <p:nvPr/>
        </p:nvSpPr>
        <p:spPr>
          <a:xfrm>
            <a:off x="0" y="23229"/>
            <a:ext cx="4624485" cy="86978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ro-RO" sz="3600" b="1">
                <a:latin typeface="Arial" panose="020B0604020202020204" pitchFamily="34" charset="0"/>
                <a:cs typeface="Arial" panose="020B0604020202020204" pitchFamily="34" charset="0"/>
              </a:rPr>
              <a:t>Figurile Lissajous:</a:t>
            </a:r>
            <a:endParaRPr lang="ro-RO"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24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0" y="23229"/>
            <a:ext cx="4624485" cy="869785"/>
          </a:xfrm>
        </p:spPr>
        <p:txBody>
          <a:bodyPr/>
          <a:lstStyle/>
          <a:p>
            <a:r>
              <a:rPr lang="ro-RO" sz="3600" b="1" dirty="0">
                <a:latin typeface="Arial" panose="020B0604020202020204" pitchFamily="34" charset="0"/>
                <a:cs typeface="Arial" panose="020B0604020202020204" pitchFamily="34" charset="0"/>
              </a:rPr>
              <a:t>Figurile Lissajous:</a:t>
            </a:r>
          </a:p>
        </p:txBody>
      </p:sp>
      <p:pic>
        <p:nvPicPr>
          <p:cNvPr id="2050" name="Picture 2">
            <a:extLst>
              <a:ext uri="{FF2B5EF4-FFF2-40B4-BE49-F238E27FC236}">
                <a16:creationId xmlns:a16="http://schemas.microsoft.com/office/drawing/2014/main" id="{BFE7159D-602A-46B1-85CD-D855DB065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365" y="804625"/>
            <a:ext cx="5731851" cy="5435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50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410547" y="0"/>
            <a:ext cx="2278129" cy="869785"/>
          </a:xfrm>
        </p:spPr>
        <p:txBody>
          <a:bodyPr/>
          <a:lstStyle/>
          <a:p>
            <a:r>
              <a:rPr lang="ro-RO" sz="3600" b="1" dirty="0"/>
              <a:t>Aplicație:</a:t>
            </a:r>
            <a:endParaRPr lang="en-US" b="1" noProof="1"/>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1" y="833693"/>
                <a:ext cx="9143999" cy="3980902"/>
              </a:xfrm>
            </p:spPr>
            <p:txBody>
              <a:bodyPr anchor="t">
                <a:noAutofit/>
              </a:bodyPr>
              <a:lstStyle/>
              <a:p>
                <a:pPr marL="0" indent="0">
                  <a:buNone/>
                </a:pPr>
                <a:r>
                  <a:rPr lang="ro-RO" sz="1800" dirty="0">
                    <a:cs typeface="Arial" panose="020B0604020202020204" pitchFamily="34" charset="0"/>
                  </a:rPr>
                  <a:t>Să se construiască în Tina circuitul de mai jos, de tip filtru trece jos, având </a:t>
                </a:r>
                <a14:m>
                  <m:oMath xmlns:m="http://schemas.openxmlformats.org/officeDocument/2006/math">
                    <m:sSub>
                      <m:sSubPr>
                        <m:ctrlPr>
                          <a:rPr lang="el-GR" sz="1800" i="1">
                            <a:latin typeface="Cambria Math" panose="02040503050406030204" pitchFamily="18" charset="0"/>
                          </a:rPr>
                        </m:ctrlPr>
                      </m:sSubPr>
                      <m:e>
                        <m:r>
                          <m:rPr>
                            <m:nor/>
                          </m:rPr>
                          <a:rPr lang="ro-RO" sz="1800"/>
                          <m:t>R</m:t>
                        </m:r>
                      </m:e>
                      <m:sub>
                        <m:r>
                          <a:rPr lang="en-US" sz="1800" b="0" i="1" smtClean="0">
                            <a:latin typeface="Cambria Math" panose="02040503050406030204" pitchFamily="18" charset="0"/>
                          </a:rPr>
                          <m:t>3</m:t>
                        </m:r>
                      </m:sub>
                    </m:sSub>
                  </m:oMath>
                </a14:m>
                <a:r>
                  <a:rPr lang="ro-RO" sz="1800" dirty="0">
                    <a:cs typeface="Arial" panose="020B0604020202020204" pitchFamily="34" charset="0"/>
                  </a:rPr>
                  <a:t>=</a:t>
                </a:r>
                <a:r>
                  <a:rPr lang="en-US" sz="1800" dirty="0">
                    <a:cs typeface="Arial" panose="020B0604020202020204" pitchFamily="34" charset="0"/>
                  </a:rPr>
                  <a:t>50k</a:t>
                </a:r>
                <a:r>
                  <a:rPr lang="el-GR" sz="1800" dirty="0">
                    <a:cs typeface="Arial" panose="020B0604020202020204" pitchFamily="34" charset="0"/>
                  </a:rPr>
                  <a:t>Ω</a:t>
                </a:r>
                <a:r>
                  <a:rPr lang="en-US" sz="1800" dirty="0">
                    <a:cs typeface="Arial" panose="020B0604020202020204" pitchFamily="34" charset="0"/>
                  </a:rPr>
                  <a:t> </a:t>
                </a:r>
                <a:r>
                  <a:rPr lang="ro-RO" sz="1800" dirty="0">
                    <a:cs typeface="Arial" panose="020B0604020202020204" pitchFamily="34" charset="0"/>
                  </a:rPr>
                  <a:t>și </a:t>
                </a:r>
                <a14:m>
                  <m:oMath xmlns:m="http://schemas.openxmlformats.org/officeDocument/2006/math">
                    <m:sSub>
                      <m:sSubPr>
                        <m:ctrlPr>
                          <a:rPr lang="el-GR" sz="1800" i="1" smtClean="0">
                            <a:latin typeface="Cambria Math" panose="02040503050406030204" pitchFamily="18" charset="0"/>
                          </a:rPr>
                        </m:ctrlPr>
                      </m:sSubPr>
                      <m:e>
                        <m:r>
                          <m:rPr>
                            <m:nor/>
                          </m:rPr>
                          <a:rPr lang="ro-RO" sz="1800" b="0" i="0" smtClean="0"/>
                          <m:t>C</m:t>
                        </m:r>
                      </m:e>
                      <m:sub>
                        <m:r>
                          <a:rPr lang="ro-RO" sz="1800" b="0" i="1" smtClean="0">
                            <a:latin typeface="Cambria Math" panose="02040503050406030204" pitchFamily="18" charset="0"/>
                          </a:rPr>
                          <m:t>1</m:t>
                        </m:r>
                      </m:sub>
                    </m:sSub>
                  </m:oMath>
                </a14:m>
                <a:r>
                  <a:rPr lang="ro-RO" sz="1800" dirty="0">
                    <a:cs typeface="Arial" panose="020B0604020202020204" pitchFamily="34" charset="0"/>
                  </a:rPr>
                  <a:t>=10nF.</a:t>
                </a:r>
                <a:r>
                  <a:rPr lang="en-US" sz="1800" dirty="0">
                    <a:cs typeface="Arial" panose="020B0604020202020204" pitchFamily="34" charset="0"/>
                  </a:rPr>
                  <a:t> </a:t>
                </a:r>
                <a:endParaRPr lang="ro-RO" sz="1800" dirty="0">
                  <a:cs typeface="Arial" panose="020B0604020202020204" pitchFamily="34" charset="0"/>
                </a:endParaRPr>
              </a:p>
              <a:p>
                <a:pPr marL="0" indent="0">
                  <a:buNone/>
                </a:pPr>
                <a:r>
                  <a:rPr lang="ro-RO" sz="1800" dirty="0">
                    <a:cs typeface="Arial" panose="020B0604020202020204" pitchFamily="34" charset="0"/>
                  </a:rPr>
                  <a:t>Se va aplica un semnal sinusoidal pentru 3 cazuri diferite și anume:</a:t>
                </a:r>
              </a:p>
              <a:p>
                <a:pPr marL="342900" indent="-342900">
                  <a:buFont typeface="+mj-lt"/>
                  <a:buAutoNum type="alphaLcPeriod"/>
                </a:pPr>
                <a:r>
                  <a:rPr lang="ro-RO" sz="1800" dirty="0">
                    <a:cs typeface="Arial" panose="020B0604020202020204" pitchFamily="34" charset="0"/>
                  </a:rPr>
                  <a:t>f = 100Hz, A = 2V, offset = 0,</a:t>
                </a:r>
                <a:r>
                  <a:rPr lang="el-GR" sz="1800" dirty="0"/>
                  <a:t> </a:t>
                </a:r>
                <a14:m>
                  <m:oMath xmlns:m="http://schemas.openxmlformats.org/officeDocument/2006/math">
                    <m:r>
                      <m:rPr>
                        <m:nor/>
                      </m:rPr>
                      <a:rPr lang="el-GR" sz="1800"/>
                      <m:t>ϴ</m:t>
                    </m:r>
                  </m:oMath>
                </a14:m>
                <a:r>
                  <a:rPr lang="ro-RO" sz="1800" dirty="0">
                    <a:cs typeface="Arial" panose="020B0604020202020204" pitchFamily="34" charset="0"/>
                  </a:rPr>
                  <a:t> = </a:t>
                </a:r>
                <a14:m>
                  <m:oMath xmlns:m="http://schemas.openxmlformats.org/officeDocument/2006/math">
                    <m:r>
                      <a:rPr lang="ro-RO" sz="1800" i="1">
                        <a:latin typeface="Cambria Math" panose="02040503050406030204" pitchFamily="18" charset="0"/>
                      </a:rPr>
                      <m:t>0°</m:t>
                    </m:r>
                    <m:r>
                      <a:rPr lang="ro-RO" sz="1800" b="0" i="0" smtClean="0">
                        <a:latin typeface="Cambria Math" panose="02040503050406030204" pitchFamily="18" charset="0"/>
                      </a:rPr>
                      <m:t>;</m:t>
                    </m:r>
                  </m:oMath>
                </a14:m>
                <a:endParaRPr lang="en-US" sz="1800" dirty="0"/>
              </a:p>
              <a:p>
                <a:pPr marL="342900" indent="-342900">
                  <a:buFont typeface="+mj-lt"/>
                  <a:buAutoNum type="alphaLcPeriod"/>
                </a:pPr>
                <a:r>
                  <a:rPr lang="ro-RO" sz="1800" dirty="0">
                    <a:cs typeface="Arial" panose="020B0604020202020204" pitchFamily="34" charset="0"/>
                  </a:rPr>
                  <a:t>f =   1 kHz, A = 2V, offset = 0,</a:t>
                </a:r>
                <a:r>
                  <a:rPr lang="el-GR" sz="1800" dirty="0"/>
                  <a:t> </a:t>
                </a:r>
                <a14:m>
                  <m:oMath xmlns:m="http://schemas.openxmlformats.org/officeDocument/2006/math">
                    <m:r>
                      <m:rPr>
                        <m:nor/>
                      </m:rPr>
                      <a:rPr lang="el-GR" sz="1800"/>
                      <m:t>ϴ</m:t>
                    </m:r>
                  </m:oMath>
                </a14:m>
                <a:r>
                  <a:rPr lang="ro-RO" sz="1800" dirty="0">
                    <a:cs typeface="Arial" panose="020B0604020202020204" pitchFamily="34" charset="0"/>
                  </a:rPr>
                  <a:t> = </a:t>
                </a:r>
                <a14:m>
                  <m:oMath xmlns:m="http://schemas.openxmlformats.org/officeDocument/2006/math">
                    <m:r>
                      <a:rPr lang="ro-RO" sz="1800" i="1">
                        <a:latin typeface="Cambria Math" panose="02040503050406030204" pitchFamily="18" charset="0"/>
                      </a:rPr>
                      <m:t>0°</m:t>
                    </m:r>
                    <m:r>
                      <a:rPr lang="ro-RO" sz="1800">
                        <a:latin typeface="Cambria Math" panose="02040503050406030204" pitchFamily="18" charset="0"/>
                      </a:rPr>
                      <m:t>;</m:t>
                    </m:r>
                  </m:oMath>
                </a14:m>
                <a:endParaRPr lang="ro-RO" sz="1800" dirty="0"/>
              </a:p>
              <a:p>
                <a:pPr marL="342900" indent="-342900">
                  <a:buFont typeface="Arial" panose="020B0604020202020204" pitchFamily="34" charset="0"/>
                  <a:buAutoNum type="alphaLcPeriod"/>
                </a:pPr>
                <a:r>
                  <a:rPr lang="ro-RO" sz="1800" dirty="0">
                    <a:cs typeface="Arial" panose="020B0604020202020204" pitchFamily="34" charset="0"/>
                  </a:rPr>
                  <a:t>f = 320 Hz, A = 2V, offset = 0,</a:t>
                </a:r>
                <a:r>
                  <a:rPr lang="el-GR" sz="1800" dirty="0"/>
                  <a:t> </a:t>
                </a:r>
                <a14:m>
                  <m:oMath xmlns:m="http://schemas.openxmlformats.org/officeDocument/2006/math">
                    <m:r>
                      <m:rPr>
                        <m:nor/>
                      </m:rPr>
                      <a:rPr lang="el-GR" sz="1800"/>
                      <m:t>ϴ</m:t>
                    </m:r>
                  </m:oMath>
                </a14:m>
                <a:r>
                  <a:rPr lang="ro-RO" sz="1800" dirty="0">
                    <a:cs typeface="Arial" panose="020B0604020202020204" pitchFamily="34" charset="0"/>
                  </a:rPr>
                  <a:t> = </a:t>
                </a:r>
                <a14:m>
                  <m:oMath xmlns:m="http://schemas.openxmlformats.org/officeDocument/2006/math">
                    <m:r>
                      <a:rPr lang="ro-RO" sz="1800" i="1">
                        <a:latin typeface="Cambria Math" panose="02040503050406030204" pitchFamily="18" charset="0"/>
                      </a:rPr>
                      <m:t>0°</m:t>
                    </m:r>
                    <m:r>
                      <a:rPr lang="ro-RO" sz="1800">
                        <a:latin typeface="Cambria Math" panose="02040503050406030204" pitchFamily="18" charset="0"/>
                      </a:rPr>
                      <m:t>;</m:t>
                    </m:r>
                  </m:oMath>
                </a14:m>
                <a:r>
                  <a:rPr lang="ro-RO" sz="1800" dirty="0"/>
                  <a:t>		</a:t>
                </a:r>
              </a:p>
              <a:p>
                <a:pPr marL="0" indent="0">
                  <a:buNone/>
                </a:pPr>
                <a:r>
                  <a:rPr lang="ro-RO" sz="1800" dirty="0"/>
                  <a:t>Să se vizualizeze semnalele folosind osciloscopul virtual. </a:t>
                </a:r>
              </a:p>
              <a:p>
                <a:pPr marL="0" indent="0">
                  <a:buNone/>
                </a:pPr>
                <a:r>
                  <a:rPr lang="ro-RO" sz="1800" dirty="0"/>
                  <a:t>Să se calculeze </a:t>
                </a:r>
                <a:r>
                  <a:rPr lang="ro-RO" sz="1800" dirty="0">
                    <a:cs typeface="Arial" panose="020B0604020202020204" pitchFamily="34" charset="0"/>
                  </a:rPr>
                  <a:t>diferența de fază între cele două semnale.</a:t>
                </a:r>
              </a:p>
              <a:p>
                <a:pPr marL="0" indent="0">
                  <a:buNone/>
                </a:pPr>
                <a:r>
                  <a:rPr lang="ro-RO" sz="1800" dirty="0">
                    <a:cs typeface="Arial" panose="020B0604020202020204" pitchFamily="34" charset="0"/>
                  </a:rPr>
                  <a:t>Să se utilizeze analizorul de semnal pentru a studia modul de comportament al filtrului pe domeniul 1Hz – 10kHz.</a:t>
                </a:r>
              </a:p>
              <a:p>
                <a:pPr marL="0" indent="0">
                  <a:buNone/>
                </a:pPr>
                <a:r>
                  <a:rPr lang="ro-RO" sz="1800" dirty="0">
                    <a:cs typeface="Arial" panose="020B0604020202020204" pitchFamily="34" charset="0"/>
                  </a:rPr>
                  <a:t>Să se utilizeze osciloscopul pentru evidențierea figurilor Lissajous.</a:t>
                </a:r>
              </a:p>
              <a:p>
                <a:pPr marL="0" indent="0">
                  <a:buNone/>
                </a:pPr>
                <a:r>
                  <a:rPr lang="ro-RO" sz="1800" dirty="0"/>
                  <a:t>					 </a:t>
                </a: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1" y="833693"/>
                <a:ext cx="9143999" cy="3980902"/>
              </a:xfrm>
              <a:blipFill>
                <a:blip r:embed="rId5"/>
                <a:stretch>
                  <a:fillRect l="-533" t="-1531"/>
                </a:stretch>
              </a:blipFill>
            </p:spPr>
            <p:txBody>
              <a:bodyPr/>
              <a:lstStyle/>
              <a:p>
                <a:r>
                  <a:rPr lang="ro-RO">
                    <a:noFill/>
                  </a:rPr>
                  <a:t> </a:t>
                </a:r>
              </a:p>
            </p:txBody>
          </p:sp>
        </mc:Fallback>
      </mc:AlternateContent>
      <p:pic>
        <p:nvPicPr>
          <p:cNvPr id="4" name="Picture 3">
            <a:extLst>
              <a:ext uri="{FF2B5EF4-FFF2-40B4-BE49-F238E27FC236}">
                <a16:creationId xmlns:a16="http://schemas.microsoft.com/office/drawing/2014/main" id="{1231ED62-18BF-447B-A52C-ED51A72D0588}"/>
              </a:ext>
            </a:extLst>
          </p:cNvPr>
          <p:cNvPicPr>
            <a:picLocks noChangeAspect="1"/>
          </p:cNvPicPr>
          <p:nvPr/>
        </p:nvPicPr>
        <p:blipFill>
          <a:blip r:embed="rId6"/>
          <a:stretch>
            <a:fillRect/>
          </a:stretch>
        </p:blipFill>
        <p:spPr>
          <a:xfrm>
            <a:off x="1661579" y="4300952"/>
            <a:ext cx="3356493" cy="2374485"/>
          </a:xfrm>
          <a:prstGeom prst="rect">
            <a:avLst/>
          </a:prstGeom>
        </p:spPr>
      </p:pic>
    </p:spTree>
    <p:extLst>
      <p:ext uri="{BB962C8B-B14F-4D97-AF65-F5344CB8AC3E}">
        <p14:creationId xmlns:p14="http://schemas.microsoft.com/office/powerpoint/2010/main" val="402212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429208" y="242800"/>
            <a:ext cx="3356493" cy="869785"/>
          </a:xfrm>
        </p:spPr>
        <p:txBody>
          <a:bodyPr>
            <a:normAutofit/>
          </a:bodyPr>
          <a:lstStyle/>
          <a:p>
            <a:r>
              <a:rPr lang="ro-RO" sz="3600" b="1" dirty="0"/>
              <a:t>Aplicație: soluție</a:t>
            </a:r>
            <a:endParaRPr lang="en-US" b="1" noProof="1"/>
          </a:p>
        </p:txBody>
      </p:sp>
      <mc:AlternateContent xmlns:mc="http://schemas.openxmlformats.org/markup-compatibility/2006">
        <mc:Choice xmlns:a14="http://schemas.microsoft.com/office/drawing/2010/main"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1" y="1549059"/>
                <a:ext cx="9143999" cy="4064878"/>
              </a:xfrm>
            </p:spPr>
            <p:txBody>
              <a:bodyPr anchor="t">
                <a:noAutofit/>
              </a:bodyPr>
              <a:lstStyle/>
              <a:p>
                <a:pPr marL="0" indent="0">
                  <a:lnSpc>
                    <a:spcPct val="100000"/>
                  </a:lnSpc>
                  <a:buNone/>
                </a:pPr>
                <a:r>
                  <a:rPr lang="ro-RO" sz="1800" b="1" dirty="0">
                    <a:cs typeface="Arial" panose="020B0604020202020204" pitchFamily="34" charset="0"/>
                  </a:rPr>
                  <a:t>a.  f = 100Hz, A = 2V, offset = 0,</a:t>
                </a:r>
                <a:r>
                  <a:rPr lang="el-GR" sz="1800" b="1" dirty="0"/>
                  <a:t> </a:t>
                </a:r>
                <a14:m>
                  <m:oMath xmlns:m="http://schemas.openxmlformats.org/officeDocument/2006/math">
                    <m:r>
                      <m:rPr>
                        <m:nor/>
                      </m:rPr>
                      <a:rPr lang="el-GR" sz="1800" b="1"/>
                      <m:t>ϴ</m:t>
                    </m:r>
                  </m:oMath>
                </a14:m>
                <a:r>
                  <a:rPr lang="ro-RO" sz="1800" b="1" dirty="0">
                    <a:cs typeface="Arial" panose="020B0604020202020204" pitchFamily="34" charset="0"/>
                  </a:rPr>
                  <a:t> = </a:t>
                </a:r>
                <a14:m>
                  <m:oMath xmlns:m="http://schemas.openxmlformats.org/officeDocument/2006/math">
                    <m:r>
                      <a:rPr lang="ro-RO" sz="1800" b="1" i="1">
                        <a:latin typeface="Cambria Math" panose="02040503050406030204" pitchFamily="18" charset="0"/>
                      </a:rPr>
                      <m:t>𝟎</m:t>
                    </m:r>
                    <m:r>
                      <a:rPr lang="ro-RO" sz="1800" b="1" i="1">
                        <a:latin typeface="Cambria Math" panose="02040503050406030204" pitchFamily="18" charset="0"/>
                      </a:rPr>
                      <m:t>°</m:t>
                    </m:r>
                    <m:r>
                      <a:rPr lang="ro-RO" sz="1800" b="1" i="0" smtClean="0">
                        <a:latin typeface="Cambria Math" panose="02040503050406030204" pitchFamily="18" charset="0"/>
                      </a:rPr>
                      <m:t>;</m:t>
                    </m:r>
                  </m:oMath>
                </a14:m>
                <a:endParaRPr lang="ro-RO" sz="1800" b="1" dirty="0"/>
              </a:p>
              <a:p>
                <a:pPr marL="0" indent="0">
                  <a:lnSpc>
                    <a:spcPct val="100000"/>
                  </a:lnSpc>
                  <a:buNone/>
                </a:pPr>
                <a:r>
                  <a:rPr lang="ro-RO" sz="1800" dirty="0">
                    <a:ea typeface="Cambria Math" panose="02040503050406030204" pitchFamily="18" charset="0"/>
                    <a:cs typeface="Arial" panose="020B0604020202020204" pitchFamily="34" charset="0"/>
                  </a:rPr>
                  <a:t>		</a:t>
                </a:r>
                <a:endParaRPr lang="en-US" sz="1800" dirty="0">
                  <a:ea typeface="Cambria Math" panose="02040503050406030204" pitchFamily="18" charset="0"/>
                  <a:cs typeface="Arial" panose="020B0604020202020204" pitchFamily="34" charset="0"/>
                </a:endParaRPr>
              </a:p>
              <a:p>
                <a:pPr marL="0" indent="0">
                  <a:lnSpc>
                    <a:spcPct val="100000"/>
                  </a:lnSpc>
                  <a:buNone/>
                </a:pPr>
                <a:r>
                  <a:rPr lang="ro-RO" sz="1800" b="1" dirty="0">
                    <a:cs typeface="Arial" panose="020B0604020202020204" pitchFamily="34" charset="0"/>
                  </a:rPr>
                  <a:t>b.   f =   1 kHz, A = 2V, offset = 0,</a:t>
                </a:r>
                <a:r>
                  <a:rPr lang="el-GR" sz="1800" b="1" dirty="0"/>
                  <a:t> </a:t>
                </a:r>
                <a14:m>
                  <m:oMath xmlns:m="http://schemas.openxmlformats.org/officeDocument/2006/math">
                    <m:r>
                      <m:rPr>
                        <m:nor/>
                      </m:rPr>
                      <a:rPr lang="el-GR" sz="1800" b="1"/>
                      <m:t>ϴ</m:t>
                    </m:r>
                  </m:oMath>
                </a14:m>
                <a:r>
                  <a:rPr lang="ro-RO" sz="1800" b="1" dirty="0">
                    <a:cs typeface="Arial" panose="020B0604020202020204" pitchFamily="34" charset="0"/>
                  </a:rPr>
                  <a:t> = </a:t>
                </a:r>
                <a14:m>
                  <m:oMath xmlns:m="http://schemas.openxmlformats.org/officeDocument/2006/math">
                    <m:r>
                      <a:rPr lang="ro-RO" sz="1800" b="1" i="1">
                        <a:latin typeface="Cambria Math" panose="02040503050406030204" pitchFamily="18" charset="0"/>
                      </a:rPr>
                      <m:t>𝟎</m:t>
                    </m:r>
                    <m:r>
                      <a:rPr lang="ro-RO" sz="1800" b="1" i="1">
                        <a:latin typeface="Cambria Math" panose="02040503050406030204" pitchFamily="18" charset="0"/>
                      </a:rPr>
                      <m:t>°</m:t>
                    </m:r>
                    <m:r>
                      <a:rPr lang="ro-RO" sz="1800" b="1">
                        <a:latin typeface="Cambria Math" panose="02040503050406030204" pitchFamily="18" charset="0"/>
                      </a:rPr>
                      <m:t>;</m:t>
                    </m:r>
                  </m:oMath>
                </a14:m>
                <a:endParaRPr lang="ro-RO" sz="1800" b="1" dirty="0"/>
              </a:p>
              <a:p>
                <a:pPr marL="0" indent="0" algn="ctr">
                  <a:lnSpc>
                    <a:spcPct val="150000"/>
                  </a:lnSpc>
                  <a:buNone/>
                </a:pPr>
                <a:endParaRPr lang="en-US" sz="1800" dirty="0">
                  <a:cs typeface="Arial" panose="020B0604020202020204" pitchFamily="34" charset="0"/>
                </a:endParaRPr>
              </a:p>
              <a:p>
                <a:pPr marL="342900" indent="-342900">
                  <a:lnSpc>
                    <a:spcPct val="150000"/>
                  </a:lnSpc>
                  <a:buAutoNum type="alphaLcPeriod" startAt="3"/>
                </a:pPr>
                <a:r>
                  <a:rPr lang="ro-RO" sz="1800" b="1" dirty="0">
                    <a:cs typeface="Arial" panose="020B0604020202020204" pitchFamily="34" charset="0"/>
                  </a:rPr>
                  <a:t>f = 320 Hz, A = 2V, offset = 0,</a:t>
                </a:r>
                <a:r>
                  <a:rPr lang="el-GR" sz="1800" b="1" dirty="0"/>
                  <a:t> </a:t>
                </a:r>
                <a14:m>
                  <m:oMath xmlns:m="http://schemas.openxmlformats.org/officeDocument/2006/math">
                    <m:r>
                      <m:rPr>
                        <m:nor/>
                      </m:rPr>
                      <a:rPr lang="el-GR" sz="1800" b="1"/>
                      <m:t>ϴ</m:t>
                    </m:r>
                  </m:oMath>
                </a14:m>
                <a:r>
                  <a:rPr lang="ro-RO" sz="1800" b="1" dirty="0">
                    <a:cs typeface="Arial" panose="020B0604020202020204" pitchFamily="34" charset="0"/>
                  </a:rPr>
                  <a:t> = </a:t>
                </a:r>
                <a14:m>
                  <m:oMath xmlns:m="http://schemas.openxmlformats.org/officeDocument/2006/math">
                    <m:r>
                      <a:rPr lang="ro-RO" sz="1800" b="1" i="1">
                        <a:latin typeface="Cambria Math" panose="02040503050406030204" pitchFamily="18" charset="0"/>
                      </a:rPr>
                      <m:t>𝟎</m:t>
                    </m:r>
                    <m:r>
                      <a:rPr lang="ro-RO" sz="1800" b="1" i="1">
                        <a:latin typeface="Cambria Math" panose="02040503050406030204" pitchFamily="18" charset="0"/>
                      </a:rPr>
                      <m:t>°</m:t>
                    </m:r>
                    <m:r>
                      <a:rPr lang="ro-RO" sz="1800" b="1">
                        <a:latin typeface="Cambria Math" panose="02040503050406030204" pitchFamily="18" charset="0"/>
                      </a:rPr>
                      <m:t>;</m:t>
                    </m:r>
                  </m:oMath>
                </a14:m>
                <a:r>
                  <a:rPr lang="ro-RO" sz="1800" dirty="0"/>
                  <a:t>	</a:t>
                </a:r>
                <a:endParaRPr lang="en-US" sz="1800" dirty="0"/>
              </a:p>
              <a:p>
                <a:pPr marL="0" indent="0" algn="ctr">
                  <a:lnSpc>
                    <a:spcPct val="150000"/>
                  </a:lnSpc>
                  <a:buNone/>
                </a:pPr>
                <a:r>
                  <a:rPr lang="ro-RO" sz="1800" dirty="0"/>
                  <a:t>				 </a:t>
                </a:r>
              </a:p>
            </p:txBody>
          </p:sp>
        </mc:Choice>
        <mc:Fallback>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1" y="1549059"/>
                <a:ext cx="9143999" cy="4064878"/>
              </a:xfrm>
              <a:blipFill>
                <a:blip r:embed="rId5"/>
                <a:stretch>
                  <a:fillRect l="-533" t="-750"/>
                </a:stretch>
              </a:blipFill>
            </p:spPr>
            <p:txBody>
              <a:bodyPr/>
              <a:lstStyle/>
              <a:p>
                <a:r>
                  <a:rPr lang="en-US">
                    <a:noFill/>
                  </a:rPr>
                  <a:t> </a:t>
                </a:r>
              </a:p>
            </p:txBody>
          </p:sp>
        </mc:Fallback>
      </mc:AlternateContent>
    </p:spTree>
    <p:extLst>
      <p:ext uri="{BB962C8B-B14F-4D97-AF65-F5344CB8AC3E}">
        <p14:creationId xmlns:p14="http://schemas.microsoft.com/office/powerpoint/2010/main" val="401468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410547" y="0"/>
            <a:ext cx="3356493" cy="869785"/>
          </a:xfrm>
        </p:spPr>
        <p:txBody>
          <a:bodyPr>
            <a:normAutofit/>
          </a:bodyPr>
          <a:lstStyle/>
          <a:p>
            <a:r>
              <a:rPr lang="ro-RO" sz="3600" b="1" dirty="0"/>
              <a:t>Aplicație: soluție</a:t>
            </a:r>
            <a:endParaRPr lang="en-US" b="1" noProof="1"/>
          </a:p>
        </p:txBody>
      </p:sp>
      <p:pic>
        <p:nvPicPr>
          <p:cNvPr id="11" name="Picture 10">
            <a:extLst>
              <a:ext uri="{FF2B5EF4-FFF2-40B4-BE49-F238E27FC236}">
                <a16:creationId xmlns:a16="http://schemas.microsoft.com/office/drawing/2014/main" id="{C8976D50-141A-4B00-AEEE-1A730800D610}"/>
              </a:ext>
            </a:extLst>
          </p:cNvPr>
          <p:cNvPicPr>
            <a:picLocks noChangeAspect="1"/>
          </p:cNvPicPr>
          <p:nvPr/>
        </p:nvPicPr>
        <p:blipFill>
          <a:blip r:embed="rId5"/>
          <a:stretch>
            <a:fillRect/>
          </a:stretch>
        </p:blipFill>
        <p:spPr>
          <a:xfrm>
            <a:off x="279917" y="1031843"/>
            <a:ext cx="8733453" cy="4891497"/>
          </a:xfrm>
          <a:prstGeom prst="rect">
            <a:avLst/>
          </a:prstGeom>
        </p:spPr>
      </p:pic>
    </p:spTree>
    <p:extLst>
      <p:ext uri="{BB962C8B-B14F-4D97-AF65-F5344CB8AC3E}">
        <p14:creationId xmlns:p14="http://schemas.microsoft.com/office/powerpoint/2010/main" val="904500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wQAPwwAAAAAAAAAAAAAIAD///////////////8AAAD///////////////8DAAAAAgD///////8DAAAAAgD///////////////////////////////////////////////////////////////////////////////////////////////////////////////////////////////////////////////////////////////////////////////////////////////////////////////////////////////////////////////////////////////////////////////////////////////////////////////////////////////////////////////////////////////////////////////////////////////////////////////////////////////////////////////////////////////////////////////////////////////8BACAA////////////////AAAO////////AwAAAAMA////////////////////////////////////////////////////////////////////////////////////////////////////////////////////////////////////////////////////////////////////////////////////////////////////////////////////////////////////////////////////////////////////////////////////////////////////////////////////////////////////////////////////////////////////////////////////////////////////////////////////////////////////////////////////////////////////////////////////////////////////////////////////////AgACAP///////wQAAAACABAAC5z2HV0jwkdKiQpVklg4FekFAAAAAAADAAAAAAADAAAAAwADAAAAAAD///////8DAAEA////////BAAAAAMAEAALN/Hc1Rh1f0e6Ua+jcAKsz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Jz2HV0jwkdKiQpVklg4FekDRGF0YQAbAAAABExpbmtlZFNoYXBlRGF0YQAFAAAAAAACTmFtZQAZAAAATGlua2VkU2hhcGVzRGF0YVByb3BlcnR5ABBWZXJzaW9uAAAAAAAJTGFzdFdyaXRlANSzwqyHAQAAAAEA/////50AnQAAAAVfaWQAEAAAAAQ38dzVGHV/R7pRr6NwAqzNA0RhdGEAKgAAAAhQcmVzZW50YXRpb25TY2FubmVkRm9yTGlua2VkU2hhcGVzAAEAAk5hbWUAJAAAAExpbmtlZFNoYXBlUHJlc2VudGF0aW9uU2V0dGluZ3NEYXRhABBWZXJzaW9uAAAAAAAJTGFzdFdyaXRlABO0wqyH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F5A3CFCC40B349BC2B5C10F1471309" ma:contentTypeVersion="7" ma:contentTypeDescription="Create a new document." ma:contentTypeScope="" ma:versionID="f4062d20b9e7ae9a8ab4d126842aa8ac">
  <xsd:schema xmlns:xsd="http://www.w3.org/2001/XMLSchema" xmlns:xs="http://www.w3.org/2001/XMLSchema" xmlns:p="http://schemas.microsoft.com/office/2006/metadata/properties" xmlns:ns3="b12a351b-a2e6-44ce-8bd6-8c3d80bc7e18" targetNamespace="http://schemas.microsoft.com/office/2006/metadata/properties" ma:root="true" ma:fieldsID="bbb3880e11db045927db536b28b41d8a" ns3:_="">
    <xsd:import namespace="b12a351b-a2e6-44ce-8bd6-8c3d80bc7e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a351b-a2e6-44ce-8bd6-8c3d80bc7e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E05C71-AE56-475A-B06B-3A5B47FB4DC9}">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b12a351b-a2e6-44ce-8bd6-8c3d80bc7e18"/>
    <ds:schemaRef ds:uri="http://www.w3.org/XML/1998/namespace"/>
    <ds:schemaRef ds:uri="http://purl.org/dc/dcmitype/"/>
  </ds:schemaRefs>
</ds:datastoreItem>
</file>

<file path=customXml/itemProps2.xml><?xml version="1.0" encoding="utf-8"?>
<ds:datastoreItem xmlns:ds="http://schemas.openxmlformats.org/officeDocument/2006/customXml" ds:itemID="{ED2C53C5-8076-4A91-86DB-6A3A8B786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2a351b-a2e6-44ce-8bd6-8c3d80bc7e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FECB8C-7585-4CF1-A074-F9E384BC37A1}">
  <ds:schemaRefs>
    <ds:schemaRef ds:uri="http://schemas.microsoft.com/sharepoint/v3/contenttype/forms"/>
  </ds:schemaRefs>
</ds:datastoreItem>
</file>

<file path=docMetadata/LabelInfo.xml><?xml version="1.0" encoding="utf-8"?>
<clbl:labelList xmlns:clbl="http://schemas.microsoft.com/office/2020/mipLabelMetadata">
  <clbl:label id="{8d4b558f-7b2e-40ba-ad1f-e04d79e6265a}" enabled="0" method="" siteId="{8d4b558f-7b2e-40ba-ad1f-e04d79e6265a}" removed="1"/>
</clbl:labelList>
</file>

<file path=docProps/app.xml><?xml version="1.0" encoding="utf-8"?>
<Properties xmlns="http://schemas.openxmlformats.org/officeDocument/2006/extended-properties" xmlns:vt="http://schemas.openxmlformats.org/officeDocument/2006/docPropsVTypes">
  <TotalTime>0</TotalTime>
  <Words>1028</Words>
  <Application>Microsoft Office PowerPoint</Application>
  <PresentationFormat>On-screen Show (4:3)</PresentationFormat>
  <Paragraphs>88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Principii, Tehnici și Dispozitive de Măsurare    Osciloscopul digital – partea 2  </vt:lpstr>
      <vt:lpstr>PowerPoint Presentation</vt:lpstr>
      <vt:lpstr>PowerPoint Presentation</vt:lpstr>
      <vt:lpstr>PowerPoint Presentation</vt:lpstr>
      <vt:lpstr>PowerPoint Presentation</vt:lpstr>
      <vt:lpstr>Figurile Lissajous:</vt:lpstr>
      <vt:lpstr>Aplicație:</vt:lpstr>
      <vt:lpstr>Aplicație: soluție</vt:lpstr>
      <vt:lpstr>Aplicație: soluție</vt:lpstr>
      <vt:lpstr>Aplicație: soluție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Principii, Tehnici și Dispozitive de Măsurare    Osciloscopul digital – partea 1</dc:title>
  <dc:creator>Bonciog, Daniel</dc:creator>
  <cp:lastModifiedBy>Pescari, Catalin02 (uie01054)</cp:lastModifiedBy>
  <cp:revision>65</cp:revision>
  <dcterms:created xsi:type="dcterms:W3CDTF">2020-11-01T08:49:17Z</dcterms:created>
  <dcterms:modified xsi:type="dcterms:W3CDTF">2023-05-04T06:02:40Z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2020-11-15T14:56:40Z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f9f27602-6329-4c67-9b27-99f9de8d7149</vt:lpwstr>
  </property>
  <property fmtid="{D5CDD505-2E9C-101B-9397-08002B2CF9AE}" pid="8" name="MSIP_Label_d546e5e1-5d42-4630-bacd-c69bfdcbd5e8_ContentBits">
    <vt:lpwstr>0</vt:lpwstr>
  </property>
  <property fmtid="{D5CDD505-2E9C-101B-9397-08002B2CF9AE}" pid="9" name="SmartTag">
    <vt:lpwstr>4</vt:lpwstr>
  </property>
  <property fmtid="{D5CDD505-2E9C-101B-9397-08002B2CF9AE}" pid="10" name="ClassificationContentMarkingFooterText">
    <vt:lpwstr>Internal</vt:lpwstr>
  </property>
</Properties>
</file>