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sldIdLst>
    <p:sldId id="256" r:id="rId5"/>
    <p:sldId id="412" r:id="rId6"/>
    <p:sldId id="414" r:id="rId7"/>
    <p:sldId id="413" r:id="rId8"/>
    <p:sldId id="415" r:id="rId9"/>
    <p:sldId id="416" r:id="rId10"/>
    <p:sldId id="417" r:id="rId11"/>
    <p:sldId id="425" r:id="rId12"/>
    <p:sldId id="426" r:id="rId13"/>
  </p:sldIdLst>
  <p:sldSz cx="9144000" cy="6858000" type="screen4x3"/>
  <p:notesSz cx="6858000" cy="9144000"/>
  <p:custDataLst>
    <p:tags r:id="rId15"/>
  </p:custDataLst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stelP" initials="C" lastIdx="2" clrIdx="0"/>
  <p:cmAuthor id="2" name="Adi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5226" autoAdjust="0"/>
  </p:normalViewPr>
  <p:slideViewPr>
    <p:cSldViewPr snapToGrid="0">
      <p:cViewPr varScale="1">
        <p:scale>
          <a:sx n="80" d="100"/>
          <a:sy n="80" d="100"/>
        </p:scale>
        <p:origin x="178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C9BA6-90AD-4650-BF55-C3874181A1AC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8C55C-A10A-4E48-A159-E455950CB6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723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8C55C-A10A-4E48-A159-E455950CB69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4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9F33-A95A-410B-9629-E8B81F83F58B}" type="datetime1">
              <a:rPr lang="ro-RO" smtClean="0"/>
              <a:pPr/>
              <a:t>21.04.2024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720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0A78D-3364-4538-B410-00066B0D8834}" type="datetime1">
              <a:rPr lang="ro-RO" smtClean="0"/>
              <a:pPr/>
              <a:t>21.04.2024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8266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8FA9-A313-43AA-9237-9EC616644550}" type="datetime1">
              <a:rPr lang="ro-RO" smtClean="0"/>
              <a:pPr/>
              <a:t>21.04.2024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6066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11B9-0F4C-4A59-8124-DF29288C60EC}" type="datetime1">
              <a:rPr lang="ro-RO" smtClean="0"/>
              <a:pPr/>
              <a:t>21.04.2024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358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1CD0-FFD5-4B78-9CC0-58E27F0B55EF}" type="datetime1">
              <a:rPr lang="ro-RO" smtClean="0"/>
              <a:pPr/>
              <a:t>21.04.2024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347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D495-9C00-415E-8507-5125C763CB96}" type="datetime1">
              <a:rPr lang="ro-RO" smtClean="0"/>
              <a:pPr/>
              <a:t>21.04.2024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450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75C1-C263-446D-8BCA-A444F3216CD1}" type="datetime1">
              <a:rPr lang="ro-RO" smtClean="0"/>
              <a:pPr/>
              <a:t>21.04.2024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787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A14EB-127B-42F0-B813-8A22A844C287}" type="datetime1">
              <a:rPr lang="ro-RO" smtClean="0"/>
              <a:pPr/>
              <a:t>21.04.2024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320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E5F5-64D2-4FCF-9260-9BFB10D9ADA0}" type="datetime1">
              <a:rPr lang="ro-RO" smtClean="0"/>
              <a:pPr/>
              <a:t>21.04.2024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9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F25D9-DE6F-4515-8C39-F2DCE77438E4}" type="datetime1">
              <a:rPr lang="ro-RO" smtClean="0"/>
              <a:pPr/>
              <a:t>21.04.2024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476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87071-4F86-4669-96AF-972B57005689}" type="datetime1">
              <a:rPr lang="ro-RO" smtClean="0"/>
              <a:pPr/>
              <a:t>21.04.2024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/>
              <a:t>Ing. Adrian Petru BUTA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814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33CD3-BE0A-4AD4-9C5D-C0EBE8F022BC}" type="datetime1">
              <a:rPr lang="ro-RO" smtClean="0"/>
              <a:pPr/>
              <a:t>21.04.2024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/>
              <a:t>Ing. Adrian Petru BUTA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21AC-CB3B-4874-AC82-090943AE4F9F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1266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0377" y="3429001"/>
            <a:ext cx="4150659" cy="2635898"/>
          </a:xfrm>
          <a:noFill/>
        </p:spPr>
        <p:txBody>
          <a:bodyPr anchor="t">
            <a:noAutofit/>
          </a:bodyPr>
          <a:lstStyle/>
          <a:p>
            <a:r>
              <a:rPr lang="ro-RO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Măsurări electrice și electronice</a:t>
            </a:r>
            <a:b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</a:br>
            <a:br>
              <a:rPr lang="en-US" sz="36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 Studiul amplificatorului opera</a:t>
            </a:r>
            <a:r>
              <a:rPr lang="ro-RO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țional</a:t>
            </a:r>
            <a:endParaRPr lang="ro-RO" sz="36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1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4" y="386715"/>
            <a:ext cx="7886700" cy="86978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Studiul amplificatorului opera</a:t>
            </a:r>
            <a:r>
              <a:rPr lang="ro-RO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țional </a:t>
            </a:r>
            <a:r>
              <a:rPr lang="ro-RO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4577" y="1385311"/>
                <a:ext cx="8811471" cy="4810216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ro-RO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Amplificator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ispozitivul care realizează creşterea nivelului </a:t>
                </a:r>
                <a:endParaRPr lang="ro-RO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energetic al semnalului, fără a modifica</a:t>
                </a: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forma </a:t>
                </a:r>
                <a:endParaRPr lang="ro-RO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sau structura acestuia</a:t>
                </a: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Caracteristici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-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este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amplificator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diferenţial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ro-RO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amplificarea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în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tensiune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este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foarte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mare (în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cazul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ideal –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infinită</a:t>
                </a:r>
                <a:r>
                  <a:rPr lang="ro-RO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≡</a:t>
                </a:r>
                <a:r>
                  <a:rPr lang="en-US" sz="14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ro-RO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ro-RO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ro-RO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impedan</a:t>
                </a:r>
                <a:r>
                  <a:rPr lang="ro-RO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ța(rezistența)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intrare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este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foarte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mare (în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cazul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ideal -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infinită</a:t>
                </a:r>
                <a:r>
                  <a:rPr lang="ro-RO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≡</a:t>
                </a:r>
                <a:r>
                  <a:rPr lang="en-US" sz="14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  <m:sub>
                        <m:r>
                          <a:rPr lang="ro-RO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ro-RO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  <m:sub>
                        <m:r>
                          <a:rPr lang="ro-RO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ro-RO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impedan</a:t>
                </a:r>
                <a:r>
                  <a:rPr lang="ro-RO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ța(rezistența)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 ieşire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este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foarte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mică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(în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cazul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ideal - zero).</a:t>
                </a:r>
              </a:p>
              <a:p>
                <a:pPr marL="0" indent="0">
                  <a:buNone/>
                </a:pPr>
                <a:endParaRPr lang="ro-RO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o-RO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Amplificarea (câștigul)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definită ca raportul dintre mărimea de ieşire şi mărimea de</a:t>
                </a: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intrare</a:t>
                </a: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ro-RO" sz="1600" dirty="0"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o-RO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o-RO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-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raportul a două mărimi de acelaşi fel, ea poate fi</a:t>
                </a: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exprimată şi în decibeli (dB)</a:t>
                </a: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ro-RO" sz="1600" dirty="0">
                    <a:cs typeface="Arial" panose="020B0604020202020204" pitchFamily="34" charset="0"/>
                  </a:rPr>
                  <a:t>A</a:t>
                </a:r>
                <a:r>
                  <a:rPr lang="en-US" sz="1600" dirty="0">
                    <a:cs typeface="Arial" panose="020B0604020202020204" pitchFamily="34" charset="0"/>
                  </a:rPr>
                  <a:t> [dB]</a:t>
                </a:r>
                <a:r>
                  <a:rPr lang="ro-RO" sz="1600" dirty="0"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20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log</m:t>
                    </m:r>
                    <m:r>
                      <a:rPr lang="ro-RO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o-RO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577" y="1385311"/>
                <a:ext cx="8811471" cy="4810216"/>
              </a:xfrm>
              <a:blipFill>
                <a:blip r:embed="rId3"/>
                <a:stretch>
                  <a:fillRect l="-415" t="-887" r="-27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2F13983-07B0-4871-8C69-F0F652903D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760"/>
          <a:stretch/>
        </p:blipFill>
        <p:spPr>
          <a:xfrm>
            <a:off x="5897576" y="66519"/>
            <a:ext cx="3246424" cy="238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4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978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Studiul amplificatorului opera</a:t>
            </a:r>
            <a:r>
              <a:rPr lang="ro-RO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țional </a:t>
            </a:r>
            <a:r>
              <a:rPr lang="ro-RO" sz="2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164338BC-B87F-417D-9422-8E56694A8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77" y="1385311"/>
            <a:ext cx="8811471" cy="481021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Obţinerea unor performanţe superioare pentru amplificatoare se poate realiza prin introducerea acestora în bucle de reacţie negativă, ceea ce conduce la o serie de avantaje, ca:</a:t>
            </a:r>
          </a:p>
          <a:p>
            <a:pPr marL="0" indent="0">
              <a:buNone/>
            </a:pP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a) îmbunătăţirea liniarităţii caracteristicii de transfer statice şi deci, reducerea distorsiunilor de neliniaritate;</a:t>
            </a:r>
          </a:p>
          <a:p>
            <a:pPr marL="0" indent="0">
              <a:buNone/>
            </a:pP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b) asigurarea constanţei amplificării la îmbătrânirea dispozitivelor electronice sau schimbarea acestora;</a:t>
            </a:r>
          </a:p>
          <a:p>
            <a:pPr marL="0" indent="0">
              <a:buNone/>
            </a:pP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c) creşterea benzii de frecvenţe a amplificatorului;</a:t>
            </a:r>
          </a:p>
          <a:p>
            <a:pPr marL="0" indent="0">
              <a:buNone/>
            </a:pP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d) micşorarea nivelului de zgomot şi a derivei de zero;</a:t>
            </a:r>
          </a:p>
          <a:p>
            <a:pPr marL="0" indent="0">
              <a:buNone/>
            </a:pP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e) creşterea impedanţei de intrare şi micşorarea impedanţei de ieşire (în anumite cazuri) etc.</a:t>
            </a:r>
          </a:p>
          <a:p>
            <a:pPr marL="0" indent="0">
              <a:buNone/>
            </a:pPr>
            <a:endParaRPr lang="ro-RO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Folosirea reacţiei la un amplificator presupune aducerea la intrarea acestuia a unei părţi din semnalul de ieşire prin bucla de reacţie, în scopul modificării caracteristicilor amplificatorului; dacă semnalul adus prin bucla de reacţie produce creşterea semnalului de intrare, reacţia este pozitivă, iar în caz contrar, negativă. Reacţia pozitivă este folosită la oscilatoarele electronice.</a:t>
            </a:r>
          </a:p>
        </p:txBody>
      </p:sp>
    </p:spTree>
    <p:extLst>
      <p:ext uri="{BB962C8B-B14F-4D97-AF65-F5344CB8AC3E}">
        <p14:creationId xmlns:p14="http://schemas.microsoft.com/office/powerpoint/2010/main" val="258718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4577" y="4851918"/>
                <a:ext cx="8811471" cy="1343608"/>
              </a:xfrm>
            </p:spPr>
            <p:txBody>
              <a:bodyPr anchor="t">
                <a:noAutofit/>
              </a:bodyPr>
              <a:lstStyle/>
              <a:p>
                <a:pPr marL="0" indent="0" algn="ctr">
                  <a:buNone/>
                </a:pPr>
                <a:r>
                  <a:rPr lang="ro-RO" sz="2400" dirty="0"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ro-RO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ro-RO" sz="2400" dirty="0"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o-RO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577" y="4851918"/>
                <a:ext cx="8811471" cy="1343608"/>
              </a:xfrm>
              <a:blipFill>
                <a:blip r:embed="rId3"/>
                <a:stretch>
                  <a:fillRect t="-136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B8BC805-CADC-4406-BA31-2AEF63E93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77" y="1471133"/>
            <a:ext cx="8733453" cy="3144562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23CE2784-8754-4727-A501-96697A97AFD3}"/>
              </a:ext>
            </a:extLst>
          </p:cNvPr>
          <p:cNvSpPr txBox="1">
            <a:spLocks/>
          </p:cNvSpPr>
          <p:nvPr/>
        </p:nvSpPr>
        <p:spPr>
          <a:xfrm>
            <a:off x="164577" y="365126"/>
            <a:ext cx="7886700" cy="869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Conexiuni de bază ale AO: </a:t>
            </a:r>
            <a:r>
              <a:rPr lang="ro-RO" sz="20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Inversorul</a:t>
            </a:r>
            <a:endParaRPr lang="ro-RO" sz="24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09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4577" y="4851918"/>
                <a:ext cx="8811471" cy="1343608"/>
              </a:xfrm>
            </p:spPr>
            <p:txBody>
              <a:bodyPr anchor="t">
                <a:noAutofit/>
              </a:bodyPr>
              <a:lstStyle/>
              <a:p>
                <a:pPr marL="0" indent="0" algn="ctr">
                  <a:buNone/>
                </a:pPr>
                <a:r>
                  <a:rPr lang="ro-RO" sz="2400" dirty="0"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ro-RO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1+</a:t>
                </a:r>
                <a14:m>
                  <m:oMath xmlns:m="http://schemas.openxmlformats.org/officeDocument/2006/math">
                    <m:r>
                      <a:rPr lang="ro-RO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ro-RO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577" y="4851918"/>
                <a:ext cx="8811471" cy="1343608"/>
              </a:xfrm>
              <a:blipFill>
                <a:blip r:embed="rId3"/>
                <a:stretch>
                  <a:fillRect t="-136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414CE33-8EBA-40A8-ABBD-CA6318E5E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77" y="1483692"/>
            <a:ext cx="8733454" cy="3119445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80ABE29-2B6B-47F4-841D-C0CF4954DC4D}"/>
              </a:ext>
            </a:extLst>
          </p:cNvPr>
          <p:cNvSpPr txBox="1">
            <a:spLocks/>
          </p:cNvSpPr>
          <p:nvPr/>
        </p:nvSpPr>
        <p:spPr>
          <a:xfrm>
            <a:off x="164577" y="365126"/>
            <a:ext cx="7886700" cy="869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Conexiuni de bază ale AO: </a:t>
            </a:r>
            <a:r>
              <a:rPr lang="ro-RO" sz="20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Neinversorul</a:t>
            </a:r>
            <a:endParaRPr lang="ro-RO" sz="24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66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o-R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77" y="365126"/>
            <a:ext cx="7886700" cy="869785"/>
          </a:xfrm>
        </p:spPr>
        <p:txBody>
          <a:bodyPr>
            <a:normAutofit/>
          </a:bodyPr>
          <a:lstStyle/>
          <a:p>
            <a:r>
              <a:rPr lang="ro-RO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Conexiuni de bază ale AO: </a:t>
            </a:r>
            <a:r>
              <a:rPr lang="ro-RO" sz="20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Amplificatorul diferențial</a:t>
            </a:r>
            <a:endParaRPr lang="ro-RO" sz="24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85" y="3429000"/>
                <a:ext cx="8914110" cy="3063874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Dacă punem la masă intrarea inversoare se obține un amplificator INVERSOR pentru care: </a:t>
                </a:r>
                <a:endParaRPr lang="ro-RO" sz="160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r>
                          <a:rPr lang="ro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ro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ro-RO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ro-RO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Daca punem intrarea neinversoare la masă se obține un amplificator NEINVERSOR pentru care: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b>
                    </m:sSub>
                    <m:r>
                      <a:rPr lang="ro-RO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ro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=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&gt;</a:t>
                </a:r>
                <a:r>
                  <a:rPr lang="ro-RO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(divizor de tensiune) ce reprezintă mărimea de intrare </a:t>
                </a:r>
              </a:p>
              <a:p>
                <a:pPr marL="0" indent="0" algn="ctr">
                  <a:buNone/>
                </a:pPr>
                <a:r>
                  <a:rPr lang="ro-RO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și deci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02</m:t>
                        </m:r>
                      </m:sub>
                    </m:sSub>
                    <m:r>
                      <a:rPr lang="ro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ro-RO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ro-RO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ro-RO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ro-RO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 realitate , semnalele de intrare nu acționează pe rând ci simultan și tensiunea de ieșire este efectul acumulat al celor 2 cauze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ro-RO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</a:t>
                </a:r>
                <a:r>
                  <a:rPr lang="en-US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r>
                          <a:rPr lang="ro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ro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  <m:r>
                          <a:rPr lang="ro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  <m:r>
                      <a:rPr lang="ro-RO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ro-RO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ro-RO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ro-RO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ro-RO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ro-RO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ro-RO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ro-RO" sz="16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ro-RO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85" y="3429000"/>
                <a:ext cx="8914110" cy="3063874"/>
              </a:xfrm>
              <a:blipFill>
                <a:blip r:embed="rId3"/>
                <a:stretch>
                  <a:fillRect l="-410" t="-1394" r="-27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C57C50B-A60D-4E6E-97D9-36FCB7D10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77" y="1059651"/>
            <a:ext cx="3828303" cy="22570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5">
                <a:extLst>
                  <a:ext uri="{FF2B5EF4-FFF2-40B4-BE49-F238E27FC236}">
                    <a16:creationId xmlns:a16="http://schemas.microsoft.com/office/drawing/2014/main" id="{702BDDE9-2641-4B06-AA34-35C28EE2C6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2880" y="1155832"/>
                <a:ext cx="4699518" cy="1854067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o-RO" sz="1600" dirty="0"/>
                  <a:t>Coeficienţii lui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600" dirty="0"/>
                  <a:t> şi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ro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ro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600" dirty="0"/>
                  <a:t> trebuie să fie egali în modul:</a:t>
                </a:r>
              </a:p>
              <a:p>
                <a:pPr marL="0" indent="0">
                  <a:buNone/>
                </a:pPr>
                <a:r>
                  <a:rPr lang="ro-RO" sz="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ro-RO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ro-RO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ro-RO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o-RO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ro-RO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ro-RO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o-RO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o-RO" sz="16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ontent Placeholder 15">
                <a:extLst>
                  <a:ext uri="{FF2B5EF4-FFF2-40B4-BE49-F238E27FC236}">
                    <a16:creationId xmlns:a16="http://schemas.microsoft.com/office/drawing/2014/main" id="{702BDDE9-2641-4B06-AA34-35C28EE2C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80" y="1155832"/>
                <a:ext cx="4699518" cy="1854067"/>
              </a:xfrm>
              <a:prstGeom prst="rect">
                <a:avLst/>
              </a:prstGeom>
              <a:blipFill>
                <a:blip r:embed="rId5"/>
                <a:stretch>
                  <a:fillRect l="-649" t="-230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D0D0B41-05CE-4741-8249-8542C07135B7}"/>
                  </a:ext>
                </a:extLst>
              </p:cNvPr>
              <p:cNvSpPr/>
              <p:nvPr/>
            </p:nvSpPr>
            <p:spPr>
              <a:xfrm>
                <a:off x="4732230" y="2340421"/>
                <a:ext cx="3220818" cy="7656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o-RO" sz="2800" b="1" dirty="0"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ro-RO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8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  <m:r>
                              <a:rPr lang="ro-RO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𝒊</m:t>
                            </m:r>
                            <m:r>
                              <a:rPr lang="ro-RO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ro-RO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ro-RO" sz="2800" b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ro-RO" sz="28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D0D0B41-05CE-4741-8249-8542C0713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230" y="2340421"/>
                <a:ext cx="3220818" cy="765659"/>
              </a:xfrm>
              <a:prstGeom prst="rect">
                <a:avLst/>
              </a:prstGeom>
              <a:blipFill>
                <a:blip r:embed="rId6"/>
                <a:stretch>
                  <a:fillRect l="-3403" b="-317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52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1430980-3FDB-4815-A825-FE8EA1F9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43" y="6289136"/>
            <a:ext cx="2282372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AE19C-7B8E-4771-A1C8-A0982D082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872" y="501485"/>
            <a:ext cx="2278128" cy="12035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0"/>
            <a:ext cx="2278129" cy="869785"/>
          </a:xfrm>
        </p:spPr>
        <p:txBody>
          <a:bodyPr/>
          <a:lstStyle/>
          <a:p>
            <a:r>
              <a:rPr lang="ro-RO" sz="3600" b="1" dirty="0"/>
              <a:t>Aplicație:</a:t>
            </a:r>
            <a:endParaRPr lang="en-US" b="1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833692"/>
                <a:ext cx="9143999" cy="6321709"/>
              </a:xfrm>
            </p:spPr>
            <p:txBody>
              <a:bodyPr anchor="t">
                <a:noAutofit/>
              </a:bodyPr>
              <a:lstStyle/>
              <a:p>
                <a:pPr marL="342900" indent="-342900">
                  <a:buAutoNum type="arabicPeriod"/>
                </a:pPr>
                <a:r>
                  <a:rPr lang="ro-RO" sz="1800" dirty="0">
                    <a:cs typeface="Arial" panose="020B0604020202020204" pitchFamily="34" charset="0"/>
                  </a:rPr>
                  <a:t>Să se construiască în Tina circuitul de mai jos. </a:t>
                </a:r>
              </a:p>
              <a:p>
                <a:pPr marL="0" indent="0">
                  <a:buNone/>
                </a:pPr>
                <a:r>
                  <a:rPr lang="ro-RO" sz="1800" dirty="0">
                    <a:cs typeface="Arial" panose="020B0604020202020204" pitchFamily="34" charset="0"/>
                  </a:rPr>
                  <a:t>	Acest circuit este un amplificator INVERSOR, cu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/>
                          <m:t>R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=1</a:t>
                </a:r>
                <a:r>
                  <a:rPr lang="en-US" sz="1800" dirty="0">
                    <a:cs typeface="Arial" panose="020B0604020202020204" pitchFamily="34" charset="0"/>
                  </a:rPr>
                  <a:t>0k</a:t>
                </a:r>
                <a:r>
                  <a:rPr lang="el-GR" sz="1800" dirty="0">
                    <a:cs typeface="Arial" panose="020B0604020202020204" pitchFamily="34" charset="0"/>
                  </a:rPr>
                  <a:t>Ω</a:t>
                </a:r>
                <a:r>
                  <a:rPr lang="ro-RO" sz="1800" dirty="0"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o-RO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=2</a:t>
                </a:r>
                <a:r>
                  <a:rPr lang="en-US" sz="1800" dirty="0">
                    <a:cs typeface="Arial" panose="020B0604020202020204" pitchFamily="34" charset="0"/>
                  </a:rPr>
                  <a:t>0k</a:t>
                </a:r>
                <a:r>
                  <a:rPr lang="el-GR" sz="1800" dirty="0">
                    <a:cs typeface="Arial" panose="020B0604020202020204" pitchFamily="34" charset="0"/>
                  </a:rPr>
                  <a:t>Ω</a:t>
                </a:r>
                <a:r>
                  <a:rPr lang="ro-RO" sz="1800" dirty="0">
                    <a:cs typeface="Arial" panose="020B0604020202020204" pitchFamily="34" charset="0"/>
                  </a:rPr>
                  <a:t> și este alimentat cu o tensiune de ± 18V. La intrarea inversoare a amplificatorului se va aduce un semnal sinusoidal având f = 3 kHz, A = 7V, offset = 0,</a:t>
                </a:r>
                <a:r>
                  <a:rPr lang="el-GR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/>
                      <m:t>ϴ</m:t>
                    </m:r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0°</m:t>
                    </m:r>
                    <m:r>
                      <a:rPr lang="ro-RO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o-RO" sz="1800" dirty="0"/>
                  <a:t>	</a:t>
                </a:r>
              </a:p>
              <a:p>
                <a:pPr marL="0" indent="0">
                  <a:buNone/>
                </a:pPr>
                <a:r>
                  <a:rPr lang="ro-RO" sz="1800" dirty="0"/>
                  <a:t>a. Să se calculeze amplificarea (câștigul) acestui amplificator.</a:t>
                </a:r>
              </a:p>
              <a:p>
                <a:pPr marL="0" indent="0">
                  <a:buNone/>
                </a:pPr>
                <a:r>
                  <a:rPr lang="ro-RO" sz="1800" dirty="0"/>
                  <a:t>b. Pe osciloscop se vizualizează atât semnalul de la ieșire, cât și cel de la intrare. Ce se observă? Cum este semnalul de la ieșire față de cel de intrare? </a:t>
                </a:r>
              </a:p>
            </p:txBody>
          </p:sp>
        </mc:Choice>
        <mc:Fallback xmlns="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833692"/>
                <a:ext cx="9143999" cy="6321709"/>
              </a:xfrm>
              <a:blipFill>
                <a:blip r:embed="rId5"/>
                <a:stretch>
                  <a:fillRect l="-533" t="-964" r="-10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BBFA6C1-AB13-4F90-B204-6256C0CC7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0628" y="3130551"/>
            <a:ext cx="45434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7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1430980-3FDB-4815-A825-FE8EA1F9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43" y="6289136"/>
            <a:ext cx="2282372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AE19C-7B8E-4771-A1C8-A0982D082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872" y="501485"/>
            <a:ext cx="2278128" cy="12035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0"/>
            <a:ext cx="2278129" cy="869785"/>
          </a:xfrm>
        </p:spPr>
        <p:txBody>
          <a:bodyPr/>
          <a:lstStyle/>
          <a:p>
            <a:r>
              <a:rPr lang="ro-RO" sz="3600" b="1" dirty="0"/>
              <a:t>Aplicație:</a:t>
            </a:r>
            <a:endParaRPr lang="en-US" b="1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833692"/>
                <a:ext cx="9143999" cy="6321709"/>
              </a:xfrm>
            </p:spPr>
            <p:txBody>
              <a:bodyPr anchor="t">
                <a:noAutofit/>
              </a:bodyPr>
              <a:lstStyle/>
              <a:p>
                <a:pPr marL="342900" indent="-342900">
                  <a:buAutoNum type="arabicPeriod"/>
                </a:pPr>
                <a:r>
                  <a:rPr lang="ro-RO" sz="1800" dirty="0">
                    <a:cs typeface="Arial" panose="020B0604020202020204" pitchFamily="34" charset="0"/>
                  </a:rPr>
                  <a:t>Să se construiască în Tina circuitul de mai jos. </a:t>
                </a:r>
              </a:p>
              <a:p>
                <a:pPr marL="0" indent="0">
                  <a:buNone/>
                </a:pPr>
                <a:r>
                  <a:rPr lang="ro-RO" sz="1800" dirty="0">
                    <a:cs typeface="Arial" panose="020B0604020202020204" pitchFamily="34" charset="0"/>
                  </a:rPr>
                  <a:t>	Acest circuit este un amplificator NEINVERSOR, cu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/>
                          <m:t>R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=1.01</a:t>
                </a:r>
                <a:r>
                  <a:rPr lang="en-US" sz="1800" dirty="0">
                    <a:cs typeface="Arial" panose="020B0604020202020204" pitchFamily="34" charset="0"/>
                  </a:rPr>
                  <a:t>k</a:t>
                </a:r>
                <a:r>
                  <a:rPr lang="el-GR" sz="1800" dirty="0">
                    <a:cs typeface="Arial" panose="020B0604020202020204" pitchFamily="34" charset="0"/>
                  </a:rPr>
                  <a:t>Ω</a:t>
                </a:r>
                <a:r>
                  <a:rPr lang="ro-RO" sz="1800" dirty="0"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ro-RO" sz="18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l-G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=9.09k</a:t>
                </a:r>
                <a:r>
                  <a:rPr lang="el-GR" sz="1800" dirty="0">
                    <a:cs typeface="Arial" panose="020B0604020202020204" pitchFamily="34" charset="0"/>
                  </a:rPr>
                  <a:t>Ω</a:t>
                </a:r>
                <a:r>
                  <a:rPr lang="ro-RO" sz="1800" dirty="0">
                    <a:cs typeface="Arial" panose="020B0604020202020204" pitchFamily="34" charset="0"/>
                  </a:rPr>
                  <a:t> și este alimentat cu o tensiune de ± 15V. La intrarea neinversoare a amplificatorului se va aduce un semnal sinusoidal având f = 3 kHz, A = 7V, offset = 0,</a:t>
                </a:r>
                <a:r>
                  <a:rPr lang="el-GR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800"/>
                      <m:t>ϴ</m:t>
                    </m:r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0°</m:t>
                    </m:r>
                    <m:r>
                      <a:rPr lang="ro-RO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o-RO" sz="1800" dirty="0"/>
                  <a:t>	</a:t>
                </a:r>
              </a:p>
              <a:p>
                <a:pPr marL="0" indent="0">
                  <a:buNone/>
                </a:pPr>
                <a:r>
                  <a:rPr lang="ro-RO" sz="1800" dirty="0"/>
                  <a:t>a. Să se calculeze amplificarea (câștigul) acestui amplificator.</a:t>
                </a:r>
              </a:p>
              <a:p>
                <a:pPr marL="0" indent="0">
                  <a:buNone/>
                </a:pPr>
                <a:r>
                  <a:rPr lang="ro-RO" sz="1800" dirty="0"/>
                  <a:t>b. Pe osciloscop se vizualizează atât semnalul de la ieșire, cât și cel de la intrare. Ce se observă? Cum este semnalul de la ieșire față de cel de intrare? </a:t>
                </a:r>
              </a:p>
            </p:txBody>
          </p:sp>
        </mc:Choice>
        <mc:Fallback xmlns="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833692"/>
                <a:ext cx="9143999" cy="6321709"/>
              </a:xfrm>
              <a:blipFill>
                <a:blip r:embed="rId5"/>
                <a:stretch>
                  <a:fillRect l="-533" t="-964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56617D4-DA2A-422F-93E9-1837D03DF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4312" y="2983961"/>
            <a:ext cx="4376057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9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1430980-3FDB-4815-A825-FE8EA1F9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43" y="6289136"/>
            <a:ext cx="2282372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AE19C-7B8E-4771-A1C8-A0982D082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872" y="501485"/>
            <a:ext cx="2278128" cy="12035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8CAA28-AD61-4C37-8716-86E61BFA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FB21AC-CB3B-4874-AC82-090943AE4F9F}" type="slidenum">
              <a:rPr kumimoji="0" lang="ro-R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o-RO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BA278F3-C68C-4D73-8505-AB2C9E4C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0"/>
            <a:ext cx="2278129" cy="869785"/>
          </a:xfrm>
        </p:spPr>
        <p:txBody>
          <a:bodyPr/>
          <a:lstStyle/>
          <a:p>
            <a:r>
              <a:rPr lang="ro-RO" sz="3600" b="1" dirty="0"/>
              <a:t>Aplicație:</a:t>
            </a:r>
            <a:endParaRPr lang="en-US" b="1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833692"/>
                <a:ext cx="9143999" cy="6321709"/>
              </a:xfrm>
            </p:spPr>
            <p:txBody>
              <a:bodyPr anchor="t">
                <a:noAutofit/>
              </a:bodyPr>
              <a:lstStyle/>
              <a:p>
                <a:pPr marL="342900" indent="-342900">
                  <a:buAutoNum type="arabicPeriod"/>
                </a:pPr>
                <a:r>
                  <a:rPr lang="ro-RO" sz="1800" dirty="0">
                    <a:cs typeface="Arial" panose="020B0604020202020204" pitchFamily="34" charset="0"/>
                  </a:rPr>
                  <a:t>Să se construiască în Tina circuitul de mai jos. </a:t>
                </a:r>
              </a:p>
              <a:p>
                <a:pPr marL="0" indent="0">
                  <a:buNone/>
                </a:pPr>
                <a:r>
                  <a:rPr lang="ro-RO" sz="1800" dirty="0">
                    <a:cs typeface="Arial" panose="020B0604020202020204" pitchFamily="34" charset="0"/>
                  </a:rPr>
                  <a:t>           Acest circuit este un amplificator DIFERENȚIAL, cu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/>
                          <m:t>R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=10</a:t>
                </a:r>
                <a:r>
                  <a:rPr lang="en-US" sz="1800" dirty="0">
                    <a:cs typeface="Arial" panose="020B0604020202020204" pitchFamily="34" charset="0"/>
                  </a:rPr>
                  <a:t>k</a:t>
                </a:r>
                <a:r>
                  <a:rPr lang="el-GR" sz="1800" dirty="0">
                    <a:cs typeface="Arial" panose="020B0604020202020204" pitchFamily="34" charset="0"/>
                  </a:rPr>
                  <a:t>Ω</a:t>
                </a:r>
                <a:r>
                  <a:rPr lang="ro-RO" sz="1800" dirty="0"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ro-RO" sz="18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l-G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=20k</a:t>
                </a:r>
                <a:r>
                  <a:rPr lang="el-GR" sz="1800" dirty="0">
                    <a:cs typeface="Arial" panose="020B0604020202020204" pitchFamily="34" charset="0"/>
                  </a:rPr>
                  <a:t>Ω</a:t>
                </a:r>
                <a:r>
                  <a:rPr lang="ro-RO" sz="1800" dirty="0"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/>
                          <m:t>R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=10</a:t>
                </a:r>
                <a:r>
                  <a:rPr lang="en-US" sz="1800" dirty="0">
                    <a:cs typeface="Arial" panose="020B0604020202020204" pitchFamily="34" charset="0"/>
                  </a:rPr>
                  <a:t>k</a:t>
                </a:r>
                <a:r>
                  <a:rPr lang="el-GR" sz="1800" dirty="0">
                    <a:cs typeface="Arial" panose="020B0604020202020204" pitchFamily="34" charset="0"/>
                  </a:rPr>
                  <a:t>Ω</a:t>
                </a:r>
                <a:r>
                  <a:rPr lang="ro-RO" sz="1800" dirty="0"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ro-RO" sz="180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=20k</a:t>
                </a:r>
                <a:r>
                  <a:rPr lang="el-GR" sz="1800" dirty="0">
                    <a:cs typeface="Arial" panose="020B0604020202020204" pitchFamily="34" charset="0"/>
                  </a:rPr>
                  <a:t>Ω</a:t>
                </a:r>
                <a:r>
                  <a:rPr lang="ro-RO" sz="1800" dirty="0">
                    <a:cs typeface="Arial" panose="020B0604020202020204" pitchFamily="34" charset="0"/>
                  </a:rPr>
                  <a:t> și este alimentat cu o tensiune de ± 15V. La intrarea neinversoare a amplificatorului se va aduce o tensiune continuă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=4V, pe când la intrarea inversoare o tensiune continuă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o-RO" sz="1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1800" dirty="0">
                    <a:cs typeface="Arial" panose="020B0604020202020204" pitchFamily="34" charset="0"/>
                  </a:rPr>
                  <a:t>=1V</a:t>
                </a:r>
                <a:endParaRPr lang="ro-RO" sz="1800" dirty="0"/>
              </a:p>
              <a:p>
                <a:pPr marL="0" indent="0">
                  <a:buNone/>
                </a:pPr>
                <a:r>
                  <a:rPr lang="ro-RO" sz="1800" dirty="0"/>
                  <a:t>a. Să se calculeze amplificarea (câștigul) acestui amplificator.</a:t>
                </a:r>
              </a:p>
              <a:p>
                <a:pPr marL="0" indent="0">
                  <a:buNone/>
                </a:pPr>
                <a:r>
                  <a:rPr lang="ro-RO" sz="1800" dirty="0"/>
                  <a:t>b. Pe osciloscop se va vizualiza atât semnalul de la ieșire, cât și semnale de la intrare. Ce se observă? </a:t>
                </a:r>
              </a:p>
            </p:txBody>
          </p:sp>
        </mc:Choice>
        <mc:Fallback xmlns="">
          <p:sp>
            <p:nvSpPr>
              <p:cNvPr id="12" name="Content Placeholder 15">
                <a:extLst>
                  <a:ext uri="{FF2B5EF4-FFF2-40B4-BE49-F238E27FC236}">
                    <a16:creationId xmlns:a16="http://schemas.microsoft.com/office/drawing/2014/main" id="{164338BC-B87F-417D-9422-8E56694A81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833692"/>
                <a:ext cx="9143999" cy="6321709"/>
              </a:xfrm>
              <a:blipFill>
                <a:blip r:embed="rId5"/>
                <a:stretch>
                  <a:fillRect l="-533" t="-964" r="-2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6F20007-929B-459C-8A1F-BDAD16CD0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4108" y="2762918"/>
            <a:ext cx="5400675" cy="417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309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IBAQEBAQEBAQEBAQEBAQIAAAAAAAAAAwAAAAMAAAAA/////wQADwwAAAAAAAAAAAAAIAD///////////////8AAAD///////////////8DAAAAAwD///////8DAAAAAwD///////8DAAAAAw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QAAAACABAAC7KaDfo28SZFlsitzq4eIKcFAAAAAAADAAAAAwADAAAAAQADAAAAAwD///////8DAAAAAwD///////8DAAAAAAD///////8DAAMA////////BAAAAAMAEAALbJJVSyl8W0OjRd6JLjN5iAUAAAABAAMAAAAAAAMAAAAC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LKaDfo28SZFlsitzq4eIKcDRGF0YQAbAAAABExpbmtlZFNoYXBlRGF0YQAFAAAAAAACTmFtZQAZAAAATGlua2VkU2hhcGVzRGF0YVByb3BlcnR5ABBWZXJzaW9uAAAAAAAJTGFzdFdyaXRlAC9cvayHAQAAAAEA/////50AnQAAAAVfaWQAEAAAAARsklVLKXxbQ6NF3okuM3mIA0RhdGEAKgAAAAhQcmVzZW50YXRpb25TY2FubmVkRm9yTGlua2VkU2hhcGVzAAEAAk5hbWUAJAAAAExpbmtlZFNoYXBlUHJlc2VudGF0aW9uU2V0dGluZ3NEYXRhABBWZXJzaW9uAAAAAAAJTGFzdFdyaXRlAHNcvayH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F5A3CFCC40B349BC2B5C10F1471309" ma:contentTypeVersion="7" ma:contentTypeDescription="Create a new document." ma:contentTypeScope="" ma:versionID="f4062d20b9e7ae9a8ab4d126842aa8ac">
  <xsd:schema xmlns:xsd="http://www.w3.org/2001/XMLSchema" xmlns:xs="http://www.w3.org/2001/XMLSchema" xmlns:p="http://schemas.microsoft.com/office/2006/metadata/properties" xmlns:ns3="b12a351b-a2e6-44ce-8bd6-8c3d80bc7e18" targetNamespace="http://schemas.microsoft.com/office/2006/metadata/properties" ma:root="true" ma:fieldsID="bbb3880e11db045927db536b28b41d8a" ns3:_="">
    <xsd:import namespace="b12a351b-a2e6-44ce-8bd6-8c3d80bc7e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2a351b-a2e6-44ce-8bd6-8c3d80bc7e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FECB8C-7585-4CF1-A074-F9E384BC37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2C53C5-8076-4A91-86DB-6A3A8B7863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2a351b-a2e6-44ce-8bd6-8c3d80bc7e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E05C71-AE56-475A-B06B-3A5B47FB4DC9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b12a351b-a2e6-44ce-8bd6-8c3d80bc7e18"/>
    <ds:schemaRef ds:uri="http://schemas.microsoft.com/office/infopath/2007/PartnerControl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8d4b558f-7b2e-40ba-ad1f-e04d79e6265a}" enabled="0" method="" siteId="{8d4b558f-7b2e-40ba-ad1f-e04d79e6265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Microsoft Office PowerPoint</Application>
  <PresentationFormat>On-screen Show (4:3)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Măsurări electrice și electronice    Studiul amplificatorului operațional</vt:lpstr>
      <vt:lpstr>Studiul amplificatorului operațional :</vt:lpstr>
      <vt:lpstr>Studiul amplificatorului operațional :</vt:lpstr>
      <vt:lpstr>PowerPoint Presentation</vt:lpstr>
      <vt:lpstr>PowerPoint Presentation</vt:lpstr>
      <vt:lpstr>Conexiuni de bază ale AO: Amplificatorul diferențial</vt:lpstr>
      <vt:lpstr>Aplicație:</vt:lpstr>
      <vt:lpstr>Aplicație:</vt:lpstr>
      <vt:lpstr>Aplicație: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Principii, Tehnici și Dispozitive de Măsurare    Osciloscopul digital – partea 1</dc:title>
  <dc:creator/>
  <cp:lastModifiedBy>Pescari, Catalin02</cp:lastModifiedBy>
  <cp:revision>64</cp:revision>
  <dcterms:created xsi:type="dcterms:W3CDTF">2020-11-01T08:49:17Z</dcterms:created>
  <dcterms:modified xsi:type="dcterms:W3CDTF">2024-04-21T11:53:31Z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2021-04-20T16:13:50Z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f9f27602-6329-4c67-9b27-99f9de8d7149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  <property fmtid="{D5CDD505-2E9C-101B-9397-08002B2CF9AE}" pid="10" name="ClassificationContentMarkingFooterText">
    <vt:lpwstr>Public</vt:lpwstr>
  </property>
</Properties>
</file>