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aleway"/>
      <p:regular r:id="rId30"/>
      <p:bold r:id="rId31"/>
      <p:italic r:id="rId32"/>
      <p:boldItalic r:id="rId33"/>
    </p:embeddedFont>
    <p:embeddedFont>
      <p:font typeface="Playfair Display"/>
      <p:regular r:id="rId34"/>
      <p:bold r:id="rId35"/>
      <p:italic r:id="rId36"/>
      <p:boldItalic r:id="rId37"/>
    </p:embeddedFont>
    <p:embeddedFont>
      <p:font typeface="Lato"/>
      <p:regular r:id="rId38"/>
      <p:bold r:id="rId39"/>
      <p:italic r:id="rId40"/>
      <p:boldItalic r:id="rId41"/>
    </p:embeddedFont>
    <p:embeddedFont>
      <p:font typeface="Raleway Medium"/>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Ming-Wen A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4.xml"/><Relationship Id="rId42" Type="http://schemas.openxmlformats.org/officeDocument/2006/relationships/font" Target="fonts/RalewayMedium-regular.fntdata"/><Relationship Id="rId41" Type="http://schemas.openxmlformats.org/officeDocument/2006/relationships/font" Target="fonts/Lato-boldItalic.fntdata"/><Relationship Id="rId22" Type="http://schemas.openxmlformats.org/officeDocument/2006/relationships/slide" Target="slides/slide16.xml"/><Relationship Id="rId44" Type="http://schemas.openxmlformats.org/officeDocument/2006/relationships/font" Target="fonts/RalewayMedium-italic.fntdata"/><Relationship Id="rId21" Type="http://schemas.openxmlformats.org/officeDocument/2006/relationships/slide" Target="slides/slide15.xml"/><Relationship Id="rId43" Type="http://schemas.openxmlformats.org/officeDocument/2006/relationships/font" Target="fonts/RalewayMedium-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RalewayMedium-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5.xml"/><Relationship Id="rId33" Type="http://schemas.openxmlformats.org/officeDocument/2006/relationships/font" Target="fonts/Raleway-boldItalic.fntdata"/><Relationship Id="rId10" Type="http://schemas.openxmlformats.org/officeDocument/2006/relationships/slide" Target="slides/slide4.xml"/><Relationship Id="rId32" Type="http://schemas.openxmlformats.org/officeDocument/2006/relationships/font" Target="fonts/Raleway-italic.fntdata"/><Relationship Id="rId13" Type="http://schemas.openxmlformats.org/officeDocument/2006/relationships/slide" Target="slides/slide7.xml"/><Relationship Id="rId35" Type="http://schemas.openxmlformats.org/officeDocument/2006/relationships/font" Target="fonts/PlayfairDisplay-bold.fntdata"/><Relationship Id="rId12" Type="http://schemas.openxmlformats.org/officeDocument/2006/relationships/slide" Target="slides/slide6.xml"/><Relationship Id="rId34" Type="http://schemas.openxmlformats.org/officeDocument/2006/relationships/font" Target="fonts/PlayfairDisplay-regular.fntdata"/><Relationship Id="rId15" Type="http://schemas.openxmlformats.org/officeDocument/2006/relationships/slide" Target="slides/slide9.xml"/><Relationship Id="rId37" Type="http://schemas.openxmlformats.org/officeDocument/2006/relationships/font" Target="fonts/PlayfairDisplay-boldItalic.fntdata"/><Relationship Id="rId14" Type="http://schemas.openxmlformats.org/officeDocument/2006/relationships/slide" Target="slides/slide8.xml"/><Relationship Id="rId36" Type="http://schemas.openxmlformats.org/officeDocument/2006/relationships/font" Target="fonts/PlayfairDisplay-italic.fntdata"/><Relationship Id="rId17" Type="http://schemas.openxmlformats.org/officeDocument/2006/relationships/slide" Target="slides/slide11.xml"/><Relationship Id="rId39" Type="http://schemas.openxmlformats.org/officeDocument/2006/relationships/font" Target="fonts/Lato-bold.fntdata"/><Relationship Id="rId16" Type="http://schemas.openxmlformats.org/officeDocument/2006/relationships/slide" Target="slides/slide10.xml"/><Relationship Id="rId38" Type="http://schemas.openxmlformats.org/officeDocument/2006/relationships/font" Target="fonts/Lato-regular.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4-24T01:08:44.404">
    <p:pos x="196" y="725"/>
    <p:text>It might be helpful to add a slide briefly introducing the different program types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daaa919de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cdaaa919de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cdaaa919de_1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cdaaa919de_1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next plots focus are histograms focusing on length of stay within shorter-term programs. Each of the boxes represents a specific program/location. There's a dotted line at the 90 day mark, indicating the "ideal" time by which a guest would be discharged from emergency to longer term/more stable housing. Webster House and River Haven do fairly well in that regard; Gannett House has a noticeably higher spread. This is interesting because in contrast to the other programs, Gannett House is emergency housing for families.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cdaaa919de_1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cdaaa919de_1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Within transitional housing, there is a similar pattern. Here, the dotted line marks 2 years, the intended maximum length of stay as defined by HUD, although exceptions are allowed. LaGrange, transitional housing for families has a comparatively higher spread of </a:t>
            </a:r>
            <a:r>
              <a:rPr lang="en"/>
              <a:t>length</a:t>
            </a:r>
            <a:r>
              <a:rPr lang="en"/>
              <a:t> of stay relative to the programs for individuals. These higher lengths of stay  are in line with observations that it's much harder to find affordable housing for families compared to for individuals.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cf00f131e8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cf00f131e8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c94275bfc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c94275bfc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the modeling section, we explore </a:t>
            </a:r>
            <a:r>
              <a:rPr lang="en"/>
              <a:t>any characteristics that may be associated with length of program stay. We focused on three housing types- emergency transitional and </a:t>
            </a:r>
            <a:r>
              <a:rPr lang="en"/>
              <a:t>permanent supportive housing</a:t>
            </a:r>
            <a:r>
              <a:rPr lang="en"/>
              <a:t>, fitting a separate model for each.</a:t>
            </a:r>
            <a:endParaRPr/>
          </a:p>
          <a:p>
            <a:pPr indent="0" lvl="0" marL="0" rtl="0" algn="l">
              <a:spcBef>
                <a:spcPts val="0"/>
              </a:spcBef>
              <a:spcAft>
                <a:spcPts val="0"/>
              </a:spcAft>
              <a:buNone/>
            </a:pPr>
            <a:r>
              <a:rPr lang="en"/>
              <a:t>We explored many variables looking for a </a:t>
            </a:r>
            <a:r>
              <a:rPr lang="en"/>
              <a:t>relationship. B</a:t>
            </a:r>
            <a:r>
              <a:rPr lang="en"/>
              <a:t>ased on this exploration, degree of completeness, and outside information, we hypothesized that transience, if an </a:t>
            </a:r>
            <a:r>
              <a:rPr lang="en"/>
              <a:t>individual</a:t>
            </a:r>
            <a:r>
              <a:rPr lang="en"/>
              <a:t> has stayed for shorter periods of time in their prior living situations, might continue into the present- this is represented in the data as the “</a:t>
            </a:r>
            <a:r>
              <a:rPr lang="en"/>
              <a:t>length</a:t>
            </a:r>
            <a:r>
              <a:rPr lang="en"/>
              <a:t> of stay in prior living situation” variable. We also included chronic homelessness in the models.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94275bfc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c94275bfc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fit 3 separate linear regression model with these predictors.</a:t>
            </a:r>
            <a:endParaRPr/>
          </a:p>
          <a:p>
            <a:pPr indent="0" lvl="0" marL="0" rtl="0" algn="l">
              <a:spcBef>
                <a:spcPts val="0"/>
              </a:spcBef>
              <a:spcAft>
                <a:spcPts val="0"/>
              </a:spcAft>
              <a:buNone/>
            </a:pPr>
            <a:r>
              <a:rPr lang="en"/>
              <a:t>Since program stay is skewed (most values are lower, with few very high values), we did a log transformation. Because of this, interpreting the results can be more difficult, but the most interesting and </a:t>
            </a:r>
            <a:r>
              <a:rPr lang="en"/>
              <a:t>significant</a:t>
            </a:r>
            <a:r>
              <a:rPr lang="en"/>
              <a:t> results are the following. Higher transience, as indicated by lower length of stay in prior living situation, is associated with shorter expected stays within transitional housing in the model, but not so clearly so within emergency and permanent supportive housing. Another result was that within permanent supportive housing, the expected length of stay for someone who is chronically homeless is half that of someone who is not, adjusting for prior </a:t>
            </a:r>
            <a:r>
              <a:rPr lang="en"/>
              <a:t>living</a:t>
            </a:r>
            <a:r>
              <a:rPr lang="en"/>
              <a:t> situation. These results demonstrate how data may be able to capture some of the ways in which residents' backgrounds play a role in their experiences in these programs.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cf00f131e8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cf00f131e8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cf00f131e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cf00f131e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c94275bfc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c94275bfc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cdaaa919d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cdaaa919d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variable to measure positive or negative outcomes- defining outcomes would allow for calculation of the rates of these positive/negative outcomes, and comparisons can be made to inform where more or different kinds of support may be needed.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cf00f131e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cf00f131e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cf00f131e8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cf00f131e8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cf00f131e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cf00f131e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cf00f131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cf00f131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cfc52a336b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cfc52a336b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cdaaa919de_1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cdaaa919de_1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cf00f131e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cf00f131e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c7638e40c0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c7638e40c0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plot shows the distribution of HRH residents throughout the different HMIS project types.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cda338a6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cda338a6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ten different plots show the distribution of residents’ ages in each of the program types. You can notice trends by seeing spikes in certain age ranges for different program types.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c7638e40c0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c7638e40c0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bar plot shows the distribution of HRH residents by gender in the HMIS system. NA in this graph represents no input.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c7973207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c7973207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plot </a:t>
            </a:r>
            <a:r>
              <a:rPr lang="en"/>
              <a:t>above displays the distribution of race among residents in HRH in increasing order.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cda338a6c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cda338a6c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plot shows the resident length of stay in their prior living situation. There are 6 different length of stay periods ranging from one night or less to one year or longer. You can see the two ranges with the highest number of residents being “one night or less” and “one year or longer”. N/A represents residents who inputted NA in the questionnaire.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Raleway Medium"/>
              <a:buNone/>
              <a:defRPr sz="3200">
                <a:solidFill>
                  <a:schemeClr val="dk1"/>
                </a:solidFill>
                <a:latin typeface="Raleway Medium"/>
                <a:ea typeface="Raleway Medium"/>
                <a:cs typeface="Raleway Medium"/>
                <a:sym typeface="Raleway Medium"/>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1pPr>
            <a:lvl2pPr indent="-317500" lvl="1" marL="914400">
              <a:lnSpc>
                <a:spcPct val="115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indent="-317500" lvl="2" marL="1371600">
              <a:lnSpc>
                <a:spcPct val="115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indent="-317500" lvl="3" marL="1828800">
              <a:lnSpc>
                <a:spcPct val="115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indent="-317500" lvl="4" marL="2286000">
              <a:lnSpc>
                <a:spcPct val="115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indent="-317500" lvl="5" marL="2743200">
              <a:lnSpc>
                <a:spcPct val="115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indent="-317500" lvl="6" marL="3200400">
              <a:lnSpc>
                <a:spcPct val="115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indent="-317500" lvl="7" marL="3657600">
              <a:lnSpc>
                <a:spcPct val="115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indent="-317500" lvl="8" marL="4114800">
              <a:lnSpc>
                <a:spcPct val="115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Hudson River Housing  2023 Data</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lnSpcReduction="10000"/>
          </a:bodyPr>
          <a:lstStyle/>
          <a:p>
            <a:pPr indent="0" lvl="0" marL="0" rtl="0" algn="ctr">
              <a:spcBef>
                <a:spcPts val="0"/>
              </a:spcBef>
              <a:spcAft>
                <a:spcPts val="0"/>
              </a:spcAft>
              <a:buNone/>
            </a:pPr>
            <a:r>
              <a:rPr lang="en"/>
              <a:t>Alesio Dosti, Audrey Myers, Ian</a:t>
            </a:r>
            <a:r>
              <a:rPr lang="en"/>
              <a:t> Zumpano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Length</a:t>
            </a:r>
            <a:r>
              <a:rPr lang="en"/>
              <a:t> of stay by program type</a:t>
            </a:r>
            <a:endParaRPr/>
          </a:p>
        </p:txBody>
      </p:sp>
      <p:sp>
        <p:nvSpPr>
          <p:cNvPr id="128" name="Google Shape;12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29" name="Google Shape;129;p2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0" name="Google Shape;130;p22"/>
          <p:cNvPicPr preferRelativeResize="0"/>
          <p:nvPr/>
        </p:nvPicPr>
        <p:blipFill>
          <a:blip r:embed="rId3">
            <a:alphaModFix/>
          </a:blip>
          <a:stretch>
            <a:fillRect/>
          </a:stretch>
        </p:blipFill>
        <p:spPr>
          <a:xfrm>
            <a:off x="311700" y="1270675"/>
            <a:ext cx="8520600" cy="315710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t/>
            </a:r>
            <a:endParaRPr sz="2280"/>
          </a:p>
        </p:txBody>
      </p:sp>
      <p:sp>
        <p:nvSpPr>
          <p:cNvPr id="136" name="Google Shape;13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37" name="Google Shape;137;p2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8" name="Google Shape;138;p23"/>
          <p:cNvPicPr preferRelativeResize="0"/>
          <p:nvPr/>
        </p:nvPicPr>
        <p:blipFill>
          <a:blip r:embed="rId3">
            <a:alphaModFix/>
          </a:blip>
          <a:stretch>
            <a:fillRect/>
          </a:stretch>
        </p:blipFill>
        <p:spPr>
          <a:xfrm>
            <a:off x="0" y="281475"/>
            <a:ext cx="8779224" cy="4399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t/>
            </a:r>
            <a:endParaRPr sz="2280"/>
          </a:p>
        </p:txBody>
      </p:sp>
      <p:sp>
        <p:nvSpPr>
          <p:cNvPr id="144" name="Google Shape;14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5" name="Google Shape;145;p2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6" name="Google Shape;146;p24"/>
          <p:cNvPicPr preferRelativeResize="0"/>
          <p:nvPr/>
        </p:nvPicPr>
        <p:blipFill>
          <a:blip r:embed="rId3">
            <a:alphaModFix/>
          </a:blip>
          <a:stretch>
            <a:fillRect/>
          </a:stretch>
        </p:blipFill>
        <p:spPr>
          <a:xfrm>
            <a:off x="84525" y="304000"/>
            <a:ext cx="8747774" cy="4264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t>Modeling Length of Stay</a:t>
            </a:r>
            <a:endParaRPr b="1"/>
          </a:p>
        </p:txBody>
      </p:sp>
      <p:sp>
        <p:nvSpPr>
          <p:cNvPr id="152" name="Google Shape;152;p2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Length of Program Stay</a:t>
            </a:r>
            <a:endParaRPr/>
          </a:p>
        </p:txBody>
      </p:sp>
      <p:sp>
        <p:nvSpPr>
          <p:cNvPr id="158" name="Google Shape;15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Length of Program Stay: how long client has been in current program (how long living in emergency, transitional or </a:t>
            </a:r>
            <a:r>
              <a:rPr lang="en"/>
              <a:t>permanent </a:t>
            </a:r>
            <a:r>
              <a:rPr lang="en"/>
              <a:t>housing)</a:t>
            </a:r>
            <a:endParaRPr/>
          </a:p>
          <a:p>
            <a:pPr indent="0" lvl="0" marL="0" rtl="0" algn="l">
              <a:spcBef>
                <a:spcPts val="1200"/>
              </a:spcBef>
              <a:spcAft>
                <a:spcPts val="0"/>
              </a:spcAft>
              <a:buNone/>
            </a:pPr>
            <a:r>
              <a:rPr lang="en"/>
              <a:t>A</a:t>
            </a:r>
            <a:r>
              <a:rPr lang="en"/>
              <a:t>re there factors associated with people staying longer/shorter than programs intend? </a:t>
            </a:r>
            <a:endParaRPr/>
          </a:p>
          <a:p>
            <a:pPr indent="0" lvl="0" marL="0" rtl="0" algn="l">
              <a:spcBef>
                <a:spcPts val="1200"/>
              </a:spcBef>
              <a:spcAft>
                <a:spcPts val="0"/>
              </a:spcAft>
              <a:buNone/>
            </a:pPr>
            <a:r>
              <a:rPr lang="en"/>
              <a:t>Hypotheses</a:t>
            </a:r>
            <a:r>
              <a:rPr lang="en"/>
              <a:t>: </a:t>
            </a:r>
            <a:endParaRPr/>
          </a:p>
          <a:p>
            <a:pPr indent="-342900" lvl="0" marL="457200" rtl="0" algn="l">
              <a:spcBef>
                <a:spcPts val="1200"/>
              </a:spcBef>
              <a:spcAft>
                <a:spcPts val="0"/>
              </a:spcAft>
              <a:buSzPts val="1800"/>
              <a:buChar char="●"/>
            </a:pPr>
            <a:r>
              <a:rPr lang="en"/>
              <a:t>Transience: Length of stay in prior living situation</a:t>
            </a:r>
            <a:endParaRPr/>
          </a:p>
          <a:p>
            <a:pPr indent="-342900" lvl="0" marL="457200" rtl="0" algn="l">
              <a:spcBef>
                <a:spcPts val="0"/>
              </a:spcBef>
              <a:spcAft>
                <a:spcPts val="0"/>
              </a:spcAft>
              <a:buSzPts val="1800"/>
              <a:buChar char="●"/>
            </a:pPr>
            <a:r>
              <a:rPr lang="en"/>
              <a:t>Chronic homelessness</a:t>
            </a:r>
            <a:endParaRPr/>
          </a:p>
          <a:p>
            <a:pPr indent="457200" lvl="0" marL="457200" rtl="0" algn="l">
              <a:spcBef>
                <a:spcPts val="1200"/>
              </a:spcBef>
              <a:spcAft>
                <a:spcPts val="0"/>
              </a:spcAft>
              <a:buNone/>
            </a:pPr>
            <a:r>
              <a:rPr lang="en"/>
              <a:t>→</a:t>
            </a:r>
            <a:r>
              <a:rPr lang="en"/>
              <a:t> more difficulty finding/maintaining housing?</a:t>
            </a:r>
            <a:endParaRPr/>
          </a:p>
          <a:p>
            <a:pPr indent="457200" lvl="0" marL="457200" rtl="0" algn="l">
              <a:spcBef>
                <a:spcPts val="0"/>
              </a:spcBef>
              <a:spcAft>
                <a:spcPts val="0"/>
              </a:spcAft>
              <a:buNone/>
            </a:pPr>
            <a:r>
              <a:rPr lang="en"/>
              <a:t>→ reflected in length of stay?</a:t>
            </a:r>
            <a:endParaRPr/>
          </a:p>
        </p:txBody>
      </p:sp>
      <p:sp>
        <p:nvSpPr>
          <p:cNvPr id="159" name="Google Shape;159;p2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209850" y="109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20"/>
              <a:t>Modeling Length of Program Stay: Linear Regression </a:t>
            </a:r>
            <a:r>
              <a:rPr lang="en" sz="2220"/>
              <a:t>Model</a:t>
            </a:r>
            <a:endParaRPr sz="2220"/>
          </a:p>
        </p:txBody>
      </p:sp>
      <p:sp>
        <p:nvSpPr>
          <p:cNvPr id="165" name="Google Shape;165;p27"/>
          <p:cNvSpPr txBox="1"/>
          <p:nvPr>
            <p:ph idx="1" type="body"/>
          </p:nvPr>
        </p:nvSpPr>
        <p:spPr>
          <a:xfrm>
            <a:off x="178650" y="2441675"/>
            <a:ext cx="8786700" cy="24681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Char char="●"/>
            </a:pPr>
            <a:r>
              <a:rPr lang="en"/>
              <a:t>Missing values excluded</a:t>
            </a:r>
            <a:endParaRPr/>
          </a:p>
          <a:p>
            <a:pPr indent="-334327" lvl="0" marL="457200" rtl="0" algn="l">
              <a:spcBef>
                <a:spcPts val="0"/>
              </a:spcBef>
              <a:spcAft>
                <a:spcPts val="0"/>
              </a:spcAft>
              <a:buSzPct val="100000"/>
              <a:buChar char="●"/>
            </a:pPr>
            <a:r>
              <a:rPr lang="en"/>
              <a:t>Length of stay skewed → log transformation</a:t>
            </a:r>
            <a:endParaRPr/>
          </a:p>
          <a:p>
            <a:pPr indent="-334327" lvl="0" marL="457200" rtl="0" algn="l">
              <a:spcBef>
                <a:spcPts val="0"/>
              </a:spcBef>
              <a:spcAft>
                <a:spcPts val="0"/>
              </a:spcAft>
              <a:buSzPct val="100000"/>
              <a:buChar char="●"/>
            </a:pPr>
            <a:r>
              <a:rPr lang="en"/>
              <a:t>Lines 2-5: g</a:t>
            </a:r>
            <a:r>
              <a:rPr lang="en"/>
              <a:t>reater than</a:t>
            </a:r>
            <a:r>
              <a:rPr lang="en"/>
              <a:t> 1 = longer length of stay compared to an individual who is non-chronically homeless with length of stay in prior living situation &gt; 1 year</a:t>
            </a:r>
            <a:endParaRPr/>
          </a:p>
          <a:p>
            <a:pPr indent="-310832" lvl="1" marL="914400" rtl="0" algn="l">
              <a:spcBef>
                <a:spcPts val="0"/>
              </a:spcBef>
              <a:spcAft>
                <a:spcPts val="0"/>
              </a:spcAft>
              <a:buSzPct val="100000"/>
              <a:buChar char="○"/>
            </a:pPr>
            <a:r>
              <a:rPr lang="en"/>
              <a:t>Less than one: shorter relative length of stay </a:t>
            </a:r>
            <a:r>
              <a:rPr lang="en"/>
              <a:t> </a:t>
            </a:r>
            <a:endParaRPr/>
          </a:p>
          <a:p>
            <a:pPr indent="-334327" lvl="0" marL="457200" rtl="0" algn="l">
              <a:spcBef>
                <a:spcPts val="0"/>
              </a:spcBef>
              <a:spcAft>
                <a:spcPts val="0"/>
              </a:spcAft>
              <a:buSzPct val="100000"/>
              <a:buChar char="●"/>
            </a:pPr>
            <a:r>
              <a:rPr lang="en"/>
              <a:t>More transient → shorter term stays in current program within transitional housing</a:t>
            </a:r>
            <a:endParaRPr/>
          </a:p>
          <a:p>
            <a:pPr indent="-334327" lvl="0" marL="457200" rtl="0" algn="l">
              <a:spcBef>
                <a:spcPts val="0"/>
              </a:spcBef>
              <a:spcAft>
                <a:spcPts val="0"/>
              </a:spcAft>
              <a:buSzPct val="100000"/>
              <a:buChar char="●"/>
            </a:pPr>
            <a:r>
              <a:rPr lang="en"/>
              <a:t>Chronic homelessness → shorter lengths of stay in permanent housing</a:t>
            </a:r>
            <a:endParaRPr/>
          </a:p>
        </p:txBody>
      </p:sp>
      <p:sp>
        <p:nvSpPr>
          <p:cNvPr id="166" name="Google Shape;166;p2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7" name="Google Shape;167;p27"/>
          <p:cNvPicPr preferRelativeResize="0"/>
          <p:nvPr/>
        </p:nvPicPr>
        <p:blipFill>
          <a:blip r:embed="rId3">
            <a:alphaModFix/>
          </a:blip>
          <a:stretch>
            <a:fillRect/>
          </a:stretch>
        </p:blipFill>
        <p:spPr>
          <a:xfrm>
            <a:off x="76800" y="761700"/>
            <a:ext cx="8786701" cy="160093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t>Data Completeness</a:t>
            </a:r>
            <a:endParaRPr b="1"/>
          </a:p>
        </p:txBody>
      </p:sp>
      <p:sp>
        <p:nvSpPr>
          <p:cNvPr id="173" name="Google Shape;173;p2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Intake Form And Universal Data Elements</a:t>
            </a:r>
            <a:endParaRPr/>
          </a:p>
        </p:txBody>
      </p:sp>
      <p:sp>
        <p:nvSpPr>
          <p:cNvPr id="179" name="Google Shape;17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80" name="Google Shape;180;p2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1" name="Google Shape;181;p29"/>
          <p:cNvPicPr preferRelativeResize="0"/>
          <p:nvPr/>
        </p:nvPicPr>
        <p:blipFill rotWithShape="1">
          <a:blip r:embed="rId3">
            <a:alphaModFix/>
          </a:blip>
          <a:srcRect b="3825" l="0" r="0" t="3778"/>
          <a:stretch/>
        </p:blipFill>
        <p:spPr>
          <a:xfrm>
            <a:off x="1641425" y="957650"/>
            <a:ext cx="5861151" cy="3806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Missing Data: Universal Data Elements</a:t>
            </a:r>
            <a:endParaRPr/>
          </a:p>
        </p:txBody>
      </p:sp>
      <p:sp>
        <p:nvSpPr>
          <p:cNvPr id="187" name="Google Shape;187;p3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8" name="Google Shape;188;p30"/>
          <p:cNvPicPr preferRelativeResize="0"/>
          <p:nvPr/>
        </p:nvPicPr>
        <p:blipFill>
          <a:blip r:embed="rId3">
            <a:alphaModFix/>
          </a:blip>
          <a:stretch>
            <a:fillRect/>
          </a:stretch>
        </p:blipFill>
        <p:spPr>
          <a:xfrm>
            <a:off x="311700" y="1168788"/>
            <a:ext cx="8520600" cy="1653770"/>
          </a:xfrm>
          <a:prstGeom prst="rect">
            <a:avLst/>
          </a:prstGeom>
          <a:noFill/>
          <a:ln>
            <a:noFill/>
          </a:ln>
        </p:spPr>
      </p:pic>
      <p:sp>
        <p:nvSpPr>
          <p:cNvPr id="189" name="Google Shape;189;p30"/>
          <p:cNvSpPr txBox="1"/>
          <p:nvPr>
            <p:ph idx="1" type="body"/>
          </p:nvPr>
        </p:nvSpPr>
        <p:spPr>
          <a:xfrm>
            <a:off x="311700" y="2973900"/>
            <a:ext cx="8520600" cy="216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What are Universal Data Elements (UDEs)?</a:t>
            </a:r>
            <a:endParaRPr b="1"/>
          </a:p>
          <a:p>
            <a:pPr indent="-342900" lvl="0" marL="457200" rtl="0" algn="l">
              <a:spcBef>
                <a:spcPts val="1200"/>
              </a:spcBef>
              <a:spcAft>
                <a:spcPts val="0"/>
              </a:spcAft>
              <a:buSzPts val="1800"/>
              <a:buChar char="-"/>
            </a:pPr>
            <a:r>
              <a:rPr lang="en"/>
              <a:t>HMIS Universal Data Elements are elements required to be collected during intake, mandated by H.U.D.</a:t>
            </a:r>
            <a:endParaRPr/>
          </a:p>
          <a:p>
            <a:pPr indent="-342900" lvl="0" marL="457200" rtl="0" algn="l">
              <a:spcBef>
                <a:spcPts val="0"/>
              </a:spcBef>
              <a:spcAft>
                <a:spcPts val="0"/>
              </a:spcAft>
              <a:buSzPts val="1800"/>
              <a:buChar char="-"/>
            </a:pPr>
            <a:r>
              <a:rPr lang="en"/>
              <a:t>Includes SSN, birthday, and other identifying information as well as questions surrounding demographics and living history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r>
              <a:rPr lang="en"/>
              <a:t> for Prioritization of Variables</a:t>
            </a:r>
            <a:endParaRPr/>
          </a:p>
        </p:txBody>
      </p:sp>
      <p:sp>
        <p:nvSpPr>
          <p:cNvPr id="195" name="Google Shape;195;p31"/>
          <p:cNvSpPr txBox="1"/>
          <p:nvPr>
            <p:ph idx="1" type="body"/>
          </p:nvPr>
        </p:nvSpPr>
        <p:spPr>
          <a:xfrm>
            <a:off x="311700" y="3270875"/>
            <a:ext cx="8520600" cy="1121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Additional </a:t>
            </a:r>
            <a:r>
              <a:rPr b="1" lang="en"/>
              <a:t>Recommendations</a:t>
            </a:r>
            <a:r>
              <a:rPr b="1" lang="en"/>
              <a:t>:</a:t>
            </a:r>
            <a:endParaRPr b="1"/>
          </a:p>
          <a:p>
            <a:pPr indent="-342900" lvl="0" marL="457200" rtl="0" algn="l">
              <a:spcBef>
                <a:spcPts val="1200"/>
              </a:spcBef>
              <a:spcAft>
                <a:spcPts val="0"/>
              </a:spcAft>
              <a:buSzPts val="1800"/>
              <a:buChar char="-"/>
            </a:pPr>
            <a:r>
              <a:rPr lang="en"/>
              <a:t>Standardization of entry of missing variable for age and other </a:t>
            </a:r>
            <a:r>
              <a:rPr lang="en"/>
              <a:t>UDEs</a:t>
            </a:r>
            <a:endParaRPr/>
          </a:p>
          <a:p>
            <a:pPr indent="-342900" lvl="0" marL="457200" rtl="0" algn="l">
              <a:spcBef>
                <a:spcPts val="0"/>
              </a:spcBef>
              <a:spcAft>
                <a:spcPts val="0"/>
              </a:spcAft>
              <a:buSzPts val="1800"/>
              <a:buChar char="-"/>
            </a:pPr>
            <a:r>
              <a:rPr lang="en"/>
              <a:t>Additional variable to measure </a:t>
            </a:r>
            <a:r>
              <a:rPr lang="en"/>
              <a:t>success</a:t>
            </a:r>
            <a:r>
              <a:rPr lang="en"/>
              <a:t> of outcome at discharge</a:t>
            </a:r>
            <a:endParaRPr/>
          </a:p>
        </p:txBody>
      </p:sp>
      <p:sp>
        <p:nvSpPr>
          <p:cNvPr id="196" name="Google Shape;196;p3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7" name="Google Shape;197;p31"/>
          <p:cNvPicPr preferRelativeResize="0"/>
          <p:nvPr/>
        </p:nvPicPr>
        <p:blipFill>
          <a:blip r:embed="rId3">
            <a:alphaModFix/>
          </a:blip>
          <a:stretch>
            <a:fillRect/>
          </a:stretch>
        </p:blipFill>
        <p:spPr>
          <a:xfrm>
            <a:off x="311700" y="1452300"/>
            <a:ext cx="8520600" cy="14525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Hudson River Housing</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“Hudson River Housing improves lives and communities through housing with compassion and development with vision.” </a:t>
            </a:r>
            <a:endParaRPr/>
          </a:p>
          <a:p>
            <a:pPr indent="-342900" lvl="0" marL="457200" rtl="0" algn="l">
              <a:spcBef>
                <a:spcPts val="1200"/>
              </a:spcBef>
              <a:spcAft>
                <a:spcPts val="0"/>
              </a:spcAft>
              <a:buSzPts val="1800"/>
              <a:buChar char="●"/>
            </a:pPr>
            <a:r>
              <a:rPr lang="en"/>
              <a:t>Affordable housing</a:t>
            </a:r>
            <a:endParaRPr/>
          </a:p>
          <a:p>
            <a:pPr indent="-317500" lvl="1" marL="914400" rtl="0" algn="l">
              <a:spcBef>
                <a:spcPts val="0"/>
              </a:spcBef>
              <a:spcAft>
                <a:spcPts val="0"/>
              </a:spcAft>
              <a:buSzPts val="1400"/>
              <a:buChar char="○"/>
            </a:pPr>
            <a:r>
              <a:rPr lang="en"/>
              <a:t>Emergency housing</a:t>
            </a:r>
            <a:endParaRPr/>
          </a:p>
          <a:p>
            <a:pPr indent="-317500" lvl="1" marL="914400" rtl="0" algn="l">
              <a:spcBef>
                <a:spcPts val="0"/>
              </a:spcBef>
              <a:spcAft>
                <a:spcPts val="0"/>
              </a:spcAft>
              <a:buSzPts val="1400"/>
              <a:buChar char="○"/>
            </a:pPr>
            <a:r>
              <a:rPr lang="en"/>
              <a:t>Transitional housing (affordable rent, intended 24 months or less)</a:t>
            </a:r>
            <a:endParaRPr/>
          </a:p>
          <a:p>
            <a:pPr indent="-317500" lvl="1" marL="914400" rtl="0" algn="l">
              <a:spcBef>
                <a:spcPts val="0"/>
              </a:spcBef>
              <a:spcAft>
                <a:spcPts val="0"/>
              </a:spcAft>
              <a:buSzPts val="1400"/>
              <a:buChar char="○"/>
            </a:pPr>
            <a:r>
              <a:rPr lang="en"/>
              <a:t>Permanent supportive housing</a:t>
            </a:r>
            <a:endParaRPr/>
          </a:p>
          <a:p>
            <a:pPr indent="-342900" lvl="0" marL="457200" rtl="0" algn="l">
              <a:spcBef>
                <a:spcPts val="0"/>
              </a:spcBef>
              <a:spcAft>
                <a:spcPts val="0"/>
              </a:spcAft>
              <a:buSzPts val="1800"/>
              <a:buChar char="●"/>
            </a:pPr>
            <a:r>
              <a:rPr lang="en"/>
              <a:t>Support services</a:t>
            </a:r>
            <a:endParaRPr/>
          </a:p>
          <a:p>
            <a:pPr indent="-342900" lvl="0" marL="457200" rtl="0" algn="l">
              <a:spcBef>
                <a:spcPts val="0"/>
              </a:spcBef>
              <a:spcAft>
                <a:spcPts val="0"/>
              </a:spcAft>
              <a:buSzPts val="1800"/>
              <a:buChar char="●"/>
            </a:pPr>
            <a:r>
              <a:rPr lang="en"/>
              <a:t>Community building/development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67" name="Google Shape;67;p1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68" name="Google Shape;68;p14"/>
          <p:cNvPicPr preferRelativeResize="0"/>
          <p:nvPr/>
        </p:nvPicPr>
        <p:blipFill>
          <a:blip r:embed="rId3">
            <a:alphaModFix/>
          </a:blip>
          <a:stretch>
            <a:fillRect/>
          </a:stretch>
        </p:blipFill>
        <p:spPr>
          <a:xfrm>
            <a:off x="4826625" y="3683575"/>
            <a:ext cx="4005675" cy="12604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Conclusions</a:t>
            </a:r>
            <a:endParaRPr/>
          </a:p>
        </p:txBody>
      </p:sp>
      <p:sp>
        <p:nvSpPr>
          <p:cNvPr id="203" name="Google Shape;203;p3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Takeaways</a:t>
            </a:r>
            <a:endParaRPr/>
          </a:p>
        </p:txBody>
      </p:sp>
      <p:sp>
        <p:nvSpPr>
          <p:cNvPr id="209" name="Google Shape;209;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 analysis can provide quantitative support for observations and experience of those who work in the system on a daily basis</a:t>
            </a:r>
            <a:endParaRPr/>
          </a:p>
          <a:p>
            <a:pPr indent="-342900" lvl="0" marL="457200" rtl="0" algn="l">
              <a:spcBef>
                <a:spcPts val="0"/>
              </a:spcBef>
              <a:spcAft>
                <a:spcPts val="0"/>
              </a:spcAft>
              <a:buSzPts val="1800"/>
              <a:buChar char="●"/>
            </a:pPr>
            <a:r>
              <a:rPr lang="en"/>
              <a:t>Data and data visualization can serve as tools to communicate with the general public</a:t>
            </a:r>
            <a:endParaRPr/>
          </a:p>
          <a:p>
            <a:pPr indent="-342900" lvl="0" marL="457200" rtl="0" algn="l">
              <a:spcBef>
                <a:spcPts val="0"/>
              </a:spcBef>
              <a:spcAft>
                <a:spcPts val="0"/>
              </a:spcAft>
              <a:buSzPts val="1800"/>
              <a:buChar char="●"/>
            </a:pPr>
            <a:r>
              <a:rPr lang="en"/>
              <a:t>Standardization of data collection going forward can help guide the </a:t>
            </a:r>
            <a:r>
              <a:rPr lang="en"/>
              <a:t>transition</a:t>
            </a:r>
            <a:r>
              <a:rPr lang="en"/>
              <a:t> towards being more data driven </a:t>
            </a:r>
            <a:endParaRPr/>
          </a:p>
          <a:p>
            <a:pPr indent="0" lvl="0" marL="457200" rtl="0" algn="l">
              <a:spcBef>
                <a:spcPts val="1200"/>
              </a:spcBef>
              <a:spcAft>
                <a:spcPts val="1200"/>
              </a:spcAft>
              <a:buNone/>
            </a:pPr>
            <a:r>
              <a:t/>
            </a:r>
            <a:endParaRPr/>
          </a:p>
        </p:txBody>
      </p:sp>
      <p:sp>
        <p:nvSpPr>
          <p:cNvPr id="210" name="Google Shape;210;p3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Acknowledgements</a:t>
            </a:r>
            <a:endParaRPr/>
          </a:p>
        </p:txBody>
      </p:sp>
      <p:sp>
        <p:nvSpPr>
          <p:cNvPr id="216" name="Google Shape;216;p34"/>
          <p:cNvSpPr txBox="1"/>
          <p:nvPr>
            <p:ph idx="1" type="body"/>
          </p:nvPr>
        </p:nvSpPr>
        <p:spPr>
          <a:xfrm>
            <a:off x="311700" y="1421225"/>
            <a:ext cx="8520600" cy="285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would like to thank Hudson River Housing for giving us the opportunity to work with them this semester and for trusting us with this project. </a:t>
            </a:r>
            <a:endParaRPr/>
          </a:p>
          <a:p>
            <a:pPr indent="0" lvl="0" marL="0" rtl="0" algn="l">
              <a:spcBef>
                <a:spcPts val="1200"/>
              </a:spcBef>
              <a:spcAft>
                <a:spcPts val="0"/>
              </a:spcAft>
              <a:buNone/>
            </a:pPr>
            <a:r>
              <a:rPr lang="en"/>
              <a:t>Special thanks to Javier and Vinny for lending their expertise and taking the time to answer all of our questions.</a:t>
            </a:r>
            <a:endParaRPr/>
          </a:p>
          <a:p>
            <a:pPr indent="0" lvl="0" marL="0" rtl="0" algn="l">
              <a:spcBef>
                <a:spcPts val="1200"/>
              </a:spcBef>
              <a:spcAft>
                <a:spcPts val="0"/>
              </a:spcAft>
              <a:buNone/>
            </a:pPr>
            <a:r>
              <a:rPr lang="en"/>
              <a:t>And thank you to Professor An for organizing this class and for her </a:t>
            </a:r>
            <a:r>
              <a:rPr lang="en"/>
              <a:t>help and guidance</a:t>
            </a:r>
            <a:r>
              <a:rPr lang="en"/>
              <a:t> throughout the semester. </a:t>
            </a:r>
            <a:endParaRPr/>
          </a:p>
          <a:p>
            <a:pPr indent="0" lvl="0" marL="0" rtl="0" algn="l">
              <a:spcBef>
                <a:spcPts val="1200"/>
              </a:spcBef>
              <a:spcAft>
                <a:spcPts val="1200"/>
              </a:spcAft>
              <a:buNone/>
            </a:pPr>
            <a:r>
              <a:rPr lang="en"/>
              <a:t>Thank you!</a:t>
            </a:r>
            <a:endParaRPr/>
          </a:p>
        </p:txBody>
      </p:sp>
      <p:sp>
        <p:nvSpPr>
          <p:cNvPr id="217" name="Google Shape;217;p3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Questions?</a:t>
            </a:r>
            <a:endParaRPr/>
          </a:p>
        </p:txBody>
      </p:sp>
      <p:sp>
        <p:nvSpPr>
          <p:cNvPr id="223" name="Google Shape;223;p3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Data Source: </a:t>
            </a:r>
            <a:endParaRPr/>
          </a:p>
          <a:p>
            <a:pPr indent="-342900" lvl="0" marL="457200" rtl="0" algn="l">
              <a:spcBef>
                <a:spcPts val="1200"/>
              </a:spcBef>
              <a:spcAft>
                <a:spcPts val="0"/>
              </a:spcAft>
              <a:buSzPts val="1800"/>
              <a:buChar char="●"/>
            </a:pPr>
            <a:r>
              <a:rPr lang="en"/>
              <a:t>HMIS (Homeless Management Information System)</a:t>
            </a:r>
            <a:endParaRPr/>
          </a:p>
          <a:p>
            <a:pPr indent="-342900" lvl="0" marL="457200" rtl="0" algn="l">
              <a:spcBef>
                <a:spcPts val="0"/>
              </a:spcBef>
              <a:spcAft>
                <a:spcPts val="0"/>
              </a:spcAft>
              <a:buSzPts val="1800"/>
              <a:buChar char="●"/>
            </a:pPr>
            <a:r>
              <a:rPr lang="en"/>
              <a:t>Data for all individuals in system in 2023</a:t>
            </a:r>
            <a:endParaRPr/>
          </a:p>
          <a:p>
            <a:pPr indent="0" lvl="0" marL="0" rtl="0" algn="l">
              <a:spcBef>
                <a:spcPts val="1200"/>
              </a:spcBef>
              <a:spcAft>
                <a:spcPts val="0"/>
              </a:spcAft>
              <a:buNone/>
            </a:pPr>
            <a:r>
              <a:rPr lang="en"/>
              <a:t>Goals</a:t>
            </a:r>
            <a:r>
              <a:rPr lang="en"/>
              <a:t>:</a:t>
            </a:r>
            <a:endParaRPr/>
          </a:p>
          <a:p>
            <a:pPr indent="-342900" lvl="0" marL="457200" rtl="0" algn="l">
              <a:spcBef>
                <a:spcPts val="1200"/>
              </a:spcBef>
              <a:spcAft>
                <a:spcPts val="0"/>
              </a:spcAft>
              <a:buSzPts val="1800"/>
              <a:buChar char="●"/>
            </a:pPr>
            <a:r>
              <a:rPr lang="en"/>
              <a:t>Visualize demographics of guests/residents served by HRH</a:t>
            </a:r>
            <a:endParaRPr/>
          </a:p>
          <a:p>
            <a:pPr indent="-342900" lvl="0" marL="457200" rtl="0" algn="l">
              <a:spcBef>
                <a:spcPts val="0"/>
              </a:spcBef>
              <a:spcAft>
                <a:spcPts val="0"/>
              </a:spcAft>
              <a:buSzPts val="1800"/>
              <a:buChar char="●"/>
            </a:pPr>
            <a:r>
              <a:rPr lang="en"/>
              <a:t>Look at length of program stay across programs and </a:t>
            </a:r>
            <a:r>
              <a:rPr lang="en"/>
              <a:t>identify</a:t>
            </a:r>
            <a:r>
              <a:rPr lang="en"/>
              <a:t> factors that are associated with longer/shorter stays</a:t>
            </a:r>
            <a:endParaRPr/>
          </a:p>
          <a:p>
            <a:pPr indent="-342900" lvl="0" marL="457200" rtl="0" algn="l">
              <a:spcBef>
                <a:spcPts val="0"/>
              </a:spcBef>
              <a:spcAft>
                <a:spcPts val="0"/>
              </a:spcAft>
              <a:buSzPts val="1800"/>
              <a:buChar char="●"/>
            </a:pPr>
            <a:r>
              <a:rPr lang="en"/>
              <a:t>Explore where data is more and less complete</a:t>
            </a:r>
            <a:endParaRPr/>
          </a:p>
          <a:p>
            <a:pPr indent="0" lvl="0" marL="0" rtl="0" algn="l">
              <a:spcBef>
                <a:spcPts val="1200"/>
              </a:spcBef>
              <a:spcAft>
                <a:spcPts val="1200"/>
              </a:spcAft>
              <a:buNone/>
            </a:pPr>
            <a:r>
              <a:t/>
            </a:r>
            <a:endParaRPr/>
          </a:p>
        </p:txBody>
      </p:sp>
      <p:sp>
        <p:nvSpPr>
          <p:cNvPr id="75" name="Google Shape;75;p1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t>Demographic Data</a:t>
            </a:r>
            <a:endParaRPr b="1"/>
          </a:p>
        </p:txBody>
      </p:sp>
      <p:sp>
        <p:nvSpPr>
          <p:cNvPr id="81" name="Google Shape;81;p1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7" name="Google Shape;87;p17"/>
          <p:cNvSpPr txBox="1"/>
          <p:nvPr>
            <p:ph idx="1" type="body"/>
          </p:nvPr>
        </p:nvSpPr>
        <p:spPr>
          <a:xfrm>
            <a:off x="311700" y="11410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88" name="Google Shape;88;p1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89" name="Google Shape;89;p17"/>
          <p:cNvPicPr preferRelativeResize="0"/>
          <p:nvPr/>
        </p:nvPicPr>
        <p:blipFill>
          <a:blip r:embed="rId3">
            <a:alphaModFix/>
          </a:blip>
          <a:stretch>
            <a:fillRect/>
          </a:stretch>
        </p:blipFill>
        <p:spPr>
          <a:xfrm>
            <a:off x="581900" y="348100"/>
            <a:ext cx="7908349" cy="45772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96" name="Google Shape;96;p1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97" name="Google Shape;97;p18"/>
          <p:cNvPicPr preferRelativeResize="0"/>
          <p:nvPr/>
        </p:nvPicPr>
        <p:blipFill>
          <a:blip r:embed="rId3">
            <a:alphaModFix/>
          </a:blip>
          <a:stretch>
            <a:fillRect/>
          </a:stretch>
        </p:blipFill>
        <p:spPr>
          <a:xfrm>
            <a:off x="540300" y="221438"/>
            <a:ext cx="7689301" cy="47006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3" name="Google Shape;10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04" name="Google Shape;104;p1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5" name="Google Shape;105;p19"/>
          <p:cNvPicPr preferRelativeResize="0"/>
          <p:nvPr/>
        </p:nvPicPr>
        <p:blipFill>
          <a:blip r:embed="rId3">
            <a:alphaModFix/>
          </a:blip>
          <a:stretch>
            <a:fillRect/>
          </a:stretch>
        </p:blipFill>
        <p:spPr>
          <a:xfrm>
            <a:off x="579200" y="188275"/>
            <a:ext cx="7823051" cy="4766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1" name="Google Shape;11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12" name="Google Shape;112;p2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3" name="Google Shape;113;p20"/>
          <p:cNvPicPr preferRelativeResize="0"/>
          <p:nvPr/>
        </p:nvPicPr>
        <p:blipFill>
          <a:blip r:embed="rId3">
            <a:alphaModFix/>
          </a:blip>
          <a:stretch>
            <a:fillRect/>
          </a:stretch>
        </p:blipFill>
        <p:spPr>
          <a:xfrm>
            <a:off x="-14403071" y="-14619600"/>
            <a:ext cx="8541042" cy="5143501"/>
          </a:xfrm>
          <a:prstGeom prst="rect">
            <a:avLst/>
          </a:prstGeom>
          <a:noFill/>
          <a:ln>
            <a:noFill/>
          </a:ln>
        </p:spPr>
      </p:pic>
      <p:pic>
        <p:nvPicPr>
          <p:cNvPr id="114" name="Google Shape;114;p20"/>
          <p:cNvPicPr preferRelativeResize="0"/>
          <p:nvPr/>
        </p:nvPicPr>
        <p:blipFill rotWithShape="1">
          <a:blip r:embed="rId4">
            <a:alphaModFix/>
          </a:blip>
          <a:srcRect b="0" l="0" r="11316" t="0"/>
          <a:stretch/>
        </p:blipFill>
        <p:spPr>
          <a:xfrm>
            <a:off x="502725" y="212450"/>
            <a:ext cx="7595550" cy="4718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0" name="Google Shape;12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21" name="Google Shape;121;p2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2" name="Google Shape;122;p21"/>
          <p:cNvPicPr preferRelativeResize="0"/>
          <p:nvPr/>
        </p:nvPicPr>
        <p:blipFill rotWithShape="1">
          <a:blip r:embed="rId3">
            <a:alphaModFix/>
          </a:blip>
          <a:srcRect b="0" l="0" r="9428" t="0"/>
          <a:stretch/>
        </p:blipFill>
        <p:spPr>
          <a:xfrm>
            <a:off x="982563" y="126025"/>
            <a:ext cx="7178876" cy="48914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537C39"/>
      </a:dk1>
      <a:lt1>
        <a:srgbClr val="FFFFFF"/>
      </a:lt1>
      <a:dk2>
        <a:srgbClr val="4B4B4B"/>
      </a:dk2>
      <a:lt2>
        <a:srgbClr val="DCE5D6"/>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