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7" r:id="rId2"/>
    <p:sldId id="268" r:id="rId3"/>
    <p:sldId id="261" r:id="rId4"/>
    <p:sldId id="262" r:id="rId5"/>
    <p:sldId id="263" r:id="rId6"/>
    <p:sldId id="258" r:id="rId7"/>
    <p:sldId id="259" r:id="rId8"/>
    <p:sldId id="267" r:id="rId9"/>
    <p:sldId id="266" r:id="rId10"/>
    <p:sldId id="269" r:id="rId11"/>
    <p:sldId id="264" r:id="rId12"/>
    <p:sldId id="265" r:id="rId13"/>
    <p:sldId id="270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02CF2-B9AB-4639-B4D1-10839C650FB6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56043-AEA2-4D0F-971A-DC50275BE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13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56043-AEA2-4D0F-971A-DC50275BEB7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35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B5C834-F0C2-4680-9762-EE5E4AF4E456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5A9336-E4A3-49C8-AA1B-D6C919EB5BE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B5C834-F0C2-4680-9762-EE5E4AF4E456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A9336-E4A3-49C8-AA1B-D6C919EB5BE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B5C834-F0C2-4680-9762-EE5E4AF4E456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A9336-E4A3-49C8-AA1B-D6C919EB5BE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B5C834-F0C2-4680-9762-EE5E4AF4E456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A9336-E4A3-49C8-AA1B-D6C919EB5BE3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B5C834-F0C2-4680-9762-EE5E4AF4E456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A9336-E4A3-49C8-AA1B-D6C919EB5BE3}" type="slidenum">
              <a:rPr lang="it-IT" smtClean="0"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B5C834-F0C2-4680-9762-EE5E4AF4E456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A9336-E4A3-49C8-AA1B-D6C919EB5BE3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B5C834-F0C2-4680-9762-EE5E4AF4E456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A9336-E4A3-49C8-AA1B-D6C919EB5BE3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B5C834-F0C2-4680-9762-EE5E4AF4E456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A9336-E4A3-49C8-AA1B-D6C919EB5BE3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B5C834-F0C2-4680-9762-EE5E4AF4E456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A9336-E4A3-49C8-AA1B-D6C919EB5BE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7B5C834-F0C2-4680-9762-EE5E4AF4E456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5A9336-E4A3-49C8-AA1B-D6C919EB5BE3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B5C834-F0C2-4680-9762-EE5E4AF4E456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5A9336-E4A3-49C8-AA1B-D6C919EB5BE3}" type="slidenum">
              <a:rPr lang="it-IT" smtClean="0"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7B5C834-F0C2-4680-9762-EE5E4AF4E456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35A9336-E4A3-49C8-AA1B-D6C919EB5BE3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it-IT" dirty="0" smtClean="0"/>
              <a:t>	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>
          <a:xfrm>
            <a:off x="1403648" y="1268760"/>
            <a:ext cx="6400800" cy="2376264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</a:rPr>
              <a:t>Stock </a:t>
            </a:r>
            <a:r>
              <a:rPr lang="it-IT" sz="3200" b="1" dirty="0" err="1" smtClean="0">
                <a:solidFill>
                  <a:schemeClr val="tx1"/>
                </a:solidFill>
              </a:rPr>
              <a:t>assessment</a:t>
            </a:r>
            <a:r>
              <a:rPr lang="it-IT" sz="3200" b="1" dirty="0" smtClean="0">
                <a:solidFill>
                  <a:schemeClr val="tx1"/>
                </a:solidFill>
              </a:rPr>
              <a:t> (a4a) </a:t>
            </a:r>
            <a:r>
              <a:rPr lang="it-IT" sz="3200" b="1" dirty="0" err="1" smtClean="0">
                <a:solidFill>
                  <a:schemeClr val="tx1"/>
                </a:solidFill>
              </a:rPr>
              <a:t>European</a:t>
            </a:r>
            <a:r>
              <a:rPr lang="it-IT" sz="3200" b="1" dirty="0" smtClean="0">
                <a:solidFill>
                  <a:schemeClr val="tx1"/>
                </a:solidFill>
              </a:rPr>
              <a:t> </a:t>
            </a:r>
            <a:r>
              <a:rPr lang="it-IT" sz="3200" b="1" dirty="0" err="1" smtClean="0">
                <a:solidFill>
                  <a:schemeClr val="tx1"/>
                </a:solidFill>
              </a:rPr>
              <a:t>anchovy</a:t>
            </a:r>
            <a:r>
              <a:rPr lang="it-IT" sz="32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it-IT" sz="3200" b="1" dirty="0" smtClean="0">
                <a:solidFill>
                  <a:schemeClr val="tx1"/>
                </a:solidFill>
              </a:rPr>
              <a:t>(</a:t>
            </a:r>
            <a:r>
              <a:rPr lang="it-IT" sz="3200" b="1" i="1" dirty="0" smtClean="0">
                <a:solidFill>
                  <a:schemeClr val="tx1"/>
                </a:solidFill>
              </a:rPr>
              <a:t>Engraulis encrasicolus</a:t>
            </a:r>
            <a:r>
              <a:rPr lang="it-IT" sz="3200" b="1" dirty="0" smtClean="0">
                <a:solidFill>
                  <a:schemeClr val="tx1"/>
                </a:solidFill>
              </a:rPr>
              <a:t>) for GSA 17-18</a:t>
            </a:r>
            <a:endParaRPr lang="it-IT" sz="3200" b="1" dirty="0">
              <a:solidFill>
                <a:schemeClr val="tx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67544" y="602128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H.Aymen</a:t>
            </a:r>
            <a:r>
              <a:rPr lang="it-IT" dirty="0" smtClean="0"/>
              <a:t>, </a:t>
            </a:r>
            <a:r>
              <a:rPr lang="it-IT" dirty="0" err="1" smtClean="0"/>
              <a:t>F.Calì</a:t>
            </a:r>
            <a:r>
              <a:rPr lang="it-IT" dirty="0" smtClean="0"/>
              <a:t> , </a:t>
            </a:r>
            <a:r>
              <a:rPr lang="it-IT" dirty="0" err="1" smtClean="0"/>
              <a:t>M.Kule</a:t>
            </a:r>
            <a:r>
              <a:rPr lang="it-IT" dirty="0" smtClean="0"/>
              <a:t>, M. </a:t>
            </a:r>
            <a:r>
              <a:rPr lang="it-IT" dirty="0" err="1" smtClean="0"/>
              <a:t>Rahuma</a:t>
            </a:r>
            <a:r>
              <a:rPr lang="it-IT" dirty="0" smtClean="0"/>
              <a:t>, </a:t>
            </a:r>
            <a:r>
              <a:rPr lang="it-IT" dirty="0" err="1" smtClean="0"/>
              <a:t>M.Gambin</a:t>
            </a:r>
            <a:r>
              <a:rPr lang="it-IT" dirty="0" smtClean="0"/>
              <a:t>, A. Pierucci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3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pPr algn="ctr"/>
            <a:r>
              <a:rPr lang="it-IT" dirty="0"/>
              <a:t>Model </a:t>
            </a:r>
            <a:r>
              <a:rPr lang="it-IT" dirty="0" err="1"/>
              <a:t>residuals</a:t>
            </a:r>
            <a:endParaRPr lang="it-IT" dirty="0"/>
          </a:p>
        </p:txBody>
      </p:sp>
      <p:pic>
        <p:nvPicPr>
          <p:cNvPr id="4" name="Picture 7" descr="C:\Users\Federico\Desktop\PPT Summer school\final plot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90052" cy="415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1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pPr algn="ctr"/>
            <a:r>
              <a:rPr lang="it-IT" dirty="0" smtClean="0"/>
              <a:t>Reference </a:t>
            </a:r>
            <a:r>
              <a:rPr lang="it-IT" dirty="0" err="1"/>
              <a:t>points</a:t>
            </a:r>
            <a:endParaRPr lang="it-IT" dirty="0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416496"/>
              </p:ext>
            </p:extLst>
          </p:nvPr>
        </p:nvGraphicFramePr>
        <p:xfrm>
          <a:off x="179512" y="2348880"/>
          <a:ext cx="8811009" cy="1399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Worksheet" r:id="rId3" imgW="7258316" imgH="1152780" progId="Excel.Sheet.12">
                  <p:embed/>
                </p:oleObj>
              </mc:Choice>
              <mc:Fallback>
                <p:oleObj name="Worksheet" r:id="rId3" imgW="7258316" imgH="11527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2348880"/>
                        <a:ext cx="8811009" cy="1399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2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Short </a:t>
            </a:r>
            <a:r>
              <a:rPr lang="it-IT" dirty="0" err="1" smtClean="0"/>
              <a:t>term</a:t>
            </a:r>
            <a:r>
              <a:rPr lang="it-IT" dirty="0" smtClean="0"/>
              <a:t> </a:t>
            </a:r>
            <a:r>
              <a:rPr lang="it-IT" dirty="0" err="1" smtClean="0"/>
              <a:t>forecast</a:t>
            </a:r>
            <a:endParaRPr lang="it-IT" dirty="0"/>
          </a:p>
        </p:txBody>
      </p:sp>
      <p:pic>
        <p:nvPicPr>
          <p:cNvPr id="3074" name="Picture 2" descr="C:\Users\Federico\Desktop\PPT Summer school\stf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3" y="1628800"/>
            <a:ext cx="8932562" cy="447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5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829761"/>
          </a:xfrm>
        </p:spPr>
        <p:txBody>
          <a:bodyPr>
            <a:normAutofit/>
          </a:bodyPr>
          <a:lstStyle/>
          <a:p>
            <a:r>
              <a:rPr lang="it-IT" sz="5400" dirty="0" err="1" smtClean="0"/>
              <a:t>Thank</a:t>
            </a:r>
            <a:r>
              <a:rPr lang="it-IT" sz="5400" dirty="0" smtClean="0"/>
              <a:t> </a:t>
            </a:r>
            <a:r>
              <a:rPr lang="it-IT" sz="5400" dirty="0" err="1" smtClean="0"/>
              <a:t>you</a:t>
            </a:r>
            <a:r>
              <a:rPr lang="it-IT" sz="5400" dirty="0" smtClean="0"/>
              <a:t> for </a:t>
            </a:r>
            <a:r>
              <a:rPr lang="it-IT" sz="5400" dirty="0" err="1" smtClean="0"/>
              <a:t>your</a:t>
            </a:r>
            <a:r>
              <a:rPr lang="it-IT" sz="5400" dirty="0" smtClean="0"/>
              <a:t> </a:t>
            </a:r>
            <a:r>
              <a:rPr lang="it-IT" sz="5400" dirty="0" err="1" smtClean="0"/>
              <a:t>attention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10538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2304255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Time </a:t>
            </a:r>
            <a:r>
              <a:rPr lang="it-IT" dirty="0" err="1" smtClean="0"/>
              <a:t>series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: 1975-2015</a:t>
            </a:r>
          </a:p>
          <a:p>
            <a:pPr marL="109728" indent="0">
              <a:buNone/>
            </a:pPr>
            <a:endParaRPr lang="it-IT" dirty="0" smtClean="0"/>
          </a:p>
          <a:p>
            <a:r>
              <a:rPr lang="it-IT" dirty="0" smtClean="0"/>
              <a:t>Time </a:t>
            </a:r>
            <a:r>
              <a:rPr lang="it-IT" dirty="0" err="1" smtClean="0"/>
              <a:t>series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: 2009-2015</a:t>
            </a:r>
          </a:p>
          <a:p>
            <a:pPr marL="109728" indent="0">
              <a:buNone/>
            </a:pPr>
            <a:endParaRPr lang="it-IT" dirty="0" smtClean="0"/>
          </a:p>
          <a:p>
            <a:r>
              <a:rPr lang="it-IT" dirty="0" smtClean="0"/>
              <a:t>Acustic </a:t>
            </a:r>
            <a:r>
              <a:rPr lang="it-IT" dirty="0" err="1" smtClean="0"/>
              <a:t>survey</a:t>
            </a:r>
            <a:r>
              <a:rPr lang="it-IT" dirty="0" smtClean="0"/>
              <a:t> </a:t>
            </a:r>
            <a:r>
              <a:rPr lang="it-IT" dirty="0" err="1" smtClean="0"/>
              <a:t>index</a:t>
            </a:r>
            <a:r>
              <a:rPr lang="it-IT" dirty="0" smtClean="0"/>
              <a:t>: 2009-2015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Input 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878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algn="ctr"/>
            <a:r>
              <a:rPr lang="it-IT" dirty="0" smtClean="0"/>
              <a:t>Data </a:t>
            </a:r>
            <a:r>
              <a:rPr lang="it-IT" dirty="0" err="1" smtClean="0"/>
              <a:t>presentation</a:t>
            </a:r>
            <a:endParaRPr lang="it-IT" dirty="0"/>
          </a:p>
        </p:txBody>
      </p:sp>
      <p:pic>
        <p:nvPicPr>
          <p:cNvPr id="1026" name="Picture 2" descr="C:\Users\Federico\Desktop\PPT Summer school\catch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14868"/>
            <a:ext cx="6300192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ederico\Desktop\PPT Summer school\age 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5929213" cy="268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6444208" y="30689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Total catches</a:t>
            </a:r>
            <a:endParaRPr lang="it-IT" b="1" dirty="0"/>
          </a:p>
        </p:txBody>
      </p:sp>
      <p:cxnSp>
        <p:nvCxnSpPr>
          <p:cNvPr id="6" name="Connettore 1 5"/>
          <p:cNvCxnSpPr/>
          <p:nvPr/>
        </p:nvCxnSpPr>
        <p:spPr>
          <a:xfrm flipV="1">
            <a:off x="5148064" y="1412776"/>
            <a:ext cx="0" cy="208823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3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1288"/>
            <a:ext cx="8229600" cy="1143000"/>
          </a:xfrm>
        </p:spPr>
        <p:txBody>
          <a:bodyPr/>
          <a:lstStyle/>
          <a:p>
            <a:pPr algn="ctr"/>
            <a:r>
              <a:rPr lang="it-IT" dirty="0" smtClean="0"/>
              <a:t>Data </a:t>
            </a:r>
            <a:r>
              <a:rPr lang="it-IT" dirty="0" err="1" smtClean="0"/>
              <a:t>presentation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052736"/>
            <a:ext cx="5673597" cy="284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3848" y="3894798"/>
            <a:ext cx="5691434" cy="285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0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dirty="0"/>
              <a:t>Data </a:t>
            </a:r>
            <a:r>
              <a:rPr lang="it-IT" dirty="0" err="1"/>
              <a:t>presentation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9872" y="3864260"/>
            <a:ext cx="546247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009865"/>
            <a:ext cx="5712494" cy="286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67544" y="1988840"/>
            <a:ext cx="8280920" cy="4133056"/>
          </a:xfrm>
        </p:spPr>
        <p:txBody>
          <a:bodyPr>
            <a:normAutofit/>
          </a:bodyPr>
          <a:lstStyle/>
          <a:p>
            <a:r>
              <a:rPr lang="it-IT" dirty="0" smtClean="0"/>
              <a:t>Set the </a:t>
            </a:r>
            <a:r>
              <a:rPr lang="it-IT" dirty="0" err="1" smtClean="0"/>
              <a:t>units</a:t>
            </a:r>
            <a:endParaRPr lang="it-IT" dirty="0" smtClean="0"/>
          </a:p>
          <a:p>
            <a:r>
              <a:rPr lang="it-IT" dirty="0" smtClean="0"/>
              <a:t>Set Catch = </a:t>
            </a:r>
            <a:r>
              <a:rPr lang="it-IT" dirty="0" err="1"/>
              <a:t>D</a:t>
            </a:r>
            <a:r>
              <a:rPr lang="it-IT" dirty="0" err="1" smtClean="0"/>
              <a:t>iscards</a:t>
            </a:r>
            <a:r>
              <a:rPr lang="it-IT" dirty="0" smtClean="0"/>
              <a:t> + </a:t>
            </a:r>
            <a:r>
              <a:rPr lang="it-IT" dirty="0" err="1"/>
              <a:t>L</a:t>
            </a:r>
            <a:r>
              <a:rPr lang="it-IT" dirty="0" err="1" smtClean="0"/>
              <a:t>andings</a:t>
            </a:r>
            <a:endParaRPr lang="it-IT" dirty="0" smtClean="0"/>
          </a:p>
          <a:p>
            <a:r>
              <a:rPr lang="it-IT" dirty="0" err="1" smtClean="0"/>
              <a:t>Harvest.spawn</a:t>
            </a:r>
            <a:r>
              <a:rPr lang="it-IT" dirty="0" smtClean="0"/>
              <a:t>= 0.5 (</a:t>
            </a:r>
            <a:r>
              <a:rPr lang="it-IT" dirty="0" err="1" smtClean="0"/>
              <a:t>July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Mortality</a:t>
            </a:r>
            <a:r>
              <a:rPr lang="it-IT" dirty="0" smtClean="0"/>
              <a:t> </a:t>
            </a:r>
            <a:r>
              <a:rPr lang="it-IT" dirty="0" err="1" smtClean="0"/>
              <a:t>spawn</a:t>
            </a:r>
            <a:r>
              <a:rPr lang="it-IT" dirty="0" smtClean="0"/>
              <a:t>= 0.5</a:t>
            </a:r>
          </a:p>
          <a:p>
            <a:r>
              <a:rPr lang="it-IT" dirty="0" err="1" smtClean="0"/>
              <a:t>Fbar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1-3 (</a:t>
            </a:r>
            <a:r>
              <a:rPr lang="it-IT" dirty="0" err="1" smtClean="0"/>
              <a:t>age</a:t>
            </a:r>
            <a:r>
              <a:rPr lang="it-IT" dirty="0" smtClean="0"/>
              <a:t> 0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selected</a:t>
            </a:r>
            <a:r>
              <a:rPr lang="it-IT" dirty="0" smtClean="0"/>
              <a:t>)</a:t>
            </a:r>
          </a:p>
          <a:p>
            <a:r>
              <a:rPr lang="it-IT" dirty="0" smtClean="0"/>
              <a:t>Trim the stock file (2009:2015)  to </a:t>
            </a:r>
            <a:r>
              <a:rPr lang="it-IT" dirty="0" err="1" smtClean="0"/>
              <a:t>fit</a:t>
            </a:r>
            <a:r>
              <a:rPr lang="it-IT" dirty="0" smtClean="0"/>
              <a:t> </a:t>
            </a:r>
            <a:r>
              <a:rPr lang="it-IT" dirty="0" err="1" smtClean="0"/>
              <a:t>survey</a:t>
            </a:r>
            <a:r>
              <a:rPr lang="it-IT" dirty="0" smtClean="0"/>
              <a:t> </a:t>
            </a:r>
            <a:r>
              <a:rPr lang="it-IT" dirty="0" err="1" smtClean="0"/>
              <a:t>index</a:t>
            </a:r>
            <a:r>
              <a:rPr lang="it-IT" dirty="0" smtClean="0"/>
              <a:t> (</a:t>
            </a:r>
            <a:r>
              <a:rPr lang="it-IT" dirty="0" err="1" smtClean="0"/>
              <a:t>index</a:t>
            </a:r>
            <a:r>
              <a:rPr lang="it-IT" dirty="0" smtClean="0"/>
              <a:t> </a:t>
            </a:r>
            <a:r>
              <a:rPr lang="it-IT" dirty="0" err="1" smtClean="0"/>
              <a:t>shorter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the time </a:t>
            </a:r>
            <a:r>
              <a:rPr lang="it-IT" dirty="0" err="1" smtClean="0"/>
              <a:t>series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Model framework</a:t>
            </a:r>
          </a:p>
        </p:txBody>
      </p:sp>
    </p:spTree>
    <p:extLst>
      <p:ext uri="{BB962C8B-B14F-4D97-AF65-F5344CB8AC3E}">
        <p14:creationId xmlns:p14="http://schemas.microsoft.com/office/powerpoint/2010/main" val="20882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4032" y="116632"/>
            <a:ext cx="8229600" cy="1143000"/>
          </a:xfrm>
        </p:spPr>
        <p:txBody>
          <a:bodyPr/>
          <a:lstStyle/>
          <a:p>
            <a:pPr algn="ctr"/>
            <a:r>
              <a:rPr lang="it-IT" dirty="0" smtClean="0"/>
              <a:t>Model </a:t>
            </a:r>
            <a:r>
              <a:rPr lang="it-IT" dirty="0" err="1" smtClean="0"/>
              <a:t>residuals</a:t>
            </a:r>
            <a:endParaRPr lang="it-IT" dirty="0"/>
          </a:p>
        </p:txBody>
      </p:sp>
      <p:cxnSp>
        <p:nvCxnSpPr>
          <p:cNvPr id="5" name="Connettore 1 4"/>
          <p:cNvCxnSpPr/>
          <p:nvPr/>
        </p:nvCxnSpPr>
        <p:spPr>
          <a:xfrm>
            <a:off x="-1404664" y="980728"/>
            <a:ext cx="0" cy="37444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Federico\Desktop\PPT Summer school\res 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316958" cy="416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9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Model </a:t>
            </a:r>
            <a:r>
              <a:rPr lang="it-IT" dirty="0" err="1"/>
              <a:t>residuals</a:t>
            </a:r>
            <a:endParaRPr lang="it-IT" dirty="0"/>
          </a:p>
        </p:txBody>
      </p:sp>
      <p:pic>
        <p:nvPicPr>
          <p:cNvPr id="4" name="Picture 3" descr="C:\Users\Federico\Desktop\PPT Summer school\boulbe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90621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it-IT" dirty="0"/>
              <a:t>Model </a:t>
            </a:r>
            <a:r>
              <a:rPr lang="it-IT" dirty="0" err="1"/>
              <a:t>residuals</a:t>
            </a:r>
            <a:endParaRPr lang="it-IT" dirty="0"/>
          </a:p>
        </p:txBody>
      </p:sp>
      <p:pic>
        <p:nvPicPr>
          <p:cNvPr id="6" name="Picture 6" descr="C:\Users\Federico\Desktop\PPT Summer school\res 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33121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6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370</TotalTime>
  <Words>123</Words>
  <Application>Microsoft Office PowerPoint</Application>
  <PresentationFormat>Presentazione su schermo (4:3)</PresentationFormat>
  <Paragraphs>29</Paragraphs>
  <Slides>13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5" baseType="lpstr">
      <vt:lpstr>Viale</vt:lpstr>
      <vt:lpstr>Microsoft Excel Worksheet</vt:lpstr>
      <vt:lpstr> </vt:lpstr>
      <vt:lpstr>Input data</vt:lpstr>
      <vt:lpstr>Data presentation</vt:lpstr>
      <vt:lpstr>Data presentation</vt:lpstr>
      <vt:lpstr>Data presentation</vt:lpstr>
      <vt:lpstr>Model framework</vt:lpstr>
      <vt:lpstr>Model residuals</vt:lpstr>
      <vt:lpstr>Model residuals</vt:lpstr>
      <vt:lpstr>Model residuals</vt:lpstr>
      <vt:lpstr>Model residuals</vt:lpstr>
      <vt:lpstr>Reference points</vt:lpstr>
      <vt:lpstr>Short term forecast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</dc:creator>
  <cp:lastModifiedBy>Federico</cp:lastModifiedBy>
  <cp:revision>15</cp:revision>
  <dcterms:created xsi:type="dcterms:W3CDTF">2019-07-19T07:35:09Z</dcterms:created>
  <dcterms:modified xsi:type="dcterms:W3CDTF">2019-07-19T13:45:45Z</dcterms:modified>
</cp:coreProperties>
</file>