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90" r:id="rId2"/>
    <p:sldId id="430" r:id="rId3"/>
    <p:sldId id="257" r:id="rId4"/>
    <p:sldId id="444" r:id="rId5"/>
    <p:sldId id="445" r:id="rId6"/>
    <p:sldId id="456" r:id="rId7"/>
    <p:sldId id="447" r:id="rId8"/>
    <p:sldId id="448" r:id="rId9"/>
    <p:sldId id="446" r:id="rId10"/>
    <p:sldId id="449" r:id="rId11"/>
    <p:sldId id="451" r:id="rId12"/>
    <p:sldId id="452" r:id="rId13"/>
    <p:sldId id="453" r:id="rId14"/>
    <p:sldId id="450" r:id="rId15"/>
    <p:sldId id="457" r:id="rId16"/>
    <p:sldId id="462" r:id="rId17"/>
    <p:sldId id="463" r:id="rId18"/>
    <p:sldId id="45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711D5-B60F-48E0-AAFD-55F30A8D304B}" v="17" dt="2023-01-06T15:46:53.136"/>
    <p1510:client id="{6254C535-EFD1-B060-A525-396BACDA1857}" v="13" dt="2023-01-08T10:17:35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6"/>
  </p:normalViewPr>
  <p:slideViewPr>
    <p:cSldViewPr snapToGrid="0">
      <p:cViewPr varScale="1">
        <p:scale>
          <a:sx n="101" d="100"/>
          <a:sy n="101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66F23-36BF-400D-A5DE-7D6A944690DB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25BCA-95BB-4F3C-9898-6082CA074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8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1" cap="none" baseline="0" dirty="0">
              <a:solidFill>
                <a:srgbClr val="D82530"/>
              </a:solidFill>
              <a:latin typeface="Acumin Variable Concept" panose="020B03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05E04-D064-4302-987E-9688E6FF35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11CE7-D6E7-8758-A065-072CCCC8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114A76-1563-19E1-B985-06FB80B0E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05D5DC-F074-546E-4FC7-859690E7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64676-569D-D3E4-2A29-F3873AC8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C89DD-9EAB-A0FA-0571-C546117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25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5B80E-98A1-FF84-F9CE-4F04D072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1C215-121F-9129-052B-932C5BB67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7A6DF6-D0BE-EAF2-9748-A1FD43A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DBA30-74E2-53D4-13DA-BAE87807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D7C60-4033-B103-C2D4-F209D51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6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B58DC8E-7B11-3121-2530-0C3F0990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DADE33-6E4D-964B-A53F-F2A761F5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A0D91A-62B0-7174-BA37-21C08BB7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4F79F-8C8A-B757-8F74-03E3FE0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E15D71-8C12-30DE-8251-558DF4F1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68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0303B-F1D2-4879-A988-B5868A4C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77FFD5-9EDF-4B33-A93B-939E53B6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B4A9F-F277-4D1A-B3DB-8BF913F572F3}" type="datetime1">
              <a:rPr lang="it-IT" smtClean="0"/>
              <a:t>23/01/23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8391E-CCF0-4834-B864-76222A22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ELEVATOR PITCH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072EE3-C9DE-4C21-B845-8EB9A269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FC289-E41A-4EEC-A9D1-8133371CC985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2C7B7C-AD62-34E8-4D0F-5FA21493F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7" b="54539"/>
          <a:stretch/>
        </p:blipFill>
        <p:spPr>
          <a:xfrm>
            <a:off x="10536939" y="5907044"/>
            <a:ext cx="1655061" cy="950956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9DB6A54-91C1-4EF5-3897-F12F21E5FE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04"/>
          <a:stretch/>
        </p:blipFill>
        <p:spPr>
          <a:xfrm>
            <a:off x="0" y="5959604"/>
            <a:ext cx="1147548" cy="8458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AE1557-F7E5-D7AC-368E-285273C8E9D7}"/>
              </a:ext>
            </a:extLst>
          </p:cNvPr>
          <p:cNvCxnSpPr>
            <a:cxnSpLocks/>
          </p:cNvCxnSpPr>
          <p:nvPr userDrawn="1"/>
        </p:nvCxnSpPr>
        <p:spPr>
          <a:xfrm>
            <a:off x="-990" y="5931721"/>
            <a:ext cx="1219299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1A667-55C4-FBA6-168F-21D6CAD1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0D661-D2F7-8E03-7CB5-8525B072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6F24BF-287E-B406-3C52-13EDA04C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1839F-5998-8825-F846-3BFE4D48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42D45-BACA-6DE3-0260-71697C70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4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5D80A-78CB-A817-0530-20B3D83C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6D56C-41AA-C4F4-F014-73B94FF9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D65C1C-55FB-F1E4-BB83-F505163F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1E8B7-B398-2370-5634-BC1E4E0E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E6CBC3-4688-7A14-6B85-6E6B4D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8850F-EFA2-AFE2-E049-1C8503CE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57434-EF44-7A4C-84DF-FA389778C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27836-4D19-B1C7-EB1B-FDD6E1E5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8B0BE2-27D0-CAC6-61CC-354A2C24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B76F82-4583-B4D6-92C5-460954AD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C2A53-08B6-775E-33D0-863F20D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85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185DE-B21B-33F8-7E5D-26F6E8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32668-B020-5158-C480-66E43C1F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B82893-F913-337A-914D-7A9BDAD1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969D57-BE4A-D2E1-5461-53FFA982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9D73DC-BFA7-0D1E-B555-776926157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398612-BB4A-4433-67AF-75EFF4D9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1CF71E-994D-92FB-C611-26B43F0D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E8A37E-9555-75E3-EE3D-73FEB417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4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80494-7756-4DFA-80E4-33D94D43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C2CA32-36E6-9C10-C174-CBEBFB7F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718208-7598-84A6-E445-58F4929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28B159-6272-EEB2-3B27-70D236AB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5C29DE-8D9A-B2A4-DBA2-12E7A0A1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8C2259-5E61-4E72-B326-AE2B261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AFFB07-71F9-EE8D-C794-00B5B7F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5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B5C0B-6FFD-AC86-C74E-8BFA37E1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F6BC6-AF5E-CDD8-F85D-019FBA8B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00C229-3A74-8DA0-2A7B-9C4C206F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F10B6-8A6D-4CEF-FB2B-7818A73A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1C7A7E-934F-4D4A-6827-61030AFF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EBDDC0-A1B9-5CB5-875B-D401A57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8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10F10-C775-F617-A1F3-0586BCD4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AA90FD-BE17-9697-8EA4-4CA8605E5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BCE03A-5AC7-AF9B-EDB8-03E3305E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F7AD13-85AC-AFF8-500D-4C3159E8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AF3B4F-A518-5AAE-6190-8F5683CB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369A4B-D06A-B38A-A6A9-78FFB79A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61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A04C52-FDAA-E9E9-C535-E3B70441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B344AB-FCF8-22C2-4BE3-FE306C7A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BED3-323C-81E3-6F47-B997C956A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1353-4E6E-4944-876D-5ACA5C132DF8}" type="datetimeFigureOut">
              <a:rPr lang="it-IT" smtClean="0"/>
              <a:t>23/01/23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B6A62E-8AD1-AC15-7140-1F0A756AA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4F50C-2387-BD6B-8F0E-1F2221508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1127-245F-4594-AEDC-CC0368E209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6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" TargetMode="External"/><Relationship Id="rId2" Type="http://schemas.openxmlformats.org/officeDocument/2006/relationships/hyperlink" Target="https://docs.ro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swers.ros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0">
            <a:extLst>
              <a:ext uri="{FF2B5EF4-FFF2-40B4-BE49-F238E27FC236}">
                <a16:creationId xmlns:a16="http://schemas.microsoft.com/office/drawing/2014/main" id="{4E460660-F714-4129-A35F-ABFDF245F409}"/>
              </a:ext>
            </a:extLst>
          </p:cNvPr>
          <p:cNvSpPr txBox="1"/>
          <p:nvPr/>
        </p:nvSpPr>
        <p:spPr>
          <a:xfrm>
            <a:off x="0" y="3429000"/>
            <a:ext cx="12192000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1" cap="small" dirty="0">
                <a:solidFill>
                  <a:srgbClr val="595959"/>
                </a:solidFill>
                <a:latin typeface="Montserrat" pitchFamily="2" charset="77"/>
                <a:ea typeface="맑은 고딕"/>
                <a:cs typeface="Arial"/>
              </a:rPr>
              <a:t>ROS2 OVERVIEW – MEETING WITH RFX</a:t>
            </a:r>
          </a:p>
          <a:p>
            <a:pPr algn="ctr"/>
            <a:endParaRPr lang="en-US" altLang="ko-KR" sz="3000" b="1" cap="small" dirty="0">
              <a:solidFill>
                <a:srgbClr val="595959"/>
              </a:solidFill>
              <a:latin typeface="Montserrat" pitchFamily="2" charset="77"/>
              <a:cs typeface="Arial" pitchFamily="34" charset="0"/>
            </a:endParaRPr>
          </a:p>
          <a:p>
            <a:pPr algn="ctr"/>
            <a:endParaRPr lang="en-US" altLang="ko-KR" sz="3000" b="1" cap="small" dirty="0">
              <a:solidFill>
                <a:srgbClr val="595959"/>
              </a:solidFill>
              <a:latin typeface="Montserrat" pitchFamily="2" charset="77"/>
              <a:cs typeface="Arial" pitchFamily="34" charset="0"/>
            </a:endParaRPr>
          </a:p>
          <a:p>
            <a:pPr algn="ctr"/>
            <a:r>
              <a:rPr lang="en-US" altLang="ko-KR" sz="3000" b="1" cap="small" dirty="0">
                <a:solidFill>
                  <a:srgbClr val="595959"/>
                </a:solidFill>
                <a:latin typeface="Montserrat" pitchFamily="2" charset="77"/>
                <a:ea typeface="맑은 고딕"/>
                <a:cs typeface="Arial"/>
              </a:rPr>
              <a:t>MEETING #03</a:t>
            </a:r>
          </a:p>
          <a:p>
            <a:pPr algn="ctr"/>
            <a:r>
              <a:rPr lang="en-US" altLang="ko-KR" sz="3000" b="1" cap="small" dirty="0">
                <a:solidFill>
                  <a:srgbClr val="595959"/>
                </a:solidFill>
                <a:latin typeface="Montserrat" pitchFamily="2" charset="77"/>
                <a:ea typeface="맑은 고딕"/>
                <a:cs typeface="Arial"/>
              </a:rPr>
              <a:t>15/12/2022</a:t>
            </a:r>
            <a:endParaRPr lang="ko-KR" altLang="en-US" sz="3000" b="1" cap="small" dirty="0">
              <a:solidFill>
                <a:srgbClr val="595959"/>
              </a:solidFill>
              <a:latin typeface="Montserrat" pitchFamily="2" charset="77"/>
              <a:cs typeface="Arial" pitchFamily="34" charset="0"/>
            </a:endParaRPr>
          </a:p>
        </p:txBody>
      </p:sp>
      <p:pic>
        <p:nvPicPr>
          <p:cNvPr id="2" name="Immagine 7">
            <a:extLst>
              <a:ext uri="{FF2B5EF4-FFF2-40B4-BE49-F238E27FC236}">
                <a16:creationId xmlns:a16="http://schemas.microsoft.com/office/drawing/2014/main" id="{7371879A-0DEE-DDDA-2EBD-C4B02543E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9" b="-1281"/>
          <a:stretch/>
        </p:blipFill>
        <p:spPr>
          <a:xfrm>
            <a:off x="5341652" y="1158240"/>
            <a:ext cx="1508696" cy="15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0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1737614" y="255745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BASICS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28C03D-4351-A816-10BC-40829FE65FBC}"/>
              </a:ext>
            </a:extLst>
          </p:cNvPr>
          <p:cNvSpPr txBox="1"/>
          <p:nvPr/>
        </p:nvSpPr>
        <p:spPr>
          <a:xfrm>
            <a:off x="-228125" y="2378728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itchFamily="2" charset="77"/>
              </a:rPr>
              <a:t>Launchfiles</a:t>
            </a:r>
            <a:endParaRPr lang="it-IT" sz="2400" b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99CC70-0606-5A0A-A92C-331FB86A28EF}"/>
              </a:ext>
            </a:extLst>
          </p:cNvPr>
          <p:cNvSpPr txBox="1"/>
          <p:nvPr/>
        </p:nvSpPr>
        <p:spPr>
          <a:xfrm>
            <a:off x="3261821" y="5127547"/>
            <a:ext cx="768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Msg,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Srv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, Act work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similarly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,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notice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that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after building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them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introduced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namespace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740373-5746-C6B1-EAAC-C62E084B0C9A}"/>
              </a:ext>
            </a:extLst>
          </p:cNvPr>
          <p:cNvSpPr txBox="1"/>
          <p:nvPr/>
        </p:nvSpPr>
        <p:spPr>
          <a:xfrm>
            <a:off x="3261820" y="3055489"/>
            <a:ext cx="3257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Parameters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are store in the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Master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using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Parameter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Server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6D8770-69D1-DC27-0DAD-303EA9D3BCA6}"/>
              </a:ext>
            </a:extLst>
          </p:cNvPr>
          <p:cNvSpPr txBox="1"/>
          <p:nvPr/>
        </p:nvSpPr>
        <p:spPr>
          <a:xfrm>
            <a:off x="3261821" y="2387276"/>
            <a:ext cx="4293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Language: xml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BB525C-BC08-8643-CFAA-351817339F7E}"/>
              </a:ext>
            </a:extLst>
          </p:cNvPr>
          <p:cNvSpPr txBox="1"/>
          <p:nvPr/>
        </p:nvSpPr>
        <p:spPr>
          <a:xfrm>
            <a:off x="7377604" y="2395580"/>
            <a:ext cx="4293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Language: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python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71943-D3E0-57FD-140D-A182516A2FC4}"/>
              </a:ext>
            </a:extLst>
          </p:cNvPr>
          <p:cNvSpPr txBox="1"/>
          <p:nvPr/>
        </p:nvSpPr>
        <p:spPr>
          <a:xfrm>
            <a:off x="-240825" y="3080020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Parameters</a:t>
            </a:r>
            <a:endParaRPr lang="it-IT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DE5212-3C73-7F95-ADF5-97DBE5886527}"/>
              </a:ext>
            </a:extLst>
          </p:cNvPr>
          <p:cNvSpPr txBox="1"/>
          <p:nvPr/>
        </p:nvSpPr>
        <p:spPr>
          <a:xfrm>
            <a:off x="-367825" y="5145847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Messages</a:t>
            </a:r>
            <a:endParaRPr lang="it-IT" sz="2400" b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048C725-45B6-DAC3-0F5C-8939D6E55C32}"/>
              </a:ext>
            </a:extLst>
          </p:cNvPr>
          <p:cNvSpPr txBox="1"/>
          <p:nvPr/>
        </p:nvSpPr>
        <p:spPr>
          <a:xfrm>
            <a:off x="7402222" y="3068189"/>
            <a:ext cx="3257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There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are no global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parameters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.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Each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node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uses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config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.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yaml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file.</a:t>
            </a:r>
          </a:p>
        </p:txBody>
      </p:sp>
      <p:pic>
        <p:nvPicPr>
          <p:cNvPr id="2" name="Immagine 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209CB22-098A-77DD-FBBF-333B0A48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604" y="1279656"/>
            <a:ext cx="3093851" cy="89667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237A6B3-00BA-7088-D65E-961D01F2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87" y="1071328"/>
            <a:ext cx="2434412" cy="13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CBFC622-4BAB-1CA9-600D-8C2953A2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19" y="3321546"/>
            <a:ext cx="3873765" cy="2433379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9AAB48-86A4-0290-C6BE-4AF0739B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306643"/>
            <a:ext cx="4198637" cy="2448282"/>
          </a:xfrm>
          <a:prstGeom prst="rect">
            <a:avLst/>
          </a:prstGeom>
        </p:spPr>
      </p:pic>
      <p:sp>
        <p:nvSpPr>
          <p:cNvPr id="15" name="Sottotitolo 3">
            <a:extLst>
              <a:ext uri="{FF2B5EF4-FFF2-40B4-BE49-F238E27FC236}">
                <a16:creationId xmlns:a16="http://schemas.microsoft.com/office/drawing/2014/main" id="{5C1F3478-E651-41A6-5376-27B74DC37A8F}"/>
              </a:ext>
            </a:extLst>
          </p:cNvPr>
          <p:cNvSpPr txBox="1">
            <a:spLocks/>
          </p:cNvSpPr>
          <p:nvPr/>
        </p:nvSpPr>
        <p:spPr>
          <a:xfrm>
            <a:off x="1737614" y="35839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QOS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2E721A-21FF-AB73-1B5F-C71E72CAC3E6}"/>
              </a:ext>
            </a:extLst>
          </p:cNvPr>
          <p:cNvSpPr txBox="1"/>
          <p:nvPr/>
        </p:nvSpPr>
        <p:spPr>
          <a:xfrm>
            <a:off x="1126067" y="820123"/>
            <a:ext cx="9939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must be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chosen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how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each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handles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communication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 By default ROS2 policies are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identical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ROS1. </a:t>
            </a:r>
          </a:p>
          <a:p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By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configuring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QoS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settings 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ROS 2 can be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reliable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TCP or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best-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effort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UDP, with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many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possible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states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in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between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331919A-639E-B3F2-DDDF-F2BF2B6486FB}"/>
              </a:ext>
            </a:extLst>
          </p:cNvPr>
          <p:cNvSpPr txBox="1"/>
          <p:nvPr/>
        </p:nvSpPr>
        <p:spPr>
          <a:xfrm>
            <a:off x="1444510" y="6242447"/>
            <a:ext cx="93029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Refs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: https://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docs.ros.org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/en/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humble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/Concepts/About-Quality-of-Service-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latin typeface="Montserrat Medium" pitchFamily="2" charset="77"/>
              </a:rPr>
              <a:t>Settings.html</a:t>
            </a:r>
            <a:endParaRPr lang="it-IT" sz="1600" dirty="0">
              <a:solidFill>
                <a:schemeClr val="bg1">
                  <a:lumMod val="50000"/>
                </a:schemeClr>
              </a:solidFill>
              <a:latin typeface="Montserrat Medium" pitchFamily="2" charset="77"/>
            </a:endParaRPr>
          </a:p>
          <a:p>
            <a:endParaRPr lang="it-IT" u="none" strike="noStrike" dirty="0">
              <a:solidFill>
                <a:srgbClr val="404040"/>
              </a:solidFill>
              <a:effectLst/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74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F6E032-A598-51BB-6884-4EAE55AE65DF}"/>
              </a:ext>
            </a:extLst>
          </p:cNvPr>
          <p:cNvSpPr txBox="1"/>
          <p:nvPr/>
        </p:nvSpPr>
        <p:spPr>
          <a:xfrm>
            <a:off x="250456" y="5181504"/>
            <a:ext cx="11466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An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Executor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uses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one or more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threads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of the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underlying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OS to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invoke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the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callbacks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of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subscriptions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, timers, etc. on incoming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messages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and events.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17A01B-542A-9B00-62EC-A08203F0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63" y="3246829"/>
            <a:ext cx="8441874" cy="14773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9E44F5-0491-45E7-91CD-E22A9C2C7655}"/>
              </a:ext>
            </a:extLst>
          </p:cNvPr>
          <p:cNvSpPr txBox="1"/>
          <p:nvPr/>
        </p:nvSpPr>
        <p:spPr>
          <a:xfrm>
            <a:off x="250456" y="850490"/>
            <a:ext cx="114666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Process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can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have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more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than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one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 Communications can be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accelerated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by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using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shared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memory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strategies. </a:t>
            </a:r>
          </a:p>
          <a:p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algn="just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drawback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that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failure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in one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could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cause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all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of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same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process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terminate.</a:t>
            </a:r>
          </a:p>
        </p:txBody>
      </p:sp>
      <p:sp>
        <p:nvSpPr>
          <p:cNvPr id="11" name="Sottotitolo 3">
            <a:extLst>
              <a:ext uri="{FF2B5EF4-FFF2-40B4-BE49-F238E27FC236}">
                <a16:creationId xmlns:a16="http://schemas.microsoft.com/office/drawing/2014/main" id="{24277334-87AF-07FA-44A0-6A4F83498646}"/>
              </a:ext>
            </a:extLst>
          </p:cNvPr>
          <p:cNvSpPr txBox="1">
            <a:spLocks/>
          </p:cNvSpPr>
          <p:nvPr/>
        </p:nvSpPr>
        <p:spPr>
          <a:xfrm>
            <a:off x="1737614" y="35839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EXECUTORS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08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ttotitolo 3">
            <a:extLst>
              <a:ext uri="{FF2B5EF4-FFF2-40B4-BE49-F238E27FC236}">
                <a16:creationId xmlns:a16="http://schemas.microsoft.com/office/drawing/2014/main" id="{24277334-87AF-07FA-44A0-6A4F83498646}"/>
              </a:ext>
            </a:extLst>
          </p:cNvPr>
          <p:cNvSpPr txBox="1">
            <a:spLocks/>
          </p:cNvSpPr>
          <p:nvPr/>
        </p:nvSpPr>
        <p:spPr>
          <a:xfrm>
            <a:off x="1737614" y="35839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ROS2 COMPONENTS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843463-E3A0-BAE8-1B0B-ABEEC2AB8CA4}"/>
              </a:ext>
            </a:extLst>
          </p:cNvPr>
          <p:cNvSpPr txBox="1"/>
          <p:nvPr/>
        </p:nvSpPr>
        <p:spPr>
          <a:xfrm>
            <a:off x="734399" y="1307587"/>
            <a:ext cx="4513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Each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in ROS1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single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executable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,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therefore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each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linked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process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</a:p>
          <a:p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algn="just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Using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nodelets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possible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obtain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desired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behaviour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85CDC88-20D6-5F46-0A04-959989D3D61C}"/>
              </a:ext>
            </a:extLst>
          </p:cNvPr>
          <p:cNvGrpSpPr/>
          <p:nvPr/>
        </p:nvGrpSpPr>
        <p:grpSpPr>
          <a:xfrm>
            <a:off x="854120" y="4901869"/>
            <a:ext cx="2282319" cy="1046183"/>
            <a:chOff x="778933" y="5489754"/>
            <a:chExt cx="2282319" cy="1046183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77216F9D-E8C8-F7F4-009D-FCCF83FF46C9}"/>
                </a:ext>
              </a:extLst>
            </p:cNvPr>
            <p:cNvSpPr/>
            <p:nvPr/>
          </p:nvSpPr>
          <p:spPr>
            <a:xfrm>
              <a:off x="778935" y="5539647"/>
              <a:ext cx="2282317" cy="9962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A5CFFA-5574-2D30-370D-A588C322C066}"/>
                </a:ext>
              </a:extLst>
            </p:cNvPr>
            <p:cNvSpPr txBox="1"/>
            <p:nvPr/>
          </p:nvSpPr>
          <p:spPr>
            <a:xfrm>
              <a:off x="778933" y="5489754"/>
              <a:ext cx="133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Executable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8E517D20-A028-C2D0-23F0-93A823697F0F}"/>
                </a:ext>
              </a:extLst>
            </p:cNvPr>
            <p:cNvSpPr/>
            <p:nvPr/>
          </p:nvSpPr>
          <p:spPr>
            <a:xfrm>
              <a:off x="1408884" y="5859086"/>
              <a:ext cx="1022417" cy="3574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1FEEFDA-B5D6-F84D-6C9D-03F74896B267}"/>
              </a:ext>
            </a:extLst>
          </p:cNvPr>
          <p:cNvGrpSpPr/>
          <p:nvPr/>
        </p:nvGrpSpPr>
        <p:grpSpPr>
          <a:xfrm>
            <a:off x="3451074" y="4901869"/>
            <a:ext cx="2282319" cy="1046183"/>
            <a:chOff x="778933" y="5489754"/>
            <a:chExt cx="2282319" cy="104618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750727EA-DFEF-E135-1B81-0B44A3A569E4}"/>
                </a:ext>
              </a:extLst>
            </p:cNvPr>
            <p:cNvSpPr/>
            <p:nvPr/>
          </p:nvSpPr>
          <p:spPr>
            <a:xfrm>
              <a:off x="778935" y="5539647"/>
              <a:ext cx="2282317" cy="9962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0AC6964-FDF4-A42F-D447-064485B2E91E}"/>
                </a:ext>
              </a:extLst>
            </p:cNvPr>
            <p:cNvSpPr txBox="1"/>
            <p:nvPr/>
          </p:nvSpPr>
          <p:spPr>
            <a:xfrm>
              <a:off x="778933" y="5489754"/>
              <a:ext cx="133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Executable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5DF83986-894E-08F1-7A51-2D6253829C55}"/>
                </a:ext>
              </a:extLst>
            </p:cNvPr>
            <p:cNvSpPr/>
            <p:nvPr/>
          </p:nvSpPr>
          <p:spPr>
            <a:xfrm>
              <a:off x="1408884" y="5859086"/>
              <a:ext cx="1022417" cy="3574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A18767F-DA42-37B8-3935-F867705BD454}"/>
              </a:ext>
            </a:extLst>
          </p:cNvPr>
          <p:cNvSpPr txBox="1"/>
          <p:nvPr/>
        </p:nvSpPr>
        <p:spPr>
          <a:xfrm>
            <a:off x="6944204" y="1333748"/>
            <a:ext cx="428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 ROS2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nodelets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are a core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functionality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and are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called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components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CF45B9E-FA91-9823-421A-03C55F13CFFA}"/>
              </a:ext>
            </a:extLst>
          </p:cNvPr>
          <p:cNvGrpSpPr/>
          <p:nvPr/>
        </p:nvGrpSpPr>
        <p:grpSpPr>
          <a:xfrm>
            <a:off x="7195478" y="4901869"/>
            <a:ext cx="4032638" cy="1046183"/>
            <a:chOff x="7207052" y="4951762"/>
            <a:chExt cx="4032638" cy="104618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765C0EB-1101-2E29-753D-1CD56E892A9B}"/>
                </a:ext>
              </a:extLst>
            </p:cNvPr>
            <p:cNvGrpSpPr/>
            <p:nvPr/>
          </p:nvGrpSpPr>
          <p:grpSpPr>
            <a:xfrm>
              <a:off x="7207052" y="4951762"/>
              <a:ext cx="4032638" cy="1046183"/>
              <a:chOff x="778933" y="5489754"/>
              <a:chExt cx="4032638" cy="1046183"/>
            </a:xfrm>
          </p:grpSpPr>
          <p:sp>
            <p:nvSpPr>
              <p:cNvPr id="19" name="Rettangolo con angoli arrotondati 18">
                <a:extLst>
                  <a:ext uri="{FF2B5EF4-FFF2-40B4-BE49-F238E27FC236}">
                    <a16:creationId xmlns:a16="http://schemas.microsoft.com/office/drawing/2014/main" id="{BC39D5BC-E919-E3AC-7391-0AD7B35BC6D1}"/>
                  </a:ext>
                </a:extLst>
              </p:cNvPr>
              <p:cNvSpPr/>
              <p:nvPr/>
            </p:nvSpPr>
            <p:spPr>
              <a:xfrm>
                <a:off x="778935" y="5539647"/>
                <a:ext cx="4032636" cy="99629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D09442-7549-4BAB-FF13-056C402C5E85}"/>
                  </a:ext>
                </a:extLst>
              </p:cNvPr>
              <p:cNvSpPr txBox="1"/>
              <p:nvPr/>
            </p:nvSpPr>
            <p:spPr>
              <a:xfrm>
                <a:off x="778933" y="5489754"/>
                <a:ext cx="1337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solidFill>
                      <a:schemeClr val="bg1"/>
                    </a:solidFill>
                  </a:rPr>
                  <a:t>Executable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9D9BD488-4DD0-E82F-2B11-B85107310A04}"/>
                  </a:ext>
                </a:extLst>
              </p:cNvPr>
              <p:cNvSpPr/>
              <p:nvPr/>
            </p:nvSpPr>
            <p:spPr>
              <a:xfrm>
                <a:off x="1447799" y="5859086"/>
                <a:ext cx="1022417" cy="3574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Node</a:t>
                </a:r>
                <a:endParaRPr lang="it-IT" dirty="0"/>
              </a:p>
            </p:txBody>
          </p:sp>
        </p:grpSp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82451DBB-B47B-469C-BA26-CEA2F68129D6}"/>
                </a:ext>
              </a:extLst>
            </p:cNvPr>
            <p:cNvSpPr/>
            <p:nvPr/>
          </p:nvSpPr>
          <p:spPr>
            <a:xfrm>
              <a:off x="9431969" y="5321093"/>
              <a:ext cx="1022417" cy="3574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8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795218-CDA2-8C03-5C5E-7E4661D8284E}"/>
              </a:ext>
            </a:extLst>
          </p:cNvPr>
          <p:cNvSpPr txBox="1"/>
          <p:nvPr/>
        </p:nvSpPr>
        <p:spPr>
          <a:xfrm>
            <a:off x="340738" y="948558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Example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: I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want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check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if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sensors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are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sending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data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before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running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4D7ACD-8F01-BB38-F0B6-14E79311FC3F}"/>
              </a:ext>
            </a:extLst>
          </p:cNvPr>
          <p:cNvSpPr txBox="1"/>
          <p:nvPr/>
        </p:nvSpPr>
        <p:spPr>
          <a:xfrm>
            <a:off x="340738" y="25242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Managed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nodes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contain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 state machine with a set of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predefined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states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. 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EE18F5-9D92-6185-086D-09D2AB0A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" t="2868" r="15882" b="15803"/>
          <a:stretch/>
        </p:blipFill>
        <p:spPr>
          <a:xfrm>
            <a:off x="6834178" y="889561"/>
            <a:ext cx="5357822" cy="557762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332A41-2715-2047-4ECE-D089999BE17C}"/>
              </a:ext>
            </a:extLst>
          </p:cNvPr>
          <p:cNvSpPr txBox="1"/>
          <p:nvPr/>
        </p:nvSpPr>
        <p:spPr>
          <a:xfrm>
            <a:off x="340738" y="42913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Managed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nodes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use services to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have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more control on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instead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of just running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5C2DCE-54A9-0855-7E32-9B4FE92FB345}"/>
              </a:ext>
            </a:extLst>
          </p:cNvPr>
          <p:cNvSpPr txBox="1"/>
          <p:nvPr/>
        </p:nvSpPr>
        <p:spPr>
          <a:xfrm>
            <a:off x="1410586" y="6315529"/>
            <a:ext cx="90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https://docs.ros2.org/</a:t>
            </a:r>
            <a:r>
              <a:rPr lang="it-IT" dirty="0" err="1"/>
              <a:t>latest</a:t>
            </a:r>
            <a:r>
              <a:rPr lang="it-IT" dirty="0"/>
              <a:t>/api/</a:t>
            </a:r>
            <a:r>
              <a:rPr lang="it-IT" dirty="0" err="1"/>
              <a:t>rclcpp_lifecycle</a:t>
            </a:r>
            <a:r>
              <a:rPr lang="it-IT" dirty="0"/>
              <a:t>/classrclcpp__lifecycle_1_1LifecycleNode.html</a:t>
            </a:r>
          </a:p>
        </p:txBody>
      </p:sp>
      <p:sp>
        <p:nvSpPr>
          <p:cNvPr id="17" name="Sottotitolo 3">
            <a:extLst>
              <a:ext uri="{FF2B5EF4-FFF2-40B4-BE49-F238E27FC236}">
                <a16:creationId xmlns:a16="http://schemas.microsoft.com/office/drawing/2014/main" id="{C2558B15-F141-47AB-E39B-E11CDBCB691A}"/>
              </a:ext>
            </a:extLst>
          </p:cNvPr>
          <p:cNvSpPr txBox="1">
            <a:spLocks/>
          </p:cNvSpPr>
          <p:nvPr/>
        </p:nvSpPr>
        <p:spPr>
          <a:xfrm>
            <a:off x="1737614" y="35839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MANAGED NODES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725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DE21C16-16BE-F51A-A5B7-2AEE142750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66208" y="2429179"/>
            <a:ext cx="0" cy="7842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3">
            <a:extLst>
              <a:ext uri="{FF2B5EF4-FFF2-40B4-BE49-F238E27FC236}">
                <a16:creationId xmlns:a16="http://schemas.microsoft.com/office/drawing/2014/main" id="{C2558B15-F141-47AB-E39B-E11CDBCB691A}"/>
              </a:ext>
            </a:extLst>
          </p:cNvPr>
          <p:cNvSpPr txBox="1">
            <a:spLocks/>
          </p:cNvSpPr>
          <p:nvPr/>
        </p:nvSpPr>
        <p:spPr>
          <a:xfrm>
            <a:off x="1737614" y="196477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SOURCE AND BUILD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76A497-5BA7-108C-5BC4-6FBDEA3F0A39}"/>
              </a:ext>
            </a:extLst>
          </p:cNvPr>
          <p:cNvSpPr txBox="1"/>
          <p:nvPr/>
        </p:nvSpPr>
        <p:spPr>
          <a:xfrm>
            <a:off x="995632" y="3105834"/>
            <a:ext cx="101079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$ </a:t>
            </a:r>
            <a:r>
              <a:rPr lang="it-IT" sz="3000" dirty="0" err="1"/>
              <a:t>colcon</a:t>
            </a:r>
            <a:r>
              <a:rPr lang="it-IT" sz="3000" dirty="0"/>
              <a:t> build --</a:t>
            </a:r>
            <a:r>
              <a:rPr lang="it-IT" sz="3000" dirty="0" err="1"/>
              <a:t>symlink-install</a:t>
            </a:r>
            <a:r>
              <a:rPr lang="it-IT" sz="3000" dirty="0"/>
              <a:t> --packages-</a:t>
            </a:r>
            <a:r>
              <a:rPr lang="it-IT" sz="3000" dirty="0" err="1"/>
              <a:t>select</a:t>
            </a:r>
            <a:r>
              <a:rPr lang="it-IT" sz="3000" dirty="0"/>
              <a:t> ex2_pub_sub </a:t>
            </a:r>
          </a:p>
          <a:p>
            <a:r>
              <a:rPr lang="it-IT" sz="3000" dirty="0"/>
              <a:t>$ source </a:t>
            </a:r>
            <a:r>
              <a:rPr lang="it-IT" sz="3000" dirty="0" err="1"/>
              <a:t>install</a:t>
            </a:r>
            <a:r>
              <a:rPr lang="it-IT" sz="3000" dirty="0"/>
              <a:t>/</a:t>
            </a:r>
            <a:r>
              <a:rPr lang="it-IT" sz="3000" dirty="0" err="1"/>
              <a:t>setup.bash</a:t>
            </a:r>
            <a:endParaRPr lang="en-GB" sz="30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21F97C-D8D2-E53C-C354-293D15A0021A}"/>
              </a:ext>
            </a:extLst>
          </p:cNvPr>
          <p:cNvSpPr/>
          <p:nvPr/>
        </p:nvSpPr>
        <p:spPr>
          <a:xfrm>
            <a:off x="1321724" y="3213463"/>
            <a:ext cx="1088967" cy="37407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9610448-6D3A-0B05-4BFF-0BD3F34D982F}"/>
              </a:ext>
            </a:extLst>
          </p:cNvPr>
          <p:cNvSpPr txBox="1"/>
          <p:nvPr/>
        </p:nvSpPr>
        <p:spPr>
          <a:xfrm>
            <a:off x="451220" y="2006033"/>
            <a:ext cx="282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u="none" strike="noStrike" dirty="0" err="1">
                <a:solidFill>
                  <a:srgbClr val="555555"/>
                </a:solidFill>
                <a:effectLst/>
                <a:latin typeface="Montserrat Medium" pitchFamily="2" charset="77"/>
              </a:rPr>
              <a:t>Used</a:t>
            </a:r>
            <a:r>
              <a:rPr lang="it-IT" sz="1600" u="none" strike="noStrike" dirty="0">
                <a:solidFill>
                  <a:srgbClr val="555555"/>
                </a:solidFill>
                <a:effectLst/>
                <a:latin typeface="Montserrat Medium" pitchFamily="2" charset="77"/>
              </a:rPr>
              <a:t> </a:t>
            </a:r>
            <a:r>
              <a:rPr lang="it-IT" sz="1600" u="none" strike="noStrike" dirty="0" err="1">
                <a:solidFill>
                  <a:srgbClr val="555555"/>
                </a:solidFill>
                <a:effectLst/>
                <a:latin typeface="Montserrat Medium" pitchFamily="2" charset="77"/>
              </a:rPr>
              <a:t>instead</a:t>
            </a:r>
            <a:r>
              <a:rPr lang="it-IT" sz="1600" u="none" strike="noStrike" dirty="0">
                <a:solidFill>
                  <a:srgbClr val="555555"/>
                </a:solidFill>
                <a:effectLst/>
                <a:latin typeface="Montserrat Medium" pitchFamily="2" charset="77"/>
              </a:rPr>
              <a:t> of </a:t>
            </a:r>
            <a:r>
              <a:rPr lang="it-IT" sz="1600" u="none" strike="noStrike" dirty="0" err="1">
                <a:solidFill>
                  <a:srgbClr val="555555"/>
                </a:solidFill>
                <a:effectLst/>
                <a:latin typeface="Montserrat Medium" pitchFamily="2" charset="77"/>
              </a:rPr>
              <a:t>catkin</a:t>
            </a:r>
            <a:endParaRPr lang="it-IT" sz="1600" dirty="0">
              <a:latin typeface="Montserrat Medium" pitchFamily="2" charset="77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0273ED-C6B0-0D35-2CBF-CAEB009C10C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20363" y="2400679"/>
            <a:ext cx="0" cy="81278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36DEA09E-1B88-B08F-3370-17AB788360F5}"/>
              </a:ext>
            </a:extLst>
          </p:cNvPr>
          <p:cNvSpPr/>
          <p:nvPr/>
        </p:nvSpPr>
        <p:spPr>
          <a:xfrm>
            <a:off x="3281194" y="3213463"/>
            <a:ext cx="2478338" cy="374073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46F70A-8091-91CA-81C5-9F5D31566A8D}"/>
              </a:ext>
            </a:extLst>
          </p:cNvPr>
          <p:cNvSpPr txBox="1"/>
          <p:nvPr/>
        </p:nvSpPr>
        <p:spPr>
          <a:xfrm>
            <a:off x="3281194" y="1355609"/>
            <a:ext cx="28299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it-IT" sz="16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nstalled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files can be </a:t>
            </a:r>
            <a:r>
              <a:rPr lang="it-IT" sz="16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changed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by </a:t>
            </a:r>
            <a:r>
              <a:rPr lang="it-IT" sz="16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changing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files in the </a:t>
            </a:r>
            <a:r>
              <a:rPr lang="it-IT" sz="1600" dirty="0">
                <a:effectLst/>
              </a:rPr>
              <a:t>source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16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space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Python </a:t>
            </a:r>
            <a:r>
              <a:rPr lang="it-IT" sz="16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example</a:t>
            </a:r>
            <a:r>
              <a:rPr lang="it-IT" sz="16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it-IT" sz="1600" dirty="0">
              <a:latin typeface="Montserrat Medium" pitchFamily="2" charset="77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8BE0D26-5870-6003-8DAB-AE20A4879B6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62792" y="2429179"/>
            <a:ext cx="11725" cy="78428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35B509EC-B66E-8393-23A0-138F2D0594AB}"/>
              </a:ext>
            </a:extLst>
          </p:cNvPr>
          <p:cNvSpPr/>
          <p:nvPr/>
        </p:nvSpPr>
        <p:spPr>
          <a:xfrm>
            <a:off x="5769413" y="3213463"/>
            <a:ext cx="2786758" cy="374677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8BFCD9C-F5B7-2AFA-6AFD-3E044F40FA72}"/>
              </a:ext>
            </a:extLst>
          </p:cNvPr>
          <p:cNvSpPr txBox="1"/>
          <p:nvPr/>
        </p:nvSpPr>
        <p:spPr>
          <a:xfrm>
            <a:off x="6049615" y="1987736"/>
            <a:ext cx="282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Lato" panose="020F0502020204030203" pitchFamily="34" charset="0"/>
              </a:rPr>
              <a:t>Select the </a:t>
            </a:r>
            <a:r>
              <a:rPr lang="it-IT" sz="1600" dirty="0" err="1">
                <a:solidFill>
                  <a:srgbClr val="404040"/>
                </a:solidFill>
                <a:latin typeface="Lato" panose="020F0502020204030203" pitchFamily="34" charset="0"/>
              </a:rPr>
              <a:t>pkgs</a:t>
            </a:r>
            <a:r>
              <a:rPr lang="it-IT" sz="1600" dirty="0">
                <a:solidFill>
                  <a:srgbClr val="404040"/>
                </a:solidFill>
                <a:latin typeface="Lato" panose="020F0502020204030203" pitchFamily="34" charset="0"/>
              </a:rPr>
              <a:t> to build</a:t>
            </a:r>
            <a:endParaRPr lang="it-IT" sz="1600" dirty="0">
              <a:latin typeface="Montserrat Medium" pitchFamily="2" charset="77"/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19F8E16-7E9E-6278-8016-B4734728FE0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02904" y="4064874"/>
            <a:ext cx="0" cy="11602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1E166CF6-02C9-C1E6-68B1-5FDFF7B72136}"/>
              </a:ext>
            </a:extLst>
          </p:cNvPr>
          <p:cNvSpPr/>
          <p:nvPr/>
        </p:nvSpPr>
        <p:spPr>
          <a:xfrm>
            <a:off x="1331679" y="3690801"/>
            <a:ext cx="3942450" cy="374073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C680A74-2816-8637-D1C5-A0AB3D67FBA6}"/>
              </a:ext>
            </a:extLst>
          </p:cNvPr>
          <p:cNvSpPr txBox="1"/>
          <p:nvPr/>
        </p:nvSpPr>
        <p:spPr>
          <a:xfrm>
            <a:off x="2165763" y="5225143"/>
            <a:ext cx="2829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Lato" panose="020F0502020204030203" pitchFamily="34" charset="0"/>
              </a:rPr>
              <a:t>Always source the </a:t>
            </a:r>
            <a:r>
              <a:rPr lang="it-IT" sz="1600" dirty="0" err="1">
                <a:solidFill>
                  <a:srgbClr val="404040"/>
                </a:solidFill>
                <a:latin typeface="Lato" panose="020F0502020204030203" pitchFamily="34" charset="0"/>
              </a:rPr>
              <a:t>install</a:t>
            </a:r>
            <a:r>
              <a:rPr lang="it-IT" sz="1600" dirty="0">
                <a:solidFill>
                  <a:srgbClr val="404040"/>
                </a:solidFill>
                <a:latin typeface="Lato" panose="020F0502020204030203" pitchFamily="34" charset="0"/>
              </a:rPr>
              <a:t> folder after building!</a:t>
            </a:r>
            <a:endParaRPr lang="it-IT" sz="16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702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3">
            <a:extLst>
              <a:ext uri="{FF2B5EF4-FFF2-40B4-BE49-F238E27FC236}">
                <a16:creationId xmlns:a16="http://schemas.microsoft.com/office/drawing/2014/main" id="{C2558B15-F141-47AB-E39B-E11CDBCB691A}"/>
              </a:ext>
            </a:extLst>
          </p:cNvPr>
          <p:cNvSpPr txBox="1">
            <a:spLocks/>
          </p:cNvSpPr>
          <p:nvPr/>
        </p:nvSpPr>
        <p:spPr>
          <a:xfrm>
            <a:off x="1737614" y="233547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PUBLISHER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5D3DEC-703A-08DD-EE54-99FFB63A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89"/>
          <a:stretch/>
        </p:blipFill>
        <p:spPr>
          <a:xfrm>
            <a:off x="466578" y="1017831"/>
            <a:ext cx="7772400" cy="97978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41460E-8496-A4E8-4F51-A6220EA5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8"/>
          <a:stretch/>
        </p:blipFill>
        <p:spPr>
          <a:xfrm>
            <a:off x="466578" y="2232698"/>
            <a:ext cx="7772400" cy="4621785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3CEF2F6-8F48-834C-4244-AFEE1AB69A76}"/>
              </a:ext>
            </a:extLst>
          </p:cNvPr>
          <p:cNvSpPr/>
          <p:nvPr/>
        </p:nvSpPr>
        <p:spPr>
          <a:xfrm>
            <a:off x="794977" y="982534"/>
            <a:ext cx="2406215" cy="235086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C19737A-914A-8876-1B30-60FD896E692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201192" y="1100077"/>
            <a:ext cx="1505279" cy="106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A6E659-01A9-8E48-CF6E-7ACD57FA883B}"/>
              </a:ext>
            </a:extLst>
          </p:cNvPr>
          <p:cNvSpPr txBox="1"/>
          <p:nvPr/>
        </p:nvSpPr>
        <p:spPr>
          <a:xfrm>
            <a:off x="4706471" y="931863"/>
            <a:ext cx="282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C++ ROS2 Library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BE1E5A1-38F6-C698-4EB5-0DA49B5140C5}"/>
              </a:ext>
            </a:extLst>
          </p:cNvPr>
          <p:cNvSpPr/>
          <p:nvPr/>
        </p:nvSpPr>
        <p:spPr>
          <a:xfrm>
            <a:off x="727421" y="1766818"/>
            <a:ext cx="2406215" cy="203372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F6F8844-5372-A354-5281-4593FE9C868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33636" y="1868504"/>
            <a:ext cx="1251388" cy="649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684213C-B572-DCD7-EBF5-4E43AD729ACB}"/>
              </a:ext>
            </a:extLst>
          </p:cNvPr>
          <p:cNvSpPr txBox="1"/>
          <p:nvPr/>
        </p:nvSpPr>
        <p:spPr>
          <a:xfrm>
            <a:off x="4496654" y="1715142"/>
            <a:ext cx="282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Used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for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std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::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bind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()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B73E35F-B557-0214-5B28-5DA2D6B57AD1}"/>
              </a:ext>
            </a:extLst>
          </p:cNvPr>
          <p:cNvSpPr/>
          <p:nvPr/>
        </p:nvSpPr>
        <p:spPr>
          <a:xfrm>
            <a:off x="2300256" y="2216541"/>
            <a:ext cx="2406215" cy="235086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CAAE694-8C58-A48F-2B5E-D5A7BA9FCFC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4706471" y="2309287"/>
            <a:ext cx="2778005" cy="24797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550D075-3EB8-AB0A-2EDE-59EB2E64A24E}"/>
              </a:ext>
            </a:extLst>
          </p:cNvPr>
          <p:cNvSpPr txBox="1"/>
          <p:nvPr/>
        </p:nvSpPr>
        <p:spPr>
          <a:xfrm>
            <a:off x="7484476" y="2140010"/>
            <a:ext cx="4467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It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is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standard to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extend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the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rcl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Node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class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982A0EB-A371-30C5-D2B3-D5A594269A59}"/>
              </a:ext>
            </a:extLst>
          </p:cNvPr>
          <p:cNvSpPr/>
          <p:nvPr/>
        </p:nvSpPr>
        <p:spPr>
          <a:xfrm>
            <a:off x="1573601" y="3936532"/>
            <a:ext cx="5622846" cy="235086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79B1600-6B7A-F555-0880-D7DF5E1066E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196447" y="4054075"/>
            <a:ext cx="1042531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630BB53-A844-2524-FCD1-922760CD749A}"/>
              </a:ext>
            </a:extLst>
          </p:cNvPr>
          <p:cNvSpPr txBox="1"/>
          <p:nvPr/>
        </p:nvSpPr>
        <p:spPr>
          <a:xfrm>
            <a:off x="8238978" y="3884798"/>
            <a:ext cx="4467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Bind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a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callback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to the timer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8D9923E-2CF6-0090-2359-AEB97A6ADF64}"/>
              </a:ext>
            </a:extLst>
          </p:cNvPr>
          <p:cNvSpPr/>
          <p:nvPr/>
        </p:nvSpPr>
        <p:spPr>
          <a:xfrm>
            <a:off x="1364843" y="5878264"/>
            <a:ext cx="4467920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462BE5A-16BD-7CFE-2564-A410546E158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832763" y="6169977"/>
            <a:ext cx="1891317" cy="67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18D6433-6F4F-F1D6-3054-9C2C271A6F27}"/>
              </a:ext>
            </a:extLst>
          </p:cNvPr>
          <p:cNvSpPr txBox="1"/>
          <p:nvPr/>
        </p:nvSpPr>
        <p:spPr>
          <a:xfrm>
            <a:off x="7724080" y="5878264"/>
            <a:ext cx="4467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Private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vars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are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defined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using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smart pointers</a:t>
            </a:r>
            <a:endParaRPr lang="it-IT" sz="16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2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3">
            <a:extLst>
              <a:ext uri="{FF2B5EF4-FFF2-40B4-BE49-F238E27FC236}">
                <a16:creationId xmlns:a16="http://schemas.microsoft.com/office/drawing/2014/main" id="{C2558B15-F141-47AB-E39B-E11CDBCB691A}"/>
              </a:ext>
            </a:extLst>
          </p:cNvPr>
          <p:cNvSpPr txBox="1">
            <a:spLocks/>
          </p:cNvSpPr>
          <p:nvPr/>
        </p:nvSpPr>
        <p:spPr>
          <a:xfrm>
            <a:off x="1737614" y="233547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PUBLISHER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D5C07-6362-7A50-AE79-83F0DA0A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81" y="1605084"/>
            <a:ext cx="5499100" cy="22606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82B9D1BD-1D34-8427-656D-04A55A45712D}"/>
              </a:ext>
            </a:extLst>
          </p:cNvPr>
          <p:cNvSpPr/>
          <p:nvPr/>
        </p:nvSpPr>
        <p:spPr>
          <a:xfrm>
            <a:off x="2323344" y="2108547"/>
            <a:ext cx="2406215" cy="26323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7BC9463-FBD4-2C53-C69B-CAB41632609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729559" y="2240166"/>
            <a:ext cx="3280220" cy="13433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592802-9700-B4E6-BE3C-27BCBA8E8B13}"/>
              </a:ext>
            </a:extLst>
          </p:cNvPr>
          <p:cNvSpPr txBox="1"/>
          <p:nvPr/>
        </p:nvSpPr>
        <p:spPr>
          <a:xfrm>
            <a:off x="8009779" y="1961211"/>
            <a:ext cx="2829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Initialise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the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node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with the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given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parameters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A7C688-3AA2-4B45-D1DD-07680136AA30}"/>
              </a:ext>
            </a:extLst>
          </p:cNvPr>
          <p:cNvSpPr txBox="1"/>
          <p:nvPr/>
        </p:nvSpPr>
        <p:spPr>
          <a:xfrm>
            <a:off x="7819279" y="3181068"/>
            <a:ext cx="2829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Construct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an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object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of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type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&lt;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PublisherNode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&gt; and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returns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an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object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of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type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shared_ptr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that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owns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and stores a pointer to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it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4667731-3A32-CE6A-B111-1DE509804126}"/>
              </a:ext>
            </a:extLst>
          </p:cNvPr>
          <p:cNvSpPr/>
          <p:nvPr/>
        </p:nvSpPr>
        <p:spPr>
          <a:xfrm>
            <a:off x="3445755" y="2371784"/>
            <a:ext cx="3280220" cy="26323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C245277-77F5-5CCB-27C1-6820DEBF892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725975" y="2503403"/>
            <a:ext cx="1093304" cy="146249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CC24429-4575-E359-4467-AD98C23C93B0}"/>
              </a:ext>
            </a:extLst>
          </p:cNvPr>
          <p:cNvSpPr txBox="1"/>
          <p:nvPr/>
        </p:nvSpPr>
        <p:spPr>
          <a:xfrm>
            <a:off x="1475281" y="5528749"/>
            <a:ext cx="5966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ighlight>
                  <a:srgbClr val="C0C0C0"/>
                </a:highlight>
              </a:rPr>
              <a:t>$ ros2 </a:t>
            </a:r>
            <a:r>
              <a:rPr lang="it-IT" dirty="0" err="1">
                <a:highlight>
                  <a:srgbClr val="C0C0C0"/>
                </a:highlight>
              </a:rPr>
              <a:t>run</a:t>
            </a:r>
            <a:r>
              <a:rPr lang="it-IT" dirty="0">
                <a:highlight>
                  <a:srgbClr val="C0C0C0"/>
                </a:highlight>
              </a:rPr>
              <a:t> &lt;</a:t>
            </a:r>
            <a:r>
              <a:rPr lang="it-IT" dirty="0" err="1">
                <a:highlight>
                  <a:srgbClr val="C0C0C0"/>
                </a:highlight>
              </a:rPr>
              <a:t>pkg_name</a:t>
            </a:r>
            <a:r>
              <a:rPr lang="it-IT" dirty="0">
                <a:highlight>
                  <a:srgbClr val="C0C0C0"/>
                </a:highlight>
              </a:rPr>
              <a:t>&gt; &lt;</a:t>
            </a:r>
            <a:r>
              <a:rPr lang="it-IT" dirty="0" err="1">
                <a:highlight>
                  <a:srgbClr val="C0C0C0"/>
                </a:highlight>
              </a:rPr>
              <a:t>exe_name</a:t>
            </a:r>
            <a:r>
              <a:rPr lang="it-IT" dirty="0">
                <a:highlight>
                  <a:srgbClr val="C0C0C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027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3">
            <a:extLst>
              <a:ext uri="{FF2B5EF4-FFF2-40B4-BE49-F238E27FC236}">
                <a16:creationId xmlns:a16="http://schemas.microsoft.com/office/drawing/2014/main" id="{C2558B15-F141-47AB-E39B-E11CDBCB691A}"/>
              </a:ext>
            </a:extLst>
          </p:cNvPr>
          <p:cNvSpPr txBox="1">
            <a:spLocks/>
          </p:cNvSpPr>
          <p:nvPr/>
        </p:nvSpPr>
        <p:spPr>
          <a:xfrm>
            <a:off x="1737614" y="233547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LAUNCHFILE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90686E-905F-3D35-FEFB-06F776C1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4" y="1087215"/>
            <a:ext cx="3886200" cy="52959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BAC0B6C-7B79-7724-E384-C9919BDCAB38}"/>
              </a:ext>
            </a:extLst>
          </p:cNvPr>
          <p:cNvSpPr/>
          <p:nvPr/>
        </p:nvSpPr>
        <p:spPr>
          <a:xfrm>
            <a:off x="1335985" y="1087215"/>
            <a:ext cx="3525999" cy="199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ED6202C-A825-517C-84B3-EC803647F35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1984" y="1187109"/>
            <a:ext cx="1273237" cy="12311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2B08AA-3AEC-EB22-1EAC-D46007A70A71}"/>
              </a:ext>
            </a:extLst>
          </p:cNvPr>
          <p:cNvSpPr txBox="1"/>
          <p:nvPr/>
        </p:nvSpPr>
        <p:spPr>
          <a:xfrm>
            <a:off x="6135221" y="1017831"/>
            <a:ext cx="3398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A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launch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is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defined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by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using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the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LaunchDescription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class</a:t>
            </a:r>
            <a:endParaRPr lang="it-IT" sz="1600" dirty="0">
              <a:latin typeface="Montserrat Medium" pitchFamily="2" charset="77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1DE62E3-5A1B-704C-C156-03DD3F54AD74}"/>
              </a:ext>
            </a:extLst>
          </p:cNvPr>
          <p:cNvSpPr/>
          <p:nvPr/>
        </p:nvSpPr>
        <p:spPr>
          <a:xfrm>
            <a:off x="1765476" y="5395979"/>
            <a:ext cx="2184801" cy="199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593B74F-5663-4C11-10F0-6F55DFE01A3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950277" y="5495873"/>
            <a:ext cx="1213637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E2D730-1C8A-77B1-F891-B88026B9F82E}"/>
              </a:ext>
            </a:extLst>
          </p:cNvPr>
          <p:cNvSpPr txBox="1"/>
          <p:nvPr/>
        </p:nvSpPr>
        <p:spPr>
          <a:xfrm>
            <a:off x="5163914" y="5224884"/>
            <a:ext cx="3398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Multiple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Nodes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can be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launched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by the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add_action</a:t>
            </a:r>
            <a:r>
              <a:rPr lang="it-IT" sz="1600" dirty="0">
                <a:solidFill>
                  <a:srgbClr val="555555"/>
                </a:solidFill>
                <a:latin typeface="Montserrat Medium" pitchFamily="2" charset="77"/>
              </a:rPr>
              <a:t> </a:t>
            </a:r>
            <a:r>
              <a:rPr lang="it-IT" sz="1600" dirty="0" err="1">
                <a:solidFill>
                  <a:srgbClr val="555555"/>
                </a:solidFill>
                <a:latin typeface="Montserrat Medium" pitchFamily="2" charset="77"/>
              </a:rPr>
              <a:t>method</a:t>
            </a:r>
            <a:endParaRPr lang="it-IT" sz="16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49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8">
            <a:extLst>
              <a:ext uri="{FF2B5EF4-FFF2-40B4-BE49-F238E27FC236}">
                <a16:creationId xmlns:a16="http://schemas.microsoft.com/office/drawing/2014/main" id="{716D69DB-D159-692D-00FA-3A00D33B6352}"/>
              </a:ext>
            </a:extLst>
          </p:cNvPr>
          <p:cNvSpPr txBox="1"/>
          <p:nvPr/>
        </p:nvSpPr>
        <p:spPr>
          <a:xfrm>
            <a:off x="220337" y="765244"/>
            <a:ext cx="11742420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  Distributions</a:t>
            </a:r>
          </a:p>
          <a:p>
            <a:pPr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ROS1 vs ROS2 Architectures</a:t>
            </a:r>
          </a:p>
          <a:p>
            <a:pPr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Versions and Guidelines</a:t>
            </a:r>
          </a:p>
          <a:p>
            <a:pPr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ROS2 Communication Stack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DDS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Centralized vs Decentralized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Launchfiles, Params, Msgs</a:t>
            </a:r>
          </a:p>
          <a:p>
            <a:pPr lvl="1"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Managed Nodes – Lifecycle</a:t>
            </a:r>
          </a:p>
          <a:p>
            <a:pPr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Threading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ROS2 Components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Executors</a:t>
            </a:r>
          </a:p>
          <a:p>
            <a:pPr lvl="1" algn="just"/>
            <a:endParaRPr lang="en-GB" b="1" dirty="0">
              <a:solidFill>
                <a:srgbClr val="595959"/>
              </a:solidFill>
              <a:latin typeface="Montserrat SemiBold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95959"/>
                </a:solidFill>
                <a:latin typeface="Montserrat SemiBold" pitchFamily="2" charset="77"/>
              </a:rPr>
              <a:t>QOS</a:t>
            </a:r>
            <a:endParaRPr lang="en-GB" dirty="0">
              <a:solidFill>
                <a:srgbClr val="595959"/>
              </a:solidFill>
              <a:latin typeface="Montserrat" pitchFamily="2" charset="77"/>
            </a:endParaRPr>
          </a:p>
          <a:p>
            <a:pPr marL="514350" indent="-514350" algn="just">
              <a:buFont typeface="+mj-lt"/>
              <a:buAutoNum type="arabicPeriod"/>
            </a:pPr>
            <a:endParaRPr lang="en-GB" sz="28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85473F2-D06E-44FD-2C78-C704AF1693BA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OUTLINE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18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194DE0-023F-2626-531E-56CA5453C116}"/>
              </a:ext>
            </a:extLst>
          </p:cNvPr>
          <p:cNvSpPr txBox="1"/>
          <p:nvPr/>
        </p:nvSpPr>
        <p:spPr>
          <a:xfrm>
            <a:off x="481914" y="1120575"/>
            <a:ext cx="10886302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ROS Documentation Page: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https://docs.ros.org/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Distro Docs: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https://docs.ros.org/en/foxy/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ROS Answer: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https://answers.ros.org/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RESOURCES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4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DISTRIBUTSIONS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4F87D0D-FD8C-65B1-D36D-EF319A7E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26" y="1155282"/>
            <a:ext cx="1136650" cy="14081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BF32840-87D4-4155-8E82-0941EDEE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50" y="1155283"/>
            <a:ext cx="1157288" cy="140811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B73C5F-6F18-9366-7225-D1B97950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13" y="1155283"/>
            <a:ext cx="1322388" cy="140811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77F68B-E175-5010-08A4-656D5544E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32" y="1155283"/>
            <a:ext cx="1019175" cy="140811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79052E-CBA8-1933-973C-91242BA61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094" y="1155283"/>
            <a:ext cx="1119188" cy="1408113"/>
          </a:xfrm>
          <a:prstGeom prst="rect">
            <a:avLst/>
          </a:prstGeom>
        </p:spPr>
      </p:pic>
      <p:pic>
        <p:nvPicPr>
          <p:cNvPr id="9" name="Immagine 8" descr="Immagine che contiene testo, tazza&#10;&#10;Descrizione generata automaticamente">
            <a:extLst>
              <a:ext uri="{FF2B5EF4-FFF2-40B4-BE49-F238E27FC236}">
                <a16:creationId xmlns:a16="http://schemas.microsoft.com/office/drawing/2014/main" id="{38F01026-D483-9ACD-9324-544BC6ABA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727" y="1155283"/>
            <a:ext cx="1150938" cy="140811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09D3CF-35D9-D5AD-AE2F-CC35C90F2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7709" y="1155283"/>
            <a:ext cx="1181100" cy="140811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AF3252-0327-6189-E304-A2DE4FE11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853" y="1155283"/>
            <a:ext cx="1119188" cy="14081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B243E1-B3D5-7388-74B5-275DE13F6D8A}"/>
              </a:ext>
            </a:extLst>
          </p:cNvPr>
          <p:cNvSpPr txBox="1"/>
          <p:nvPr/>
        </p:nvSpPr>
        <p:spPr>
          <a:xfrm>
            <a:off x="1190226" y="2883561"/>
            <a:ext cx="9512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 ROS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distribution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is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versioned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set of ROS packages.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These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are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akin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to Linux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distributions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(e.g. Ubuntu).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There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is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a new ROS 2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distribution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released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yearly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on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May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23rd (World </a:t>
            </a:r>
            <a:r>
              <a:rPr lang="it-IT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Turtle</a:t>
            </a:r>
            <a:r>
              <a:rPr lang="it-IT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Day)</a:t>
            </a:r>
          </a:p>
          <a:p>
            <a:pPr algn="just"/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ROS2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has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released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total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of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eight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distributions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to date.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Each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distribution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has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name with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increasing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initials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.</a:t>
            </a:r>
          </a:p>
          <a:p>
            <a:pPr algn="just"/>
            <a:b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</a:b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Special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: Rolling Ridley,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used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as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Staging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area for future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stable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distributions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of ROS2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Collection of the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most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recent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development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42775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ARCHITECTURE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6714FF-E336-F703-57FC-2310AF7A6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1"/>
          <a:stretch/>
        </p:blipFill>
        <p:spPr>
          <a:xfrm>
            <a:off x="6664205" y="2983272"/>
            <a:ext cx="4004520" cy="2768600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2534A1A3-B8F3-1FCA-98BF-DD959324F6DB}"/>
              </a:ext>
            </a:extLst>
          </p:cNvPr>
          <p:cNvGrpSpPr/>
          <p:nvPr/>
        </p:nvGrpSpPr>
        <p:grpSpPr>
          <a:xfrm>
            <a:off x="1046388" y="2588512"/>
            <a:ext cx="3976756" cy="3179417"/>
            <a:chOff x="2703444" y="1485348"/>
            <a:chExt cx="3976756" cy="317941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8C1E398-2C9D-7357-A99D-2F3D938FFEE8}"/>
                </a:ext>
              </a:extLst>
            </p:cNvPr>
            <p:cNvGrpSpPr/>
            <p:nvPr/>
          </p:nvGrpSpPr>
          <p:grpSpPr>
            <a:xfrm>
              <a:off x="3106363" y="1485348"/>
              <a:ext cx="980661" cy="410817"/>
              <a:chOff x="4034515" y="1425371"/>
              <a:chExt cx="980661" cy="410817"/>
            </a:xfrm>
          </p:grpSpPr>
          <p:pic>
            <p:nvPicPr>
              <p:cNvPr id="20" name="Immagine 19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9BEB941-996F-ECAB-9001-DB7EC2A06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4365" t="85023" r="56036" b="139"/>
              <a:stretch/>
            </p:blipFill>
            <p:spPr>
              <a:xfrm>
                <a:off x="4034515" y="1425371"/>
                <a:ext cx="980661" cy="4108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DBFAE8F-FC26-B64A-6B4E-8F900F0612BF}"/>
                  </a:ext>
                </a:extLst>
              </p:cNvPr>
              <p:cNvSpPr txBox="1"/>
              <p:nvPr/>
            </p:nvSpPr>
            <p:spPr>
              <a:xfrm>
                <a:off x="4166272" y="1506481"/>
                <a:ext cx="678231" cy="261610"/>
              </a:xfrm>
              <a:prstGeom prst="rect">
                <a:avLst/>
              </a:prstGeom>
              <a:solidFill>
                <a:srgbClr val="F4B28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</a:p>
            </p:txBody>
          </p:sp>
        </p:grpSp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0026B8B-828E-2282-6B71-5AB7F9F66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25" b="14259"/>
            <a:stretch/>
          </p:blipFill>
          <p:spPr>
            <a:xfrm>
              <a:off x="2703444" y="1880108"/>
              <a:ext cx="3976756" cy="2373840"/>
            </a:xfrm>
            <a:prstGeom prst="rect">
              <a:avLst/>
            </a:prstGeom>
          </p:spPr>
        </p:pic>
        <p:pic>
          <p:nvPicPr>
            <p:cNvPr id="7" name="Immagine 6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7FCA4DB3-26F4-2514-B37E-519D88869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65" t="85023" r="56036" b="139"/>
            <a:stretch/>
          </p:blipFill>
          <p:spPr>
            <a:xfrm>
              <a:off x="3962401" y="4253948"/>
              <a:ext cx="980661" cy="410817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5199840-A045-EC8E-4FBE-E31F4090FC26}"/>
                </a:ext>
              </a:extLst>
            </p:cNvPr>
            <p:cNvSpPr/>
            <p:nvPr/>
          </p:nvSpPr>
          <p:spPr>
            <a:xfrm>
              <a:off x="2703444" y="3127513"/>
              <a:ext cx="3525078" cy="1073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868CAF5-87B5-B2E8-F4F6-8DBB83C01B38}"/>
                </a:ext>
              </a:extLst>
            </p:cNvPr>
            <p:cNvGrpSpPr/>
            <p:nvPr/>
          </p:nvGrpSpPr>
          <p:grpSpPr>
            <a:xfrm>
              <a:off x="2703444" y="3818326"/>
              <a:ext cx="3976756" cy="371061"/>
              <a:chOff x="4943062" y="5155096"/>
              <a:chExt cx="3976756" cy="371061"/>
            </a:xfrm>
            <a:solidFill>
              <a:schemeClr val="bg1"/>
            </a:solidFill>
          </p:grpSpPr>
          <p:pic>
            <p:nvPicPr>
              <p:cNvPr id="18" name="Immagine 17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CEFEA72-360B-1F28-C11E-94E365E3E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525" t="44337" b="42260"/>
              <a:stretch/>
            </p:blipFill>
            <p:spPr>
              <a:xfrm>
                <a:off x="4943062" y="5155096"/>
                <a:ext cx="3976756" cy="371061"/>
              </a:xfrm>
              <a:prstGeom prst="rect">
                <a:avLst/>
              </a:prstGeom>
              <a:grpFill/>
            </p:spPr>
          </p:pic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957510E-A4D0-9890-6FCA-5E177DFEBC72}"/>
                  </a:ext>
                </a:extLst>
              </p:cNvPr>
              <p:cNvSpPr txBox="1"/>
              <p:nvPr/>
            </p:nvSpPr>
            <p:spPr>
              <a:xfrm>
                <a:off x="5857460" y="5208104"/>
                <a:ext cx="1855305" cy="2650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TCPROS-UDPROS</a:t>
                </a:r>
              </a:p>
            </p:txBody>
          </p:sp>
        </p:grp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2BB7B0A4-435B-5F05-D620-62F9F578314D}"/>
                </a:ext>
              </a:extLst>
            </p:cNvPr>
            <p:cNvSpPr/>
            <p:nvPr/>
          </p:nvSpPr>
          <p:spPr>
            <a:xfrm>
              <a:off x="2703444" y="2305878"/>
              <a:ext cx="3525078" cy="733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BA6F6E2-0D1B-8F85-8B66-9F82EB493043}"/>
                </a:ext>
              </a:extLst>
            </p:cNvPr>
            <p:cNvGrpSpPr/>
            <p:nvPr/>
          </p:nvGrpSpPr>
          <p:grpSpPr>
            <a:xfrm>
              <a:off x="3012766" y="2320947"/>
              <a:ext cx="1463041" cy="360169"/>
              <a:chOff x="4759404" y="4786439"/>
              <a:chExt cx="1463041" cy="360169"/>
            </a:xfrm>
          </p:grpSpPr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EE74BE61-25F6-EA88-A5B8-5FD06F532F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413" t="14052" r="9348" b="71110"/>
              <a:stretch/>
            </p:blipFill>
            <p:spPr>
              <a:xfrm>
                <a:off x="4759404" y="4786439"/>
                <a:ext cx="1463041" cy="360169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266111-4CF1-33DE-44E1-CBC31A0E37AA}"/>
                  </a:ext>
                </a:extLst>
              </p:cNvPr>
              <p:cNvSpPr txBox="1"/>
              <p:nvPr/>
            </p:nvSpPr>
            <p:spPr>
              <a:xfrm>
                <a:off x="4818267" y="4829649"/>
                <a:ext cx="1303021" cy="2616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Rospy</a:t>
                </a: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830C44D-27FB-450B-322F-B0A213913506}"/>
                </a:ext>
              </a:extLst>
            </p:cNvPr>
            <p:cNvGrpSpPr/>
            <p:nvPr/>
          </p:nvGrpSpPr>
          <p:grpSpPr>
            <a:xfrm>
              <a:off x="4596331" y="2320947"/>
              <a:ext cx="1463041" cy="360169"/>
              <a:chOff x="4763307" y="4801508"/>
              <a:chExt cx="1463041" cy="360169"/>
            </a:xfrm>
          </p:grpSpPr>
          <p:pic>
            <p:nvPicPr>
              <p:cNvPr id="14" name="Immagine 13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55CBB6A5-1B0E-8F29-3BB0-03288992FD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413" t="14052" r="9348" b="71110"/>
              <a:stretch/>
            </p:blipFill>
            <p:spPr>
              <a:xfrm>
                <a:off x="4763307" y="4801508"/>
                <a:ext cx="1463041" cy="360169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F33B02-53FF-EBE6-0835-8A74565FC633}"/>
                  </a:ext>
                </a:extLst>
              </p:cNvPr>
              <p:cNvSpPr txBox="1"/>
              <p:nvPr/>
            </p:nvSpPr>
            <p:spPr>
              <a:xfrm>
                <a:off x="4822170" y="4844718"/>
                <a:ext cx="1303021" cy="2616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Roscpp</a:t>
                </a:r>
              </a:p>
            </p:txBody>
          </p:sp>
        </p:grpSp>
      </p:grp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0E49D5-170D-52FB-7DEB-41FE4AFA6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02"/>
          <a:stretch/>
        </p:blipFill>
        <p:spPr>
          <a:xfrm>
            <a:off x="5353344" y="2983272"/>
            <a:ext cx="980661" cy="2768600"/>
          </a:xfrm>
          <a:prstGeom prst="rect">
            <a:avLst/>
          </a:prstGeom>
        </p:spPr>
      </p:pic>
      <p:pic>
        <p:nvPicPr>
          <p:cNvPr id="23" name="Immagine 2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3F548CD-49F3-7649-E2A8-A0913DC5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34" y="1214440"/>
            <a:ext cx="2706062" cy="78428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6E742F93-5AB3-05F2-6FD2-E82AF525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45" y="1106128"/>
            <a:ext cx="1855495" cy="9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ARCHITECTURE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789F6E-9AEF-190C-7648-C815F1CEDDD3}"/>
              </a:ext>
            </a:extLst>
          </p:cNvPr>
          <p:cNvSpPr txBox="1"/>
          <p:nvPr/>
        </p:nvSpPr>
        <p:spPr>
          <a:xfrm>
            <a:off x="991261" y="2550952"/>
            <a:ext cx="4197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Rospy e Roscpp are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indipendent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libraries:</a:t>
            </a:r>
            <a:b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</a:b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Different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implementations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Different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available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functionalaties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1C72A3A-ABF0-438D-8A2B-CE970F46FC7C}"/>
              </a:ext>
            </a:extLst>
          </p:cNvPr>
          <p:cNvSpPr txBox="1"/>
          <p:nvPr/>
        </p:nvSpPr>
        <p:spPr>
          <a:xfrm>
            <a:off x="6896565" y="2550952"/>
            <a:ext cx="4078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One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main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library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contains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all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base futures.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Only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need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to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define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binding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with the C library.</a:t>
            </a:r>
            <a:b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</a:b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Libraries share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similar</a:t>
            </a:r>
            <a:r>
              <a:rPr lang="it-IT" sz="240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 </a:t>
            </a:r>
            <a:r>
              <a:rPr lang="it-IT" sz="240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Medium" pitchFamily="2" charset="77"/>
              </a:rPr>
              <a:t>implementations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Multiple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Languages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Support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3BF5688A-D9B4-2914-DC67-46454F69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34" y="1214440"/>
            <a:ext cx="2706062" cy="784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0F2E5A8-00A7-9312-FB68-F3864A7B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45" y="1106128"/>
            <a:ext cx="1855495" cy="9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ARCHITECTURE - DDS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B7DA93D-AEBA-CEF4-5268-46F9EFA2CF70}"/>
              </a:ext>
            </a:extLst>
          </p:cNvPr>
          <p:cNvSpPr txBox="1"/>
          <p:nvPr/>
        </p:nvSpPr>
        <p:spPr>
          <a:xfrm>
            <a:off x="345011" y="1414497"/>
            <a:ext cx="5750989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Communications layer: Data Distribution Service (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DDS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), a next-generation communications middleware implemented over UDP.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It allows the exchange of information between processes with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real-time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characteristics,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security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capabilities, and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custom quality of service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of each connection.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744A608F-A0D0-1057-2CAC-2E9AEC3E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56" y="1055829"/>
            <a:ext cx="4999450" cy="50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696293" y="50834"/>
            <a:ext cx="6790509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DECENTRALIZATION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DAAF2C-84C4-B361-E5D8-693D670B89B3}"/>
              </a:ext>
            </a:extLst>
          </p:cNvPr>
          <p:cNvSpPr txBox="1"/>
          <p:nvPr/>
        </p:nvSpPr>
        <p:spPr>
          <a:xfrm>
            <a:off x="750738" y="1074922"/>
            <a:ext cx="4830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Centralized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System – ROS1</a:t>
            </a:r>
          </a:p>
          <a:p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Run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 Master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Master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like a DNS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which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enables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communication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481D78-BBF4-7A5E-9194-AB86B47F9CC2}"/>
              </a:ext>
            </a:extLst>
          </p:cNvPr>
          <p:cNvSpPr txBox="1"/>
          <p:nvPr/>
        </p:nvSpPr>
        <p:spPr>
          <a:xfrm>
            <a:off x="6351048" y="1074922"/>
            <a:ext cx="5090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Decentralized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System – ROS2</a:t>
            </a:r>
          </a:p>
          <a:p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Each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runs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indinendently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and can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communicate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with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other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thanks to the DDS Layer. </a:t>
            </a:r>
            <a:endParaRPr lang="it-IT" sz="240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Medium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3D4A1A0-1E9F-81DB-F370-40CB5B685797}"/>
              </a:ext>
            </a:extLst>
          </p:cNvPr>
          <p:cNvGrpSpPr/>
          <p:nvPr/>
        </p:nvGrpSpPr>
        <p:grpSpPr>
          <a:xfrm>
            <a:off x="900457" y="4289112"/>
            <a:ext cx="4013200" cy="1629378"/>
            <a:chOff x="534873" y="4625247"/>
            <a:chExt cx="4013200" cy="1629378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06688347-37E8-B774-391B-9A48803C7818}"/>
                </a:ext>
              </a:extLst>
            </p:cNvPr>
            <p:cNvSpPr/>
            <p:nvPr/>
          </p:nvSpPr>
          <p:spPr>
            <a:xfrm>
              <a:off x="534874" y="4625247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43E2197-6D28-AD17-2763-F6F0CE6875EA}"/>
                </a:ext>
              </a:extLst>
            </p:cNvPr>
            <p:cNvSpPr/>
            <p:nvPr/>
          </p:nvSpPr>
          <p:spPr>
            <a:xfrm>
              <a:off x="3210340" y="4625247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B9ACD2CB-4BCD-AE8F-85DE-46FA23B10E30}"/>
                </a:ext>
              </a:extLst>
            </p:cNvPr>
            <p:cNvSpPr/>
            <p:nvPr/>
          </p:nvSpPr>
          <p:spPr>
            <a:xfrm>
              <a:off x="534873" y="5797425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67DBFB1-02D8-C6D6-8D88-4F8D89954797}"/>
                </a:ext>
              </a:extLst>
            </p:cNvPr>
            <p:cNvSpPr/>
            <p:nvPr/>
          </p:nvSpPr>
          <p:spPr>
            <a:xfrm>
              <a:off x="3210340" y="5797425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E7961DA-D9D8-9A7E-C9FC-21D557BB0A5D}"/>
                </a:ext>
              </a:extLst>
            </p:cNvPr>
            <p:cNvSpPr/>
            <p:nvPr/>
          </p:nvSpPr>
          <p:spPr>
            <a:xfrm>
              <a:off x="1872607" y="5211336"/>
              <a:ext cx="1337733" cy="457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</a:p>
          </p:txBody>
        </p:sp>
        <p:cxnSp>
          <p:nvCxnSpPr>
            <p:cNvPr id="12" name="Connettore 7 11">
              <a:extLst>
                <a:ext uri="{FF2B5EF4-FFF2-40B4-BE49-F238E27FC236}">
                  <a16:creationId xmlns:a16="http://schemas.microsoft.com/office/drawing/2014/main" id="{4B4A2870-A693-1B33-6DF8-82E4E36CC409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1872607" y="4853847"/>
              <a:ext cx="668867" cy="357489"/>
            </a:xfrm>
            <a:prstGeom prst="curved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7 12">
              <a:extLst>
                <a:ext uri="{FF2B5EF4-FFF2-40B4-BE49-F238E27FC236}">
                  <a16:creationId xmlns:a16="http://schemas.microsoft.com/office/drawing/2014/main" id="{C6D1DB67-BF45-2608-D5F0-9B3616D185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3324591" y="4968199"/>
              <a:ext cx="440368" cy="668865"/>
            </a:xfrm>
            <a:prstGeom prst="curved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7 13">
              <a:extLst>
                <a:ext uri="{FF2B5EF4-FFF2-40B4-BE49-F238E27FC236}">
                  <a16:creationId xmlns:a16="http://schemas.microsoft.com/office/drawing/2014/main" id="{D6BBA4CD-98B5-38B5-C7C2-FB6382CCB21B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697163" y="5512847"/>
              <a:ext cx="357489" cy="668866"/>
            </a:xfrm>
            <a:prstGeom prst="curved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7 14">
              <a:extLst>
                <a:ext uri="{FF2B5EF4-FFF2-40B4-BE49-F238E27FC236}">
                  <a16:creationId xmlns:a16="http://schemas.microsoft.com/office/drawing/2014/main" id="{D192B383-83E0-80B9-5BE9-84CF08713E2D}"/>
                </a:ext>
              </a:extLst>
            </p:cNvPr>
            <p:cNvCxnSpPr>
              <a:cxnSpLocks/>
              <a:stCxn id="9" idx="0"/>
              <a:endCxn id="11" idx="1"/>
            </p:cNvCxnSpPr>
            <p:nvPr/>
          </p:nvCxnSpPr>
          <p:spPr>
            <a:xfrm rot="5400000" flipH="1" flipV="1">
              <a:off x="1359429" y="5284248"/>
              <a:ext cx="357489" cy="668867"/>
            </a:xfrm>
            <a:prstGeom prst="curved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44BD9A9-61F0-3504-3192-6FC219FF7289}"/>
              </a:ext>
            </a:extLst>
          </p:cNvPr>
          <p:cNvGrpSpPr/>
          <p:nvPr/>
        </p:nvGrpSpPr>
        <p:grpSpPr>
          <a:xfrm>
            <a:off x="6920258" y="4289112"/>
            <a:ext cx="4013200" cy="1629378"/>
            <a:chOff x="6096000" y="4625247"/>
            <a:chExt cx="4013200" cy="1629378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92FDBAFC-A35C-2338-7E35-BFC0651F9E74}"/>
                </a:ext>
              </a:extLst>
            </p:cNvPr>
            <p:cNvSpPr/>
            <p:nvPr/>
          </p:nvSpPr>
          <p:spPr>
            <a:xfrm>
              <a:off x="6096001" y="4625247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3BBBBCC-A967-881F-72A9-DDB8553E0F80}"/>
                </a:ext>
              </a:extLst>
            </p:cNvPr>
            <p:cNvSpPr/>
            <p:nvPr/>
          </p:nvSpPr>
          <p:spPr>
            <a:xfrm>
              <a:off x="8771467" y="4625247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E66779A6-EAFB-59E8-75DA-B8EEE9366A5E}"/>
                </a:ext>
              </a:extLst>
            </p:cNvPr>
            <p:cNvSpPr/>
            <p:nvPr/>
          </p:nvSpPr>
          <p:spPr>
            <a:xfrm>
              <a:off x="6096000" y="5797425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81FCEBC0-3763-96DA-8674-1A161BC78000}"/>
                </a:ext>
              </a:extLst>
            </p:cNvPr>
            <p:cNvSpPr/>
            <p:nvPr/>
          </p:nvSpPr>
          <p:spPr>
            <a:xfrm>
              <a:off x="8771467" y="5797425"/>
              <a:ext cx="1337733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Node</a:t>
              </a:r>
              <a:endParaRPr lang="it-IT" dirty="0"/>
            </a:p>
          </p:txBody>
        </p:sp>
        <p:cxnSp>
          <p:nvCxnSpPr>
            <p:cNvPr id="21" name="Connettore 7 20">
              <a:extLst>
                <a:ext uri="{FF2B5EF4-FFF2-40B4-BE49-F238E27FC236}">
                  <a16:creationId xmlns:a16="http://schemas.microsoft.com/office/drawing/2014/main" id="{EE91EBAA-5971-836A-46BA-F1CD2E1E82A2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16200000" flipH="1">
              <a:off x="7745112" y="4102203"/>
              <a:ext cx="714978" cy="2675466"/>
            </a:xfrm>
            <a:prstGeom prst="curved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7 21">
              <a:extLst>
                <a:ext uri="{FF2B5EF4-FFF2-40B4-BE49-F238E27FC236}">
                  <a16:creationId xmlns:a16="http://schemas.microsoft.com/office/drawing/2014/main" id="{57F2C4F9-53C2-546C-DFC7-E782820E3F66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433734" y="4853847"/>
              <a:ext cx="1337733" cy="12700"/>
            </a:xfrm>
            <a:prstGeom prst="curved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7 22">
              <a:extLst>
                <a:ext uri="{FF2B5EF4-FFF2-40B4-BE49-F238E27FC236}">
                  <a16:creationId xmlns:a16="http://schemas.microsoft.com/office/drawing/2014/main" id="{F753F8D7-6AC1-FCA3-5D2A-FFA8B37286E6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rot="5400000" flipH="1" flipV="1">
              <a:off x="6407378" y="5439936"/>
              <a:ext cx="714978" cy="1"/>
            </a:xfrm>
            <a:prstGeom prst="curved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7 23">
              <a:extLst>
                <a:ext uri="{FF2B5EF4-FFF2-40B4-BE49-F238E27FC236}">
                  <a16:creationId xmlns:a16="http://schemas.microsoft.com/office/drawing/2014/main" id="{77A9EB1F-2321-6E11-99F6-BBAE40CA8189}"/>
                </a:ext>
              </a:extLst>
            </p:cNvPr>
            <p:cNvCxnSpPr>
              <a:cxnSpLocks/>
              <a:stCxn id="18" idx="2"/>
              <a:endCxn id="19" idx="3"/>
            </p:cNvCxnSpPr>
            <p:nvPr/>
          </p:nvCxnSpPr>
          <p:spPr>
            <a:xfrm rot="5400000">
              <a:off x="7965245" y="4550936"/>
              <a:ext cx="943578" cy="2006601"/>
            </a:xfrm>
            <a:prstGeom prst="curved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51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76A4F622-4D41-446D-2831-63E4DF2508CF}"/>
              </a:ext>
            </a:extLst>
          </p:cNvPr>
          <p:cNvSpPr txBox="1">
            <a:spLocks/>
          </p:cNvSpPr>
          <p:nvPr/>
        </p:nvSpPr>
        <p:spPr>
          <a:xfrm>
            <a:off x="2272961" y="33921"/>
            <a:ext cx="8716772" cy="7842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cap="small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defRPr>
            </a:lvl1pPr>
            <a:lvl2pPr marL="685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4400" dirty="0">
                <a:solidFill>
                  <a:srgbClr val="595959"/>
                </a:solidFill>
                <a:latin typeface="Montserrat" pitchFamily="2" charset="77"/>
              </a:rPr>
              <a:t>VERSIONS AND GUIDELINES</a:t>
            </a:r>
            <a:endParaRPr lang="en-US" sz="4400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8AB9C4-0125-DA71-C133-25DBBEFC2E6E}"/>
              </a:ext>
            </a:extLst>
          </p:cNvPr>
          <p:cNvSpPr txBox="1"/>
          <p:nvPr/>
        </p:nvSpPr>
        <p:spPr>
          <a:xfrm>
            <a:off x="476601" y="1217020"/>
            <a:ext cx="95464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Language Version</a:t>
            </a:r>
          </a:p>
          <a:p>
            <a:pPr marL="285750" indent="-285750">
              <a:buFontTx/>
              <a:buChar char="-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Python3</a:t>
            </a:r>
          </a:p>
          <a:p>
            <a:pPr marL="285750" indent="-285750">
              <a:buFontTx/>
              <a:buChar char="-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C++ 11/14/17 a seconda della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distro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marL="285750" indent="-285750">
              <a:buFontTx/>
              <a:buChar char="-"/>
            </a:pP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Cmake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3.8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EFD346-7891-6641-FE5D-15577479C6AD}"/>
              </a:ext>
            </a:extLst>
          </p:cNvPr>
          <p:cNvSpPr txBox="1"/>
          <p:nvPr/>
        </p:nvSpPr>
        <p:spPr>
          <a:xfrm>
            <a:off x="1202267" y="6336169"/>
            <a:ext cx="978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</a:t>
            </a:r>
            <a:r>
              <a:rPr lang="it-IT" dirty="0" err="1"/>
              <a:t>docs.ros.org</a:t>
            </a:r>
            <a:r>
              <a:rPr lang="it-IT" dirty="0"/>
              <a:t>/en/</a:t>
            </a:r>
            <a:r>
              <a:rPr lang="it-IT" dirty="0" err="1"/>
              <a:t>humble</a:t>
            </a:r>
            <a:r>
              <a:rPr lang="it-IT" dirty="0"/>
              <a:t>/The-ROS2-Project/</a:t>
            </a:r>
            <a:r>
              <a:rPr lang="it-IT" dirty="0" err="1"/>
              <a:t>Contributing</a:t>
            </a:r>
            <a:r>
              <a:rPr lang="it-IT" dirty="0"/>
              <a:t>/Code-Style-Language-</a:t>
            </a:r>
            <a:r>
              <a:rPr lang="it-IT" dirty="0" err="1"/>
              <a:t>Versions.html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D2E285-8B24-C753-DE2E-7B419A627839}"/>
              </a:ext>
            </a:extLst>
          </p:cNvPr>
          <p:cNvSpPr txBox="1"/>
          <p:nvPr/>
        </p:nvSpPr>
        <p:spPr>
          <a:xfrm>
            <a:off x="476601" y="3190326"/>
            <a:ext cx="95464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Guidelines</a:t>
            </a:r>
          </a:p>
          <a:p>
            <a:pPr marL="285750" indent="-285750">
              <a:buFontTx/>
              <a:buChar char="-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Use a class to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define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inheriting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from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 class</a:t>
            </a:r>
          </a:p>
          <a:p>
            <a:pPr marL="285750" indent="-285750">
              <a:buFontTx/>
              <a:buChar char="-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Use a timer inside the class to schedule the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node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77"/>
            </a:endParaRPr>
          </a:p>
          <a:p>
            <a:pPr marL="285750" indent="-285750">
              <a:buFontTx/>
              <a:buChar char="-"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8559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828</Words>
  <Application>Microsoft Macintosh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Acumin Variable Concept</vt:lpstr>
      <vt:lpstr>Arial</vt:lpstr>
      <vt:lpstr>Calibri</vt:lpstr>
      <vt:lpstr>Calibri Light</vt:lpstr>
      <vt:lpstr>Lato</vt:lpstr>
      <vt:lpstr>Montserrat</vt:lpstr>
      <vt:lpstr>Montserrat Medium</vt:lpstr>
      <vt:lpstr>Montserrat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technical office</dc:creator>
  <cp:lastModifiedBy>ALESSANDRO SOFIA</cp:lastModifiedBy>
  <cp:revision>7</cp:revision>
  <dcterms:created xsi:type="dcterms:W3CDTF">2022-12-05T14:46:37Z</dcterms:created>
  <dcterms:modified xsi:type="dcterms:W3CDTF">2023-01-23T12:56:14Z</dcterms:modified>
</cp:coreProperties>
</file>