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9" r:id="rId6"/>
    <p:sldId id="266" r:id="rId7"/>
    <p:sldId id="270" r:id="rId8"/>
    <p:sldId id="264" r:id="rId9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Objects="1">
      <p:cViewPr varScale="1">
        <p:scale>
          <a:sx n="67" d="100"/>
          <a:sy n="67" d="100"/>
        </p:scale>
        <p:origin x="644" y="44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5" d="100"/>
          <a:sy n="55" d="100"/>
        </p:scale>
        <p:origin x="28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/>
              <a:t>Seite </a:t>
            </a:r>
            <a:fld id="{9D46F3A4-F478-9440-BC8E-B732027F4C8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1C5791B1-6579-0B4D-B06F-613121D36EDE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1C5791B1-6579-0B4D-B06F-613121D36EDE}" type="slidenum">
              <a:rPr lang="de-CH"/>
              <a:pPr/>
              <a:t>‹Nr.›</a:t>
            </a:fld>
            <a:endParaRPr lang="de-CH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25BB1AB0-9216-5944-841B-2A7418D2F24D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6DADB232-8830-5A47-BAA5-95C1DE269B83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 dirty="0"/>
              <a:t>Gruppenarbeit: «Buy,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de-CH" dirty="0"/>
              <a:t>Seite </a:t>
            </a:r>
            <a:fld id="{9D46F3A4-F478-9440-BC8E-B732027F4C86}" type="slidenum">
              <a:rPr lang="de-CH"/>
              <a:pPr/>
              <a:t>‹Nr.›</a:t>
            </a:fld>
            <a:endParaRPr lang="de-CH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1700" dirty="0"/>
          </a:p>
        </p:txBody>
      </p:sp>
      <p:pic>
        <p:nvPicPr>
          <p:cNvPr id="10" name="Picture 7" descr="uzh_logo_d_pos_grau_1mm"/>
          <p:cNvPicPr preferRelativeResize="0"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6" y="142875"/>
            <a:ext cx="186848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de-CH" sz="1400" b="1" dirty="0"/>
              <a:t>Institut für Banking und Finance – </a:t>
            </a:r>
            <a:r>
              <a:rPr lang="de-CH" sz="1400" b="1" dirty="0" err="1"/>
              <a:t>Machine</a:t>
            </a:r>
            <a:r>
              <a:rPr lang="de-CH" sz="1400" b="1" dirty="0"/>
              <a:t> Learning in Finance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Gruppenarbeit:</a:t>
            </a:r>
            <a:br>
              <a:rPr lang="de-CH" dirty="0"/>
            </a:br>
            <a:r>
              <a:rPr lang="de-CH" dirty="0"/>
              <a:t>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4293096"/>
            <a:ext cx="10369550" cy="888504"/>
          </a:xfrm>
        </p:spPr>
        <p:txBody>
          <a:bodyPr/>
          <a:lstStyle/>
          <a:p>
            <a:r>
              <a:rPr lang="de-CH" b="1" dirty="0"/>
              <a:t>Gruppe 1</a:t>
            </a:r>
          </a:p>
          <a:p>
            <a:r>
              <a:rPr lang="de-CH" dirty="0"/>
              <a:t>Tim Ehrensperger, Marco Heiniger, Pascal Huser, Marc Tschudi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4A24626C-687B-874B-940C-ECDAC1F949C5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/>
              <a:t>Seite </a:t>
            </a:r>
            <a:fld id="{E9DDE316-F9FF-4C48-92B0-FF77709BEAF6}" type="slidenum">
              <a:rPr lang="de-CH"/>
              <a:pPr/>
              <a:t>2</a:t>
            </a:fld>
            <a:endParaRPr lang="de-CH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/>
              <a:t>Data </a:t>
            </a:r>
            <a:r>
              <a:rPr lang="de-CH" b="1" dirty="0" err="1"/>
              <a:t>Preprocessing</a:t>
            </a:r>
            <a:endParaRPr lang="de-CH" b="1" dirty="0"/>
          </a:p>
          <a:p>
            <a:r>
              <a:rPr lang="de-CH" b="1" dirty="0" err="1"/>
              <a:t>Algorithms</a:t>
            </a:r>
            <a:endParaRPr lang="de-CH" b="1" dirty="0"/>
          </a:p>
          <a:p>
            <a:r>
              <a:rPr lang="de-CH" b="1" dirty="0" err="1"/>
              <a:t>Results</a:t>
            </a:r>
            <a:endParaRPr lang="de-CH" b="1" dirty="0"/>
          </a:p>
          <a:p>
            <a:r>
              <a:rPr lang="de-CH" b="1" dirty="0" err="1"/>
              <a:t>Conclusion</a:t>
            </a:r>
            <a:endParaRPr lang="de-CH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0545"/>
            <a:ext cx="10369550" cy="792434"/>
          </a:xfrm>
        </p:spPr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Preprocessing</a:t>
            </a:r>
            <a:r>
              <a:rPr lang="de-CH" dirty="0"/>
              <a:t> 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2" name="Legende: mit Pfeil nach rechts 1">
            <a:extLst>
              <a:ext uri="{FF2B5EF4-FFF2-40B4-BE49-F238E27FC236}">
                <a16:creationId xmlns:a16="http://schemas.microsoft.com/office/drawing/2014/main" id="{8B323677-93D4-4CA4-B853-4A12C951D48D}"/>
              </a:ext>
            </a:extLst>
          </p:cNvPr>
          <p:cNvSpPr/>
          <p:nvPr/>
        </p:nvSpPr>
        <p:spPr bwMode="auto">
          <a:xfrm>
            <a:off x="875023" y="2205039"/>
            <a:ext cx="3564793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Legende: mit Pfeil nach rechts 7">
            <a:extLst>
              <a:ext uri="{FF2B5EF4-FFF2-40B4-BE49-F238E27FC236}">
                <a16:creationId xmlns:a16="http://schemas.microsoft.com/office/drawing/2014/main" id="{F4D43523-8658-4731-B93D-1B50E4C38241}"/>
              </a:ext>
            </a:extLst>
          </p:cNvPr>
          <p:cNvSpPr/>
          <p:nvPr/>
        </p:nvSpPr>
        <p:spPr bwMode="auto">
          <a:xfrm>
            <a:off x="4403614" y="2213248"/>
            <a:ext cx="3564794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8EA84BD-84C6-4558-A9A4-C8B8A6C94A6C}"/>
              </a:ext>
            </a:extLst>
          </p:cNvPr>
          <p:cNvSpPr/>
          <p:nvPr/>
        </p:nvSpPr>
        <p:spPr bwMode="auto">
          <a:xfrm>
            <a:off x="7968208" y="2213248"/>
            <a:ext cx="2304256" cy="3887787"/>
          </a:xfrm>
          <a:prstGeom prst="rec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6FCD241-2F69-48CA-A048-88F154990BAB}"/>
              </a:ext>
            </a:extLst>
          </p:cNvPr>
          <p:cNvSpPr/>
          <p:nvPr/>
        </p:nvSpPr>
        <p:spPr bwMode="auto">
          <a:xfrm>
            <a:off x="882884" y="2205039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25A21FD-9ACF-4DB4-98CF-5BFA0BAE2588}"/>
              </a:ext>
            </a:extLst>
          </p:cNvPr>
          <p:cNvSpPr/>
          <p:nvPr/>
        </p:nvSpPr>
        <p:spPr bwMode="auto">
          <a:xfrm>
            <a:off x="4411077" y="2215504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4E9D1A-72E9-4E36-9957-87C0BE9BB94F}"/>
              </a:ext>
            </a:extLst>
          </p:cNvPr>
          <p:cNvSpPr/>
          <p:nvPr/>
        </p:nvSpPr>
        <p:spPr bwMode="auto">
          <a:xfrm>
            <a:off x="7968009" y="2213248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4F7A5E8-E914-4F35-8593-CAD811B50D6D}"/>
              </a:ext>
            </a:extLst>
          </p:cNvPr>
          <p:cNvSpPr txBox="1"/>
          <p:nvPr/>
        </p:nvSpPr>
        <p:spPr>
          <a:xfrm>
            <a:off x="911225" y="2416075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NaN</a:t>
            </a:r>
            <a:r>
              <a:rPr lang="de-CH" dirty="0">
                <a:solidFill>
                  <a:schemeClr val="bg1"/>
                </a:solidFill>
              </a:rPr>
              <a:t> and Zero Values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4F2CCC-1C2C-4ECC-9593-994C39A8846C}"/>
              </a:ext>
            </a:extLst>
          </p:cNvPr>
          <p:cNvSpPr txBox="1"/>
          <p:nvPr/>
        </p:nvSpPr>
        <p:spPr>
          <a:xfrm>
            <a:off x="4413624" y="2432493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Outliers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A9A5C06-DA25-4C60-8458-1E36E84B3BC1}"/>
              </a:ext>
            </a:extLst>
          </p:cNvPr>
          <p:cNvSpPr txBox="1"/>
          <p:nvPr/>
        </p:nvSpPr>
        <p:spPr>
          <a:xfrm>
            <a:off x="7974321" y="2285269"/>
            <a:ext cx="23044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Imputing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Missing</a:t>
            </a:r>
            <a:r>
              <a:rPr lang="de-CH" dirty="0">
                <a:solidFill>
                  <a:schemeClr val="bg1"/>
                </a:solidFill>
              </a:rPr>
              <a:t> Values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43694B-EE0C-433C-96AB-B2D585F61BAC}"/>
              </a:ext>
            </a:extLst>
          </p:cNvPr>
          <p:cNvSpPr txBox="1"/>
          <p:nvPr/>
        </p:nvSpPr>
        <p:spPr>
          <a:xfrm>
            <a:off x="897562" y="3135950"/>
            <a:ext cx="2304455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1400" dirty="0"/>
              <a:t>Remove </a:t>
            </a:r>
            <a:r>
              <a:rPr lang="de-CH" sz="1400" dirty="0" err="1"/>
              <a:t>features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a </a:t>
            </a:r>
            <a:r>
              <a:rPr lang="de-CH" sz="1400" dirty="0" err="1"/>
              <a:t>percentage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NaN</a:t>
            </a:r>
            <a:r>
              <a:rPr lang="de-CH" sz="1400" dirty="0"/>
              <a:t> and Zero Values </a:t>
            </a:r>
            <a:r>
              <a:rPr lang="de-CH" sz="1400" dirty="0" err="1"/>
              <a:t>over</a:t>
            </a:r>
            <a:r>
              <a:rPr lang="de-CH" sz="1400" dirty="0"/>
              <a:t> </a:t>
            </a:r>
            <a:r>
              <a:rPr lang="de-CH" sz="1400" dirty="0" err="1"/>
              <a:t>thresholds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50% and 40% </a:t>
            </a:r>
            <a:r>
              <a:rPr lang="de-CH" sz="1400" dirty="0" err="1"/>
              <a:t>respectively</a:t>
            </a:r>
            <a:endParaRPr lang="de-CH" sz="1400" dirty="0"/>
          </a:p>
          <a:p>
            <a:endParaRPr lang="en-US" sz="1400" dirty="0"/>
          </a:p>
          <a:p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E5C8506-803E-4EA8-A671-84D0815A617E}"/>
              </a:ext>
            </a:extLst>
          </p:cNvPr>
          <p:cNvSpPr txBox="1"/>
          <p:nvPr/>
        </p:nvSpPr>
        <p:spPr>
          <a:xfrm>
            <a:off x="4432929" y="3135950"/>
            <a:ext cx="231783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CH" sz="1400" dirty="0"/>
              <a:t>Handling per </a:t>
            </a:r>
            <a:r>
              <a:rPr lang="de-CH" sz="1400" dirty="0" err="1"/>
              <a:t>sector</a:t>
            </a:r>
            <a:r>
              <a:rPr lang="de-CH" sz="1400" dirty="0"/>
              <a:t> per </a:t>
            </a:r>
            <a:r>
              <a:rPr lang="de-CH" sz="1400" dirty="0" err="1"/>
              <a:t>year</a:t>
            </a:r>
            <a:endParaRPr lang="de-CH" sz="1400" dirty="0"/>
          </a:p>
          <a:p>
            <a:pPr marL="285750" lvl="0" indent="-285750">
              <a:buFontTx/>
              <a:buChar char="-"/>
            </a:pP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 err="1"/>
              <a:t>Replace</a:t>
            </a:r>
            <a:r>
              <a:rPr lang="de-CH" sz="1400" dirty="0"/>
              <a:t> </a:t>
            </a:r>
            <a:r>
              <a:rPr lang="de-CH" sz="1400" dirty="0" err="1"/>
              <a:t>data</a:t>
            </a:r>
            <a:r>
              <a:rPr lang="de-CH" sz="1400" dirty="0"/>
              <a:t> </a:t>
            </a:r>
            <a:r>
              <a:rPr lang="de-CH" sz="1400" dirty="0" err="1"/>
              <a:t>points</a:t>
            </a:r>
            <a:r>
              <a:rPr lang="de-CH" sz="1400" dirty="0"/>
              <a:t> </a:t>
            </a:r>
            <a:r>
              <a:rPr lang="de-CH" sz="1400" dirty="0" err="1"/>
              <a:t>above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</a:t>
            </a:r>
            <a:r>
              <a:rPr lang="de-CH" sz="1400" dirty="0" err="1"/>
              <a:t>below</a:t>
            </a:r>
            <a:r>
              <a:rPr lang="de-CH" sz="1400" dirty="0"/>
              <a:t> a </a:t>
            </a:r>
            <a:r>
              <a:rPr lang="de-CH" sz="1400" dirty="0" err="1"/>
              <a:t>certain</a:t>
            </a:r>
            <a:r>
              <a:rPr lang="de-CH" sz="1400" dirty="0"/>
              <a:t> </a:t>
            </a:r>
            <a:r>
              <a:rPr lang="de-CH" sz="1400" dirty="0" err="1"/>
              <a:t>quantile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respective</a:t>
            </a:r>
            <a:r>
              <a:rPr lang="de-CH" sz="1400" dirty="0"/>
              <a:t> </a:t>
            </a:r>
            <a:r>
              <a:rPr lang="de-CH" sz="1400" dirty="0" err="1"/>
              <a:t>quantile</a:t>
            </a:r>
            <a:r>
              <a:rPr lang="de-CH" sz="1400" dirty="0"/>
              <a:t> </a:t>
            </a:r>
            <a:r>
              <a:rPr lang="de-CH" sz="1400" dirty="0" err="1"/>
              <a:t>value</a:t>
            </a:r>
            <a:endParaRPr lang="en-US" sz="1400" dirty="0"/>
          </a:p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CH" sz="1400" dirty="0"/>
              <a:t>Last </a:t>
            </a:r>
            <a:r>
              <a:rPr lang="de-CH" sz="1400" dirty="0" err="1"/>
              <a:t>preprocessing</a:t>
            </a:r>
            <a:r>
              <a:rPr lang="de-CH" sz="1400" dirty="0"/>
              <a:t> </a:t>
            </a:r>
            <a:r>
              <a:rPr lang="de-CH" sz="1400" dirty="0" err="1"/>
              <a:t>step</a:t>
            </a:r>
            <a:r>
              <a:rPr lang="de-CH" sz="1400" dirty="0"/>
              <a:t> </a:t>
            </a:r>
            <a:r>
              <a:rPr lang="de-CH" sz="1400" dirty="0" err="1"/>
              <a:t>before</a:t>
            </a:r>
            <a:r>
              <a:rPr lang="de-CH" sz="1400" dirty="0"/>
              <a:t> </a:t>
            </a:r>
            <a:r>
              <a:rPr lang="de-CH" sz="1400" dirty="0" err="1"/>
              <a:t>splitting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data</a:t>
            </a:r>
            <a:r>
              <a:rPr lang="de-CH" sz="1400" dirty="0"/>
              <a:t> </a:t>
            </a:r>
            <a:r>
              <a:rPr lang="de-CH" sz="1400" dirty="0" err="1"/>
              <a:t>set</a:t>
            </a:r>
            <a:r>
              <a:rPr lang="de-CH" sz="1400" dirty="0"/>
              <a:t> </a:t>
            </a:r>
            <a:r>
              <a:rPr lang="de-CH" sz="1400" dirty="0" err="1"/>
              <a:t>into</a:t>
            </a:r>
            <a:r>
              <a:rPr lang="de-CH" sz="1400" dirty="0"/>
              <a:t> </a:t>
            </a:r>
            <a:r>
              <a:rPr lang="de-CH" sz="1400" dirty="0" err="1"/>
              <a:t>training</a:t>
            </a:r>
            <a:r>
              <a:rPr lang="de-CH" sz="1400" dirty="0"/>
              <a:t> and </a:t>
            </a:r>
            <a:r>
              <a:rPr lang="de-CH" sz="1400" dirty="0" err="1"/>
              <a:t>test</a:t>
            </a:r>
            <a:r>
              <a:rPr lang="de-CH" sz="1400" dirty="0"/>
              <a:t> </a:t>
            </a:r>
            <a:r>
              <a:rPr lang="de-CH" sz="1400" dirty="0" err="1"/>
              <a:t>sets</a:t>
            </a:r>
            <a:endParaRPr lang="de-CH" sz="1400" dirty="0"/>
          </a:p>
          <a:p>
            <a:pPr marL="285750" lvl="0" indent="-285750">
              <a:buFontTx/>
              <a:buChar char="-"/>
            </a:pP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/>
              <a:t>Per </a:t>
            </a:r>
            <a:r>
              <a:rPr lang="de-CH" sz="1400" dirty="0" err="1"/>
              <a:t>sector</a:t>
            </a:r>
            <a:r>
              <a:rPr lang="de-CH" sz="1400" dirty="0"/>
              <a:t> per </a:t>
            </a:r>
            <a:r>
              <a:rPr lang="de-CH" sz="1400" dirty="0" err="1"/>
              <a:t>year</a:t>
            </a:r>
            <a:endParaRPr lang="de-CH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de-CH" sz="1400" dirty="0" err="1"/>
              <a:t>Impute</a:t>
            </a:r>
            <a:r>
              <a:rPr lang="de-CH" sz="1400" dirty="0"/>
              <a:t> </a:t>
            </a:r>
            <a:r>
              <a:rPr lang="de-CH" sz="1400" dirty="0" err="1"/>
              <a:t>NaN</a:t>
            </a:r>
            <a:r>
              <a:rPr lang="de-CH" sz="1400" dirty="0"/>
              <a:t> </a:t>
            </a:r>
            <a:r>
              <a:rPr lang="de-CH" sz="1400" dirty="0" err="1"/>
              <a:t>values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median</a:t>
            </a:r>
            <a:endParaRPr lang="en-US" sz="1400" dirty="0"/>
          </a:p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0545"/>
            <a:ext cx="10369550" cy="792434"/>
          </a:xfrm>
        </p:spPr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Preprocessing</a:t>
            </a:r>
            <a:r>
              <a:rPr lang="de-CH" dirty="0"/>
              <a:t> II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2" name="Legende: mit Pfeil nach rechts 1">
            <a:extLst>
              <a:ext uri="{FF2B5EF4-FFF2-40B4-BE49-F238E27FC236}">
                <a16:creationId xmlns:a16="http://schemas.microsoft.com/office/drawing/2014/main" id="{8B323677-93D4-4CA4-B853-4A12C951D48D}"/>
              </a:ext>
            </a:extLst>
          </p:cNvPr>
          <p:cNvSpPr/>
          <p:nvPr/>
        </p:nvSpPr>
        <p:spPr bwMode="auto">
          <a:xfrm>
            <a:off x="875023" y="2205039"/>
            <a:ext cx="3564793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Legende: mit Pfeil nach rechts 7">
            <a:extLst>
              <a:ext uri="{FF2B5EF4-FFF2-40B4-BE49-F238E27FC236}">
                <a16:creationId xmlns:a16="http://schemas.microsoft.com/office/drawing/2014/main" id="{F4D43523-8658-4731-B93D-1B50E4C38241}"/>
              </a:ext>
            </a:extLst>
          </p:cNvPr>
          <p:cNvSpPr/>
          <p:nvPr/>
        </p:nvSpPr>
        <p:spPr bwMode="auto">
          <a:xfrm>
            <a:off x="4403614" y="2213248"/>
            <a:ext cx="3564794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8EA84BD-84C6-4558-A9A4-C8B8A6C94A6C}"/>
              </a:ext>
            </a:extLst>
          </p:cNvPr>
          <p:cNvSpPr/>
          <p:nvPr/>
        </p:nvSpPr>
        <p:spPr bwMode="auto">
          <a:xfrm>
            <a:off x="7968208" y="2213248"/>
            <a:ext cx="2304256" cy="3887787"/>
          </a:xfrm>
          <a:prstGeom prst="rec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6FCD241-2F69-48CA-A048-88F154990BAB}"/>
              </a:ext>
            </a:extLst>
          </p:cNvPr>
          <p:cNvSpPr/>
          <p:nvPr/>
        </p:nvSpPr>
        <p:spPr bwMode="auto">
          <a:xfrm>
            <a:off x="882884" y="2205039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25A21FD-9ACF-4DB4-98CF-5BFA0BAE2588}"/>
              </a:ext>
            </a:extLst>
          </p:cNvPr>
          <p:cNvSpPr/>
          <p:nvPr/>
        </p:nvSpPr>
        <p:spPr bwMode="auto">
          <a:xfrm>
            <a:off x="4411077" y="2215504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4E9D1A-72E9-4E36-9957-87C0BE9BB94F}"/>
              </a:ext>
            </a:extLst>
          </p:cNvPr>
          <p:cNvSpPr/>
          <p:nvPr/>
        </p:nvSpPr>
        <p:spPr bwMode="auto">
          <a:xfrm>
            <a:off x="7968009" y="2213248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4F7A5E8-E914-4F35-8593-CAD811B50D6D}"/>
              </a:ext>
            </a:extLst>
          </p:cNvPr>
          <p:cNvSpPr txBox="1"/>
          <p:nvPr/>
        </p:nvSpPr>
        <p:spPr>
          <a:xfrm>
            <a:off x="911225" y="2416075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Train/Test </a:t>
            </a:r>
            <a:r>
              <a:rPr lang="de-CH" dirty="0" err="1">
                <a:solidFill>
                  <a:schemeClr val="bg1"/>
                </a:solidFill>
              </a:rPr>
              <a:t>split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4F2CCC-1C2C-4ECC-9593-994C39A8846C}"/>
              </a:ext>
            </a:extLst>
          </p:cNvPr>
          <p:cNvSpPr txBox="1"/>
          <p:nvPr/>
        </p:nvSpPr>
        <p:spPr>
          <a:xfrm>
            <a:off x="4413624" y="2432493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Class Imbalance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A9A5C06-DA25-4C60-8458-1E36E84B3BC1}"/>
              </a:ext>
            </a:extLst>
          </p:cNvPr>
          <p:cNvSpPr txBox="1"/>
          <p:nvPr/>
        </p:nvSpPr>
        <p:spPr>
          <a:xfrm>
            <a:off x="8004114" y="2424284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Feature </a:t>
            </a:r>
            <a:r>
              <a:rPr lang="de-CH" dirty="0" err="1">
                <a:solidFill>
                  <a:schemeClr val="bg1"/>
                </a:solidFill>
              </a:rPr>
              <a:t>Selection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43694B-EE0C-433C-96AB-B2D585F61BAC}"/>
              </a:ext>
            </a:extLst>
          </p:cNvPr>
          <p:cNvSpPr txBox="1"/>
          <p:nvPr/>
        </p:nvSpPr>
        <p:spPr>
          <a:xfrm>
            <a:off x="897562" y="3135950"/>
            <a:ext cx="230445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1400" dirty="0" err="1"/>
              <a:t>Played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different </a:t>
            </a:r>
            <a:r>
              <a:rPr lang="de-CH" sz="1400" dirty="0" err="1"/>
              <a:t>thresholds</a:t>
            </a:r>
            <a:endParaRPr lang="de-CH" sz="1400" dirty="0"/>
          </a:p>
          <a:p>
            <a:pPr marL="285750" indent="-285750">
              <a:buFontTx/>
              <a:buChar char="-"/>
            </a:pP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 err="1"/>
              <a:t>Decided</a:t>
            </a:r>
            <a:r>
              <a:rPr lang="de-CH" sz="1400" dirty="0"/>
              <a:t> </a:t>
            </a:r>
            <a:r>
              <a:rPr lang="de-CH" sz="1400" dirty="0" err="1"/>
              <a:t>to</a:t>
            </a:r>
            <a:r>
              <a:rPr lang="de-CH" sz="1400" dirty="0"/>
              <a:t> </a:t>
            </a:r>
            <a:r>
              <a:rPr lang="de-CH" sz="1400" dirty="0" err="1"/>
              <a:t>go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a 70/30-split </a:t>
            </a:r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 err="1"/>
              <a:t>our</a:t>
            </a:r>
            <a:r>
              <a:rPr lang="de-CH" sz="1400" dirty="0"/>
              <a:t> final </a:t>
            </a:r>
            <a:r>
              <a:rPr lang="de-CH" sz="1400" dirty="0" err="1"/>
              <a:t>run</a:t>
            </a:r>
            <a:endParaRPr lang="de-CH" sz="1400" dirty="0"/>
          </a:p>
          <a:p>
            <a:endParaRPr lang="en-US" sz="1400" dirty="0"/>
          </a:p>
          <a:p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E5C8506-803E-4EA8-A671-84D0815A617E}"/>
              </a:ext>
            </a:extLst>
          </p:cNvPr>
          <p:cNvSpPr txBox="1"/>
          <p:nvPr/>
        </p:nvSpPr>
        <p:spPr>
          <a:xfrm>
            <a:off x="4432929" y="3135950"/>
            <a:ext cx="231783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Tx/>
              <a:buChar char="-"/>
            </a:pPr>
            <a:r>
              <a:rPr lang="de-CH" sz="1400" dirty="0"/>
              <a:t>Balance after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train</a:t>
            </a:r>
            <a:r>
              <a:rPr lang="de-CH" sz="1400" dirty="0"/>
              <a:t>/</a:t>
            </a:r>
            <a:r>
              <a:rPr lang="de-CH" sz="1400" dirty="0" err="1"/>
              <a:t>test</a:t>
            </a:r>
            <a:r>
              <a:rPr lang="de-CH" sz="1400" dirty="0"/>
              <a:t> </a:t>
            </a:r>
            <a:r>
              <a:rPr lang="de-CH" sz="1400" dirty="0" err="1"/>
              <a:t>split</a:t>
            </a:r>
            <a:r>
              <a:rPr lang="de-CH" sz="1400" dirty="0"/>
              <a:t> on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train</a:t>
            </a:r>
            <a:r>
              <a:rPr lang="de-CH" sz="1400" dirty="0"/>
              <a:t> </a:t>
            </a:r>
            <a:r>
              <a:rPr lang="de-CH" sz="1400" dirty="0" err="1"/>
              <a:t>set</a:t>
            </a:r>
            <a:r>
              <a:rPr lang="de-CH" sz="1400" dirty="0"/>
              <a:t> </a:t>
            </a:r>
            <a:r>
              <a:rPr lang="de-CH" sz="1400" dirty="0">
                <a:sym typeface="Wingdings" panose="05000000000000000000" pitchFamily="2" charset="2"/>
              </a:rPr>
              <a:t></a:t>
            </a:r>
            <a:r>
              <a:rPr lang="de-CH" sz="1400" dirty="0"/>
              <a:t> </a:t>
            </a:r>
            <a:r>
              <a:rPr lang="en-US" sz="1400" dirty="0"/>
              <a:t>test set does not contain artificial data which happens while balancing</a:t>
            </a:r>
          </a:p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K-nearest neighbors = 10</a:t>
            </a:r>
          </a:p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Tx/>
              <a:buChar char="-"/>
            </a:pPr>
            <a:r>
              <a:rPr lang="en-US" sz="1400" dirty="0"/>
              <a:t>Select all features with at least 0.55% relative feature importance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81 features left</a:t>
            </a:r>
          </a:p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Comes out that years and sectors are very important features</a:t>
            </a:r>
          </a:p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lvl="0"/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150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0545"/>
            <a:ext cx="10369550" cy="792434"/>
          </a:xfrm>
        </p:spPr>
        <p:txBody>
          <a:bodyPr/>
          <a:lstStyle/>
          <a:p>
            <a:r>
              <a:rPr lang="de-CH" dirty="0"/>
              <a:t>Feature </a:t>
            </a:r>
            <a:r>
              <a:rPr lang="de-CH" dirty="0" err="1"/>
              <a:t>Selection</a:t>
            </a:r>
            <a:endParaRPr lang="de-CH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A9A5C06-DA25-4C60-8458-1E36E84B3BC1}"/>
              </a:ext>
            </a:extLst>
          </p:cNvPr>
          <p:cNvSpPr txBox="1"/>
          <p:nvPr/>
        </p:nvSpPr>
        <p:spPr>
          <a:xfrm>
            <a:off x="7974321" y="2285269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CH" dirty="0" err="1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E5C8506-803E-4EA8-A671-84D0815A617E}"/>
              </a:ext>
            </a:extLst>
          </p:cNvPr>
          <p:cNvSpPr txBox="1"/>
          <p:nvPr/>
        </p:nvSpPr>
        <p:spPr>
          <a:xfrm>
            <a:off x="4432929" y="3135950"/>
            <a:ext cx="23178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lvl="0"/>
            <a:endParaRPr lang="en-US" dirty="0"/>
          </a:p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231CE9-DA32-4C0D-8B6B-BBCBA6E9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1799102"/>
            <a:ext cx="6796192" cy="450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5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2048"/>
            <a:ext cx="10369550" cy="792434"/>
          </a:xfrm>
        </p:spPr>
        <p:txBody>
          <a:bodyPr/>
          <a:lstStyle/>
          <a:p>
            <a:r>
              <a:rPr lang="de-CH" dirty="0" err="1"/>
              <a:t>Algorithms</a:t>
            </a:r>
            <a:endParaRPr lang="de-CH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43694B-EE0C-433C-96AB-B2D585F61BAC}"/>
              </a:ext>
            </a:extLst>
          </p:cNvPr>
          <p:cNvSpPr txBox="1"/>
          <p:nvPr/>
        </p:nvSpPr>
        <p:spPr>
          <a:xfrm>
            <a:off x="897562" y="3135950"/>
            <a:ext cx="230445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endParaRPr lang="en-US" sz="1400" dirty="0"/>
          </a:p>
          <a:p>
            <a:pPr lvl="0"/>
            <a:endParaRPr lang="en-US" dirty="0"/>
          </a:p>
          <a:p>
            <a:endParaRPr lang="de-CH" dirty="0"/>
          </a:p>
        </p:txBody>
      </p:sp>
      <p:graphicFrame>
        <p:nvGraphicFramePr>
          <p:cNvPr id="17" name="Tabelle 17">
            <a:extLst>
              <a:ext uri="{FF2B5EF4-FFF2-40B4-BE49-F238E27FC236}">
                <a16:creationId xmlns:a16="http://schemas.microsoft.com/office/drawing/2014/main" id="{0048FFB4-4F88-4F69-AD5B-A82E9D8BE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82948"/>
              </p:ext>
            </p:extLst>
          </p:nvPr>
        </p:nvGraphicFramePr>
        <p:xfrm>
          <a:off x="875023" y="2205039"/>
          <a:ext cx="10405752" cy="4078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438">
                  <a:extLst>
                    <a:ext uri="{9D8B030D-6E8A-4147-A177-3AD203B41FA5}">
                      <a16:colId xmlns:a16="http://schemas.microsoft.com/office/drawing/2014/main" val="2783622106"/>
                    </a:ext>
                  </a:extLst>
                </a:gridCol>
                <a:gridCol w="2601438">
                  <a:extLst>
                    <a:ext uri="{9D8B030D-6E8A-4147-A177-3AD203B41FA5}">
                      <a16:colId xmlns:a16="http://schemas.microsoft.com/office/drawing/2014/main" val="2828319491"/>
                    </a:ext>
                  </a:extLst>
                </a:gridCol>
                <a:gridCol w="2601438">
                  <a:extLst>
                    <a:ext uri="{9D8B030D-6E8A-4147-A177-3AD203B41FA5}">
                      <a16:colId xmlns:a16="http://schemas.microsoft.com/office/drawing/2014/main" val="29694093"/>
                    </a:ext>
                  </a:extLst>
                </a:gridCol>
                <a:gridCol w="2601438">
                  <a:extLst>
                    <a:ext uri="{9D8B030D-6E8A-4147-A177-3AD203B41FA5}">
                      <a16:colId xmlns:a16="http://schemas.microsoft.com/office/drawing/2014/main" val="2531302657"/>
                    </a:ext>
                  </a:extLst>
                </a:gridCol>
              </a:tblGrid>
              <a:tr h="449866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Random Forest / </a:t>
                      </a:r>
                      <a:r>
                        <a:rPr lang="de-CH" dirty="0" err="1"/>
                        <a:t>Decision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Tree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LDA / 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Keras </a:t>
                      </a:r>
                      <a:r>
                        <a:rPr lang="de-CH" dirty="0" err="1"/>
                        <a:t>Sequential</a:t>
                      </a:r>
                      <a:r>
                        <a:rPr lang="de-CH" dirty="0"/>
                        <a:t>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17711"/>
                  </a:ext>
                </a:extLst>
              </a:tr>
              <a:tr h="343839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Intuitive </a:t>
                      </a:r>
                      <a:r>
                        <a:rPr lang="de-CH" sz="1400" dirty="0" err="1"/>
                        <a:t>classification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process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Flexible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Two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of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most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used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algorithms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for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classification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problems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Rather </a:t>
                      </a:r>
                      <a:r>
                        <a:rPr lang="de-CH" sz="1400" dirty="0" err="1"/>
                        <a:t>disappointing</a:t>
                      </a:r>
                      <a:r>
                        <a:rPr lang="de-CH" sz="1400" dirty="0"/>
                        <a:t> score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Runtimes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went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into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hours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 not 100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percent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sure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if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we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have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found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best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parameters</a:t>
                      </a:r>
                      <a:endParaRPr lang="de-CH" sz="140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Unlikely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that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score </a:t>
                      </a:r>
                      <a:r>
                        <a:rPr lang="de-CH" sz="1400" dirty="0" err="1"/>
                        <a:t>would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improve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onto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level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of</a:t>
                      </a:r>
                      <a:r>
                        <a:rPr lang="de-CH" sz="1400" dirty="0"/>
                        <a:t>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Dimensioality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reduction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technique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Reduces high-dimensional data sets onto a lower-dimensional space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computational costs because of lower dimension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LDA assumption of a common covariance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Deep </a:t>
                      </a:r>
                      <a:r>
                        <a:rPr lang="de-CH" sz="1400" dirty="0" err="1"/>
                        <a:t>learning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framework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Most </a:t>
                      </a:r>
                      <a:r>
                        <a:rPr lang="de-CH" sz="1400" dirty="0" err="1"/>
                        <a:t>used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framework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among</a:t>
                      </a:r>
                      <a:r>
                        <a:rPr lang="de-CH" sz="1400" dirty="0"/>
                        <a:t> top-5 </a:t>
                      </a:r>
                      <a:r>
                        <a:rPr lang="de-CH" sz="1400" dirty="0" err="1"/>
                        <a:t>winning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teams</a:t>
                      </a:r>
                      <a:r>
                        <a:rPr lang="de-CH" sz="1400" dirty="0"/>
                        <a:t> on </a:t>
                      </a:r>
                      <a:r>
                        <a:rPr lang="de-CH" sz="1400" dirty="0" err="1"/>
                        <a:t>Kaggle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Layer-</a:t>
                      </a:r>
                      <a:r>
                        <a:rPr lang="de-CH" sz="1400" dirty="0" err="1"/>
                        <a:t>by</a:t>
                      </a:r>
                      <a:r>
                        <a:rPr lang="de-CH" sz="1400" dirty="0"/>
                        <a:t>-Layer </a:t>
                      </a:r>
                      <a:r>
                        <a:rPr lang="de-CH" sz="1400" dirty="0" err="1"/>
                        <a:t>model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creation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Three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layers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resulted</a:t>
                      </a:r>
                      <a:r>
                        <a:rPr lang="de-CH" sz="1400" dirty="0"/>
                        <a:t> in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best</a:t>
                      </a:r>
                      <a:r>
                        <a:rPr lang="de-CH" sz="1400" dirty="0"/>
                        <a:t>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147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32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B09AE-3BAB-4D1B-B14B-E9265425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Algorithms</a:t>
            </a:r>
            <a:r>
              <a:rPr lang="de-CH" dirty="0"/>
              <a:t> – </a:t>
            </a:r>
            <a:r>
              <a:rPr lang="de-CH" dirty="0" err="1"/>
              <a:t>Results</a:t>
            </a:r>
            <a:endParaRPr lang="de-CH" dirty="0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CBCD1E4-D68D-43EC-AB0F-491D019B7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858998"/>
              </p:ext>
            </p:extLst>
          </p:nvPr>
        </p:nvGraphicFramePr>
        <p:xfrm>
          <a:off x="911225" y="2205038"/>
          <a:ext cx="103695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775">
                  <a:extLst>
                    <a:ext uri="{9D8B030D-6E8A-4147-A177-3AD203B41FA5}">
                      <a16:colId xmlns:a16="http://schemas.microsoft.com/office/drawing/2014/main" val="4043807980"/>
                    </a:ext>
                  </a:extLst>
                </a:gridCol>
                <a:gridCol w="5184775">
                  <a:extLst>
                    <a:ext uri="{9D8B030D-6E8A-4147-A177-3AD203B41FA5}">
                      <a16:colId xmlns:a16="http://schemas.microsoft.com/office/drawing/2014/main" val="3633531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65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61.44%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Decision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Tree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60.39%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22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LDA and 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57.58%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40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Keras </a:t>
                      </a:r>
                      <a:r>
                        <a:rPr lang="de-CH" dirty="0" err="1"/>
                        <a:t>Neural</a:t>
                      </a:r>
                      <a:r>
                        <a:rPr lang="de-CH" dirty="0"/>
                        <a:t>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56.08%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77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Support Vector </a:t>
                      </a:r>
                      <a:r>
                        <a:rPr lang="de-CH" dirty="0" err="1"/>
                        <a:t>Machine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41.09%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7612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EAEC5-DE0C-48EC-B810-D1C2E984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27.04.2021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44934-F81A-406A-8DAE-2567403B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Gruppenarbeit: Vorhersage einer «buy, hold, sell» - Strategie – Gruppe 1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BB69CC-CB97-4C16-8C5A-AA3FE7CB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1C5791B1-6579-0B4D-B06F-613121D36EDE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18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DCC53-A800-4C7D-BEFE-217FFF21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9A2597-73C4-4708-B873-8AAA402E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27.04.2021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58AE0B-604E-49CF-874A-07A915B9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F86BF3-A3A7-43A9-883B-D1BECDCD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25BB1AB0-9216-5944-841B-2A7418D2F24D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DF865DB-90AA-4537-B3D9-C0421D412ED5}"/>
              </a:ext>
            </a:extLst>
          </p:cNvPr>
          <p:cNvSpPr/>
          <p:nvPr/>
        </p:nvSpPr>
        <p:spPr>
          <a:xfrm>
            <a:off x="911225" y="2276872"/>
            <a:ext cx="1036955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1400" dirty="0"/>
              <a:t>At </a:t>
            </a:r>
            <a:r>
              <a:rPr lang="de-CH" sz="1400" dirty="0" err="1"/>
              <a:t>first</a:t>
            </a:r>
            <a:r>
              <a:rPr lang="de-CH" sz="1400" dirty="0"/>
              <a:t>, </a:t>
            </a:r>
            <a:r>
              <a:rPr lang="de-CH" sz="1400" dirty="0" err="1"/>
              <a:t>we</a:t>
            </a:r>
            <a:r>
              <a:rPr lang="de-CH" sz="1400" dirty="0"/>
              <a:t> </a:t>
            </a:r>
            <a:r>
              <a:rPr lang="de-CH" sz="1400" dirty="0" err="1"/>
              <a:t>asked</a:t>
            </a:r>
            <a:r>
              <a:rPr lang="de-CH" sz="1400" dirty="0"/>
              <a:t> </a:t>
            </a:r>
            <a:r>
              <a:rPr lang="de-CH" sz="1400" dirty="0" err="1"/>
              <a:t>ourselve</a:t>
            </a:r>
            <a:r>
              <a:rPr lang="de-CH" sz="1400" dirty="0"/>
              <a:t> </a:t>
            </a:r>
            <a:r>
              <a:rPr lang="de-CH" sz="1400" dirty="0" err="1"/>
              <a:t>what</a:t>
            </a:r>
            <a:r>
              <a:rPr lang="de-CH" sz="1400" dirty="0"/>
              <a:t> </a:t>
            </a:r>
            <a:r>
              <a:rPr lang="de-CH" sz="1400" dirty="0" err="1"/>
              <a:t>accuracy</a:t>
            </a:r>
            <a:r>
              <a:rPr lang="de-CH" sz="1400" dirty="0"/>
              <a:t> score </a:t>
            </a:r>
            <a:r>
              <a:rPr lang="de-CH" sz="1400" dirty="0" err="1"/>
              <a:t>we</a:t>
            </a:r>
            <a:r>
              <a:rPr lang="de-CH" sz="1400" dirty="0"/>
              <a:t> </a:t>
            </a:r>
            <a:r>
              <a:rPr lang="de-CH" sz="1400" dirty="0" err="1"/>
              <a:t>would</a:t>
            </a:r>
            <a:r>
              <a:rPr lang="de-CH" sz="1400" dirty="0"/>
              <a:t> </a:t>
            </a:r>
            <a:r>
              <a:rPr lang="de-CH" sz="1400" dirty="0" err="1"/>
              <a:t>be</a:t>
            </a:r>
            <a:r>
              <a:rPr lang="de-CH" sz="1400" dirty="0"/>
              <a:t> </a:t>
            </a:r>
            <a:r>
              <a:rPr lang="de-CH" sz="1400" dirty="0" err="1"/>
              <a:t>aiming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>
                <a:sym typeface="Wingdings" panose="05000000000000000000" pitchFamily="2" charset="2"/>
              </a:rPr>
              <a:t> 65-75%</a:t>
            </a: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>
                <a:sym typeface="Wingdings" panose="05000000000000000000" pitchFamily="2" charset="2"/>
              </a:rPr>
              <a:t>Just </a:t>
            </a:r>
            <a:r>
              <a:rPr lang="de-CH" sz="1400" dirty="0" err="1">
                <a:sym typeface="Wingdings" panose="05000000000000000000" pitchFamily="2" charset="2"/>
              </a:rPr>
              <a:t>predicting</a:t>
            </a:r>
            <a:r>
              <a:rPr lang="de-CH" sz="1400" dirty="0">
                <a:sym typeface="Wingdings" panose="05000000000000000000" pitchFamily="2" charset="2"/>
              </a:rPr>
              <a:t> «</a:t>
            </a:r>
            <a:r>
              <a:rPr lang="de-CH" sz="1400" dirty="0" err="1">
                <a:sym typeface="Wingdings" panose="05000000000000000000" pitchFamily="2" charset="2"/>
              </a:rPr>
              <a:t>sell</a:t>
            </a:r>
            <a:r>
              <a:rPr lang="de-CH" sz="1400" dirty="0">
                <a:sym typeface="Wingdings" panose="05000000000000000000" pitchFamily="2" charset="2"/>
              </a:rPr>
              <a:t>» </a:t>
            </a:r>
            <a:r>
              <a:rPr lang="de-CH" sz="1400" dirty="0" err="1">
                <a:sym typeface="Wingdings" panose="05000000000000000000" pitchFamily="2" charset="2"/>
              </a:rPr>
              <a:t>would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have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resulted</a:t>
            </a:r>
            <a:r>
              <a:rPr lang="de-CH" sz="1400" dirty="0">
                <a:sym typeface="Wingdings" panose="05000000000000000000" pitchFamily="2" charset="2"/>
              </a:rPr>
              <a:t> in a score </a:t>
            </a:r>
            <a:r>
              <a:rPr lang="de-CH" sz="1400" dirty="0" err="1">
                <a:sym typeface="Wingdings" panose="05000000000000000000" pitchFamily="2" charset="2"/>
              </a:rPr>
              <a:t>of</a:t>
            </a:r>
            <a:r>
              <a:rPr lang="de-CH" sz="1400" dirty="0">
                <a:sym typeface="Wingdings" panose="05000000000000000000" pitchFamily="2" charset="2"/>
              </a:rPr>
              <a:t> 53%  </a:t>
            </a: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managed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to</a:t>
            </a:r>
            <a:r>
              <a:rPr lang="de-CH" sz="1400" dirty="0">
                <a:sym typeface="Wingdings" panose="05000000000000000000" pitchFamily="2" charset="2"/>
              </a:rPr>
              <a:t> push </a:t>
            </a:r>
            <a:r>
              <a:rPr lang="de-CH" sz="1400" dirty="0" err="1">
                <a:sym typeface="Wingdings" panose="05000000000000000000" pitchFamily="2" charset="2"/>
              </a:rPr>
              <a:t>the</a:t>
            </a:r>
            <a:r>
              <a:rPr lang="de-CH" sz="1400" dirty="0">
                <a:sym typeface="Wingdings" panose="05000000000000000000" pitchFamily="2" charset="2"/>
              </a:rPr>
              <a:t> score </a:t>
            </a:r>
            <a:r>
              <a:rPr lang="de-CH" sz="1400" dirty="0" err="1">
                <a:sym typeface="Wingdings" panose="05000000000000000000" pitchFamily="2" charset="2"/>
              </a:rPr>
              <a:t>up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by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prediting</a:t>
            </a:r>
            <a:r>
              <a:rPr lang="de-CH" sz="1400" dirty="0">
                <a:sym typeface="Wingdings" panose="05000000000000000000" pitchFamily="2" charset="2"/>
              </a:rPr>
              <a:t> «</a:t>
            </a:r>
            <a:r>
              <a:rPr lang="de-CH" sz="1400" dirty="0" err="1">
                <a:sym typeface="Wingdings" panose="05000000000000000000" pitchFamily="2" charset="2"/>
              </a:rPr>
              <a:t>buy</a:t>
            </a:r>
            <a:r>
              <a:rPr lang="de-CH" sz="1400" dirty="0">
                <a:sym typeface="Wingdings" panose="05000000000000000000" pitchFamily="2" charset="2"/>
              </a:rPr>
              <a:t>» and «hold» in an </a:t>
            </a:r>
            <a:r>
              <a:rPr lang="de-CH" sz="1400" dirty="0" err="1">
                <a:sym typeface="Wingdings" panose="05000000000000000000" pitchFamily="2" charset="2"/>
              </a:rPr>
              <a:t>acceptable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manner</a:t>
            </a: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are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convinced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that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if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woud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get</a:t>
            </a:r>
            <a:r>
              <a:rPr lang="de-CH" sz="1400" dirty="0">
                <a:sym typeface="Wingdings" panose="05000000000000000000" pitchFamily="2" charset="2"/>
              </a:rPr>
              <a:t> real </a:t>
            </a:r>
            <a:r>
              <a:rPr lang="de-CH" sz="1400" dirty="0" err="1">
                <a:sym typeface="Wingdings" panose="05000000000000000000" pitchFamily="2" charset="2"/>
              </a:rPr>
              <a:t>world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data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would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achieve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similar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scores</a:t>
            </a:r>
            <a:r>
              <a:rPr lang="de-CH" sz="1400" dirty="0">
                <a:sym typeface="Wingdings" panose="05000000000000000000" pitchFamily="2" charset="2"/>
              </a:rPr>
              <a:t>  </a:t>
            </a: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didn’t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artificially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improve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our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test</a:t>
            </a:r>
            <a:r>
              <a:rPr lang="de-CH" sz="1400" dirty="0">
                <a:sym typeface="Wingdings" panose="05000000000000000000" pitchFamily="2" charset="2"/>
              </a:rPr>
              <a:t> score </a:t>
            </a:r>
            <a:r>
              <a:rPr lang="de-CH" sz="1400" dirty="0" err="1">
                <a:sym typeface="Wingdings" panose="05000000000000000000" pitchFamily="2" charset="2"/>
              </a:rPr>
              <a:t>by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removing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too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many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outliers</a:t>
            </a: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>
                <a:sym typeface="Wingdings" panose="05000000000000000000" pitchFamily="2" charset="2"/>
              </a:rPr>
              <a:t>More </a:t>
            </a:r>
            <a:r>
              <a:rPr lang="de-CH" sz="1400" dirty="0" err="1">
                <a:sym typeface="Wingdings" panose="05000000000000000000" pitchFamily="2" charset="2"/>
              </a:rPr>
              <a:t>computational</a:t>
            </a:r>
            <a:r>
              <a:rPr lang="de-CH" sz="1400" dirty="0">
                <a:sym typeface="Wingdings" panose="05000000000000000000" pitchFamily="2" charset="2"/>
              </a:rPr>
              <a:t> power </a:t>
            </a:r>
            <a:r>
              <a:rPr lang="de-CH" sz="1400" dirty="0" err="1">
                <a:sym typeface="Wingdings" panose="05000000000000000000" pitchFamily="2" charset="2"/>
              </a:rPr>
              <a:t>would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be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useful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for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applying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the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GridSearch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algorithm</a:t>
            </a:r>
            <a:r>
              <a:rPr lang="de-CH" sz="1400" dirty="0">
                <a:sym typeface="Wingdings" panose="05000000000000000000" pitchFamily="2" charset="2"/>
              </a:rPr>
              <a:t> and </a:t>
            </a:r>
            <a:r>
              <a:rPr lang="de-CH" sz="1400" dirty="0" err="1">
                <a:sym typeface="Wingdings" panose="05000000000000000000" pitchFamily="2" charset="2"/>
              </a:rPr>
              <a:t>trying</a:t>
            </a:r>
            <a:r>
              <a:rPr lang="de-CH" sz="1400" dirty="0">
                <a:sym typeface="Wingdings" panose="05000000000000000000" pitchFamily="2" charset="2"/>
              </a:rPr>
              <a:t> out different </a:t>
            </a:r>
            <a:r>
              <a:rPr lang="de-CH" sz="1400" dirty="0" err="1">
                <a:sym typeface="Wingdings" panose="05000000000000000000" pitchFamily="2" charset="2"/>
              </a:rPr>
              <a:t>threshold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levels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for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the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algorithms</a:t>
            </a:r>
            <a:r>
              <a:rPr lang="de-CH" sz="1400" dirty="0">
                <a:sym typeface="Wingdings" panose="05000000000000000000" pitchFamily="2" charset="2"/>
              </a:rPr>
              <a:t>  </a:t>
            </a:r>
            <a:r>
              <a:rPr lang="de-CH" sz="1400" dirty="0" err="1">
                <a:sym typeface="Wingdings" panose="05000000000000000000" pitchFamily="2" charset="2"/>
              </a:rPr>
              <a:t>thershold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sensitivity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as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room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for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improvement</a:t>
            </a: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>
                <a:sym typeface="Wingdings" panose="05000000000000000000" pitchFamily="2" charset="2"/>
              </a:rPr>
              <a:t>Data </a:t>
            </a:r>
            <a:r>
              <a:rPr lang="de-CH" sz="1400" dirty="0" err="1">
                <a:sym typeface="Wingdings" panose="05000000000000000000" pitchFamily="2" charset="2"/>
              </a:rPr>
              <a:t>preprocessing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is</a:t>
            </a:r>
            <a:r>
              <a:rPr lang="de-CH" sz="1400" dirty="0">
                <a:sym typeface="Wingdings" panose="05000000000000000000" pitchFamily="2" charset="2"/>
              </a:rPr>
              <a:t> a </a:t>
            </a:r>
            <a:r>
              <a:rPr lang="de-CH" sz="1400" dirty="0" err="1">
                <a:sym typeface="Wingdings" panose="05000000000000000000" pitchFamily="2" charset="2"/>
              </a:rPr>
              <a:t>very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important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step</a:t>
            </a:r>
            <a:r>
              <a:rPr lang="de-CH" sz="1400" dirty="0">
                <a:sym typeface="Wingdings" panose="05000000000000000000" pitchFamily="2" charset="2"/>
              </a:rPr>
              <a:t> and </a:t>
            </a:r>
            <a:r>
              <a:rPr lang="de-CH" sz="1400" dirty="0" err="1">
                <a:sym typeface="Wingdings" panose="05000000000000000000" pitchFamily="2" charset="2"/>
              </a:rPr>
              <a:t>with</a:t>
            </a:r>
            <a:r>
              <a:rPr lang="de-CH" sz="1400" dirty="0">
                <a:sym typeface="Wingdings" panose="05000000000000000000" pitchFamily="2" charset="2"/>
              </a:rPr>
              <a:t> a </a:t>
            </a:r>
            <a:r>
              <a:rPr lang="de-CH" sz="1400" dirty="0" err="1">
                <a:sym typeface="Wingdings" panose="05000000000000000000" pitchFamily="2" charset="2"/>
              </a:rPr>
              <a:t>looser</a:t>
            </a:r>
            <a:r>
              <a:rPr lang="de-CH" sz="1400" dirty="0">
                <a:sym typeface="Wingdings" panose="05000000000000000000" pitchFamily="2" charset="2"/>
              </a:rPr>
              <a:t> time </a:t>
            </a:r>
            <a:r>
              <a:rPr lang="de-CH" sz="1400" dirty="0" err="1">
                <a:sym typeface="Wingdings" panose="05000000000000000000" pitchFamily="2" charset="2"/>
              </a:rPr>
              <a:t>restriction</a:t>
            </a:r>
            <a:r>
              <a:rPr lang="de-CH" sz="1400" dirty="0">
                <a:sym typeface="Wingdings" panose="05000000000000000000" pitchFamily="2" charset="2"/>
              </a:rPr>
              <a:t> different </a:t>
            </a:r>
            <a:r>
              <a:rPr lang="de-CH" sz="1400" dirty="0" err="1">
                <a:sym typeface="Wingdings" panose="05000000000000000000" pitchFamily="2" charset="2"/>
              </a:rPr>
              <a:t>ways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of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handling</a:t>
            </a:r>
            <a:r>
              <a:rPr lang="de-CH" sz="1400" dirty="0">
                <a:sym typeface="Wingdings" panose="05000000000000000000" pitchFamily="2" charset="2"/>
              </a:rPr>
              <a:t> a </a:t>
            </a:r>
            <a:r>
              <a:rPr lang="de-CH" sz="1400" dirty="0" err="1">
                <a:sym typeface="Wingdings" panose="05000000000000000000" pitchFamily="2" charset="2"/>
              </a:rPr>
              <a:t>task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can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be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deeper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investigated</a:t>
            </a: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>
                <a:sym typeface="Wingdings" panose="05000000000000000000" pitchFamily="2" charset="2"/>
              </a:rPr>
              <a:t>Feature </a:t>
            </a:r>
            <a:r>
              <a:rPr lang="de-CH" sz="1400" dirty="0" err="1">
                <a:sym typeface="Wingdings" panose="05000000000000000000" pitchFamily="2" charset="2"/>
              </a:rPr>
              <a:t>selection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as</a:t>
            </a:r>
            <a:r>
              <a:rPr lang="de-CH" sz="1400" dirty="0">
                <a:sym typeface="Wingdings" panose="05000000000000000000" pitchFamily="2" charset="2"/>
              </a:rPr>
              <a:t> an </a:t>
            </a:r>
            <a:r>
              <a:rPr lang="de-CH" sz="1400" dirty="0" err="1">
                <a:sym typeface="Wingdings" panose="05000000000000000000" pitchFamily="2" charset="2"/>
              </a:rPr>
              <a:t>important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component</a:t>
            </a: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42629478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d.potx" id="{67891CA6-A60A-47A9-9A5B-B1F18C651C53}" vid="{09CBD7FB-EA4D-412D-B9FE-37E9028065E1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uzh_praesentation_16-9_d</Template>
  <TotalTime>0</TotalTime>
  <Words>606</Words>
  <Application>Microsoft Office PowerPoint</Application>
  <PresentationFormat>Breitbild</PresentationFormat>
  <Paragraphs>116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Wingdings</vt:lpstr>
      <vt:lpstr>UZH</vt:lpstr>
      <vt:lpstr>Gruppenarbeit: Vorhersage einer «buy, hold, sell» - Strategie</vt:lpstr>
      <vt:lpstr>Inhaltsverzeichnis</vt:lpstr>
      <vt:lpstr>Data Preprocessing I</vt:lpstr>
      <vt:lpstr>Data Preprocessing II</vt:lpstr>
      <vt:lpstr>Feature Selection</vt:lpstr>
      <vt:lpstr>Algorithms</vt:lpstr>
      <vt:lpstr>Algorithms – Results</vt:lpstr>
      <vt:lpstr>Conclusion</vt:lpstr>
    </vt:vector>
  </TitlesOfParts>
  <Manager/>
  <Company>Universität Zürich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Präsentation</dc:title>
  <dc:subject/>
  <dc:creator>Pascal Huser</dc:creator>
  <cp:keywords/>
  <dc:description>Vorlage uzh_praesentationen_16:9_d MSO2016 v3 11.02.2016</dc:description>
  <cp:lastModifiedBy>Marco Heiniger</cp:lastModifiedBy>
  <cp:revision>75</cp:revision>
  <dcterms:created xsi:type="dcterms:W3CDTF">2021-04-17T12:36:26Z</dcterms:created>
  <dcterms:modified xsi:type="dcterms:W3CDTF">2021-04-18T19:59:10Z</dcterms:modified>
  <cp:category/>
</cp:coreProperties>
</file>