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Saira SemiCondensed Medium"/>
      <p:regular r:id="rId25"/>
      <p:bold r:id="rId26"/>
    </p:embeddedFont>
    <p:embeddedFont>
      <p:font typeface="Titillium Web"/>
      <p:regular r:id="rId27"/>
      <p:bold r:id="rId28"/>
      <p:italic r:id="rId29"/>
      <p:boldItalic r:id="rId30"/>
    </p:embeddedFont>
    <p:embeddedFont>
      <p:font typeface="Inria Sans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airaSemiCondensedMedium-bold.fntdata"/><Relationship Id="rId25" Type="http://schemas.openxmlformats.org/officeDocument/2006/relationships/font" Target="fonts/SairaSemiCondensedMedium-regular.fntdata"/><Relationship Id="rId28" Type="http://schemas.openxmlformats.org/officeDocument/2006/relationships/font" Target="fonts/TitilliumWeb-bold.fntdata"/><Relationship Id="rId27" Type="http://schemas.openxmlformats.org/officeDocument/2006/relationships/font" Target="fonts/TitilliumWeb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TitilliumWeb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InriaSansLight-regular.fntdata"/><Relationship Id="rId30" Type="http://schemas.openxmlformats.org/officeDocument/2006/relationships/font" Target="fonts/TitilliumWeb-boldItalic.fntdata"/><Relationship Id="rId11" Type="http://schemas.openxmlformats.org/officeDocument/2006/relationships/slide" Target="slides/slide7.xml"/><Relationship Id="rId33" Type="http://schemas.openxmlformats.org/officeDocument/2006/relationships/font" Target="fonts/InriaSansLight-italic.fntdata"/><Relationship Id="rId10" Type="http://schemas.openxmlformats.org/officeDocument/2006/relationships/slide" Target="slides/slide6.xml"/><Relationship Id="rId32" Type="http://schemas.openxmlformats.org/officeDocument/2006/relationships/font" Target="fonts/InriaSansLigh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InriaSansLigh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779d28af5_1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a779d28af5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779d28af5_1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779d28af5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779d28af5_1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779d28af5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a779d28af5_1_1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a779d28af5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a779d28af5_1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a779d28af5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779d28af5_1_1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a779d28af5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a779d28af5_1_1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a779d28af5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a779d28af5_1_1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a779d28af5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a779d28af5_1_1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a779d28af5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a779d28af5_1_1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a779d28af5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779d28af5_1_1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779d28af5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779d28af5_1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779d28af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779d28af5_1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779d28af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779d28af5_1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a779d28af5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779d28af5_1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a779d28af5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a779d28af5_1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a779d28af5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779d28af5_1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a779d28af5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a779d28af5_1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a779d28af5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rect b="b" l="l" r="r" t="t"/>
              <a:pathLst>
                <a:path extrusionOk="0" h="17087" w="12799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rect b="b" l="l" r="r" t="t"/>
              <a:pathLst>
                <a:path extrusionOk="0" h="5802" w="752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rect b="b" l="l" r="r" t="t"/>
              <a:pathLst>
                <a:path extrusionOk="0" h="48482" w="32375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rect b="b" l="l" r="r" t="t"/>
              <a:pathLst>
                <a:path extrusionOk="0" h="3902" w="5188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rect b="b" l="l" r="r" t="t"/>
              <a:pathLst>
                <a:path extrusionOk="0" h="3902" w="5223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rect b="b" l="l" r="r" t="t"/>
              <a:pathLst>
                <a:path extrusionOk="0" h="5780" w="9875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rect b="b" l="l" r="r" t="t"/>
              <a:pathLst>
                <a:path extrusionOk="0" h="5825" w="17007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rect b="b" l="l" r="r" t="t"/>
              <a:pathLst>
                <a:path extrusionOk="0" h="12354" w="8055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rect b="b" l="l" r="r" t="t"/>
              <a:pathLst>
                <a:path extrusionOk="0" h="5916" w="3289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rect b="b" l="l" r="r" t="t"/>
              <a:pathLst>
                <a:path extrusionOk="0" h="49142" w="63579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 txBox="1"/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omplete grid">
  <p:cSld name="BLANK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0" y="0"/>
            <a:ext cx="9143953" cy="5143447"/>
          </a:xfrm>
          <a:custGeom>
            <a:rect b="b" l="l" r="r" t="t"/>
            <a:pathLst>
              <a:path extrusionOk="0" h="49142" w="87364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rect b="b" l="l" r="r" t="t"/>
              <a:pathLst>
                <a:path extrusionOk="0" h="9169" w="21455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rect b="b" l="l" r="r" t="t"/>
              <a:pathLst>
                <a:path extrusionOk="0" h="25413" w="30862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rect b="b" l="l" r="r" t="t"/>
              <a:pathLst>
                <a:path extrusionOk="0" h="13264" w="12321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rect b="b" l="l" r="r" t="t"/>
              <a:pathLst>
                <a:path extrusionOk="0" h="13207" w="17064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rect b="b" l="l" r="r" t="t"/>
              <a:pathLst>
                <a:path extrusionOk="0" h="9089" w="8589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rect b="b" l="l" r="r" t="t"/>
              <a:pathLst>
                <a:path extrusionOk="0" h="29509" w="21433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rect b="b" l="l" r="r" t="t"/>
              <a:pathLst>
                <a:path extrusionOk="0" h="5848" w="5188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rect b="b" l="l" r="r" t="t"/>
            <a:pathLst>
              <a:path extrusionOk="0" h="683" w="785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rect b="b" l="l" r="r" t="t"/>
            <a:pathLst>
              <a:path extrusionOk="0" h="888" w="1116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rect b="b" l="l" r="r" t="t"/>
            <a:pathLst>
              <a:path extrusionOk="0" h="9112" w="9522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rect b="b" l="l" r="r" t="t"/>
            <a:pathLst>
              <a:path extrusionOk="0" h="160" w="12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rect b="b" l="l" r="r" t="t"/>
            <a:pathLst>
              <a:path extrusionOk="0" h="9989" w="6132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rect b="b" l="l" r="r" t="t"/>
            <a:pathLst>
              <a:path extrusionOk="0" h="49142" w="47891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rect b="b" l="l" r="r" t="t"/>
            <a:pathLst>
              <a:path extrusionOk="0" h="5814" w="520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rect b="b" l="l" r="r" t="t"/>
            <a:pathLst>
              <a:path extrusionOk="0" h="31943" w="27189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 txBox="1"/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3"/>
          <p:cNvSpPr txBox="1"/>
          <p:nvPr>
            <p:ph idx="1" type="subTitle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/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49" name="Google Shape;49;p4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indent="-431800" lvl="1" marL="9144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indent="-431800" lvl="2" marL="13716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indent="-431800" lvl="3" marL="18288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indent="-431800" lvl="4" marL="22860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indent="-431800" lvl="5" marL="27432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indent="-431800" lvl="6" marL="32004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indent="-431800" lvl="7" marL="36576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indent="-431800" lvl="8" marL="4114800" rtl="0" algn="ctr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5" name="Google Shape;65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4" name="Google Shape;84;p5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3" name="Google Shape;103;p6"/>
          <p:cNvSpPr txBox="1"/>
          <p:nvPr>
            <p:ph idx="1" type="body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4" name="Google Shape;104;p6"/>
          <p:cNvSpPr txBox="1"/>
          <p:nvPr>
            <p:ph idx="2" type="body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5" name="Google Shape;105;p6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7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11" name="Google Shape;111;p7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7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5" name="Google Shape;125;p7"/>
          <p:cNvSpPr txBox="1"/>
          <p:nvPr>
            <p:ph idx="2" type="body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6" name="Google Shape;126;p7"/>
          <p:cNvSpPr txBox="1"/>
          <p:nvPr>
            <p:ph idx="3" type="body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7" name="Google Shape;127;p7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8" name="Google Shape;128;p7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29" name="Google Shape;129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8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33" name="Google Shape;133;p8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6" name="Google Shape;146;p8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" name="Google Shape;147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48" name="Google Shape;148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52" name="Google Shape;152;p9"/>
            <p:cNvSpPr/>
            <p:nvPr/>
          </p:nvSpPr>
          <p:spPr>
            <a:xfrm>
              <a:off x="7924791" y="0"/>
              <a:ext cx="1219243" cy="1859792"/>
            </a:xfrm>
            <a:custGeom>
              <a:rect b="b" l="l" r="r" t="t"/>
              <a:pathLst>
                <a:path extrusionOk="0" h="17769" w="11649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0" y="3394425"/>
              <a:ext cx="2268195" cy="1749057"/>
            </a:xfrm>
            <a:custGeom>
              <a:rect b="b" l="l" r="r" t="t"/>
              <a:pathLst>
                <a:path extrusionOk="0" h="16711" w="21671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89168" y="0"/>
              <a:ext cx="7222" cy="105"/>
            </a:xfrm>
            <a:custGeom>
              <a:rect b="b" l="l" r="r" t="t"/>
              <a:pathLst>
                <a:path extrusionOk="0" h="1" w="69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698419" y="0"/>
              <a:ext cx="20410" cy="2512"/>
            </a:xfrm>
            <a:custGeom>
              <a:rect b="b" l="l" r="r" t="t"/>
              <a:pathLst>
                <a:path extrusionOk="0" h="24" w="195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0" y="3397984"/>
              <a:ext cx="1020484" cy="615640"/>
            </a:xfrm>
            <a:custGeom>
              <a:rect b="b" l="l" r="r" t="t"/>
              <a:pathLst>
                <a:path extrusionOk="0" h="5882" w="975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434137" y="0"/>
              <a:ext cx="540595" cy="577541"/>
            </a:xfrm>
            <a:custGeom>
              <a:rect b="b" l="l" r="r" t="t"/>
              <a:pathLst>
                <a:path extrusionOk="0" h="5518" w="5165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27473" y="4440981"/>
              <a:ext cx="790639" cy="702511"/>
            </a:xfrm>
            <a:custGeom>
              <a:rect b="b" l="l" r="r" t="t"/>
              <a:pathLst>
                <a:path extrusionOk="0" h="6712" w="7554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567566" y="4871996"/>
              <a:ext cx="543107" cy="271501"/>
            </a:xfrm>
            <a:custGeom>
              <a:rect b="b" l="l" r="r" t="t"/>
              <a:pathLst>
                <a:path extrusionOk="0" h="2594" w="5189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65253" y="4017084"/>
              <a:ext cx="1078782" cy="1126405"/>
            </a:xfrm>
            <a:custGeom>
              <a:rect b="b" l="l" r="r" t="t"/>
              <a:pathLst>
                <a:path extrusionOk="0" h="10762" w="10307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067661" y="2296688"/>
              <a:ext cx="1076375" cy="1470543"/>
            </a:xfrm>
            <a:custGeom>
              <a:rect b="b" l="l" r="r" t="t"/>
              <a:pathLst>
                <a:path extrusionOk="0" h="14050" w="10284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0" y="2730110"/>
              <a:ext cx="1163351" cy="2328901"/>
            </a:xfrm>
            <a:custGeom>
              <a:rect b="b" l="l" r="r" t="t"/>
              <a:pathLst>
                <a:path extrusionOk="0" h="22251" w="11115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0" y="1004899"/>
              <a:ext cx="1414547" cy="1909822"/>
            </a:xfrm>
            <a:custGeom>
              <a:rect b="b" l="l" r="r" t="t"/>
              <a:pathLst>
                <a:path extrusionOk="0" h="18247" w="13515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127568" y="0"/>
              <a:ext cx="537036" cy="331055"/>
            </a:xfrm>
            <a:custGeom>
              <a:rect b="b" l="l" r="r" t="t"/>
              <a:pathLst>
                <a:path extrusionOk="0" h="3163" w="5131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0" y="0"/>
              <a:ext cx="675194" cy="763217"/>
            </a:xfrm>
            <a:custGeom>
              <a:rect b="b" l="l" r="r" t="t"/>
              <a:pathLst>
                <a:path extrusionOk="0" h="7292" w="6451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9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"/>
          <p:cNvSpPr txBox="1"/>
          <p:nvPr>
            <p:ph idx="1" type="body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68" name="Google Shape;168;p9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9"/>
          <p:cNvGrpSpPr/>
          <p:nvPr/>
        </p:nvGrpSpPr>
        <p:grpSpPr>
          <a:xfrm>
            <a:off x="1" y="4635437"/>
            <a:ext cx="731345" cy="306027"/>
            <a:chOff x="-57865" y="847489"/>
            <a:chExt cx="839565" cy="351311"/>
          </a:xfrm>
        </p:grpSpPr>
        <p:sp>
          <p:nvSpPr>
            <p:cNvPr id="170" name="Google Shape;170;p9"/>
            <p:cNvSpPr/>
            <p:nvPr/>
          </p:nvSpPr>
          <p:spPr>
            <a:xfrm>
              <a:off x="-57865" y="847489"/>
              <a:ext cx="690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rect b="b" l="l" r="r" t="t"/>
              <a:pathLst>
                <a:path extrusionOk="0" h="17769" w="11649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rect b="b" l="l" r="r" t="t"/>
              <a:pathLst>
                <a:path extrusionOk="0" h="16711" w="21671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rect b="b" l="l" r="r" t="t"/>
              <a:pathLst>
                <a:path extrusionOk="0" h="1" w="69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rect b="b" l="l" r="r" t="t"/>
              <a:pathLst>
                <a:path extrusionOk="0" h="24" w="195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rect b="b" l="l" r="r" t="t"/>
              <a:pathLst>
                <a:path extrusionOk="0" h="5882" w="975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rect b="b" l="l" r="r" t="t"/>
              <a:pathLst>
                <a:path extrusionOk="0" h="5518" w="5165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rect b="b" l="l" r="r" t="t"/>
              <a:pathLst>
                <a:path extrusionOk="0" h="6712" w="7554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rect b="b" l="l" r="r" t="t"/>
              <a:pathLst>
                <a:path extrusionOk="0" h="2594" w="5189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rect b="b" l="l" r="r" t="t"/>
              <a:pathLst>
                <a:path extrusionOk="0" h="10762" w="10307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rect b="b" l="l" r="r" t="t"/>
              <a:pathLst>
                <a:path extrusionOk="0" h="14050" w="10284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rect b="b" l="l" r="r" t="t"/>
              <a:pathLst>
                <a:path extrusionOk="0" h="22251" w="11115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rect b="b" l="l" r="r" t="t"/>
              <a:pathLst>
                <a:path extrusionOk="0" h="18247" w="13515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rect b="b" l="l" r="r" t="t"/>
              <a:pathLst>
                <a:path extrusionOk="0" h="3163" w="5131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rect b="b" l="l" r="r" t="t"/>
              <a:pathLst>
                <a:path extrusionOk="0" h="7292" w="6451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5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5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/>
          <p:nvPr>
            <p:ph type="ctrTitle"/>
          </p:nvPr>
        </p:nvSpPr>
        <p:spPr>
          <a:xfrm>
            <a:off x="1402775" y="0"/>
            <a:ext cx="68607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ATP - Fundamentos de programação WEB</a:t>
            </a:r>
            <a:endParaRPr sz="3000"/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90071" y="2289511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12"/>
          <p:cNvSpPr txBox="1"/>
          <p:nvPr>
            <p:ph type="ctrTitle"/>
          </p:nvPr>
        </p:nvSpPr>
        <p:spPr>
          <a:xfrm>
            <a:off x="3596725" y="4046875"/>
            <a:ext cx="6634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Aluno:</a:t>
            </a:r>
            <a:r>
              <a:rPr lang="en" sz="2200"/>
              <a:t>  Alessander Watson Venabes.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Professor: Adilson Galiano Filho.</a:t>
            </a:r>
            <a:endParaRPr sz="2200"/>
          </a:p>
        </p:txBody>
      </p:sp>
      <p:sp>
        <p:nvSpPr>
          <p:cNvPr id="208" name="Google Shape;208;p12"/>
          <p:cNvSpPr txBox="1"/>
          <p:nvPr>
            <p:ph type="ctrTitle"/>
          </p:nvPr>
        </p:nvSpPr>
        <p:spPr>
          <a:xfrm>
            <a:off x="0" y="4466300"/>
            <a:ext cx="2168700" cy="64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PUC PR</a:t>
            </a:r>
            <a:endParaRPr sz="2200"/>
          </a:p>
        </p:txBody>
      </p:sp>
      <p:sp>
        <p:nvSpPr>
          <p:cNvPr id="209" name="Google Shape;209;p12"/>
          <p:cNvSpPr txBox="1"/>
          <p:nvPr>
            <p:ph type="ctrTitle"/>
          </p:nvPr>
        </p:nvSpPr>
        <p:spPr>
          <a:xfrm>
            <a:off x="2443900" y="2164788"/>
            <a:ext cx="6634200" cy="1159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“COISAS EMPRESTADAS”</a:t>
            </a:r>
            <a:endParaRPr sz="4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</a:t>
            </a:r>
            <a:r>
              <a:rPr lang="en"/>
              <a:t> (verifica_login.php):</a:t>
            </a:r>
            <a:endParaRPr/>
          </a:p>
        </p:txBody>
      </p:sp>
      <p:sp>
        <p:nvSpPr>
          <p:cNvPr id="281" name="Google Shape;281;p21"/>
          <p:cNvSpPr txBox="1"/>
          <p:nvPr>
            <p:ph idx="1" type="body"/>
          </p:nvPr>
        </p:nvSpPr>
        <p:spPr>
          <a:xfrm>
            <a:off x="832875" y="2135413"/>
            <a:ext cx="2097600" cy="114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Arquivo criado para validação da sessão, onde caso o usuário não (!) esteja logado não poderá ter acesso as </a:t>
            </a:r>
            <a:r>
              <a:rPr b="1" lang="en" sz="1200"/>
              <a:t>páginas declaradas com o comando INCLUDE, sendo assim redirecionados a página inicial (no meu caso criei um arquivo php ops.php onde é exibido um aviso de acesso não permitido.</a:t>
            </a:r>
            <a:endParaRPr b="1" sz="1200"/>
          </a:p>
        </p:txBody>
      </p:sp>
      <p:sp>
        <p:nvSpPr>
          <p:cNvPr id="282" name="Google Shape;282;p21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3" name="Google Shape;2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375" y="1434825"/>
            <a:ext cx="4108125" cy="149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1375" y="2911725"/>
            <a:ext cx="4108120" cy="200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(logout.php):</a:t>
            </a:r>
            <a:endParaRPr/>
          </a:p>
        </p:txBody>
      </p:sp>
      <p:sp>
        <p:nvSpPr>
          <p:cNvPr id="290" name="Google Shape;290;p22"/>
          <p:cNvSpPr txBox="1"/>
          <p:nvPr>
            <p:ph idx="1" type="body"/>
          </p:nvPr>
        </p:nvSpPr>
        <p:spPr>
          <a:xfrm>
            <a:off x="832875" y="2135413"/>
            <a:ext cx="2097600" cy="114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Arquivo criado para realização do logoult, declarando a sessão (session_start) e inserindo o comando de destruição da página (session_destroy)</a:t>
            </a:r>
            <a:endParaRPr b="1" sz="1200"/>
          </a:p>
        </p:txBody>
      </p:sp>
      <p:sp>
        <p:nvSpPr>
          <p:cNvPr id="291" name="Google Shape;291;p22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2" name="Google Shape;2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225" y="2572931"/>
            <a:ext cx="296227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(cadastrar.php):</a:t>
            </a:r>
            <a:endParaRPr/>
          </a:p>
        </p:txBody>
      </p:sp>
      <p:sp>
        <p:nvSpPr>
          <p:cNvPr id="298" name="Google Shape;298;p23"/>
          <p:cNvSpPr txBox="1"/>
          <p:nvPr>
            <p:ph idx="1" type="body"/>
          </p:nvPr>
        </p:nvSpPr>
        <p:spPr>
          <a:xfrm>
            <a:off x="196425" y="2401838"/>
            <a:ext cx="2097600" cy="114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Arquivo criado para o cadastro de usuário, onde as variáveis nome, usuário, senha, nascimento e NOW foram declaradas para o inserimento das informações passadas através do método ACTION method POST no arquivo cadastrar.php onde serão exibidos os campos para o cadastro do novo usuário.</a:t>
            </a:r>
            <a:endParaRPr b="1" sz="1200"/>
          </a:p>
        </p:txBody>
      </p:sp>
      <p:sp>
        <p:nvSpPr>
          <p:cNvPr id="299" name="Google Shape;299;p23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0" name="Google Shape;3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025" y="2093301"/>
            <a:ext cx="4853375" cy="2801609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3"/>
          <p:cNvSpPr txBox="1"/>
          <p:nvPr>
            <p:ph idx="1" type="body"/>
          </p:nvPr>
        </p:nvSpPr>
        <p:spPr>
          <a:xfrm>
            <a:off x="7152875" y="2169400"/>
            <a:ext cx="1757100" cy="310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Estruturas condicionais inseridas para a verificação de usuário onde possibilitará que a mensagem “Cadastro efetuado” ou “O usuário escolhido já existe” possa ser exibida para o usuário.</a:t>
            </a:r>
            <a:endParaRPr b="1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4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(emprestimo.php):</a:t>
            </a:r>
            <a:endParaRPr/>
          </a:p>
        </p:txBody>
      </p:sp>
      <p:sp>
        <p:nvSpPr>
          <p:cNvPr id="307" name="Google Shape;307;p24"/>
          <p:cNvSpPr txBox="1"/>
          <p:nvPr>
            <p:ph idx="1" type="body"/>
          </p:nvPr>
        </p:nvSpPr>
        <p:spPr>
          <a:xfrm>
            <a:off x="196425" y="2401838"/>
            <a:ext cx="2097600" cy="114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Arquivo responsável pelo update na tabela do banco de dados, onde o campo (livro_emprestado) será atualizado, contendo a identificação do livro.</a:t>
            </a:r>
            <a:endParaRPr b="1" sz="1200"/>
          </a:p>
        </p:txBody>
      </p:sp>
      <p:sp>
        <p:nvSpPr>
          <p:cNvPr id="308" name="Google Shape;308;p24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9" name="Google Shape;3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025" y="1815402"/>
            <a:ext cx="3704076" cy="27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4"/>
          <p:cNvSpPr txBox="1"/>
          <p:nvPr>
            <p:ph idx="1" type="body"/>
          </p:nvPr>
        </p:nvSpPr>
        <p:spPr>
          <a:xfrm>
            <a:off x="6321200" y="2339613"/>
            <a:ext cx="2097600" cy="114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 caso o empréstimo seja efetuado, o usuário será redirecionado para uma página contendo a mensagem “empréstimo efetuado com sucesso!”</a:t>
            </a:r>
            <a:endParaRPr b="1"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(emprestar-livro.php):</a:t>
            </a:r>
            <a:endParaRPr/>
          </a:p>
        </p:txBody>
      </p:sp>
      <p:sp>
        <p:nvSpPr>
          <p:cNvPr id="316" name="Google Shape;316;p25"/>
          <p:cNvSpPr txBox="1"/>
          <p:nvPr>
            <p:ph idx="1" type="body"/>
          </p:nvPr>
        </p:nvSpPr>
        <p:spPr>
          <a:xfrm>
            <a:off x="196425" y="2401838"/>
            <a:ext cx="2097600" cy="114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Nesse arquivo foi inserido os inputs para o usuário confirmar o seu id (que seria o cfp) e a numeração do livro para o empréstimo, onde através do method POST o campo (livro_emprestado) será atualizado devido a programação contida arquivo emprestimo.php vista no slide passado.</a:t>
            </a:r>
            <a:endParaRPr b="1" sz="1200"/>
          </a:p>
        </p:txBody>
      </p:sp>
      <p:sp>
        <p:nvSpPr>
          <p:cNvPr id="317" name="Google Shape;317;p25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8" name="Google Shape;3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200" y="1640426"/>
            <a:ext cx="4169825" cy="322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(devolver.php):</a:t>
            </a:r>
            <a:endParaRPr/>
          </a:p>
        </p:txBody>
      </p:sp>
      <p:sp>
        <p:nvSpPr>
          <p:cNvPr id="324" name="Google Shape;324;p26"/>
          <p:cNvSpPr txBox="1"/>
          <p:nvPr>
            <p:ph idx="1" type="body"/>
          </p:nvPr>
        </p:nvSpPr>
        <p:spPr>
          <a:xfrm>
            <a:off x="196425" y="2401838"/>
            <a:ext cx="2097600" cy="114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O arquivo será responsável pela localização do dado guardado na variável id (CPF) declarado pela usuário através do input, sendo realizada a atualização para “Livro devolvido” na tabela do usuário.</a:t>
            </a:r>
            <a:endParaRPr b="1" sz="1200"/>
          </a:p>
        </p:txBody>
      </p:sp>
      <p:sp>
        <p:nvSpPr>
          <p:cNvPr id="325" name="Google Shape;325;p26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6" name="Google Shape;3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250" y="1662626"/>
            <a:ext cx="5327800" cy="28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7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(devolver_livro.php):</a:t>
            </a:r>
            <a:endParaRPr/>
          </a:p>
        </p:txBody>
      </p:sp>
      <p:sp>
        <p:nvSpPr>
          <p:cNvPr id="332" name="Google Shape;332;p27"/>
          <p:cNvSpPr txBox="1"/>
          <p:nvPr>
            <p:ph idx="1" type="body"/>
          </p:nvPr>
        </p:nvSpPr>
        <p:spPr>
          <a:xfrm>
            <a:off x="196425" y="2401838"/>
            <a:ext cx="2097600" cy="114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Campos programados para o armazenamento das variáveis declaradas no arquivo devolver.php no slide anterior.</a:t>
            </a:r>
            <a:endParaRPr b="1" sz="1200"/>
          </a:p>
        </p:txBody>
      </p:sp>
      <p:sp>
        <p:nvSpPr>
          <p:cNvPr id="333" name="Google Shape;333;p27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4" name="Google Shape;3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725" y="1744001"/>
            <a:ext cx="5881451" cy="255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(fale_conosco.php):</a:t>
            </a:r>
            <a:endParaRPr/>
          </a:p>
        </p:txBody>
      </p:sp>
      <p:sp>
        <p:nvSpPr>
          <p:cNvPr id="340" name="Google Shape;340;p28"/>
          <p:cNvSpPr txBox="1"/>
          <p:nvPr>
            <p:ph idx="1" type="body"/>
          </p:nvPr>
        </p:nvSpPr>
        <p:spPr>
          <a:xfrm>
            <a:off x="2964300" y="2046641"/>
            <a:ext cx="2097600" cy="264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Campo destinado ao contato do usuário para com o admin do site. Onde através do comando select option o usuário poderá escolher o assunto e preencher o formulário para contato.</a:t>
            </a:r>
            <a:endParaRPr b="1" sz="1200"/>
          </a:p>
        </p:txBody>
      </p:sp>
      <p:sp>
        <p:nvSpPr>
          <p:cNvPr id="341" name="Google Shape;341;p28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2" name="Google Shape;3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625" y="953906"/>
            <a:ext cx="3278498" cy="3631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(enviar.php):</a:t>
            </a:r>
            <a:endParaRPr/>
          </a:p>
        </p:txBody>
      </p:sp>
      <p:sp>
        <p:nvSpPr>
          <p:cNvPr id="348" name="Google Shape;348;p29"/>
          <p:cNvSpPr txBox="1"/>
          <p:nvPr>
            <p:ph idx="1" type="body"/>
          </p:nvPr>
        </p:nvSpPr>
        <p:spPr>
          <a:xfrm>
            <a:off x="3252925" y="1735816"/>
            <a:ext cx="2097600" cy="264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Aqui as variáveis nome, email, assunto e mensagens foram declaradas para que os parâmetros sejam enviados para o email do admin representado pelo comando addAddress.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Logo em seguida foi adicionado os comandos if else para informar ao usuário se o email foi enviado, se não foi enviado ou se não foi enviado devido formulário preenchido incorretamente. </a:t>
            </a:r>
            <a:endParaRPr b="1" sz="1200"/>
          </a:p>
        </p:txBody>
      </p:sp>
      <p:sp>
        <p:nvSpPr>
          <p:cNvPr id="349" name="Google Shape;349;p29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0" name="Google Shape;3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8925" y="1159156"/>
            <a:ext cx="3273475" cy="35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0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(cadastr</a:t>
            </a:r>
            <a:r>
              <a:rPr lang="en"/>
              <a:t>o</a:t>
            </a:r>
            <a:r>
              <a:rPr lang="en"/>
              <a:t>_item.php):</a:t>
            </a:r>
            <a:endParaRPr/>
          </a:p>
        </p:txBody>
      </p:sp>
      <p:sp>
        <p:nvSpPr>
          <p:cNvPr id="356" name="Google Shape;356;p30"/>
          <p:cNvSpPr txBox="1"/>
          <p:nvPr>
            <p:ph idx="1" type="body"/>
          </p:nvPr>
        </p:nvSpPr>
        <p:spPr>
          <a:xfrm>
            <a:off x="2335225" y="2142850"/>
            <a:ext cx="2001600" cy="264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Página de cadastro dos itens, feita através do action cadastrar_item.php pelo method POST, onde o admin pode realizar o cadastro diretamente pelo banco de dados ou pela página de acesso destinado apenas para o admin.</a:t>
            </a:r>
            <a:endParaRPr b="1" sz="1200"/>
          </a:p>
        </p:txBody>
      </p:sp>
      <p:sp>
        <p:nvSpPr>
          <p:cNvPr id="357" name="Google Shape;357;p30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8" name="Google Shape;3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1100" y="1929056"/>
            <a:ext cx="4406376" cy="2308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Considerações  inicial:</a:t>
            </a:r>
            <a:endParaRPr/>
          </a:p>
        </p:txBody>
      </p:sp>
      <p:sp>
        <p:nvSpPr>
          <p:cNvPr id="215" name="Google Shape;215;p13"/>
          <p:cNvSpPr txBox="1"/>
          <p:nvPr>
            <p:ph idx="1" type="body"/>
          </p:nvPr>
        </p:nvSpPr>
        <p:spPr>
          <a:xfrm>
            <a:off x="1280300" y="1823825"/>
            <a:ext cx="3040800" cy="287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Iniciei o projeto no Sublime Text </a:t>
            </a:r>
            <a:r>
              <a:rPr b="1" lang="en" sz="1800"/>
              <a:t>onde apliquei os</a:t>
            </a:r>
            <a:r>
              <a:rPr b="1" lang="en" sz="1800"/>
              <a:t> conhecimentos iniciais a respeito da programação web. Nos próximos slides irei demonstrar o primeiro planejamento visual e estrutural do site “Empreste livros”.</a:t>
            </a:r>
            <a:endParaRPr sz="2600"/>
          </a:p>
        </p:txBody>
      </p:sp>
      <p:sp>
        <p:nvSpPr>
          <p:cNvPr id="216" name="Google Shape;216;p13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7" name="Google Shape;21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225" y="1586363"/>
            <a:ext cx="1970775" cy="19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1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(cadastrar_item.php):</a:t>
            </a:r>
            <a:endParaRPr/>
          </a:p>
        </p:txBody>
      </p:sp>
      <p:sp>
        <p:nvSpPr>
          <p:cNvPr id="364" name="Google Shape;364;p31"/>
          <p:cNvSpPr txBox="1"/>
          <p:nvPr>
            <p:ph idx="1" type="body"/>
          </p:nvPr>
        </p:nvSpPr>
        <p:spPr>
          <a:xfrm>
            <a:off x="2335225" y="2142841"/>
            <a:ext cx="2097600" cy="264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Arquivo criado para o cadastro de itens no banco de dados, feito apenas pelo admin do site.</a:t>
            </a:r>
            <a:endParaRPr b="1" sz="1200"/>
          </a:p>
        </p:txBody>
      </p:sp>
      <p:sp>
        <p:nvSpPr>
          <p:cNvPr id="365" name="Google Shape;365;p31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6" name="Google Shape;3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6025" y="1536831"/>
            <a:ext cx="4406376" cy="2871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Planejamento inicial (LOGOMARCA):</a:t>
            </a:r>
            <a:endParaRPr/>
          </a:p>
        </p:txBody>
      </p:sp>
      <p:sp>
        <p:nvSpPr>
          <p:cNvPr id="223" name="Google Shape;223;p14"/>
          <p:cNvSpPr txBox="1"/>
          <p:nvPr>
            <p:ph idx="1" type="body"/>
          </p:nvPr>
        </p:nvSpPr>
        <p:spPr>
          <a:xfrm>
            <a:off x="2345225" y="3083025"/>
            <a:ext cx="2097600" cy="114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Utilizei o illustrator para criar a</a:t>
            </a:r>
            <a:endParaRPr b="1" sz="1200"/>
          </a:p>
          <a:p>
            <a:pPr indent="0" lvl="0" marL="0" rtl="0" algn="ctr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Logomarca do site, pensando em algo mais simples e ao mesmo tempo representativo o suficiente.</a:t>
            </a:r>
            <a:endParaRPr b="1" sz="1200"/>
          </a:p>
        </p:txBody>
      </p:sp>
      <p:sp>
        <p:nvSpPr>
          <p:cNvPr id="224" name="Google Shape;224;p14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5" name="Google Shape;22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225" y="1743956"/>
            <a:ext cx="1981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9775" y="1900450"/>
            <a:ext cx="854700" cy="100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4"/>
          <p:cNvSpPr txBox="1"/>
          <p:nvPr>
            <p:ph idx="1" type="body"/>
          </p:nvPr>
        </p:nvSpPr>
        <p:spPr>
          <a:xfrm>
            <a:off x="5618325" y="3083025"/>
            <a:ext cx="2097600" cy="114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Ao longo do projeto, já na parte de programação PHP fiz algumas modificações, sendo uma delas a logomarca com o visual final.</a:t>
            </a:r>
            <a:endParaRPr b="1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Planejamento inicial (PLANO DE FUNDO):</a:t>
            </a:r>
            <a:endParaRPr sz="3100"/>
          </a:p>
        </p:txBody>
      </p:sp>
      <p:sp>
        <p:nvSpPr>
          <p:cNvPr id="233" name="Google Shape;233;p15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4" name="Google Shape;23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540" y="1577650"/>
            <a:ext cx="5121024" cy="288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</a:t>
            </a:r>
            <a:r>
              <a:rPr lang="en"/>
              <a:t>:</a:t>
            </a:r>
            <a:endParaRPr/>
          </a:p>
        </p:txBody>
      </p:sp>
      <p:sp>
        <p:nvSpPr>
          <p:cNvPr id="240" name="Google Shape;240;p16"/>
          <p:cNvSpPr txBox="1"/>
          <p:nvPr>
            <p:ph idx="1" type="body"/>
          </p:nvPr>
        </p:nvSpPr>
        <p:spPr>
          <a:xfrm>
            <a:off x="1535350" y="1996950"/>
            <a:ext cx="2097600" cy="114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Após o planejamento visual, comecei a colocar em prática a parte estrutural do meu site, aplicando as tags básicas, como !DOCTYPE, html, head, title e body. </a:t>
            </a:r>
            <a:endParaRPr b="1" sz="1200"/>
          </a:p>
        </p:txBody>
      </p:sp>
      <p:sp>
        <p:nvSpPr>
          <p:cNvPr id="241" name="Google Shape;241;p16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2" name="Google Shape;24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2125" y="483723"/>
            <a:ext cx="4361050" cy="45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 para PHP:</a:t>
            </a:r>
            <a:endParaRPr/>
          </a:p>
        </p:txBody>
      </p:sp>
      <p:sp>
        <p:nvSpPr>
          <p:cNvPr id="248" name="Google Shape;248;p17"/>
          <p:cNvSpPr txBox="1"/>
          <p:nvPr>
            <p:ph idx="1" type="body"/>
          </p:nvPr>
        </p:nvSpPr>
        <p:spPr>
          <a:xfrm>
            <a:off x="648525" y="2416175"/>
            <a:ext cx="2097600" cy="114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Dei inicio a conversão dos meus arquivos HTML para PHP utilizando o programa PHP Storm, onde fiz as mudanças estruturais para o devido funcionamento.</a:t>
            </a:r>
            <a:endParaRPr b="1" sz="1200"/>
          </a:p>
        </p:txBody>
      </p:sp>
      <p:sp>
        <p:nvSpPr>
          <p:cNvPr id="249" name="Google Shape;249;p17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0" name="Google Shape;25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7300" y="1711349"/>
            <a:ext cx="5549175" cy="277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(conexao.php):</a:t>
            </a:r>
            <a:endParaRPr/>
          </a:p>
        </p:txBody>
      </p:sp>
      <p:sp>
        <p:nvSpPr>
          <p:cNvPr id="256" name="Google Shape;256;p18"/>
          <p:cNvSpPr txBox="1"/>
          <p:nvPr>
            <p:ph idx="1" type="body"/>
          </p:nvPr>
        </p:nvSpPr>
        <p:spPr>
          <a:xfrm>
            <a:off x="1207850" y="1638463"/>
            <a:ext cx="2097600" cy="114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Primeiramente criei um arquivo conexao.php declarando as constantes para conectar o servidor localhost e o banco de dados  para rodar o projeto.</a:t>
            </a:r>
            <a:endParaRPr b="1" sz="1200"/>
          </a:p>
        </p:txBody>
      </p:sp>
      <p:sp>
        <p:nvSpPr>
          <p:cNvPr id="257" name="Google Shape;257;p18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8" name="Google Shape;2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525" y="3219713"/>
            <a:ext cx="718185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Banco de dados:</a:t>
            </a:r>
            <a:r>
              <a:rPr lang="en"/>
              <a:t> (criando a tabela):</a:t>
            </a:r>
            <a:endParaRPr/>
          </a:p>
        </p:txBody>
      </p:sp>
      <p:sp>
        <p:nvSpPr>
          <p:cNvPr id="264" name="Google Shape;264;p19"/>
          <p:cNvSpPr txBox="1"/>
          <p:nvPr>
            <p:ph idx="1" type="body"/>
          </p:nvPr>
        </p:nvSpPr>
        <p:spPr>
          <a:xfrm>
            <a:off x="1207850" y="1638463"/>
            <a:ext cx="2097600" cy="114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Utilizei o phpadmin para criar a tabela usuário e produtos sendo a base de dados do meu projeto, tanto para cadastro de usuário e produto quanto para login.</a:t>
            </a:r>
            <a:endParaRPr b="1" sz="1200"/>
          </a:p>
        </p:txBody>
      </p:sp>
      <p:sp>
        <p:nvSpPr>
          <p:cNvPr id="265" name="Google Shape;265;p19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6" name="Google Shape;2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675" y="2988838"/>
            <a:ext cx="6181374" cy="2050637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9"/>
          <p:cNvSpPr txBox="1"/>
          <p:nvPr>
            <p:ph idx="1" type="body"/>
          </p:nvPr>
        </p:nvSpPr>
        <p:spPr>
          <a:xfrm>
            <a:off x="4663050" y="1638463"/>
            <a:ext cx="2097600" cy="114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Fiz o primeiro cadastro de usuário diretamente no banco de dados para dar início a programação de login e suas respectivas validações.</a:t>
            </a:r>
            <a:endParaRPr b="1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(login.php):</a:t>
            </a:r>
            <a:endParaRPr/>
          </a:p>
        </p:txBody>
      </p:sp>
      <p:sp>
        <p:nvSpPr>
          <p:cNvPr id="273" name="Google Shape;273;p20"/>
          <p:cNvSpPr txBox="1"/>
          <p:nvPr>
            <p:ph idx="1" type="body"/>
          </p:nvPr>
        </p:nvSpPr>
        <p:spPr>
          <a:xfrm>
            <a:off x="1453050" y="1996938"/>
            <a:ext cx="2097600" cy="114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No arquivo login php através da inserção do arquivo conexao.php criei as estruturas condicionais responsáveis por validar se o usuário já existe e caso o usuário não preencha o campo ou tente , através do header location será redirecionado para a página de login novamente.</a:t>
            </a:r>
            <a:endParaRPr b="1" sz="1200"/>
          </a:p>
        </p:txBody>
      </p:sp>
      <p:sp>
        <p:nvSpPr>
          <p:cNvPr id="274" name="Google Shape;274;p20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5" name="Google Shape;2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9875" y="1114981"/>
            <a:ext cx="4191072" cy="3631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