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  <p:sldMasterId id="2147483839" r:id="rId2"/>
  </p:sldMasterIdLst>
  <p:sldIdLst>
    <p:sldId id="256" r:id="rId3"/>
    <p:sldId id="275" r:id="rId4"/>
    <p:sldId id="277" r:id="rId5"/>
    <p:sldId id="276" r:id="rId6"/>
    <p:sldId id="278" r:id="rId7"/>
    <p:sldId id="279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72" r:id="rId16"/>
    <p:sldId id="274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80" r:id="rId2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267C31F1-8665-4A51-926F-6480C582684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3A022E6C-9736-471D-8636-27B8B977D4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850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31F1-8665-4A51-926F-6480C582684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22E6C-9736-471D-8636-27B8B977D4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92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31F1-8665-4A51-926F-6480C582684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22E6C-9736-471D-8636-27B8B977D4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130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31F1-8665-4A51-926F-6480C582684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22E6C-9736-471D-8636-27B8B977D4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47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31F1-8665-4A51-926F-6480C582684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22E6C-9736-471D-8636-27B8B977D4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728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31F1-8665-4A51-926F-6480C582684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22E6C-9736-471D-8636-27B8B977D4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9525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31F1-8665-4A51-926F-6480C582684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22E6C-9736-471D-8636-27B8B977D4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704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31F1-8665-4A51-926F-6480C582684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22E6C-9736-471D-8636-27B8B977D4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317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31F1-8665-4A51-926F-6480C582684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22E6C-9736-471D-8636-27B8B977D4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4480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267C31F1-8665-4A51-926F-6480C582684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3A022E6C-9736-471D-8636-27B8B977D4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5101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6" y="2354670"/>
            <a:ext cx="659553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31F1-8665-4A51-926F-6480C582684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22E6C-9736-471D-8636-27B8B977D4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285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6" y="2354670"/>
            <a:ext cx="659553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31F1-8665-4A51-926F-6480C582684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22E6C-9736-471D-8636-27B8B977D4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8683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31F1-8665-4A51-926F-6480C582684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22E6C-9736-471D-8636-27B8B977D4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4572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957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31F1-8665-4A51-926F-6480C582684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22E6C-9736-471D-8636-27B8B977D4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1195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31F1-8665-4A51-926F-6480C582684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22E6C-9736-471D-8636-27B8B977D4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8195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31F1-8665-4A51-926F-6480C582684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22E6C-9736-471D-8636-27B8B977D4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5749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31F1-8665-4A51-926F-6480C582684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22E6C-9736-471D-8636-27B8B977D4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2618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31F1-8665-4A51-926F-6480C582684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22E6C-9736-471D-8636-27B8B977D4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1583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8221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31F1-8665-4A51-926F-6480C582684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22E6C-9736-471D-8636-27B8B977D4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8792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31F1-8665-4A51-926F-6480C582684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22E6C-9736-471D-8636-27B8B977D4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1145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31F1-8665-4A51-926F-6480C582684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22E6C-9736-471D-8636-27B8B977D4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6181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31F1-8665-4A51-926F-6480C582684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22E6C-9736-471D-8636-27B8B977D4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70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31F1-8665-4A51-926F-6480C582684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22E6C-9736-471D-8636-27B8B977D4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9468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31F1-8665-4A51-926F-6480C582684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22E6C-9736-471D-8636-27B8B977D4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5009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31F1-8665-4A51-926F-6480C582684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22E6C-9736-471D-8636-27B8B977D4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1413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31F1-8665-4A51-926F-6480C582684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22E6C-9736-471D-8636-27B8B977D4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241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31F1-8665-4A51-926F-6480C582684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22E6C-9736-471D-8636-27B8B977D4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485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31F1-8665-4A51-926F-6480C582684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22E6C-9736-471D-8636-27B8B977D4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440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957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31F1-8665-4A51-926F-6480C582684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22E6C-9736-471D-8636-27B8B977D4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27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31F1-8665-4A51-926F-6480C582684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22E6C-9736-471D-8636-27B8B977D4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164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31F1-8665-4A51-926F-6480C582684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22E6C-9736-471D-8636-27B8B977D4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325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31F1-8665-4A51-926F-6480C582684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22E6C-9736-471D-8636-27B8B977D4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780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31F1-8665-4A51-926F-6480C582684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22E6C-9736-471D-8636-27B8B977D4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09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8221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31F1-8665-4A51-926F-6480C582684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22E6C-9736-471D-8636-27B8B977D4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000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67C31F1-8665-4A51-926F-6480C582684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022E6C-9736-471D-8636-27B8B977D4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549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67C31F1-8665-4A51-926F-6480C582684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022E6C-9736-471D-8636-27B8B977D4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048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3" r:id="rId14"/>
    <p:sldLayoutId id="2147483854" r:id="rId15"/>
    <p:sldLayoutId id="2147483855" r:id="rId16"/>
    <p:sldLayoutId id="214748385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r.uva.es/~fdiaz/sd/doc/hilos" TargetMode="External"/><Relationship Id="rId2" Type="http://schemas.openxmlformats.org/officeDocument/2006/relationships/hyperlink" Target="http://expertojava.ua.es/dadm/restringido/java/sesion05-apunt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rofesores.elo.utfsm.cl/~agv/elo330/2s10/lectures/Java/threads/JavaThreads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917567" y="1700808"/>
            <a:ext cx="5308866" cy="1515533"/>
          </a:xfrm>
        </p:spPr>
        <p:txBody>
          <a:bodyPr/>
          <a:lstStyle/>
          <a:p>
            <a:r>
              <a:rPr lang="es-MX" dirty="0" smtClean="0"/>
              <a:t>Hilos en java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598168"/>
            <a:ext cx="6400800" cy="2495128"/>
          </a:xfrm>
        </p:spPr>
        <p:txBody>
          <a:bodyPr/>
          <a:lstStyle/>
          <a:p>
            <a:r>
              <a:rPr lang="es-MX" dirty="0" smtClean="0"/>
              <a:t>Dora Angélica Ávila Galván</a:t>
            </a:r>
          </a:p>
          <a:p>
            <a:r>
              <a:rPr lang="es-MX" dirty="0" smtClean="0"/>
              <a:t>Roci Romero González</a:t>
            </a:r>
          </a:p>
          <a:p>
            <a:r>
              <a:rPr lang="es-MX" dirty="0" smtClean="0"/>
              <a:t>María Delia Sánchez Carmona</a:t>
            </a:r>
          </a:p>
          <a:p>
            <a:r>
              <a:rPr lang="es-MX" dirty="0" err="1" smtClean="0"/>
              <a:t>Alexsi</a:t>
            </a:r>
            <a:r>
              <a:rPr lang="es-MX" dirty="0" smtClean="0"/>
              <a:t> Pérez Escudero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05965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(2/3)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MX" sz="2000" dirty="0" smtClean="0">
                <a:latin typeface="Adobe Garamond Pro" pitchFamily="18" charset="0"/>
              </a:rPr>
              <a:t>	</a:t>
            </a:r>
            <a:r>
              <a:rPr lang="es-MX" sz="2000" dirty="0" err="1" smtClean="0">
                <a:latin typeface="Adobe Garamond Pro" pitchFamily="18" charset="0"/>
              </a:rPr>
              <a:t>public</a:t>
            </a:r>
            <a:r>
              <a:rPr lang="es-MX" sz="2000" dirty="0" smtClean="0">
                <a:latin typeface="Adobe Garamond Pro" pitchFamily="18" charset="0"/>
              </a:rPr>
              <a:t> </a:t>
            </a:r>
            <a:r>
              <a:rPr lang="es-MX" sz="2000" b="1" dirty="0" err="1" smtClean="0">
                <a:solidFill>
                  <a:srgbClr val="00B050"/>
                </a:solidFill>
                <a:latin typeface="Adobe Garamond Pro" pitchFamily="18" charset="0"/>
              </a:rPr>
              <a:t>synchronized</a:t>
            </a:r>
            <a:r>
              <a:rPr lang="es-MX" sz="2000" dirty="0" smtClean="0">
                <a:solidFill>
                  <a:srgbClr val="00B050"/>
                </a:solidFill>
                <a:latin typeface="Adobe Garamond Pro" pitchFamily="18" charset="0"/>
              </a:rPr>
              <a:t> </a:t>
            </a:r>
            <a:r>
              <a:rPr lang="es-MX" sz="2000" dirty="0" err="1" smtClean="0">
                <a:latin typeface="Adobe Garamond Pro" pitchFamily="18" charset="0"/>
              </a:rPr>
              <a:t>void</a:t>
            </a:r>
            <a:r>
              <a:rPr lang="es-MX" sz="2000" dirty="0" smtClean="0">
                <a:latin typeface="Adobe Garamond Pro" pitchFamily="18" charset="0"/>
              </a:rPr>
              <a:t> almacena (</a:t>
            </a:r>
            <a:r>
              <a:rPr lang="es-MX" sz="2000" dirty="0" err="1" smtClean="0">
                <a:latin typeface="Adobe Garamond Pro" pitchFamily="18" charset="0"/>
              </a:rPr>
              <a:t>int</a:t>
            </a:r>
            <a:r>
              <a:rPr lang="es-MX" sz="2000" dirty="0" smtClean="0">
                <a:latin typeface="Adobe Garamond Pro" pitchFamily="18" charset="0"/>
              </a:rPr>
              <a:t> x) {</a:t>
            </a:r>
          </a:p>
          <a:p>
            <a:pPr marL="0" indent="0">
              <a:buNone/>
            </a:pPr>
            <a:r>
              <a:rPr lang="es-MX" sz="2000" dirty="0" smtClean="0">
                <a:latin typeface="Adobe Garamond Pro" pitchFamily="18" charset="0"/>
              </a:rPr>
              <a:t>		try {</a:t>
            </a:r>
          </a:p>
          <a:p>
            <a:pPr marL="0" indent="0">
              <a:buNone/>
            </a:pPr>
            <a:r>
              <a:rPr lang="es-MX" sz="2000" dirty="0" smtClean="0">
                <a:latin typeface="Adobe Garamond Pro" pitchFamily="18" charset="0"/>
              </a:rPr>
              <a:t>			</a:t>
            </a:r>
            <a:r>
              <a:rPr lang="es-MX" sz="2000" dirty="0" err="1" smtClean="0">
                <a:latin typeface="Adobe Garamond Pro" pitchFamily="18" charset="0"/>
              </a:rPr>
              <a:t>while</a:t>
            </a:r>
            <a:r>
              <a:rPr lang="es-MX" sz="2000" dirty="0" smtClean="0">
                <a:latin typeface="Adobe Garamond Pro" pitchFamily="18" charset="0"/>
              </a:rPr>
              <a:t> (ocupado == </a:t>
            </a:r>
            <a:r>
              <a:rPr lang="es-MX" sz="2000" dirty="0" err="1" smtClean="0">
                <a:latin typeface="Adobe Garamond Pro" pitchFamily="18" charset="0"/>
              </a:rPr>
              <a:t>tamanio</a:t>
            </a:r>
            <a:r>
              <a:rPr lang="es-MX" sz="2000" dirty="0" smtClean="0">
                <a:latin typeface="Adobe Garamond Pro" pitchFamily="18" charset="0"/>
              </a:rPr>
              <a:t>) </a:t>
            </a:r>
            <a:r>
              <a:rPr lang="es-MX" sz="2000" dirty="0" err="1" smtClean="0">
                <a:latin typeface="Adobe Garamond Pro" pitchFamily="18" charset="0"/>
              </a:rPr>
              <a:t>wait</a:t>
            </a:r>
            <a:r>
              <a:rPr lang="es-MX" sz="2000" dirty="0" smtClean="0">
                <a:latin typeface="Adobe Garamond Pro" pitchFamily="18" charset="0"/>
              </a:rPr>
              <a:t>();</a:t>
            </a:r>
          </a:p>
          <a:p>
            <a:pPr marL="0" indent="0">
              <a:buNone/>
            </a:pPr>
            <a:r>
              <a:rPr lang="es-MX" sz="2000" dirty="0" smtClean="0">
                <a:latin typeface="Adobe Garamond Pro" pitchFamily="18" charset="0"/>
              </a:rPr>
              <a:t>			datos [</a:t>
            </a:r>
            <a:r>
              <a:rPr lang="es-MX" sz="2000" dirty="0" err="1" smtClean="0">
                <a:latin typeface="Adobe Garamond Pro" pitchFamily="18" charset="0"/>
              </a:rPr>
              <a:t>banderaEntrada</a:t>
            </a:r>
            <a:r>
              <a:rPr lang="es-MX" sz="2000" dirty="0" smtClean="0">
                <a:latin typeface="Adobe Garamond Pro" pitchFamily="18" charset="0"/>
              </a:rPr>
              <a:t>] = x;</a:t>
            </a:r>
          </a:p>
          <a:p>
            <a:pPr marL="0" indent="0">
              <a:buNone/>
            </a:pPr>
            <a:r>
              <a:rPr lang="es-MX" sz="2000" dirty="0" smtClean="0">
                <a:latin typeface="Adobe Garamond Pro" pitchFamily="18" charset="0"/>
              </a:rPr>
              <a:t>			</a:t>
            </a:r>
            <a:r>
              <a:rPr lang="es-MX" sz="2000" dirty="0" err="1" smtClean="0">
                <a:latin typeface="Adobe Garamond Pro" pitchFamily="18" charset="0"/>
              </a:rPr>
              <a:t>banderaEntrada</a:t>
            </a:r>
            <a:r>
              <a:rPr lang="es-MX" sz="2000" dirty="0" smtClean="0">
                <a:latin typeface="Adobe Garamond Pro" pitchFamily="18" charset="0"/>
              </a:rPr>
              <a:t> = (</a:t>
            </a:r>
            <a:r>
              <a:rPr lang="es-MX" sz="2000" dirty="0" err="1" smtClean="0">
                <a:latin typeface="Adobe Garamond Pro" pitchFamily="18" charset="0"/>
              </a:rPr>
              <a:t>banderaEntrada</a:t>
            </a:r>
            <a:r>
              <a:rPr lang="es-MX" sz="2000" dirty="0" smtClean="0">
                <a:latin typeface="Adobe Garamond Pro" pitchFamily="18" charset="0"/>
              </a:rPr>
              <a:t> +1 ) % </a:t>
            </a:r>
            <a:r>
              <a:rPr lang="es-MX" sz="2000" dirty="0" err="1" smtClean="0">
                <a:latin typeface="Adobe Garamond Pro" pitchFamily="18" charset="0"/>
              </a:rPr>
              <a:t>tamanio</a:t>
            </a:r>
            <a:r>
              <a:rPr lang="es-MX" sz="2000" dirty="0" smtClean="0">
                <a:latin typeface="Adobe Garamond Pro" pitchFamily="18" charset="0"/>
              </a:rPr>
              <a:t>;</a:t>
            </a:r>
          </a:p>
          <a:p>
            <a:pPr marL="0" indent="0">
              <a:buNone/>
            </a:pPr>
            <a:r>
              <a:rPr lang="es-MX" sz="2000" dirty="0" smtClean="0">
                <a:latin typeface="Adobe Garamond Pro" pitchFamily="18" charset="0"/>
              </a:rPr>
              <a:t>			ocupado ++;</a:t>
            </a:r>
          </a:p>
          <a:p>
            <a:pPr marL="0" indent="0">
              <a:buNone/>
            </a:pPr>
            <a:r>
              <a:rPr lang="es-MX" sz="2000" dirty="0" smtClean="0">
                <a:latin typeface="Adobe Garamond Pro" pitchFamily="18" charset="0"/>
              </a:rPr>
              <a:t>			</a:t>
            </a:r>
            <a:r>
              <a:rPr lang="es-MX" sz="2000" dirty="0" err="1" smtClean="0">
                <a:latin typeface="Adobe Garamond Pro" pitchFamily="18" charset="0"/>
              </a:rPr>
              <a:t>notify</a:t>
            </a:r>
            <a:r>
              <a:rPr lang="es-MX" sz="2000" dirty="0" smtClean="0">
                <a:latin typeface="Adobe Garamond Pro" pitchFamily="18" charset="0"/>
              </a:rPr>
              <a:t> ();</a:t>
            </a:r>
          </a:p>
          <a:p>
            <a:pPr marL="0" indent="0">
              <a:buNone/>
            </a:pPr>
            <a:r>
              <a:rPr lang="es-MX" sz="2000" dirty="0" smtClean="0">
                <a:latin typeface="Adobe Garamond Pro" pitchFamily="18" charset="0"/>
              </a:rPr>
              <a:t>		}</a:t>
            </a:r>
          </a:p>
          <a:p>
            <a:pPr marL="0" indent="0">
              <a:buNone/>
            </a:pPr>
            <a:r>
              <a:rPr lang="es-MX" sz="2000" dirty="0" smtClean="0">
                <a:latin typeface="Adobe Garamond Pro" pitchFamily="18" charset="0"/>
              </a:rPr>
              <a:t>		catch (</a:t>
            </a:r>
            <a:r>
              <a:rPr lang="es-MX" sz="2000" dirty="0" err="1" smtClean="0">
                <a:latin typeface="Adobe Garamond Pro" pitchFamily="18" charset="0"/>
              </a:rPr>
              <a:t>InterruptedException</a:t>
            </a:r>
            <a:r>
              <a:rPr lang="es-MX" sz="2000" dirty="0" smtClean="0">
                <a:latin typeface="Adobe Garamond Pro" pitchFamily="18" charset="0"/>
              </a:rPr>
              <a:t> e) {}</a:t>
            </a:r>
          </a:p>
          <a:p>
            <a:pPr marL="0" indent="0">
              <a:buNone/>
            </a:pPr>
            <a:r>
              <a:rPr lang="es-MX" sz="2000" dirty="0" smtClean="0">
                <a:latin typeface="Adobe Garamond Pro" pitchFamily="18" charset="0"/>
              </a:rPr>
              <a:t>	}</a:t>
            </a:r>
          </a:p>
          <a:p>
            <a:pPr marL="0" indent="0">
              <a:buNone/>
            </a:pPr>
            <a:endParaRPr lang="es-MX" sz="2000" dirty="0" smtClean="0">
              <a:latin typeface="Adobe Garamond Pro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467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(3/3)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76866" y="2348880"/>
            <a:ext cx="6798736" cy="34449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1600" dirty="0" smtClean="0">
                <a:latin typeface="Adobe Garamond Pro" pitchFamily="18" charset="0"/>
              </a:rPr>
              <a:t>	</a:t>
            </a:r>
            <a:r>
              <a:rPr lang="es-MX" sz="1600" dirty="0" err="1" smtClean="0">
                <a:latin typeface="Adobe Garamond Pro" pitchFamily="18" charset="0"/>
              </a:rPr>
              <a:t>public</a:t>
            </a:r>
            <a:r>
              <a:rPr lang="es-MX" sz="1600" dirty="0" smtClean="0">
                <a:latin typeface="Adobe Garamond Pro" pitchFamily="18" charset="0"/>
              </a:rPr>
              <a:t> </a:t>
            </a:r>
            <a:r>
              <a:rPr lang="es-MX" sz="1600" b="1" dirty="0" err="1" smtClean="0">
                <a:solidFill>
                  <a:srgbClr val="00B050"/>
                </a:solidFill>
                <a:latin typeface="Adobe Garamond Pro" pitchFamily="18" charset="0"/>
              </a:rPr>
              <a:t>synchronized</a:t>
            </a:r>
            <a:r>
              <a:rPr lang="es-MX" sz="1600" dirty="0" smtClean="0">
                <a:solidFill>
                  <a:srgbClr val="00B050"/>
                </a:solidFill>
                <a:latin typeface="Adobe Garamond Pro" pitchFamily="18" charset="0"/>
              </a:rPr>
              <a:t> </a:t>
            </a:r>
            <a:r>
              <a:rPr lang="es-MX" sz="1600" dirty="0" err="1" smtClean="0">
                <a:latin typeface="Adobe Garamond Pro" pitchFamily="18" charset="0"/>
              </a:rPr>
              <a:t>int</a:t>
            </a:r>
            <a:r>
              <a:rPr lang="es-MX" sz="1600" dirty="0" smtClean="0">
                <a:latin typeface="Adobe Garamond Pro" pitchFamily="18" charset="0"/>
              </a:rPr>
              <a:t> obtener () {</a:t>
            </a:r>
          </a:p>
          <a:p>
            <a:pPr marL="0" indent="0">
              <a:buNone/>
            </a:pPr>
            <a:r>
              <a:rPr lang="es-MX" sz="1600" dirty="0" smtClean="0">
                <a:latin typeface="Adobe Garamond Pro" pitchFamily="18" charset="0"/>
              </a:rPr>
              <a:t>		</a:t>
            </a:r>
            <a:r>
              <a:rPr lang="es-MX" sz="1600" dirty="0" err="1" smtClean="0">
                <a:latin typeface="Adobe Garamond Pro" pitchFamily="18" charset="0"/>
              </a:rPr>
              <a:t>int</a:t>
            </a:r>
            <a:r>
              <a:rPr lang="es-MX" sz="1600" dirty="0" smtClean="0">
                <a:latin typeface="Adobe Garamond Pro" pitchFamily="18" charset="0"/>
              </a:rPr>
              <a:t> x = 0;</a:t>
            </a:r>
          </a:p>
          <a:p>
            <a:pPr marL="0" indent="0">
              <a:buNone/>
            </a:pPr>
            <a:r>
              <a:rPr lang="es-MX" sz="1600" dirty="0" smtClean="0">
                <a:latin typeface="Adobe Garamond Pro" pitchFamily="18" charset="0"/>
              </a:rPr>
              <a:t>		try {</a:t>
            </a:r>
          </a:p>
          <a:p>
            <a:pPr marL="0" indent="0">
              <a:buNone/>
            </a:pPr>
            <a:r>
              <a:rPr lang="es-MX" sz="1600" dirty="0" smtClean="0">
                <a:latin typeface="Adobe Garamond Pro" pitchFamily="18" charset="0"/>
              </a:rPr>
              <a:t>			</a:t>
            </a:r>
            <a:r>
              <a:rPr lang="es-MX" sz="1600" dirty="0" err="1" smtClean="0">
                <a:latin typeface="Adobe Garamond Pro" pitchFamily="18" charset="0"/>
              </a:rPr>
              <a:t>while</a:t>
            </a:r>
            <a:r>
              <a:rPr lang="es-MX" sz="1600" dirty="0" smtClean="0">
                <a:latin typeface="Adobe Garamond Pro" pitchFamily="18" charset="0"/>
              </a:rPr>
              <a:t> (ocupado == 0 ) </a:t>
            </a:r>
            <a:r>
              <a:rPr lang="es-MX" sz="1600" dirty="0" err="1" smtClean="0">
                <a:latin typeface="Adobe Garamond Pro" pitchFamily="18" charset="0"/>
              </a:rPr>
              <a:t>wait</a:t>
            </a:r>
            <a:r>
              <a:rPr lang="es-MX" sz="1600" dirty="0" smtClean="0">
                <a:latin typeface="Adobe Garamond Pro" pitchFamily="18" charset="0"/>
              </a:rPr>
              <a:t> ();</a:t>
            </a:r>
          </a:p>
          <a:p>
            <a:pPr marL="0" indent="0">
              <a:buNone/>
            </a:pPr>
            <a:r>
              <a:rPr lang="es-MX" sz="1600" dirty="0" smtClean="0">
                <a:latin typeface="Adobe Garamond Pro" pitchFamily="18" charset="0"/>
              </a:rPr>
              <a:t>			x = datos [</a:t>
            </a:r>
            <a:r>
              <a:rPr lang="es-MX" sz="1600" dirty="0" err="1" smtClean="0">
                <a:latin typeface="Adobe Garamond Pro" pitchFamily="18" charset="0"/>
              </a:rPr>
              <a:t>banderaSalida</a:t>
            </a:r>
            <a:r>
              <a:rPr lang="es-MX" sz="1600" dirty="0" smtClean="0">
                <a:latin typeface="Adobe Garamond Pro" pitchFamily="18" charset="0"/>
              </a:rPr>
              <a:t>];</a:t>
            </a:r>
          </a:p>
          <a:p>
            <a:pPr marL="0" indent="0">
              <a:buNone/>
            </a:pPr>
            <a:r>
              <a:rPr lang="es-MX" sz="1600" dirty="0" smtClean="0">
                <a:latin typeface="Adobe Garamond Pro" pitchFamily="18" charset="0"/>
              </a:rPr>
              <a:t>			</a:t>
            </a:r>
            <a:r>
              <a:rPr lang="es-MX" sz="1600" dirty="0" err="1" smtClean="0">
                <a:latin typeface="Adobe Garamond Pro" pitchFamily="18" charset="0"/>
              </a:rPr>
              <a:t>banderaEntrada</a:t>
            </a:r>
            <a:r>
              <a:rPr lang="es-MX" sz="1600" dirty="0" smtClean="0">
                <a:latin typeface="Adobe Garamond Pro" pitchFamily="18" charset="0"/>
              </a:rPr>
              <a:t> = (</a:t>
            </a:r>
            <a:r>
              <a:rPr lang="es-MX" sz="1600" dirty="0" err="1" smtClean="0">
                <a:latin typeface="Adobe Garamond Pro" pitchFamily="18" charset="0"/>
              </a:rPr>
              <a:t>banderaSalida</a:t>
            </a:r>
            <a:r>
              <a:rPr lang="es-MX" sz="1600" dirty="0" smtClean="0">
                <a:latin typeface="Adobe Garamond Pro" pitchFamily="18" charset="0"/>
              </a:rPr>
              <a:t> + 1)% </a:t>
            </a:r>
            <a:r>
              <a:rPr lang="es-MX" sz="1600" dirty="0" err="1" smtClean="0">
                <a:latin typeface="Adobe Garamond Pro" pitchFamily="18" charset="0"/>
              </a:rPr>
              <a:t>tamanio</a:t>
            </a:r>
            <a:r>
              <a:rPr lang="es-MX" sz="1600" dirty="0" smtClean="0">
                <a:latin typeface="Adobe Garamond Pro" pitchFamily="18" charset="0"/>
              </a:rPr>
              <a:t>;</a:t>
            </a:r>
          </a:p>
          <a:p>
            <a:pPr marL="0" indent="0">
              <a:buNone/>
            </a:pPr>
            <a:r>
              <a:rPr lang="es-MX" sz="1600" dirty="0" smtClean="0">
                <a:latin typeface="Adobe Garamond Pro" pitchFamily="18" charset="0"/>
              </a:rPr>
              <a:t>			ocupado--;</a:t>
            </a:r>
          </a:p>
          <a:p>
            <a:pPr marL="0" indent="0">
              <a:buNone/>
            </a:pPr>
            <a:r>
              <a:rPr lang="es-MX" sz="1600" dirty="0" smtClean="0">
                <a:latin typeface="Adobe Garamond Pro" pitchFamily="18" charset="0"/>
              </a:rPr>
              <a:t>			</a:t>
            </a:r>
            <a:r>
              <a:rPr lang="es-MX" sz="1600" dirty="0" err="1" smtClean="0">
                <a:latin typeface="Adobe Garamond Pro" pitchFamily="18" charset="0"/>
              </a:rPr>
              <a:t>notify</a:t>
            </a:r>
            <a:r>
              <a:rPr lang="es-MX" sz="1600" dirty="0" smtClean="0">
                <a:latin typeface="Adobe Garamond Pro" pitchFamily="18" charset="0"/>
              </a:rPr>
              <a:t> ();</a:t>
            </a:r>
          </a:p>
          <a:p>
            <a:pPr marL="0" indent="0">
              <a:buNone/>
            </a:pPr>
            <a:r>
              <a:rPr lang="es-MX" sz="1600" dirty="0" smtClean="0">
                <a:latin typeface="Adobe Garamond Pro" pitchFamily="18" charset="0"/>
              </a:rPr>
              <a:t>		}</a:t>
            </a:r>
          </a:p>
          <a:p>
            <a:pPr marL="0" indent="0">
              <a:buNone/>
            </a:pPr>
            <a:r>
              <a:rPr lang="es-MX" sz="1600" dirty="0" smtClean="0">
                <a:latin typeface="Adobe Garamond Pro" pitchFamily="18" charset="0"/>
              </a:rPr>
              <a:t>		catch ( </a:t>
            </a:r>
            <a:r>
              <a:rPr lang="es-MX" sz="1600" dirty="0" err="1" smtClean="0">
                <a:latin typeface="Adobe Garamond Pro" pitchFamily="18" charset="0"/>
              </a:rPr>
              <a:t>InterruptedException</a:t>
            </a:r>
            <a:r>
              <a:rPr lang="es-MX" sz="1600" dirty="0" smtClean="0">
                <a:latin typeface="Adobe Garamond Pro" pitchFamily="18" charset="0"/>
              </a:rPr>
              <a:t> e) {}</a:t>
            </a:r>
          </a:p>
          <a:p>
            <a:pPr marL="0" indent="0">
              <a:buNone/>
            </a:pPr>
            <a:r>
              <a:rPr lang="es-MX" sz="1600" dirty="0" smtClean="0">
                <a:latin typeface="Adobe Garamond Pro" pitchFamily="18" charset="0"/>
              </a:rPr>
              <a:t>		</a:t>
            </a:r>
            <a:r>
              <a:rPr lang="es-MX" sz="1600" dirty="0" err="1" smtClean="0">
                <a:latin typeface="Adobe Garamond Pro" pitchFamily="18" charset="0"/>
              </a:rPr>
              <a:t>return</a:t>
            </a:r>
            <a:r>
              <a:rPr lang="es-MX" sz="1600" dirty="0" smtClean="0">
                <a:latin typeface="Adobe Garamond Pro" pitchFamily="18" charset="0"/>
              </a:rPr>
              <a:t> x;</a:t>
            </a:r>
          </a:p>
          <a:p>
            <a:pPr marL="0" indent="0">
              <a:buNone/>
            </a:pPr>
            <a:r>
              <a:rPr lang="es-MX" sz="1600" dirty="0" smtClean="0">
                <a:latin typeface="Adobe Garamond Pro" pitchFamily="18" charset="0"/>
              </a:rPr>
              <a:t>	}</a:t>
            </a:r>
          </a:p>
          <a:p>
            <a:pPr marL="0" indent="0">
              <a:buNone/>
            </a:pPr>
            <a:endParaRPr lang="es-MX" sz="1600" dirty="0">
              <a:latin typeface="Adobe Garamond Pro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639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Join</a:t>
            </a:r>
            <a:r>
              <a:rPr lang="es-MX" dirty="0"/>
              <a:t>	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El método </a:t>
            </a:r>
            <a:r>
              <a:rPr lang="es-MX" dirty="0" err="1"/>
              <a:t>join</a:t>
            </a:r>
            <a:r>
              <a:rPr lang="es-MX" dirty="0"/>
              <a:t> </a:t>
            </a:r>
            <a:r>
              <a:rPr lang="es-MX" dirty="0" smtClean="0"/>
              <a:t>() </a:t>
            </a:r>
            <a:r>
              <a:rPr lang="es-MX" dirty="0"/>
              <a:t>permite a un hilo quedar a la espera a que termine un segundo hilo, por lo cual, se utiliza para mantener un orden en la secuencia de los hilos. Este método debe controlarse mediante la excepción </a:t>
            </a:r>
            <a:r>
              <a:rPr lang="es-MX" dirty="0" err="1"/>
              <a:t>InterruptedException</a:t>
            </a:r>
            <a:r>
              <a:rPr lang="es-MX" dirty="0"/>
              <a:t> para evitar errores de compilación.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97619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15616" y="1484784"/>
            <a:ext cx="6624736" cy="518457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 err="1">
                <a:latin typeface="Adobe Garamond Pro" pitchFamily="18" charset="0"/>
              </a:rPr>
              <a:t>public</a:t>
            </a:r>
            <a:r>
              <a:rPr lang="es-MX" sz="1600" dirty="0">
                <a:latin typeface="Adobe Garamond Pro" pitchFamily="18" charset="0"/>
              </a:rPr>
              <a:t> </a:t>
            </a:r>
            <a:r>
              <a:rPr lang="es-MX" sz="1600" dirty="0" err="1">
                <a:latin typeface="Adobe Garamond Pro" pitchFamily="18" charset="0"/>
              </a:rPr>
              <a:t>class</a:t>
            </a:r>
            <a:r>
              <a:rPr lang="es-MX" sz="1600" dirty="0">
                <a:latin typeface="Adobe Garamond Pro" pitchFamily="18" charset="0"/>
              </a:rPr>
              <a:t> </a:t>
            </a:r>
            <a:r>
              <a:rPr lang="es-MX" sz="1600" dirty="0" err="1">
                <a:latin typeface="Adobe Garamond Pro" pitchFamily="18" charset="0"/>
              </a:rPr>
              <a:t>jointest</a:t>
            </a:r>
            <a:r>
              <a:rPr lang="es-MX" sz="1600" dirty="0">
                <a:latin typeface="Adobe Garamond Pro" pitchFamily="18" charset="0"/>
              </a:rPr>
              <a:t>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latin typeface="Adobe Garamond Pro" pitchFamily="18" charset="0"/>
              </a:rPr>
              <a:t>	</a:t>
            </a:r>
            <a:r>
              <a:rPr lang="es-MX" sz="1600" dirty="0" err="1">
                <a:latin typeface="Adobe Garamond Pro" pitchFamily="18" charset="0"/>
              </a:rPr>
              <a:t>public</a:t>
            </a:r>
            <a:r>
              <a:rPr lang="es-MX" sz="1600" dirty="0">
                <a:latin typeface="Adobe Garamond Pro" pitchFamily="18" charset="0"/>
              </a:rPr>
              <a:t> </a:t>
            </a:r>
            <a:r>
              <a:rPr lang="es-MX" sz="1600" dirty="0" err="1">
                <a:latin typeface="Adobe Garamond Pro" pitchFamily="18" charset="0"/>
              </a:rPr>
              <a:t>static</a:t>
            </a:r>
            <a:r>
              <a:rPr lang="es-MX" sz="1600" dirty="0">
                <a:latin typeface="Adobe Garamond Pro" pitchFamily="18" charset="0"/>
              </a:rPr>
              <a:t> </a:t>
            </a:r>
            <a:r>
              <a:rPr lang="es-MX" sz="1600" dirty="0" err="1">
                <a:latin typeface="Adobe Garamond Pro" pitchFamily="18" charset="0"/>
              </a:rPr>
              <a:t>void</a:t>
            </a:r>
            <a:r>
              <a:rPr lang="es-MX" sz="1600" dirty="0">
                <a:latin typeface="Adobe Garamond Pro" pitchFamily="18" charset="0"/>
              </a:rPr>
              <a:t> </a:t>
            </a:r>
            <a:r>
              <a:rPr lang="es-MX" sz="1600" dirty="0" err="1">
                <a:latin typeface="Adobe Garamond Pro" pitchFamily="18" charset="0"/>
              </a:rPr>
              <a:t>main</a:t>
            </a:r>
            <a:r>
              <a:rPr lang="es-MX" sz="1600" dirty="0">
                <a:latin typeface="Adobe Garamond Pro" pitchFamily="18" charset="0"/>
              </a:rPr>
              <a:t> (</a:t>
            </a:r>
            <a:r>
              <a:rPr lang="es-MX" sz="1600" dirty="0" err="1">
                <a:latin typeface="Adobe Garamond Pro" pitchFamily="18" charset="0"/>
              </a:rPr>
              <a:t>String</a:t>
            </a:r>
            <a:r>
              <a:rPr lang="es-MX" sz="1600" dirty="0">
                <a:latin typeface="Adobe Garamond Pro" pitchFamily="18" charset="0"/>
              </a:rPr>
              <a:t> [] </a:t>
            </a:r>
            <a:r>
              <a:rPr lang="es-MX" sz="1600" dirty="0" err="1">
                <a:latin typeface="Adobe Garamond Pro" pitchFamily="18" charset="0"/>
              </a:rPr>
              <a:t>args</a:t>
            </a:r>
            <a:r>
              <a:rPr lang="es-MX" sz="1600" dirty="0">
                <a:latin typeface="Adobe Garamond Pro" pitchFamily="18" charset="0"/>
              </a:rPr>
              <a:t>){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latin typeface="Adobe Garamond Pro" pitchFamily="18" charset="0"/>
              </a:rPr>
              <a:t>		Vector a, b;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latin typeface="Adobe Garamond Pro" pitchFamily="18" charset="0"/>
              </a:rPr>
              <a:t>		a=new Vector (50, “a”);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latin typeface="Adobe Garamond Pro" pitchFamily="18" charset="0"/>
              </a:rPr>
              <a:t>		b=new Vector (100, “b”);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latin typeface="Adobe Garamond Pro" pitchFamily="18" charset="0"/>
              </a:rPr>
              <a:t>		</a:t>
            </a:r>
            <a:r>
              <a:rPr lang="es-MX" sz="1600" dirty="0" err="1">
                <a:latin typeface="Adobe Garamond Pro" pitchFamily="18" charset="0"/>
              </a:rPr>
              <a:t>a.start</a:t>
            </a:r>
            <a:r>
              <a:rPr lang="es-MX" sz="1600" dirty="0">
                <a:latin typeface="Adobe Garamond Pro" pitchFamily="18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latin typeface="Adobe Garamond Pro" pitchFamily="18" charset="0"/>
              </a:rPr>
              <a:t>		</a:t>
            </a:r>
            <a:r>
              <a:rPr lang="es-MX" sz="1600" dirty="0" err="1">
                <a:latin typeface="Adobe Garamond Pro" pitchFamily="18" charset="0"/>
              </a:rPr>
              <a:t>b.start</a:t>
            </a:r>
            <a:r>
              <a:rPr lang="es-MX" sz="1600" dirty="0">
                <a:latin typeface="Adobe Garamond Pro" pitchFamily="18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latin typeface="Adobe Garamond Pro" pitchFamily="18" charset="0"/>
              </a:rPr>
              <a:t>		try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latin typeface="Adobe Garamond Pro" pitchFamily="18" charset="0"/>
              </a:rPr>
              <a:t>			</a:t>
            </a:r>
            <a:r>
              <a:rPr lang="es-MX" sz="1600" b="1" dirty="0" err="1">
                <a:solidFill>
                  <a:srgbClr val="00B050"/>
                </a:solidFill>
                <a:latin typeface="Adobe Garamond Pro" pitchFamily="18" charset="0"/>
              </a:rPr>
              <a:t>a.join</a:t>
            </a:r>
            <a:r>
              <a:rPr lang="es-MX" sz="1600" b="1" dirty="0">
                <a:solidFill>
                  <a:srgbClr val="00B050"/>
                </a:solidFill>
                <a:latin typeface="Adobe Garamond Pro" pitchFamily="18" charset="0"/>
              </a:rPr>
              <a:t> 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b="1" dirty="0">
                <a:solidFill>
                  <a:srgbClr val="00B050"/>
                </a:solidFill>
                <a:latin typeface="Adobe Garamond Pro" pitchFamily="18" charset="0"/>
              </a:rPr>
              <a:t>			</a:t>
            </a:r>
            <a:r>
              <a:rPr lang="es-MX" sz="1600" b="1" dirty="0" err="1">
                <a:solidFill>
                  <a:srgbClr val="00B050"/>
                </a:solidFill>
                <a:latin typeface="Adobe Garamond Pro" pitchFamily="18" charset="0"/>
              </a:rPr>
              <a:t>b.join</a:t>
            </a:r>
            <a:r>
              <a:rPr lang="es-MX" sz="1600" b="1" dirty="0">
                <a:solidFill>
                  <a:srgbClr val="00B050"/>
                </a:solidFill>
                <a:latin typeface="Adobe Garamond Pro" pitchFamily="18" charset="0"/>
              </a:rPr>
              <a:t> 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latin typeface="Adobe Garamond Pro" pitchFamily="18" charset="0"/>
              </a:rPr>
              <a:t>		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latin typeface="Adobe Garamond Pro" pitchFamily="18" charset="0"/>
              </a:rPr>
              <a:t>		catch (</a:t>
            </a:r>
            <a:r>
              <a:rPr lang="es-MX" sz="1600" b="1" dirty="0" err="1">
                <a:solidFill>
                  <a:srgbClr val="00B050"/>
                </a:solidFill>
                <a:latin typeface="Adobe Garamond Pro" pitchFamily="18" charset="0"/>
              </a:rPr>
              <a:t>InterruptedException</a:t>
            </a:r>
            <a:r>
              <a:rPr lang="es-MX" sz="1600" dirty="0">
                <a:latin typeface="Adobe Garamond Pro" pitchFamily="18" charset="0"/>
              </a:rPr>
              <a:t> e){}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latin typeface="Adobe Garamond Pro" pitchFamily="18" charset="0"/>
              </a:rPr>
              <a:t>		</a:t>
            </a:r>
            <a:r>
              <a:rPr lang="es-MX" sz="1600" dirty="0" err="1">
                <a:latin typeface="Adobe Garamond Pro" pitchFamily="18" charset="0"/>
              </a:rPr>
              <a:t>System.out.println</a:t>
            </a:r>
            <a:r>
              <a:rPr lang="es-MX" sz="1600" dirty="0">
                <a:latin typeface="Adobe Garamond Pro" pitchFamily="18" charset="0"/>
              </a:rPr>
              <a:t> (“Suma (x) a:” + </a:t>
            </a:r>
            <a:r>
              <a:rPr lang="es-MX" sz="1600" dirty="0" err="1">
                <a:latin typeface="Adobe Garamond Pro" pitchFamily="18" charset="0"/>
              </a:rPr>
              <a:t>a.suma</a:t>
            </a:r>
            <a:r>
              <a:rPr lang="es-MX" sz="1600" dirty="0">
                <a:latin typeface="Adobe Garamond Pro" pitchFamily="18" charset="0"/>
              </a:rPr>
              <a:t>());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latin typeface="Adobe Garamond Pro" pitchFamily="18" charset="0"/>
              </a:rPr>
              <a:t>		</a:t>
            </a:r>
            <a:r>
              <a:rPr lang="es-MX" sz="1600" dirty="0" err="1">
                <a:latin typeface="Adobe Garamond Pro" pitchFamily="18" charset="0"/>
              </a:rPr>
              <a:t>System.out.println</a:t>
            </a:r>
            <a:r>
              <a:rPr lang="es-MX" sz="1600" dirty="0">
                <a:latin typeface="Adobe Garamond Pro" pitchFamily="18" charset="0"/>
              </a:rPr>
              <a:t> (“Suma (x) b:” + </a:t>
            </a:r>
            <a:r>
              <a:rPr lang="es-MX" sz="1600" dirty="0" err="1">
                <a:latin typeface="Adobe Garamond Pro" pitchFamily="18" charset="0"/>
              </a:rPr>
              <a:t>b.suma</a:t>
            </a:r>
            <a:r>
              <a:rPr lang="es-MX" sz="1600" dirty="0">
                <a:latin typeface="Adobe Garamond Pro" pitchFamily="18" charset="0"/>
              </a:rPr>
              <a:t>());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latin typeface="Adobe Garamond Pro" pitchFamily="18" charset="0"/>
              </a:rPr>
              <a:t>		</a:t>
            </a:r>
            <a:r>
              <a:rPr lang="es-MX" sz="1600" dirty="0" err="1">
                <a:latin typeface="Adobe Garamond Pro" pitchFamily="18" charset="0"/>
              </a:rPr>
              <a:t>System.out.println</a:t>
            </a:r>
            <a:r>
              <a:rPr lang="es-MX" sz="1600" dirty="0">
                <a:latin typeface="Adobe Garamond Pro" pitchFamily="18" charset="0"/>
              </a:rPr>
              <a:t> (“Suma (x^2) a:” + </a:t>
            </a:r>
            <a:r>
              <a:rPr lang="es-MX" sz="1600" dirty="0" err="1">
                <a:latin typeface="Adobe Garamond Pro" pitchFamily="18" charset="0"/>
              </a:rPr>
              <a:t>a.sumaSqr</a:t>
            </a:r>
            <a:r>
              <a:rPr lang="es-MX" sz="1600" dirty="0">
                <a:latin typeface="Adobe Garamond Pro" pitchFamily="18" charset="0"/>
              </a:rPr>
              <a:t>());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latin typeface="Adobe Garamond Pro" pitchFamily="18" charset="0"/>
              </a:rPr>
              <a:t>		</a:t>
            </a:r>
            <a:r>
              <a:rPr lang="es-MX" sz="1600" dirty="0" err="1">
                <a:latin typeface="Adobe Garamond Pro" pitchFamily="18" charset="0"/>
              </a:rPr>
              <a:t>System.out.println</a:t>
            </a:r>
            <a:r>
              <a:rPr lang="es-MX" sz="1600" dirty="0">
                <a:latin typeface="Adobe Garamond Pro" pitchFamily="18" charset="0"/>
              </a:rPr>
              <a:t> (“Suma (x^2) b:” + </a:t>
            </a:r>
            <a:r>
              <a:rPr lang="es-MX" sz="1600" dirty="0" err="1">
                <a:latin typeface="Adobe Garamond Pro" pitchFamily="18" charset="0"/>
              </a:rPr>
              <a:t>b.sumaSqr</a:t>
            </a:r>
            <a:r>
              <a:rPr lang="es-MX" sz="1600" dirty="0">
                <a:latin typeface="Adobe Garamond Pro" pitchFamily="18" charset="0"/>
              </a:rPr>
              <a:t>());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latin typeface="Adobe Garamond Pro" pitchFamily="18" charset="0"/>
              </a:rPr>
              <a:t>		</a:t>
            </a:r>
            <a:r>
              <a:rPr lang="es-MX" sz="1600" dirty="0" err="1">
                <a:latin typeface="Adobe Garamond Pro" pitchFamily="18" charset="0"/>
              </a:rPr>
              <a:t>System.out.println</a:t>
            </a:r>
            <a:r>
              <a:rPr lang="es-MX" sz="1600" dirty="0">
                <a:latin typeface="Adobe Garamond Pro" pitchFamily="18" charset="0"/>
              </a:rPr>
              <a:t> (“Media a :” + </a:t>
            </a:r>
            <a:r>
              <a:rPr lang="es-MX" sz="1600" dirty="0" err="1">
                <a:latin typeface="Adobe Garamond Pro" pitchFamily="18" charset="0"/>
              </a:rPr>
              <a:t>a.media</a:t>
            </a:r>
            <a:r>
              <a:rPr lang="es-MX" sz="1600" dirty="0">
                <a:latin typeface="Adobe Garamond Pro" pitchFamily="18" charset="0"/>
              </a:rPr>
              <a:t>());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latin typeface="Adobe Garamond Pro" pitchFamily="18" charset="0"/>
              </a:rPr>
              <a:t>		</a:t>
            </a:r>
            <a:r>
              <a:rPr lang="es-MX" sz="1600" dirty="0" err="1">
                <a:latin typeface="Adobe Garamond Pro" pitchFamily="18" charset="0"/>
              </a:rPr>
              <a:t>System.out.println</a:t>
            </a:r>
            <a:r>
              <a:rPr lang="es-MX" sz="1600" dirty="0">
                <a:latin typeface="Adobe Garamond Pro" pitchFamily="18" charset="0"/>
              </a:rPr>
              <a:t> (“Media b :” + </a:t>
            </a:r>
            <a:r>
              <a:rPr lang="es-MX" sz="1600" dirty="0" err="1">
                <a:latin typeface="Adobe Garamond Pro" pitchFamily="18" charset="0"/>
              </a:rPr>
              <a:t>b.media</a:t>
            </a:r>
            <a:r>
              <a:rPr lang="es-MX" sz="1600" dirty="0">
                <a:latin typeface="Adobe Garamond Pro" pitchFamily="18" charset="0"/>
              </a:rPr>
              <a:t>());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latin typeface="Adobe Garamond Pro" pitchFamily="18" charset="0"/>
              </a:rPr>
              <a:t>	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latin typeface="Adobe Garamond Pro" pitchFamily="18" charset="0"/>
              </a:rPr>
              <a:t>}</a:t>
            </a:r>
          </a:p>
          <a:p>
            <a:pPr marL="0" indent="0">
              <a:buNone/>
            </a:pPr>
            <a:endParaRPr lang="es-MX" sz="1200" dirty="0">
              <a:latin typeface="Adobe Garamond Pro" pitchFamily="18" charset="0"/>
            </a:endParaRPr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1259632" y="404664"/>
            <a:ext cx="6798734" cy="1303867"/>
          </a:xfrm>
        </p:spPr>
        <p:txBody>
          <a:bodyPr/>
          <a:lstStyle/>
          <a:p>
            <a:r>
              <a:rPr lang="es-MX" dirty="0" smtClean="0"/>
              <a:t>Ejemplo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83804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Sleep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endParaRPr lang="es-MX" dirty="0" smtClean="0"/>
          </a:p>
          <a:p>
            <a:pPr algn="just"/>
            <a:r>
              <a:rPr lang="es-MX" dirty="0" smtClean="0"/>
              <a:t>El </a:t>
            </a:r>
            <a:r>
              <a:rPr lang="es-MX" dirty="0"/>
              <a:t>método </a:t>
            </a:r>
            <a:r>
              <a:rPr lang="es-MX" dirty="0" err="1"/>
              <a:t>sleep</a:t>
            </a:r>
            <a:r>
              <a:rPr lang="es-MX" dirty="0"/>
              <a:t>() </a:t>
            </a:r>
            <a:r>
              <a:rPr lang="es-MX" dirty="0" smtClean="0"/>
              <a:t>sirve para indicarle al hilo que se duerma, es necesario especificar el tiempo (milisegundo). Es utilizado cuando se pretende retrasar la ejecución del hilo. </a:t>
            </a:r>
          </a:p>
          <a:p>
            <a:pPr algn="just"/>
            <a:endParaRPr lang="es-MX" dirty="0"/>
          </a:p>
          <a:p>
            <a:pPr algn="just"/>
            <a:r>
              <a:rPr lang="es-MX" dirty="0" err="1" smtClean="0"/>
              <a:t>Sleep</a:t>
            </a:r>
            <a:r>
              <a:rPr lang="es-MX" dirty="0" smtClean="0"/>
              <a:t>() no consume recursos del sistema mientras el hilo duerme. </a:t>
            </a:r>
            <a:r>
              <a:rPr lang="es-MX" dirty="0"/>
              <a:t>De  esta forma otros </a:t>
            </a:r>
            <a:r>
              <a:rPr lang="es-MX" dirty="0" smtClean="0"/>
              <a:t>hilos  pueden seguir </a:t>
            </a:r>
            <a:r>
              <a:rPr lang="es-MX" dirty="0"/>
              <a:t>funcionando.</a:t>
            </a:r>
          </a:p>
        </p:txBody>
      </p:sp>
    </p:spTree>
    <p:extLst>
      <p:ext uri="{BB962C8B-B14F-4D97-AF65-F5344CB8AC3E}">
        <p14:creationId xmlns:p14="http://schemas.microsoft.com/office/powerpoint/2010/main" val="2245052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Thread </a:t>
            </a:r>
            <a:r>
              <a:rPr lang="en-US" dirty="0" smtClean="0"/>
              <a:t> </a:t>
            </a:r>
            <a:r>
              <a:rPr lang="en-US" dirty="0" err="1" smtClean="0"/>
              <a:t>Consumidor</a:t>
            </a:r>
            <a:r>
              <a:rPr lang="en-US" dirty="0" smtClean="0"/>
              <a:t> = </a:t>
            </a:r>
            <a:r>
              <a:rPr lang="en-US" dirty="0"/>
              <a:t>new </a:t>
            </a:r>
            <a:r>
              <a:rPr lang="en-US" dirty="0" err="1" smtClean="0"/>
              <a:t>Claseconsumidor</a:t>
            </a:r>
            <a:r>
              <a:rPr lang="en-US" dirty="0" smtClean="0"/>
              <a:t>();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Consumidor.start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try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 err="1" smtClean="0">
                <a:solidFill>
                  <a:srgbClr val="00B050"/>
                </a:solidFill>
              </a:rPr>
              <a:t>Consumidor.sleep</a:t>
            </a:r>
            <a:r>
              <a:rPr lang="en-US" b="1" dirty="0">
                <a:solidFill>
                  <a:srgbClr val="00B050"/>
                </a:solidFill>
              </a:rPr>
              <a:t>( 10000 );</a:t>
            </a:r>
          </a:p>
          <a:p>
            <a:pPr marL="0" indent="0">
              <a:buNone/>
            </a:pPr>
            <a:r>
              <a:rPr lang="en-US" dirty="0"/>
              <a:t>} catch( </a:t>
            </a:r>
            <a:r>
              <a:rPr lang="en-US" b="1" dirty="0" err="1">
                <a:solidFill>
                  <a:srgbClr val="00B050"/>
                </a:solidFill>
              </a:rPr>
              <a:t>InterruptedException</a:t>
            </a:r>
            <a:r>
              <a:rPr lang="en-US" dirty="0"/>
              <a:t> e ) {</a:t>
            </a:r>
          </a:p>
          <a:p>
            <a:pPr marL="0" indent="0">
              <a:buNone/>
            </a:pPr>
            <a:r>
              <a:rPr lang="en-US" dirty="0"/>
              <a:t>    ;</a:t>
            </a:r>
          </a:p>
          <a:p>
            <a:pPr marL="0" indent="0">
              <a:buNone/>
            </a:pPr>
            <a:r>
              <a:rPr lang="en-US" dirty="0"/>
              <a:t>    }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29113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Notify</a:t>
            </a:r>
            <a:r>
              <a:rPr lang="es-MX" dirty="0"/>
              <a:t> y </a:t>
            </a:r>
            <a:r>
              <a:rPr lang="es-MX" dirty="0" err="1"/>
              <a:t>notify</a:t>
            </a:r>
            <a:r>
              <a:rPr lang="es-MX" dirty="0"/>
              <a:t> </a:t>
            </a:r>
            <a:r>
              <a:rPr lang="es-MX" dirty="0" err="1"/>
              <a:t>all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s-MX" dirty="0"/>
              <a:t>Para lograr una buena sincronización entre las tareas, se debe hacer uso de otros mecanismos de sincronización. 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Para lograr alternancia, usamos los métodos llamados </a:t>
            </a:r>
            <a:r>
              <a:rPr lang="es-MX" dirty="0" err="1"/>
              <a:t>wait</a:t>
            </a:r>
            <a:r>
              <a:rPr lang="es-MX" dirty="0"/>
              <a:t> y </a:t>
            </a:r>
            <a:r>
              <a:rPr lang="es-MX" dirty="0" err="1"/>
              <a:t>notify</a:t>
            </a:r>
            <a:r>
              <a:rPr lang="es-MX" dirty="0"/>
              <a:t>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El método </a:t>
            </a:r>
            <a:r>
              <a:rPr lang="es-MX" dirty="0" err="1"/>
              <a:t>notify</a:t>
            </a:r>
            <a:r>
              <a:rPr lang="es-MX" dirty="0"/>
              <a:t>() sólo despierta o desbloquea un hilo, si lo hay esperando. En cambio, </a:t>
            </a:r>
            <a:r>
              <a:rPr lang="es-MX" dirty="0" err="1"/>
              <a:t>notifyAll</a:t>
            </a:r>
            <a:r>
              <a:rPr lang="es-MX" dirty="0"/>
              <a:t>() despierta a todos los que estén esperando. </a:t>
            </a:r>
          </a:p>
          <a:p>
            <a:pPr algn="just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24237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Wait</a:t>
            </a:r>
            <a:r>
              <a:rPr lang="es-MX" dirty="0" smtClean="0"/>
              <a:t> (1/2)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/>
              <a:t>El método </a:t>
            </a:r>
            <a:r>
              <a:rPr lang="es-ES" dirty="0" err="1"/>
              <a:t>wait</a:t>
            </a:r>
            <a:r>
              <a:rPr lang="es-ES" dirty="0"/>
              <a:t>() hará que el hilo que invoca se bloquee hasta que ocurra un </a:t>
            </a:r>
            <a:r>
              <a:rPr lang="es-ES" i="1" dirty="0" err="1"/>
              <a:t>timeout</a:t>
            </a:r>
            <a:r>
              <a:rPr lang="es-ES" dirty="0"/>
              <a:t> u otro hilo llame al método </a:t>
            </a:r>
            <a:r>
              <a:rPr lang="es-ES" dirty="0" err="1"/>
              <a:t>notify</a:t>
            </a:r>
            <a:r>
              <a:rPr lang="es-ES" dirty="0"/>
              <a:t>() o </a:t>
            </a:r>
            <a:r>
              <a:rPr lang="es-ES" dirty="0" err="1"/>
              <a:t>notifyAll</a:t>
            </a:r>
            <a:r>
              <a:rPr lang="es-ES" dirty="0"/>
              <a:t>() sobre el mismo objeto (lo primero que ocurra).</a:t>
            </a:r>
          </a:p>
          <a:p>
            <a:endParaRPr lang="es-ES" dirty="0"/>
          </a:p>
          <a:p>
            <a:pPr algn="just"/>
            <a:r>
              <a:rPr lang="es-MX" dirty="0"/>
              <a:t>Cuando un hilo llama a </a:t>
            </a:r>
            <a:r>
              <a:rPr lang="es-MX" dirty="0" err="1"/>
              <a:t>wait</a:t>
            </a:r>
            <a:r>
              <a:rPr lang="es-MX" dirty="0"/>
              <a:t>(), la llave que éste tiene es liberada, así otro proceso que esperaba por ingresar al monitor puede hacerlo. </a:t>
            </a:r>
          </a:p>
          <a:p>
            <a:pPr algn="just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25456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Luego que un hilo despierta y como parte del </a:t>
            </a:r>
            <a:r>
              <a:rPr lang="es-MX" dirty="0" err="1"/>
              <a:t>wait</a:t>
            </a:r>
            <a:r>
              <a:rPr lang="es-MX" dirty="0"/>
              <a:t>() tratará de reingresar al monitor pidiendo la llave nuevamente, podría tener que esperar a que otro hilo la libere.</a:t>
            </a:r>
            <a:endParaRPr lang="en-US" dirty="0"/>
          </a:p>
          <a:p>
            <a:endParaRPr lang="es-MX" dirty="0"/>
          </a:p>
          <a:p>
            <a:pPr algn="just"/>
            <a:r>
              <a:rPr lang="es-MX" dirty="0"/>
              <a:t>Los llamados </a:t>
            </a:r>
            <a:r>
              <a:rPr lang="es-MX" dirty="0" err="1"/>
              <a:t>wait</a:t>
            </a:r>
            <a:r>
              <a:rPr lang="es-MX" dirty="0"/>
              <a:t>(), </a:t>
            </a:r>
            <a:r>
              <a:rPr lang="es-MX" dirty="0" err="1"/>
              <a:t>notify</a:t>
            </a:r>
            <a:r>
              <a:rPr lang="es-MX" dirty="0"/>
              <a:t>() y </a:t>
            </a:r>
            <a:r>
              <a:rPr lang="es-MX" dirty="0" err="1"/>
              <a:t>notifyAll</a:t>
            </a:r>
            <a:r>
              <a:rPr lang="es-MX" dirty="0"/>
              <a:t>(), sólo pueden ser llamados dentro de un método o bloque sincronizado.</a:t>
            </a:r>
            <a:endParaRPr lang="en-US" dirty="0"/>
          </a:p>
          <a:p>
            <a:pPr algn="just"/>
            <a:endParaRPr lang="es-MX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s-MX" dirty="0" err="1" smtClean="0"/>
              <a:t>Wait</a:t>
            </a:r>
            <a:r>
              <a:rPr lang="es-MX" dirty="0" smtClean="0"/>
              <a:t> (2/2)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79538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827584" y="332657"/>
            <a:ext cx="4464496" cy="6192687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Adobe Garamond Pro" pitchFamily="18" charset="0"/>
              </a:rPr>
              <a:t>import java.io.*;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Adobe Garamond Pro" pitchFamily="18" charset="0"/>
              </a:rPr>
              <a:t>public class </a:t>
            </a:r>
            <a:r>
              <a:rPr lang="en-US" sz="1600" dirty="0" err="1" smtClean="0">
                <a:latin typeface="Adobe Garamond Pro" pitchFamily="18" charset="0"/>
              </a:rPr>
              <a:t>PandC</a:t>
            </a:r>
            <a:r>
              <a:rPr lang="en-US" sz="1600" dirty="0" smtClean="0">
                <a:latin typeface="Adobe Garamond Pro" pitchFamily="18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Adobe Garamond Pro" pitchFamily="18" charset="0"/>
              </a:rPr>
              <a:t>  static </a:t>
            </a:r>
            <a:r>
              <a:rPr lang="en-US" sz="1600" dirty="0" err="1" smtClean="0">
                <a:latin typeface="Adobe Garamond Pro" pitchFamily="18" charset="0"/>
              </a:rPr>
              <a:t>int</a:t>
            </a:r>
            <a:r>
              <a:rPr lang="en-US" sz="1600" dirty="0" smtClean="0">
                <a:latin typeface="Adobe Garamond Pro" pitchFamily="18" charset="0"/>
              </a:rPr>
              <a:t> </a:t>
            </a:r>
            <a:r>
              <a:rPr lang="en-US" sz="1600" dirty="0" err="1" smtClean="0">
                <a:latin typeface="Adobe Garamond Pro" pitchFamily="18" charset="0"/>
              </a:rPr>
              <a:t>produceSpeed</a:t>
            </a:r>
            <a:r>
              <a:rPr lang="en-US" sz="1600" dirty="0" smtClean="0">
                <a:latin typeface="Adobe Garamond Pro" pitchFamily="18" charset="0"/>
              </a:rPr>
              <a:t> = 200;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Adobe Garamond Pro" pitchFamily="18" charset="0"/>
              </a:rPr>
              <a:t>  static </a:t>
            </a:r>
            <a:r>
              <a:rPr lang="en-US" sz="1600" dirty="0" err="1" smtClean="0">
                <a:latin typeface="Adobe Garamond Pro" pitchFamily="18" charset="0"/>
              </a:rPr>
              <a:t>int</a:t>
            </a:r>
            <a:r>
              <a:rPr lang="en-US" sz="1600" dirty="0" smtClean="0">
                <a:latin typeface="Adobe Garamond Pro" pitchFamily="18" charset="0"/>
              </a:rPr>
              <a:t> </a:t>
            </a:r>
            <a:r>
              <a:rPr lang="en-US" sz="1600" dirty="0" err="1" smtClean="0">
                <a:latin typeface="Adobe Garamond Pro" pitchFamily="18" charset="0"/>
              </a:rPr>
              <a:t>consumeSpeed</a:t>
            </a:r>
            <a:r>
              <a:rPr lang="en-US" sz="1600" dirty="0" smtClean="0">
                <a:latin typeface="Adobe Garamond Pro" pitchFamily="18" charset="0"/>
              </a:rPr>
              <a:t> = 200;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Adobe Garamond Pro" pitchFamily="18" charset="0"/>
              </a:rPr>
              <a:t>  public static void main (String </a:t>
            </a:r>
            <a:r>
              <a:rPr lang="en-US" sz="1600" dirty="0" err="1" smtClean="0">
                <a:latin typeface="Adobe Garamond Pro" pitchFamily="18" charset="0"/>
              </a:rPr>
              <a:t>args</a:t>
            </a:r>
            <a:r>
              <a:rPr lang="en-US" sz="1600" dirty="0" smtClean="0">
                <a:latin typeface="Adobe Garamond Pro" pitchFamily="18" charset="0"/>
              </a:rPr>
              <a:t>[])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Adobe Garamond Pro" pitchFamily="18" charset="0"/>
              </a:rPr>
              <a:t>    if (</a:t>
            </a:r>
            <a:r>
              <a:rPr lang="en-US" sz="1600" dirty="0" err="1" smtClean="0">
                <a:latin typeface="Adobe Garamond Pro" pitchFamily="18" charset="0"/>
              </a:rPr>
              <a:t>args.length</a:t>
            </a:r>
            <a:r>
              <a:rPr lang="en-US" sz="1600" dirty="0" smtClean="0">
                <a:latin typeface="Adobe Garamond Pro" pitchFamily="18" charset="0"/>
              </a:rPr>
              <a:t> &gt; 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Adobe Garamond Pro" pitchFamily="18" charset="0"/>
              </a:rPr>
              <a:t>      </a:t>
            </a:r>
            <a:r>
              <a:rPr lang="en-US" sz="1600" dirty="0" err="1" smtClean="0">
                <a:latin typeface="Adobe Garamond Pro" pitchFamily="18" charset="0"/>
              </a:rPr>
              <a:t>produceSpeed</a:t>
            </a:r>
            <a:r>
              <a:rPr lang="en-US" sz="1600" dirty="0" smtClean="0">
                <a:latin typeface="Adobe Garamond Pro" pitchFamily="18" charset="0"/>
              </a:rPr>
              <a:t> = </a:t>
            </a:r>
            <a:r>
              <a:rPr lang="en-US" sz="1600" dirty="0" err="1" smtClean="0">
                <a:latin typeface="Adobe Garamond Pro" pitchFamily="18" charset="0"/>
              </a:rPr>
              <a:t>Integer.parseInt</a:t>
            </a:r>
            <a:r>
              <a:rPr lang="en-US" sz="1600" dirty="0" smtClean="0">
                <a:latin typeface="Adobe Garamond Pro" pitchFamily="18" charset="0"/>
              </a:rPr>
              <a:t> (</a:t>
            </a:r>
            <a:r>
              <a:rPr lang="en-US" sz="1600" dirty="0" err="1" smtClean="0">
                <a:latin typeface="Adobe Garamond Pro" pitchFamily="18" charset="0"/>
              </a:rPr>
              <a:t>args</a:t>
            </a:r>
            <a:r>
              <a:rPr lang="en-US" sz="1600" dirty="0" smtClean="0">
                <a:latin typeface="Adobe Garamond Pro" pitchFamily="18" charset="0"/>
              </a:rPr>
              <a:t>[0]);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Adobe Garamond Pro" pitchFamily="18" charset="0"/>
              </a:rPr>
              <a:t>    if (</a:t>
            </a:r>
            <a:r>
              <a:rPr lang="en-US" sz="1600" dirty="0" err="1" smtClean="0">
                <a:latin typeface="Adobe Garamond Pro" pitchFamily="18" charset="0"/>
              </a:rPr>
              <a:t>args.length</a:t>
            </a:r>
            <a:r>
              <a:rPr lang="en-US" sz="1600" dirty="0" smtClean="0">
                <a:latin typeface="Adobe Garamond Pro" pitchFamily="18" charset="0"/>
              </a:rPr>
              <a:t> &gt; 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Adobe Garamond Pro" pitchFamily="18" charset="0"/>
              </a:rPr>
              <a:t>      </a:t>
            </a:r>
            <a:r>
              <a:rPr lang="en-US" sz="1600" dirty="0" err="1" smtClean="0">
                <a:latin typeface="Adobe Garamond Pro" pitchFamily="18" charset="0"/>
              </a:rPr>
              <a:t>consumeSpeed</a:t>
            </a:r>
            <a:r>
              <a:rPr lang="en-US" sz="1600" dirty="0" smtClean="0">
                <a:latin typeface="Adobe Garamond Pro" pitchFamily="18" charset="0"/>
              </a:rPr>
              <a:t> = </a:t>
            </a:r>
            <a:r>
              <a:rPr lang="en-US" sz="1600" dirty="0" err="1" smtClean="0">
                <a:latin typeface="Adobe Garamond Pro" pitchFamily="18" charset="0"/>
              </a:rPr>
              <a:t>Integer.parseInt</a:t>
            </a:r>
            <a:r>
              <a:rPr lang="en-US" sz="1600" dirty="0" smtClean="0">
                <a:latin typeface="Adobe Garamond Pro" pitchFamily="18" charset="0"/>
              </a:rPr>
              <a:t> (</a:t>
            </a:r>
            <a:r>
              <a:rPr lang="en-US" sz="1600" dirty="0" err="1" smtClean="0">
                <a:latin typeface="Adobe Garamond Pro" pitchFamily="18" charset="0"/>
              </a:rPr>
              <a:t>args</a:t>
            </a:r>
            <a:r>
              <a:rPr lang="en-US" sz="1600" dirty="0" smtClean="0">
                <a:latin typeface="Adobe Garamond Pro" pitchFamily="18" charset="0"/>
              </a:rPr>
              <a:t>[1]);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Adobe Garamond Pro" pitchFamily="18" charset="0"/>
              </a:rPr>
              <a:t>    Monitor </a:t>
            </a:r>
            <a:r>
              <a:rPr lang="en-US" sz="1600" dirty="0" err="1" smtClean="0">
                <a:latin typeface="Adobe Garamond Pro" pitchFamily="18" charset="0"/>
              </a:rPr>
              <a:t>monitor</a:t>
            </a:r>
            <a:r>
              <a:rPr lang="en-US" sz="1600" dirty="0" smtClean="0">
                <a:latin typeface="Adobe Garamond Pro" pitchFamily="18" charset="0"/>
              </a:rPr>
              <a:t> = new Monitor();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Adobe Garamond Pro" pitchFamily="18" charset="0"/>
              </a:rPr>
              <a:t>    new Producer(monitor, </a:t>
            </a:r>
            <a:r>
              <a:rPr lang="en-US" sz="1600" dirty="0" err="1" smtClean="0">
                <a:latin typeface="Adobe Garamond Pro" pitchFamily="18" charset="0"/>
              </a:rPr>
              <a:t>produceSpeed</a:t>
            </a:r>
            <a:r>
              <a:rPr lang="en-US" sz="1600" dirty="0" smtClean="0">
                <a:latin typeface="Adobe Garamond Pro" pitchFamily="18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Adobe Garamond Pro" pitchFamily="18" charset="0"/>
              </a:rPr>
              <a:t>    new Consumer(monitor, </a:t>
            </a:r>
            <a:r>
              <a:rPr lang="en-US" sz="1600" dirty="0" err="1" smtClean="0">
                <a:latin typeface="Adobe Garamond Pro" pitchFamily="18" charset="0"/>
              </a:rPr>
              <a:t>consumeSpeed</a:t>
            </a:r>
            <a:r>
              <a:rPr lang="en-US" sz="1600" dirty="0" smtClean="0">
                <a:latin typeface="Adobe Garamond Pro" pitchFamily="18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Adobe Garamond Pro" pitchFamily="18" charset="0"/>
              </a:rPr>
              <a:t>    try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Adobe Garamond Pro" pitchFamily="18" charset="0"/>
              </a:rPr>
              <a:t>      </a:t>
            </a:r>
            <a:r>
              <a:rPr lang="en-US" sz="1600" b="1" dirty="0" err="1" smtClean="0">
                <a:solidFill>
                  <a:srgbClr val="00B050"/>
                </a:solidFill>
                <a:latin typeface="Adobe Garamond Pro" pitchFamily="18" charset="0"/>
              </a:rPr>
              <a:t>Thread.sleep</a:t>
            </a:r>
            <a:r>
              <a:rPr lang="en-US" sz="1600" b="1" dirty="0" smtClean="0">
                <a:solidFill>
                  <a:srgbClr val="00B050"/>
                </a:solidFill>
                <a:latin typeface="Adobe Garamond Pro" pitchFamily="18" charset="0"/>
              </a:rPr>
              <a:t>(10000);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Adobe Garamond Pro" pitchFamily="18" charset="0"/>
              </a:rPr>
              <a:t>    } catch (</a:t>
            </a:r>
            <a:r>
              <a:rPr lang="en-US" sz="1600" b="1" dirty="0" err="1" smtClean="0">
                <a:solidFill>
                  <a:srgbClr val="00B050"/>
                </a:solidFill>
                <a:latin typeface="Adobe Garamond Pro" pitchFamily="18" charset="0"/>
              </a:rPr>
              <a:t>InterruptedException</a:t>
            </a:r>
            <a:r>
              <a:rPr lang="en-US" sz="1600" dirty="0" smtClean="0">
                <a:latin typeface="Adobe Garamond Pro" pitchFamily="18" charset="0"/>
              </a:rPr>
              <a:t> 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Adobe Garamond Pro" pitchFamily="18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Adobe Garamond Pro" pitchFamily="18" charset="0"/>
              </a:rPr>
              <a:t>    </a:t>
            </a:r>
            <a:r>
              <a:rPr lang="en-US" sz="1600" dirty="0" err="1" smtClean="0">
                <a:latin typeface="Adobe Garamond Pro" pitchFamily="18" charset="0"/>
              </a:rPr>
              <a:t>System.exit</a:t>
            </a:r>
            <a:r>
              <a:rPr lang="en-US" sz="1600" dirty="0" smtClean="0">
                <a:latin typeface="Adobe Garamond Pro" pitchFamily="18" charset="0"/>
              </a:rPr>
              <a:t>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Adobe Garamond Pro" pitchFamily="18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Adobe Garamond Pro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6254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Hilos (1/2)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76866" y="2492896"/>
            <a:ext cx="6798736" cy="3444997"/>
          </a:xfrm>
        </p:spPr>
        <p:txBody>
          <a:bodyPr/>
          <a:lstStyle/>
          <a:p>
            <a:pPr algn="just"/>
            <a:endParaRPr lang="es-MX" dirty="0" smtClean="0"/>
          </a:p>
          <a:p>
            <a:pPr algn="just"/>
            <a:r>
              <a:rPr lang="es-MX" dirty="0" smtClean="0"/>
              <a:t>Los hilos permiten </a:t>
            </a:r>
            <a:r>
              <a:rPr lang="es-MX" dirty="0"/>
              <a:t>que el flujo del </a:t>
            </a:r>
            <a:r>
              <a:rPr lang="es-MX" dirty="0" smtClean="0"/>
              <a:t> programa </a:t>
            </a:r>
            <a:r>
              <a:rPr lang="es-MX" dirty="0"/>
              <a:t>sea divido en dos o </a:t>
            </a:r>
            <a:r>
              <a:rPr lang="es-MX" dirty="0" smtClean="0"/>
              <a:t>más </a:t>
            </a:r>
            <a:r>
              <a:rPr lang="es-MX" dirty="0"/>
              <a:t>partes, cada una </a:t>
            </a:r>
            <a:r>
              <a:rPr lang="es-MX" dirty="0" smtClean="0"/>
              <a:t>ocupándose  </a:t>
            </a:r>
            <a:r>
              <a:rPr lang="es-MX" dirty="0"/>
              <a:t>de alguna tarea de forma </a:t>
            </a:r>
            <a:r>
              <a:rPr lang="es-MX" dirty="0" smtClean="0"/>
              <a:t> independiente.</a:t>
            </a:r>
          </a:p>
          <a:p>
            <a:pPr algn="just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8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5"/>
          <p:cNvSpPr txBox="1"/>
          <p:nvPr/>
        </p:nvSpPr>
        <p:spPr>
          <a:xfrm>
            <a:off x="827584" y="332656"/>
            <a:ext cx="684076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400" dirty="0" smtClean="0">
                <a:latin typeface="Adobe Garamond Pro" pitchFamily="18" charset="0"/>
              </a:rPr>
              <a:t>class Monitor {</a:t>
            </a:r>
          </a:p>
          <a:p>
            <a:pPr>
              <a:spcBef>
                <a:spcPts val="0"/>
              </a:spcBef>
            </a:pPr>
            <a:r>
              <a:rPr lang="en-US" sz="1400" dirty="0" smtClean="0">
                <a:latin typeface="Adobe Garamond Pro" pitchFamily="18" charset="0"/>
              </a:rPr>
              <a:t>  </a:t>
            </a:r>
            <a:r>
              <a:rPr lang="en-US" sz="1400" dirty="0" err="1" smtClean="0">
                <a:latin typeface="Adobe Garamond Pro" pitchFamily="18" charset="0"/>
              </a:rPr>
              <a:t>PrintWriter</a:t>
            </a:r>
            <a:r>
              <a:rPr lang="en-US" sz="1400" dirty="0" smtClean="0">
                <a:latin typeface="Adobe Garamond Pro" pitchFamily="18" charset="0"/>
              </a:rPr>
              <a:t> out = new </a:t>
            </a:r>
            <a:r>
              <a:rPr lang="en-US" sz="1400" dirty="0" err="1" smtClean="0">
                <a:latin typeface="Adobe Garamond Pro" pitchFamily="18" charset="0"/>
              </a:rPr>
              <a:t>PrintWriter</a:t>
            </a:r>
            <a:r>
              <a:rPr lang="en-US" sz="1400" dirty="0" smtClean="0">
                <a:latin typeface="Adobe Garamond Pro" pitchFamily="18" charset="0"/>
              </a:rPr>
              <a:t> (</a:t>
            </a:r>
            <a:r>
              <a:rPr lang="en-US" sz="1400" dirty="0" err="1" smtClean="0">
                <a:latin typeface="Adobe Garamond Pro" pitchFamily="18" charset="0"/>
              </a:rPr>
              <a:t>System.out</a:t>
            </a:r>
            <a:r>
              <a:rPr lang="en-US" sz="1400" dirty="0" smtClean="0">
                <a:latin typeface="Adobe Garamond Pro" pitchFamily="18" charset="0"/>
              </a:rPr>
              <a:t>, true);</a:t>
            </a:r>
          </a:p>
          <a:p>
            <a:pPr>
              <a:spcBef>
                <a:spcPts val="0"/>
              </a:spcBef>
            </a:pPr>
            <a:r>
              <a:rPr lang="en-US" sz="1400" dirty="0" smtClean="0">
                <a:latin typeface="Adobe Garamond Pro" pitchFamily="18" charset="0"/>
              </a:rPr>
              <a:t>  </a:t>
            </a:r>
            <a:r>
              <a:rPr lang="en-US" sz="1400" dirty="0" err="1" smtClean="0">
                <a:latin typeface="Adobe Garamond Pro" pitchFamily="18" charset="0"/>
              </a:rPr>
              <a:t>int</a:t>
            </a:r>
            <a:r>
              <a:rPr lang="en-US" sz="1400" dirty="0" smtClean="0">
                <a:latin typeface="Adobe Garamond Pro" pitchFamily="18" charset="0"/>
              </a:rPr>
              <a:t> token;</a:t>
            </a:r>
          </a:p>
          <a:p>
            <a:pPr>
              <a:spcBef>
                <a:spcPts val="0"/>
              </a:spcBef>
            </a:pPr>
            <a:r>
              <a:rPr lang="en-US" sz="1400" dirty="0" smtClean="0">
                <a:latin typeface="Adobe Garamond Pro" pitchFamily="18" charset="0"/>
              </a:rPr>
              <a:t>  </a:t>
            </a:r>
            <a:r>
              <a:rPr lang="en-US" sz="1400" dirty="0" err="1" smtClean="0">
                <a:latin typeface="Adobe Garamond Pro" pitchFamily="18" charset="0"/>
              </a:rPr>
              <a:t>boolean</a:t>
            </a:r>
            <a:r>
              <a:rPr lang="en-US" sz="1400" dirty="0" smtClean="0">
                <a:latin typeface="Adobe Garamond Pro" pitchFamily="18" charset="0"/>
              </a:rPr>
              <a:t> </a:t>
            </a:r>
            <a:r>
              <a:rPr lang="en-US" sz="1400" dirty="0" err="1" smtClean="0">
                <a:latin typeface="Adobe Garamond Pro" pitchFamily="18" charset="0"/>
              </a:rPr>
              <a:t>valueSet</a:t>
            </a:r>
            <a:r>
              <a:rPr lang="en-US" sz="1400" dirty="0" smtClean="0">
                <a:latin typeface="Adobe Garamond Pro" pitchFamily="18" charset="0"/>
              </a:rPr>
              <a:t> = false;</a:t>
            </a:r>
          </a:p>
          <a:p>
            <a:pPr>
              <a:spcBef>
                <a:spcPts val="0"/>
              </a:spcBef>
            </a:pPr>
            <a:r>
              <a:rPr lang="en-US" sz="1400" dirty="0" smtClean="0">
                <a:latin typeface="Adobe Garamond Pro" pitchFamily="18" charset="0"/>
              </a:rPr>
              <a:t>    //get token value</a:t>
            </a:r>
          </a:p>
          <a:p>
            <a:pPr>
              <a:spcBef>
                <a:spcPts val="0"/>
              </a:spcBef>
            </a:pPr>
            <a:r>
              <a:rPr lang="en-US" sz="1400" dirty="0" smtClean="0">
                <a:latin typeface="Adobe Garamond Pro" pitchFamily="18" charset="0"/>
              </a:rPr>
              <a:t>  </a:t>
            </a:r>
            <a:r>
              <a:rPr lang="en-US" sz="1400" b="1" dirty="0" smtClean="0">
                <a:solidFill>
                  <a:srgbClr val="00B050"/>
                </a:solidFill>
                <a:latin typeface="Adobe Garamond Pro" pitchFamily="18" charset="0"/>
              </a:rPr>
              <a:t>synchronized</a:t>
            </a:r>
            <a:r>
              <a:rPr lang="en-US" sz="1400" dirty="0" smtClean="0">
                <a:latin typeface="Adobe Garamond Pro" pitchFamily="18" charset="0"/>
              </a:rPr>
              <a:t> </a:t>
            </a:r>
            <a:r>
              <a:rPr lang="en-US" sz="1400" dirty="0" err="1" smtClean="0">
                <a:latin typeface="Adobe Garamond Pro" pitchFamily="18" charset="0"/>
              </a:rPr>
              <a:t>int</a:t>
            </a:r>
            <a:r>
              <a:rPr lang="en-US" sz="1400" dirty="0" smtClean="0">
                <a:latin typeface="Adobe Garamond Pro" pitchFamily="18" charset="0"/>
              </a:rPr>
              <a:t> get () {</a:t>
            </a:r>
          </a:p>
          <a:p>
            <a:pPr>
              <a:spcBef>
                <a:spcPts val="0"/>
              </a:spcBef>
            </a:pPr>
            <a:r>
              <a:rPr lang="en-US" sz="1400" dirty="0" smtClean="0">
                <a:latin typeface="Adobe Garamond Pro" pitchFamily="18" charset="0"/>
              </a:rPr>
              <a:t>    if (! </a:t>
            </a:r>
            <a:r>
              <a:rPr lang="en-US" sz="1400" dirty="0" err="1" smtClean="0">
                <a:latin typeface="Adobe Garamond Pro" pitchFamily="18" charset="0"/>
              </a:rPr>
              <a:t>valueSet</a:t>
            </a:r>
            <a:r>
              <a:rPr lang="en-US" sz="1400" dirty="0" smtClean="0">
                <a:latin typeface="Adobe Garamond Pro" pitchFamily="18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1400" dirty="0" smtClean="0">
                <a:latin typeface="Adobe Garamond Pro" pitchFamily="18" charset="0"/>
              </a:rPr>
              <a:t>      try {</a:t>
            </a:r>
          </a:p>
          <a:p>
            <a:pPr>
              <a:spcBef>
                <a:spcPts val="0"/>
              </a:spcBef>
            </a:pPr>
            <a:r>
              <a:rPr lang="en-US" sz="1400" dirty="0" smtClean="0">
                <a:latin typeface="Adobe Garamond Pro" pitchFamily="18" charset="0"/>
              </a:rPr>
              <a:t>        </a:t>
            </a:r>
            <a:r>
              <a:rPr lang="en-US" sz="1400" b="1" dirty="0" smtClean="0">
                <a:solidFill>
                  <a:srgbClr val="00B050"/>
                </a:solidFill>
                <a:latin typeface="Adobe Garamond Pro" pitchFamily="18" charset="0"/>
              </a:rPr>
              <a:t>wait();</a:t>
            </a:r>
          </a:p>
          <a:p>
            <a:pPr>
              <a:spcBef>
                <a:spcPts val="0"/>
              </a:spcBef>
            </a:pPr>
            <a:r>
              <a:rPr lang="en-US" sz="1400" dirty="0" smtClean="0">
                <a:latin typeface="Adobe Garamond Pro" pitchFamily="18" charset="0"/>
              </a:rPr>
              <a:t>      } catch (</a:t>
            </a:r>
            <a:r>
              <a:rPr lang="en-US" sz="1400" dirty="0" err="1" smtClean="0">
                <a:latin typeface="Adobe Garamond Pro" pitchFamily="18" charset="0"/>
              </a:rPr>
              <a:t>InterruptedException</a:t>
            </a:r>
            <a:r>
              <a:rPr lang="en-US" sz="1400" dirty="0" smtClean="0">
                <a:latin typeface="Adobe Garamond Pro" pitchFamily="18" charset="0"/>
              </a:rPr>
              <a:t> e) {</a:t>
            </a:r>
          </a:p>
          <a:p>
            <a:pPr>
              <a:spcBef>
                <a:spcPts val="0"/>
              </a:spcBef>
            </a:pPr>
            <a:r>
              <a:rPr lang="en-US" sz="1400" dirty="0" smtClean="0">
                <a:latin typeface="Adobe Garamond Pro" pitchFamily="18" charset="0"/>
              </a:rPr>
              <a:t>      }</a:t>
            </a:r>
          </a:p>
          <a:p>
            <a:pPr>
              <a:spcBef>
                <a:spcPts val="0"/>
              </a:spcBef>
            </a:pPr>
            <a:r>
              <a:rPr lang="en-US" sz="1400" dirty="0" smtClean="0">
                <a:latin typeface="Adobe Garamond Pro" pitchFamily="18" charset="0"/>
              </a:rPr>
              <a:t>    </a:t>
            </a:r>
            <a:r>
              <a:rPr lang="en-US" sz="1400" dirty="0" err="1" smtClean="0">
                <a:latin typeface="Adobe Garamond Pro" pitchFamily="18" charset="0"/>
              </a:rPr>
              <a:t>valueSet</a:t>
            </a:r>
            <a:r>
              <a:rPr lang="en-US" sz="1400" dirty="0" smtClean="0">
                <a:latin typeface="Adobe Garamond Pro" pitchFamily="18" charset="0"/>
              </a:rPr>
              <a:t> = false;</a:t>
            </a:r>
          </a:p>
          <a:p>
            <a:pPr>
              <a:spcBef>
                <a:spcPts val="0"/>
              </a:spcBef>
            </a:pPr>
            <a:r>
              <a:rPr lang="en-US" sz="1400" dirty="0" smtClean="0">
                <a:latin typeface="Adobe Garamond Pro" pitchFamily="18" charset="0"/>
              </a:rPr>
              <a:t>    </a:t>
            </a:r>
            <a:r>
              <a:rPr lang="en-US" sz="1400" dirty="0" err="1" smtClean="0">
                <a:latin typeface="Adobe Garamond Pro" pitchFamily="18" charset="0"/>
              </a:rPr>
              <a:t>out.println</a:t>
            </a:r>
            <a:r>
              <a:rPr lang="en-US" sz="1400" dirty="0" smtClean="0">
                <a:latin typeface="Adobe Garamond Pro" pitchFamily="18" charset="0"/>
              </a:rPr>
              <a:t> ("Got: " + token);</a:t>
            </a:r>
          </a:p>
          <a:p>
            <a:pPr>
              <a:spcBef>
                <a:spcPts val="0"/>
              </a:spcBef>
            </a:pPr>
            <a:r>
              <a:rPr lang="en-US" sz="1400" b="1" dirty="0" smtClean="0">
                <a:solidFill>
                  <a:srgbClr val="00B050"/>
                </a:solidFill>
                <a:latin typeface="Adobe Garamond Pro" pitchFamily="18" charset="0"/>
              </a:rPr>
              <a:t>    notify();</a:t>
            </a:r>
          </a:p>
          <a:p>
            <a:pPr>
              <a:spcBef>
                <a:spcPts val="0"/>
              </a:spcBef>
            </a:pPr>
            <a:r>
              <a:rPr lang="en-US" sz="1400" dirty="0" smtClean="0">
                <a:latin typeface="Adobe Garamond Pro" pitchFamily="18" charset="0"/>
              </a:rPr>
              <a:t>    return token;</a:t>
            </a:r>
          </a:p>
          <a:p>
            <a:pPr>
              <a:spcBef>
                <a:spcPts val="0"/>
              </a:spcBef>
            </a:pPr>
            <a:r>
              <a:rPr lang="en-US" sz="1400" dirty="0" smtClean="0">
                <a:latin typeface="Adobe Garamond Pro" pitchFamily="18" charset="0"/>
              </a:rPr>
              <a:t>  }</a:t>
            </a:r>
          </a:p>
          <a:p>
            <a:r>
              <a:rPr lang="en-US" sz="1400" dirty="0" smtClean="0">
                <a:latin typeface="Adobe Garamond Pro" pitchFamily="18" charset="0"/>
              </a:rPr>
              <a:t>synchronized void set (</a:t>
            </a:r>
            <a:r>
              <a:rPr lang="en-US" sz="1400" dirty="0" err="1" smtClean="0">
                <a:latin typeface="Adobe Garamond Pro" pitchFamily="18" charset="0"/>
              </a:rPr>
              <a:t>int</a:t>
            </a:r>
            <a:r>
              <a:rPr lang="en-US" sz="1400" dirty="0" smtClean="0">
                <a:latin typeface="Adobe Garamond Pro" pitchFamily="18" charset="0"/>
              </a:rPr>
              <a:t> value) </a:t>
            </a:r>
            <a:r>
              <a:rPr lang="en-US" sz="1400" dirty="0">
                <a:latin typeface="Adobe Garamond Pro" pitchFamily="18" charset="0"/>
              </a:rPr>
              <a:t>{//set token </a:t>
            </a:r>
            <a:r>
              <a:rPr lang="en-US" sz="1400" dirty="0" smtClean="0">
                <a:latin typeface="Adobe Garamond Pro" pitchFamily="18" charset="0"/>
              </a:rPr>
              <a:t>value</a:t>
            </a:r>
          </a:p>
          <a:p>
            <a:pPr>
              <a:spcBef>
                <a:spcPts val="0"/>
              </a:spcBef>
            </a:pPr>
            <a:r>
              <a:rPr lang="en-US" sz="1400" dirty="0" smtClean="0">
                <a:latin typeface="Adobe Garamond Pro" pitchFamily="18" charset="0"/>
              </a:rPr>
              <a:t>    if (</a:t>
            </a:r>
            <a:r>
              <a:rPr lang="en-US" sz="1400" dirty="0" err="1" smtClean="0">
                <a:latin typeface="Adobe Garamond Pro" pitchFamily="18" charset="0"/>
              </a:rPr>
              <a:t>valueSet</a:t>
            </a:r>
            <a:r>
              <a:rPr lang="en-US" sz="1400" dirty="0" smtClean="0">
                <a:latin typeface="Adobe Garamond Pro" pitchFamily="18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1400" dirty="0" smtClean="0">
                <a:latin typeface="Adobe Garamond Pro" pitchFamily="18" charset="0"/>
              </a:rPr>
              <a:t>      try {</a:t>
            </a:r>
          </a:p>
          <a:p>
            <a:pPr>
              <a:spcBef>
                <a:spcPts val="0"/>
              </a:spcBef>
            </a:pPr>
            <a:r>
              <a:rPr lang="en-US" sz="1400" dirty="0" smtClean="0">
                <a:latin typeface="Adobe Garamond Pro" pitchFamily="18" charset="0"/>
              </a:rPr>
              <a:t>        </a:t>
            </a:r>
            <a:r>
              <a:rPr lang="en-US" sz="1400" b="1" dirty="0" smtClean="0">
                <a:solidFill>
                  <a:srgbClr val="00B050"/>
                </a:solidFill>
                <a:latin typeface="Adobe Garamond Pro" pitchFamily="18" charset="0"/>
              </a:rPr>
              <a:t>wait();</a:t>
            </a:r>
          </a:p>
          <a:p>
            <a:pPr>
              <a:spcBef>
                <a:spcPts val="0"/>
              </a:spcBef>
            </a:pPr>
            <a:r>
              <a:rPr lang="en-US" sz="1400" dirty="0" smtClean="0">
                <a:latin typeface="Adobe Garamond Pro" pitchFamily="18" charset="0"/>
              </a:rPr>
              <a:t>      } catch (</a:t>
            </a:r>
            <a:r>
              <a:rPr lang="en-US" sz="1400" dirty="0" err="1" smtClean="0">
                <a:latin typeface="Adobe Garamond Pro" pitchFamily="18" charset="0"/>
              </a:rPr>
              <a:t>InterruptedException</a:t>
            </a:r>
            <a:r>
              <a:rPr lang="en-US" sz="1400" dirty="0" smtClean="0">
                <a:latin typeface="Adobe Garamond Pro" pitchFamily="18" charset="0"/>
              </a:rPr>
              <a:t> e) {</a:t>
            </a:r>
          </a:p>
          <a:p>
            <a:pPr>
              <a:spcBef>
                <a:spcPts val="0"/>
              </a:spcBef>
            </a:pPr>
            <a:r>
              <a:rPr lang="en-US" sz="1400" dirty="0" smtClean="0">
                <a:latin typeface="Adobe Garamond Pro" pitchFamily="18" charset="0"/>
              </a:rPr>
              <a:t>      }</a:t>
            </a:r>
          </a:p>
          <a:p>
            <a:pPr>
              <a:spcBef>
                <a:spcPts val="0"/>
              </a:spcBef>
            </a:pPr>
            <a:r>
              <a:rPr lang="en-US" sz="1400" dirty="0" smtClean="0">
                <a:latin typeface="Adobe Garamond Pro" pitchFamily="18" charset="0"/>
              </a:rPr>
              <a:t>    </a:t>
            </a:r>
            <a:r>
              <a:rPr lang="en-US" sz="1400" dirty="0" err="1" smtClean="0">
                <a:latin typeface="Adobe Garamond Pro" pitchFamily="18" charset="0"/>
              </a:rPr>
              <a:t>valueSet</a:t>
            </a:r>
            <a:r>
              <a:rPr lang="en-US" sz="1400" dirty="0" smtClean="0">
                <a:latin typeface="Adobe Garamond Pro" pitchFamily="18" charset="0"/>
              </a:rPr>
              <a:t> = true;</a:t>
            </a:r>
          </a:p>
          <a:p>
            <a:pPr>
              <a:spcBef>
                <a:spcPts val="0"/>
              </a:spcBef>
            </a:pPr>
            <a:r>
              <a:rPr lang="en-US" sz="1400" dirty="0" smtClean="0">
                <a:latin typeface="Adobe Garamond Pro" pitchFamily="18" charset="0"/>
              </a:rPr>
              <a:t>    token = value;</a:t>
            </a:r>
          </a:p>
          <a:p>
            <a:pPr>
              <a:spcBef>
                <a:spcPts val="0"/>
              </a:spcBef>
            </a:pPr>
            <a:r>
              <a:rPr lang="en-US" sz="1400" dirty="0" smtClean="0">
                <a:latin typeface="Adobe Garamond Pro" pitchFamily="18" charset="0"/>
              </a:rPr>
              <a:t>    </a:t>
            </a:r>
            <a:r>
              <a:rPr lang="en-US" sz="1400" dirty="0" err="1" smtClean="0">
                <a:latin typeface="Adobe Garamond Pro" pitchFamily="18" charset="0"/>
              </a:rPr>
              <a:t>out.println</a:t>
            </a:r>
            <a:r>
              <a:rPr lang="en-US" sz="1400" dirty="0" smtClean="0">
                <a:latin typeface="Adobe Garamond Pro" pitchFamily="18" charset="0"/>
              </a:rPr>
              <a:t> ("Set: " + token);</a:t>
            </a:r>
          </a:p>
          <a:p>
            <a:pPr>
              <a:spcBef>
                <a:spcPts val="0"/>
              </a:spcBef>
            </a:pPr>
            <a:r>
              <a:rPr lang="en-US" sz="1400" b="1" dirty="0" smtClean="0">
                <a:solidFill>
                  <a:srgbClr val="00B050"/>
                </a:solidFill>
                <a:latin typeface="Adobe Garamond Pro" pitchFamily="18" charset="0"/>
              </a:rPr>
              <a:t>    notify();</a:t>
            </a:r>
          </a:p>
          <a:p>
            <a:pPr>
              <a:spcBef>
                <a:spcPts val="0"/>
              </a:spcBef>
            </a:pPr>
            <a:r>
              <a:rPr lang="en-US" sz="1400" dirty="0" smtClean="0">
                <a:latin typeface="Adobe Garamond Pro" pitchFamily="18" charset="0"/>
              </a:rPr>
              <a:t>  }</a:t>
            </a:r>
          </a:p>
          <a:p>
            <a:pPr>
              <a:spcBef>
                <a:spcPts val="0"/>
              </a:spcBef>
            </a:pPr>
            <a:r>
              <a:rPr lang="en-US" sz="1400" dirty="0" smtClean="0">
                <a:latin typeface="Adobe Garamond Pro" pitchFamily="18" charset="0"/>
              </a:rPr>
              <a:t>}</a:t>
            </a:r>
            <a:endParaRPr lang="en-US" sz="1400" dirty="0">
              <a:latin typeface="Adobe Garamond Pro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37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00978" y="776394"/>
            <a:ext cx="540876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Garamond Pro" pitchFamily="18" charset="0"/>
              </a:rPr>
              <a:t>class Producer implements Runnable {</a:t>
            </a:r>
          </a:p>
          <a:p>
            <a:r>
              <a:rPr lang="en-US" dirty="0" smtClean="0">
                <a:latin typeface="Adobe Garamond Pro" pitchFamily="18" charset="0"/>
              </a:rPr>
              <a:t>  Monitor </a:t>
            </a:r>
            <a:r>
              <a:rPr lang="en-US" dirty="0" err="1" smtClean="0">
                <a:latin typeface="Adobe Garamond Pro" pitchFamily="18" charset="0"/>
              </a:rPr>
              <a:t>monitor</a:t>
            </a:r>
            <a:r>
              <a:rPr lang="en-US" dirty="0" smtClean="0">
                <a:latin typeface="Adobe Garamond Pro" pitchFamily="18" charset="0"/>
              </a:rPr>
              <a:t>;</a:t>
            </a:r>
          </a:p>
          <a:p>
            <a:r>
              <a:rPr lang="en-US" dirty="0" smtClean="0">
                <a:latin typeface="Adobe Garamond Pro" pitchFamily="18" charset="0"/>
              </a:rPr>
              <a:t>  </a:t>
            </a:r>
            <a:r>
              <a:rPr lang="en-US" dirty="0" err="1" smtClean="0">
                <a:latin typeface="Adobe Garamond Pro" pitchFamily="18" charset="0"/>
              </a:rPr>
              <a:t>int</a:t>
            </a:r>
            <a:r>
              <a:rPr lang="en-US" dirty="0" smtClean="0">
                <a:latin typeface="Adobe Garamond Pro" pitchFamily="18" charset="0"/>
              </a:rPr>
              <a:t> speed;</a:t>
            </a:r>
          </a:p>
          <a:p>
            <a:r>
              <a:rPr lang="en-US" dirty="0" smtClean="0">
                <a:latin typeface="Adobe Garamond Pro" pitchFamily="18" charset="0"/>
              </a:rPr>
              <a:t>  Producer (Monitor </a:t>
            </a:r>
            <a:r>
              <a:rPr lang="en-US" dirty="0" err="1" smtClean="0">
                <a:latin typeface="Adobe Garamond Pro" pitchFamily="18" charset="0"/>
              </a:rPr>
              <a:t>monitor</a:t>
            </a:r>
            <a:r>
              <a:rPr lang="en-US" dirty="0" smtClean="0">
                <a:latin typeface="Adobe Garamond Pro" pitchFamily="18" charset="0"/>
              </a:rPr>
              <a:t>, </a:t>
            </a:r>
            <a:r>
              <a:rPr lang="en-US" dirty="0" err="1" smtClean="0">
                <a:latin typeface="Adobe Garamond Pro" pitchFamily="18" charset="0"/>
              </a:rPr>
              <a:t>int</a:t>
            </a:r>
            <a:r>
              <a:rPr lang="en-US" dirty="0" smtClean="0">
                <a:latin typeface="Adobe Garamond Pro" pitchFamily="18" charset="0"/>
              </a:rPr>
              <a:t> speed) {</a:t>
            </a:r>
          </a:p>
          <a:p>
            <a:r>
              <a:rPr lang="en-US" dirty="0" smtClean="0">
                <a:latin typeface="Adobe Garamond Pro" pitchFamily="18" charset="0"/>
              </a:rPr>
              <a:t>    </a:t>
            </a:r>
            <a:r>
              <a:rPr lang="en-US" dirty="0" err="1" smtClean="0">
                <a:latin typeface="Adobe Garamond Pro" pitchFamily="18" charset="0"/>
              </a:rPr>
              <a:t>this.monitor</a:t>
            </a:r>
            <a:r>
              <a:rPr lang="en-US" dirty="0" smtClean="0">
                <a:latin typeface="Adobe Garamond Pro" pitchFamily="18" charset="0"/>
              </a:rPr>
              <a:t> = monitor;</a:t>
            </a:r>
          </a:p>
          <a:p>
            <a:r>
              <a:rPr lang="en-US" dirty="0" smtClean="0">
                <a:latin typeface="Adobe Garamond Pro" pitchFamily="18" charset="0"/>
              </a:rPr>
              <a:t>    </a:t>
            </a:r>
            <a:r>
              <a:rPr lang="en-US" dirty="0" err="1" smtClean="0">
                <a:latin typeface="Adobe Garamond Pro" pitchFamily="18" charset="0"/>
              </a:rPr>
              <a:t>this.speed</a:t>
            </a:r>
            <a:r>
              <a:rPr lang="en-US" dirty="0" smtClean="0">
                <a:latin typeface="Adobe Garamond Pro" pitchFamily="18" charset="0"/>
              </a:rPr>
              <a:t> = speed;</a:t>
            </a:r>
          </a:p>
          <a:p>
            <a:r>
              <a:rPr lang="en-US" dirty="0" smtClean="0">
                <a:latin typeface="Adobe Garamond Pro" pitchFamily="18" charset="0"/>
              </a:rPr>
              <a:t>    new Thread (this, "Producer").start();</a:t>
            </a:r>
          </a:p>
          <a:p>
            <a:r>
              <a:rPr lang="en-US" dirty="0" smtClean="0">
                <a:latin typeface="Adobe Garamond Pro" pitchFamily="18" charset="0"/>
              </a:rPr>
              <a:t>  }</a:t>
            </a:r>
          </a:p>
          <a:p>
            <a:r>
              <a:rPr lang="en-US" dirty="0" smtClean="0">
                <a:latin typeface="Adobe Garamond Pro" pitchFamily="18" charset="0"/>
              </a:rPr>
              <a:t>  public void run() {</a:t>
            </a:r>
          </a:p>
          <a:p>
            <a:r>
              <a:rPr lang="en-US" dirty="0" smtClean="0">
                <a:latin typeface="Adobe Garamond Pro" pitchFamily="18" charset="0"/>
              </a:rPr>
              <a:t>    </a:t>
            </a:r>
            <a:r>
              <a:rPr lang="en-US" dirty="0" err="1" smtClean="0">
                <a:latin typeface="Adobe Garamond Pro" pitchFamily="18" charset="0"/>
              </a:rPr>
              <a:t>int</a:t>
            </a:r>
            <a:r>
              <a:rPr lang="en-US" dirty="0" smtClean="0">
                <a:latin typeface="Adobe Garamond Pro" pitchFamily="18" charset="0"/>
              </a:rPr>
              <a:t> </a:t>
            </a:r>
            <a:r>
              <a:rPr lang="en-US" dirty="0" err="1" smtClean="0">
                <a:latin typeface="Adobe Garamond Pro" pitchFamily="18" charset="0"/>
              </a:rPr>
              <a:t>i</a:t>
            </a:r>
            <a:r>
              <a:rPr lang="en-US" dirty="0" smtClean="0">
                <a:latin typeface="Adobe Garamond Pro" pitchFamily="18" charset="0"/>
              </a:rPr>
              <a:t> = 0;</a:t>
            </a:r>
          </a:p>
          <a:p>
            <a:r>
              <a:rPr lang="en-US" dirty="0" smtClean="0">
                <a:latin typeface="Adobe Garamond Pro" pitchFamily="18" charset="0"/>
              </a:rPr>
              <a:t>    while (true) {</a:t>
            </a:r>
          </a:p>
          <a:p>
            <a:r>
              <a:rPr lang="en-US" dirty="0" smtClean="0">
                <a:latin typeface="Adobe Garamond Pro" pitchFamily="18" charset="0"/>
              </a:rPr>
              <a:t>      </a:t>
            </a:r>
            <a:r>
              <a:rPr lang="en-US" dirty="0" err="1" smtClean="0">
                <a:latin typeface="Adobe Garamond Pro" pitchFamily="18" charset="0"/>
              </a:rPr>
              <a:t>monitor.set</a:t>
            </a:r>
            <a:r>
              <a:rPr lang="en-US" dirty="0" smtClean="0">
                <a:latin typeface="Adobe Garamond Pro" pitchFamily="18" charset="0"/>
              </a:rPr>
              <a:t> (</a:t>
            </a:r>
            <a:r>
              <a:rPr lang="en-US" dirty="0" err="1" smtClean="0">
                <a:latin typeface="Adobe Garamond Pro" pitchFamily="18" charset="0"/>
              </a:rPr>
              <a:t>i</a:t>
            </a:r>
            <a:r>
              <a:rPr lang="en-US" dirty="0" smtClean="0">
                <a:latin typeface="Adobe Garamond Pro" pitchFamily="18" charset="0"/>
              </a:rPr>
              <a:t>++);</a:t>
            </a:r>
          </a:p>
          <a:p>
            <a:r>
              <a:rPr lang="en-US" dirty="0" smtClean="0">
                <a:latin typeface="Adobe Garamond Pro" pitchFamily="18" charset="0"/>
              </a:rPr>
              <a:t>      try {</a:t>
            </a:r>
          </a:p>
          <a:p>
            <a:r>
              <a:rPr lang="en-US" dirty="0" smtClean="0">
                <a:latin typeface="Adobe Garamond Pro" pitchFamily="18" charset="0"/>
              </a:rPr>
              <a:t>        </a:t>
            </a:r>
            <a:r>
              <a:rPr lang="en-US" dirty="0" err="1" smtClean="0">
                <a:solidFill>
                  <a:srgbClr val="00B050"/>
                </a:solidFill>
                <a:latin typeface="Adobe Garamond Pro" pitchFamily="18" charset="0"/>
              </a:rPr>
              <a:t>Thread.sleep</a:t>
            </a:r>
            <a:r>
              <a:rPr lang="en-US" dirty="0" smtClean="0">
                <a:latin typeface="Adobe Garamond Pro" pitchFamily="18" charset="0"/>
              </a:rPr>
              <a:t> ((</a:t>
            </a:r>
            <a:r>
              <a:rPr lang="en-US" dirty="0" err="1" smtClean="0">
                <a:latin typeface="Adobe Garamond Pro" pitchFamily="18" charset="0"/>
              </a:rPr>
              <a:t>int</a:t>
            </a:r>
            <a:r>
              <a:rPr lang="en-US" dirty="0" smtClean="0">
                <a:latin typeface="Adobe Garamond Pro" pitchFamily="18" charset="0"/>
              </a:rPr>
              <a:t>) (</a:t>
            </a:r>
            <a:r>
              <a:rPr lang="en-US" dirty="0" err="1" smtClean="0">
                <a:latin typeface="Adobe Garamond Pro" pitchFamily="18" charset="0"/>
              </a:rPr>
              <a:t>Math.random</a:t>
            </a:r>
            <a:r>
              <a:rPr lang="en-US" dirty="0" smtClean="0">
                <a:latin typeface="Adobe Garamond Pro" pitchFamily="18" charset="0"/>
              </a:rPr>
              <a:t>() * speed));</a:t>
            </a:r>
          </a:p>
          <a:p>
            <a:r>
              <a:rPr lang="en-US" dirty="0" smtClean="0">
                <a:latin typeface="Adobe Garamond Pro" pitchFamily="18" charset="0"/>
              </a:rPr>
              <a:t>      } catch (</a:t>
            </a:r>
            <a:r>
              <a:rPr lang="en-US" dirty="0" err="1" smtClean="0">
                <a:latin typeface="Adobe Garamond Pro" pitchFamily="18" charset="0"/>
              </a:rPr>
              <a:t>InterruptedException</a:t>
            </a:r>
            <a:r>
              <a:rPr lang="en-US" dirty="0" smtClean="0">
                <a:latin typeface="Adobe Garamond Pro" pitchFamily="18" charset="0"/>
              </a:rPr>
              <a:t> e) {</a:t>
            </a:r>
          </a:p>
          <a:p>
            <a:r>
              <a:rPr lang="en-US" dirty="0" smtClean="0">
                <a:latin typeface="Adobe Garamond Pro" pitchFamily="18" charset="0"/>
              </a:rPr>
              <a:t>      }</a:t>
            </a:r>
          </a:p>
          <a:p>
            <a:r>
              <a:rPr lang="en-US" dirty="0" smtClean="0">
                <a:latin typeface="Adobe Garamond Pro" pitchFamily="18" charset="0"/>
              </a:rPr>
              <a:t>    }</a:t>
            </a:r>
          </a:p>
          <a:p>
            <a:r>
              <a:rPr lang="en-US" dirty="0" smtClean="0">
                <a:latin typeface="Adobe Garamond Pro" pitchFamily="18" charset="0"/>
              </a:rPr>
              <a:t>  }</a:t>
            </a:r>
          </a:p>
          <a:p>
            <a:r>
              <a:rPr lang="en-US" dirty="0" smtClean="0">
                <a:latin typeface="Adobe Garamond Pro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6239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4"/>
          <p:cNvSpPr txBox="1"/>
          <p:nvPr/>
        </p:nvSpPr>
        <p:spPr>
          <a:xfrm>
            <a:off x="536656" y="759130"/>
            <a:ext cx="511546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Garamond Pro" pitchFamily="18" charset="0"/>
              </a:rPr>
              <a:t>class Consumer implements Runnable {</a:t>
            </a:r>
          </a:p>
          <a:p>
            <a:r>
              <a:rPr lang="en-US" dirty="0" smtClean="0">
                <a:latin typeface="Adobe Garamond Pro" pitchFamily="18" charset="0"/>
              </a:rPr>
              <a:t>  Monitor </a:t>
            </a:r>
            <a:r>
              <a:rPr lang="en-US" dirty="0" err="1" smtClean="0">
                <a:latin typeface="Adobe Garamond Pro" pitchFamily="18" charset="0"/>
              </a:rPr>
              <a:t>monitor</a:t>
            </a:r>
            <a:r>
              <a:rPr lang="en-US" dirty="0" smtClean="0">
                <a:latin typeface="Adobe Garamond Pro" pitchFamily="18" charset="0"/>
              </a:rPr>
              <a:t>;</a:t>
            </a:r>
          </a:p>
          <a:p>
            <a:r>
              <a:rPr lang="en-US" dirty="0" smtClean="0">
                <a:latin typeface="Adobe Garamond Pro" pitchFamily="18" charset="0"/>
              </a:rPr>
              <a:t>  </a:t>
            </a:r>
            <a:r>
              <a:rPr lang="en-US" dirty="0" err="1" smtClean="0">
                <a:latin typeface="Adobe Garamond Pro" pitchFamily="18" charset="0"/>
              </a:rPr>
              <a:t>int</a:t>
            </a:r>
            <a:r>
              <a:rPr lang="en-US" dirty="0" smtClean="0">
                <a:latin typeface="Adobe Garamond Pro" pitchFamily="18" charset="0"/>
              </a:rPr>
              <a:t> speed;</a:t>
            </a:r>
          </a:p>
          <a:p>
            <a:r>
              <a:rPr lang="en-US" dirty="0" smtClean="0">
                <a:latin typeface="Adobe Garamond Pro" pitchFamily="18" charset="0"/>
              </a:rPr>
              <a:t>  Consumer (Monitor </a:t>
            </a:r>
            <a:r>
              <a:rPr lang="en-US" dirty="0" err="1" smtClean="0">
                <a:latin typeface="Adobe Garamond Pro" pitchFamily="18" charset="0"/>
              </a:rPr>
              <a:t>monitor</a:t>
            </a:r>
            <a:r>
              <a:rPr lang="en-US" dirty="0" smtClean="0">
                <a:latin typeface="Adobe Garamond Pro" pitchFamily="18" charset="0"/>
              </a:rPr>
              <a:t>, </a:t>
            </a:r>
            <a:r>
              <a:rPr lang="en-US" dirty="0" err="1" smtClean="0">
                <a:latin typeface="Adobe Garamond Pro" pitchFamily="18" charset="0"/>
              </a:rPr>
              <a:t>int</a:t>
            </a:r>
            <a:r>
              <a:rPr lang="en-US" dirty="0" smtClean="0">
                <a:latin typeface="Adobe Garamond Pro" pitchFamily="18" charset="0"/>
              </a:rPr>
              <a:t> speed) {</a:t>
            </a:r>
          </a:p>
          <a:p>
            <a:r>
              <a:rPr lang="en-US" dirty="0" smtClean="0">
                <a:latin typeface="Adobe Garamond Pro" pitchFamily="18" charset="0"/>
              </a:rPr>
              <a:t>    </a:t>
            </a:r>
            <a:r>
              <a:rPr lang="en-US" dirty="0" err="1" smtClean="0">
                <a:latin typeface="Adobe Garamond Pro" pitchFamily="18" charset="0"/>
              </a:rPr>
              <a:t>this.monitor</a:t>
            </a:r>
            <a:r>
              <a:rPr lang="en-US" dirty="0" smtClean="0">
                <a:latin typeface="Adobe Garamond Pro" pitchFamily="18" charset="0"/>
              </a:rPr>
              <a:t> = monitor;</a:t>
            </a:r>
          </a:p>
          <a:p>
            <a:r>
              <a:rPr lang="en-US" dirty="0" smtClean="0">
                <a:latin typeface="Adobe Garamond Pro" pitchFamily="18" charset="0"/>
              </a:rPr>
              <a:t>    </a:t>
            </a:r>
            <a:r>
              <a:rPr lang="en-US" dirty="0" err="1" smtClean="0">
                <a:latin typeface="Adobe Garamond Pro" pitchFamily="18" charset="0"/>
              </a:rPr>
              <a:t>this.speed</a:t>
            </a:r>
            <a:r>
              <a:rPr lang="en-US" dirty="0" smtClean="0">
                <a:latin typeface="Adobe Garamond Pro" pitchFamily="18" charset="0"/>
              </a:rPr>
              <a:t> = speed;</a:t>
            </a:r>
          </a:p>
          <a:p>
            <a:r>
              <a:rPr lang="en-US" dirty="0" smtClean="0">
                <a:latin typeface="Adobe Garamond Pro" pitchFamily="18" charset="0"/>
              </a:rPr>
              <a:t>    new Thread (this, "Consumer").start();</a:t>
            </a:r>
          </a:p>
          <a:p>
            <a:r>
              <a:rPr lang="en-US" dirty="0" smtClean="0">
                <a:latin typeface="Adobe Garamond Pro" pitchFamily="18" charset="0"/>
              </a:rPr>
              <a:t>  }</a:t>
            </a:r>
          </a:p>
          <a:p>
            <a:r>
              <a:rPr lang="en-US" dirty="0" smtClean="0">
                <a:latin typeface="Adobe Garamond Pro" pitchFamily="18" charset="0"/>
              </a:rPr>
              <a:t>  public void run() {</a:t>
            </a:r>
          </a:p>
          <a:p>
            <a:r>
              <a:rPr lang="en-US" dirty="0" smtClean="0">
                <a:latin typeface="Adobe Garamond Pro" pitchFamily="18" charset="0"/>
              </a:rPr>
              <a:t>    while (true) {</a:t>
            </a:r>
          </a:p>
          <a:p>
            <a:r>
              <a:rPr lang="en-US" dirty="0" smtClean="0">
                <a:latin typeface="Adobe Garamond Pro" pitchFamily="18" charset="0"/>
              </a:rPr>
              <a:t>      </a:t>
            </a:r>
            <a:r>
              <a:rPr lang="en-US" dirty="0" err="1" smtClean="0">
                <a:latin typeface="Adobe Garamond Pro" pitchFamily="18" charset="0"/>
              </a:rPr>
              <a:t>monitor.get</a:t>
            </a:r>
            <a:r>
              <a:rPr lang="en-US" dirty="0" smtClean="0">
                <a:latin typeface="Adobe Garamond Pro" pitchFamily="18" charset="0"/>
              </a:rPr>
              <a:t>();</a:t>
            </a:r>
          </a:p>
          <a:p>
            <a:r>
              <a:rPr lang="en-US" dirty="0" smtClean="0">
                <a:latin typeface="Adobe Garamond Pro" pitchFamily="18" charset="0"/>
              </a:rPr>
              <a:t>      try {</a:t>
            </a:r>
          </a:p>
          <a:p>
            <a:r>
              <a:rPr lang="en-US" dirty="0" smtClean="0">
                <a:latin typeface="Adobe Garamond Pro" pitchFamily="18" charset="0"/>
              </a:rPr>
              <a:t>        </a:t>
            </a:r>
            <a:r>
              <a:rPr lang="en-US" dirty="0" err="1" smtClean="0">
                <a:solidFill>
                  <a:srgbClr val="00B050"/>
                </a:solidFill>
                <a:latin typeface="Adobe Garamond Pro" pitchFamily="18" charset="0"/>
              </a:rPr>
              <a:t>Thread.sleep</a:t>
            </a:r>
            <a:r>
              <a:rPr lang="en-US" dirty="0" smtClean="0">
                <a:latin typeface="Adobe Garamond Pro" pitchFamily="18" charset="0"/>
              </a:rPr>
              <a:t> ((</a:t>
            </a:r>
            <a:r>
              <a:rPr lang="en-US" dirty="0" err="1" smtClean="0">
                <a:latin typeface="Adobe Garamond Pro" pitchFamily="18" charset="0"/>
              </a:rPr>
              <a:t>int</a:t>
            </a:r>
            <a:r>
              <a:rPr lang="en-US" dirty="0" smtClean="0">
                <a:latin typeface="Adobe Garamond Pro" pitchFamily="18" charset="0"/>
              </a:rPr>
              <a:t>) (</a:t>
            </a:r>
            <a:r>
              <a:rPr lang="en-US" dirty="0" err="1" smtClean="0">
                <a:latin typeface="Adobe Garamond Pro" pitchFamily="18" charset="0"/>
              </a:rPr>
              <a:t>Math.random</a:t>
            </a:r>
            <a:r>
              <a:rPr lang="en-US" dirty="0" smtClean="0">
                <a:latin typeface="Adobe Garamond Pro" pitchFamily="18" charset="0"/>
              </a:rPr>
              <a:t>() * speed));</a:t>
            </a:r>
          </a:p>
          <a:p>
            <a:r>
              <a:rPr lang="en-US" dirty="0" smtClean="0">
                <a:latin typeface="Adobe Garamond Pro" pitchFamily="18" charset="0"/>
              </a:rPr>
              <a:t>      } catch (</a:t>
            </a:r>
            <a:r>
              <a:rPr lang="en-US" dirty="0" err="1" smtClean="0">
                <a:latin typeface="Adobe Garamond Pro" pitchFamily="18" charset="0"/>
              </a:rPr>
              <a:t>InterruptedException</a:t>
            </a:r>
            <a:r>
              <a:rPr lang="en-US" dirty="0" smtClean="0">
                <a:latin typeface="Adobe Garamond Pro" pitchFamily="18" charset="0"/>
              </a:rPr>
              <a:t> e) {</a:t>
            </a:r>
          </a:p>
          <a:p>
            <a:r>
              <a:rPr lang="en-US" dirty="0" smtClean="0">
                <a:latin typeface="Adobe Garamond Pro" pitchFamily="18" charset="0"/>
              </a:rPr>
              <a:t>      }</a:t>
            </a:r>
          </a:p>
          <a:p>
            <a:r>
              <a:rPr lang="en-US" dirty="0" smtClean="0">
                <a:latin typeface="Adobe Garamond Pro" pitchFamily="18" charset="0"/>
              </a:rPr>
              <a:t>    }</a:t>
            </a:r>
          </a:p>
          <a:p>
            <a:r>
              <a:rPr lang="en-US" dirty="0" smtClean="0">
                <a:latin typeface="Adobe Garamond Pro" pitchFamily="18" charset="0"/>
              </a:rPr>
              <a:t>  }</a:t>
            </a:r>
          </a:p>
          <a:p>
            <a:r>
              <a:rPr lang="en-US" dirty="0" smtClean="0">
                <a:latin typeface="Adobe Garamond Pro" pitchFamily="18" charset="0"/>
              </a:rPr>
              <a:t>}</a:t>
            </a:r>
          </a:p>
          <a:p>
            <a:endParaRPr lang="en-US" dirty="0">
              <a:latin typeface="Adobe Garamond Pro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135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Referencias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expertojava.ua.es/dadm/restringido/java/sesion05-apuntes.html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http://www.infor.uva.es/~</a:t>
            </a:r>
            <a:r>
              <a:rPr lang="en-US" dirty="0" smtClean="0">
                <a:hlinkClick r:id="rId3"/>
              </a:rPr>
              <a:t>fdiaz/sd/doc/hilos</a:t>
            </a:r>
            <a:endParaRPr lang="en-US" dirty="0" smtClean="0"/>
          </a:p>
          <a:p>
            <a:r>
              <a:rPr lang="en-US" dirty="0">
                <a:hlinkClick r:id="rId4"/>
              </a:rPr>
              <a:t>http://profesores.elo.utfsm.cl/~</a:t>
            </a:r>
            <a:r>
              <a:rPr lang="en-US" dirty="0" smtClean="0">
                <a:hlinkClick r:id="rId4"/>
              </a:rPr>
              <a:t>agv/elo330/2s10/lectures/Java/threads/JavaThreads.html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095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88306" y="2708920"/>
            <a:ext cx="6798736" cy="3096343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Hay dos modos de conseguir </a:t>
            </a:r>
            <a:r>
              <a:rPr lang="es-MX" dirty="0" err="1"/>
              <a:t>threads</a:t>
            </a:r>
            <a:r>
              <a:rPr lang="es-MX" dirty="0"/>
              <a:t> en Java. Una es implementando la interface </a:t>
            </a:r>
            <a:r>
              <a:rPr lang="es-MX" i="1" dirty="0" err="1"/>
              <a:t>Runnable</a:t>
            </a:r>
            <a:r>
              <a:rPr lang="es-MX" dirty="0"/>
              <a:t>, la otra es extender la clase </a:t>
            </a:r>
            <a:r>
              <a:rPr lang="es-MX" i="1" dirty="0" err="1"/>
              <a:t>Thread</a:t>
            </a:r>
            <a:r>
              <a:rPr lang="es-MX" dirty="0" smtClean="0"/>
              <a:t>.</a:t>
            </a:r>
            <a:endParaRPr lang="es-MX" dirty="0"/>
          </a:p>
          <a:p>
            <a:pPr algn="just"/>
            <a:r>
              <a:rPr lang="es-MX" dirty="0"/>
              <a:t>Heredar de </a:t>
            </a:r>
            <a:r>
              <a:rPr lang="es-MX" dirty="0" err="1"/>
              <a:t>Thread</a:t>
            </a:r>
            <a:r>
              <a:rPr lang="es-MX" dirty="0"/>
              <a:t> redefiniendo el método run().</a:t>
            </a:r>
          </a:p>
          <a:p>
            <a:pPr algn="just"/>
            <a:r>
              <a:rPr lang="es-MX" dirty="0"/>
              <a:t>Crear una clase que implemente la interfaz </a:t>
            </a:r>
            <a:r>
              <a:rPr lang="es-MX" dirty="0" err="1"/>
              <a:t>Runnable</a:t>
            </a:r>
            <a:r>
              <a:rPr lang="es-MX" dirty="0"/>
              <a:t> que nos obliga a definir el método run().</a:t>
            </a:r>
            <a:endParaRPr lang="es-MX" dirty="0" smtClean="0"/>
          </a:p>
          <a:p>
            <a:pPr algn="just"/>
            <a:endParaRPr lang="es-MX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s-MX" dirty="0" smtClean="0"/>
              <a:t>Hilos (2/2)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24170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Clase </a:t>
            </a:r>
            <a:r>
              <a:rPr lang="es-MX" dirty="0" err="1" smtClean="0"/>
              <a:t>Thread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s-MX" dirty="0"/>
              <a:t>El primer método de crear un </a:t>
            </a:r>
            <a:r>
              <a:rPr lang="es-MX" dirty="0" smtClean="0"/>
              <a:t>hilo es </a:t>
            </a:r>
            <a:r>
              <a:rPr lang="es-MX" dirty="0"/>
              <a:t>simplemente extender la clase </a:t>
            </a:r>
            <a:r>
              <a:rPr lang="es-MX" dirty="0" err="1"/>
              <a:t>Thread</a:t>
            </a:r>
            <a:r>
              <a:rPr lang="es-MX" dirty="0" smtClean="0"/>
              <a:t>:</a:t>
            </a:r>
          </a:p>
          <a:p>
            <a:pPr marL="800100" lvl="2" indent="0" algn="just">
              <a:buNone/>
            </a:pPr>
            <a:r>
              <a:rPr lang="en-US" dirty="0">
                <a:latin typeface="Adobe Garamond Pro" pitchFamily="18" charset="0"/>
              </a:rPr>
              <a:t>class </a:t>
            </a:r>
            <a:r>
              <a:rPr lang="en-US" dirty="0" err="1" smtClean="0">
                <a:latin typeface="Adobe Garamond Pro" pitchFamily="18" charset="0"/>
              </a:rPr>
              <a:t>MiHilo</a:t>
            </a:r>
            <a:r>
              <a:rPr lang="en-US" dirty="0" smtClean="0">
                <a:latin typeface="Adobe Garamond Pro" pitchFamily="18" charset="0"/>
              </a:rPr>
              <a:t> </a:t>
            </a:r>
            <a:r>
              <a:rPr lang="en-US" dirty="0">
                <a:latin typeface="Adobe Garamond Pro" pitchFamily="18" charset="0"/>
              </a:rPr>
              <a:t>extends Thread {</a:t>
            </a:r>
          </a:p>
          <a:p>
            <a:pPr marL="800100" lvl="2" indent="0" algn="just">
              <a:buNone/>
            </a:pPr>
            <a:r>
              <a:rPr lang="en-US" dirty="0">
                <a:latin typeface="Adobe Garamond Pro" pitchFamily="18" charset="0"/>
              </a:rPr>
              <a:t>    public void run() {</a:t>
            </a:r>
          </a:p>
          <a:p>
            <a:pPr marL="800100" lvl="2" indent="0" algn="just">
              <a:buNone/>
            </a:pPr>
            <a:r>
              <a:rPr lang="en-US" dirty="0">
                <a:latin typeface="Adobe Garamond Pro" pitchFamily="18" charset="0"/>
              </a:rPr>
              <a:t>        . . .</a:t>
            </a:r>
          </a:p>
          <a:p>
            <a:pPr marL="800100" lvl="2" indent="0" algn="just">
              <a:buNone/>
            </a:pPr>
            <a:r>
              <a:rPr lang="en-US" dirty="0">
                <a:latin typeface="Adobe Garamond Pro" pitchFamily="18" charset="0"/>
              </a:rPr>
              <a:t>        </a:t>
            </a:r>
            <a:r>
              <a:rPr lang="en-US" dirty="0" smtClean="0">
                <a:latin typeface="Adobe Garamond Pro" pitchFamily="18" charset="0"/>
              </a:rPr>
              <a:t>}</a:t>
            </a:r>
          </a:p>
          <a:p>
            <a:pPr marL="800100" lvl="2" indent="0" algn="just">
              <a:buNone/>
            </a:pPr>
            <a:r>
              <a:rPr lang="en-US" dirty="0" smtClean="0">
                <a:latin typeface="Adobe Garamond Pro" pitchFamily="18" charset="0"/>
              </a:rPr>
              <a:t>}</a:t>
            </a:r>
          </a:p>
          <a:p>
            <a:pPr marL="400050" lvl="1" indent="0" algn="just">
              <a:buNone/>
            </a:pPr>
            <a:r>
              <a:rPr lang="en-US" b="1" dirty="0" smtClean="0">
                <a:latin typeface="Adobe Garamond Pro" pitchFamily="18" charset="0"/>
              </a:rPr>
              <a:t>Para </a:t>
            </a:r>
            <a:r>
              <a:rPr lang="en-US" b="1" dirty="0" err="1" smtClean="0">
                <a:latin typeface="Adobe Garamond Pro" pitchFamily="18" charset="0"/>
              </a:rPr>
              <a:t>instanciar</a:t>
            </a:r>
            <a:endParaRPr lang="en-US" b="1" dirty="0">
              <a:latin typeface="Adobe Garamond Pro" pitchFamily="18" charset="0"/>
            </a:endParaRPr>
          </a:p>
          <a:p>
            <a:pPr marL="800100" lvl="2" indent="0" algn="just">
              <a:buNone/>
            </a:pPr>
            <a:r>
              <a:rPr lang="en-US" dirty="0">
                <a:latin typeface="Adobe Garamond Pro" pitchFamily="18" charset="0"/>
              </a:rPr>
              <a:t>Thread t = new </a:t>
            </a:r>
            <a:r>
              <a:rPr lang="en-US" dirty="0" err="1" smtClean="0">
                <a:latin typeface="Adobe Garamond Pro" pitchFamily="18" charset="0"/>
              </a:rPr>
              <a:t>MiHilo</a:t>
            </a:r>
            <a:r>
              <a:rPr lang="en-US" dirty="0" smtClean="0">
                <a:latin typeface="Adobe Garamond Pro" pitchFamily="18" charset="0"/>
              </a:rPr>
              <a:t>();</a:t>
            </a:r>
            <a:endParaRPr lang="en-US" dirty="0">
              <a:latin typeface="Adobe Garamond Pro" pitchFamily="18" charset="0"/>
            </a:endParaRPr>
          </a:p>
          <a:p>
            <a:pPr marL="800100" lvl="2" indent="0" algn="just">
              <a:buNone/>
            </a:pPr>
            <a:r>
              <a:rPr lang="en-US" dirty="0" err="1">
                <a:latin typeface="Adobe Garamond Pro" pitchFamily="18" charset="0"/>
              </a:rPr>
              <a:t>t.start</a:t>
            </a:r>
            <a:r>
              <a:rPr lang="en-US" dirty="0">
                <a:latin typeface="Adobe Garamond Pro" pitchFamily="18" charset="0"/>
              </a:rPr>
              <a:t>();</a:t>
            </a:r>
          </a:p>
          <a:p>
            <a:pPr marL="800100" lvl="2" indent="0" algn="just">
              <a:buNone/>
            </a:pPr>
            <a:r>
              <a:rPr lang="en-US" dirty="0">
                <a:latin typeface="Adobe Garamond Pro" pitchFamily="18" charset="0"/>
              </a:rPr>
              <a:t> </a:t>
            </a:r>
            <a:endParaRPr lang="en-US" dirty="0" smtClean="0">
              <a:latin typeface="Adobe Garamond Pro" pitchFamily="18" charset="0"/>
            </a:endParaRPr>
          </a:p>
          <a:p>
            <a:pPr marL="800100" lvl="2" indent="0" algn="just">
              <a:buNone/>
            </a:pPr>
            <a:endParaRPr lang="es-MX" dirty="0">
              <a:latin typeface="Adobe Garamond Pro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350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Interface </a:t>
            </a:r>
            <a:r>
              <a:rPr lang="es-MX" dirty="0" err="1" smtClean="0"/>
              <a:t>Runnable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800100" lvl="2" indent="0">
              <a:buNone/>
            </a:pPr>
            <a:r>
              <a:rPr lang="es-MX" dirty="0" err="1">
                <a:latin typeface="Adobe Garamond Pro" pitchFamily="18" charset="0"/>
              </a:rPr>
              <a:t>public</a:t>
            </a:r>
            <a:r>
              <a:rPr lang="es-MX" dirty="0">
                <a:latin typeface="Adobe Garamond Pro" pitchFamily="18" charset="0"/>
              </a:rPr>
              <a:t> </a:t>
            </a:r>
            <a:r>
              <a:rPr lang="es-MX" dirty="0" err="1">
                <a:latin typeface="Adobe Garamond Pro" pitchFamily="18" charset="0"/>
              </a:rPr>
              <a:t>class</a:t>
            </a:r>
            <a:r>
              <a:rPr lang="es-MX" dirty="0">
                <a:latin typeface="Adobe Garamond Pro" pitchFamily="18" charset="0"/>
              </a:rPr>
              <a:t> </a:t>
            </a:r>
            <a:r>
              <a:rPr lang="es-MX" dirty="0" err="1">
                <a:latin typeface="Adobe Garamond Pro" pitchFamily="18" charset="0"/>
              </a:rPr>
              <a:t>EjemploHilo</a:t>
            </a:r>
            <a:r>
              <a:rPr lang="es-MX" dirty="0">
                <a:latin typeface="Adobe Garamond Pro" pitchFamily="18" charset="0"/>
              </a:rPr>
              <a:t> </a:t>
            </a:r>
            <a:r>
              <a:rPr lang="es-MX" dirty="0" err="1">
                <a:latin typeface="Adobe Garamond Pro" pitchFamily="18" charset="0"/>
              </a:rPr>
              <a:t>implements</a:t>
            </a:r>
            <a:r>
              <a:rPr lang="es-MX" dirty="0">
                <a:latin typeface="Adobe Garamond Pro" pitchFamily="18" charset="0"/>
              </a:rPr>
              <a:t> </a:t>
            </a:r>
            <a:r>
              <a:rPr lang="es-MX" dirty="0" err="1">
                <a:latin typeface="Adobe Garamond Pro" pitchFamily="18" charset="0"/>
              </a:rPr>
              <a:t>Runnable</a:t>
            </a:r>
            <a:endParaRPr lang="es-MX" dirty="0">
              <a:latin typeface="Adobe Garamond Pro" pitchFamily="18" charset="0"/>
            </a:endParaRPr>
          </a:p>
          <a:p>
            <a:pPr marL="800100" lvl="2" indent="0">
              <a:buNone/>
            </a:pPr>
            <a:r>
              <a:rPr lang="es-MX" dirty="0">
                <a:latin typeface="Adobe Garamond Pro" pitchFamily="18" charset="0"/>
              </a:rPr>
              <a:t>{</a:t>
            </a:r>
          </a:p>
          <a:p>
            <a:pPr marL="800100" lvl="2" indent="0">
              <a:buNone/>
            </a:pPr>
            <a:r>
              <a:rPr lang="es-MX" dirty="0">
                <a:latin typeface="Adobe Garamond Pro" pitchFamily="18" charset="0"/>
              </a:rPr>
              <a:t>    </a:t>
            </a:r>
            <a:r>
              <a:rPr lang="es-MX" dirty="0" err="1">
                <a:latin typeface="Adobe Garamond Pro" pitchFamily="18" charset="0"/>
              </a:rPr>
              <a:t>public</a:t>
            </a:r>
            <a:r>
              <a:rPr lang="es-MX" dirty="0">
                <a:latin typeface="Adobe Garamond Pro" pitchFamily="18" charset="0"/>
              </a:rPr>
              <a:t> </a:t>
            </a:r>
            <a:r>
              <a:rPr lang="es-MX" dirty="0" err="1">
                <a:latin typeface="Adobe Garamond Pro" pitchFamily="18" charset="0"/>
              </a:rPr>
              <a:t>void</a:t>
            </a:r>
            <a:r>
              <a:rPr lang="es-MX" dirty="0">
                <a:latin typeface="Adobe Garamond Pro" pitchFamily="18" charset="0"/>
              </a:rPr>
              <a:t> run() </a:t>
            </a:r>
          </a:p>
          <a:p>
            <a:pPr marL="800100" lvl="2" indent="0">
              <a:buNone/>
            </a:pPr>
            <a:r>
              <a:rPr lang="es-MX" dirty="0">
                <a:latin typeface="Adobe Garamond Pro" pitchFamily="18" charset="0"/>
              </a:rPr>
              <a:t>    {          </a:t>
            </a:r>
          </a:p>
          <a:p>
            <a:pPr marL="800100" lvl="2" indent="0">
              <a:buNone/>
            </a:pPr>
            <a:r>
              <a:rPr lang="es-MX" dirty="0">
                <a:latin typeface="Adobe Garamond Pro" pitchFamily="18" charset="0"/>
              </a:rPr>
              <a:t>        // Código del hilo      </a:t>
            </a:r>
          </a:p>
          <a:p>
            <a:pPr marL="800100" lvl="2" indent="0">
              <a:buNone/>
            </a:pPr>
            <a:r>
              <a:rPr lang="es-MX" dirty="0">
                <a:latin typeface="Adobe Garamond Pro" pitchFamily="18" charset="0"/>
              </a:rPr>
              <a:t>    }  </a:t>
            </a:r>
          </a:p>
          <a:p>
            <a:pPr marL="800100" lvl="2" indent="0">
              <a:buNone/>
            </a:pPr>
            <a:r>
              <a:rPr lang="es-MX" dirty="0" smtClean="0">
                <a:latin typeface="Adobe Garamond Pro" pitchFamily="18" charset="0"/>
              </a:rPr>
              <a:t>}</a:t>
            </a:r>
          </a:p>
          <a:p>
            <a:pPr marL="400050" lvl="1" indent="0">
              <a:buNone/>
            </a:pPr>
            <a:r>
              <a:rPr lang="es-MX" b="1" dirty="0" smtClean="0">
                <a:latin typeface="Adobe Garamond Pro" pitchFamily="18" charset="0"/>
              </a:rPr>
              <a:t>Para instanciar</a:t>
            </a:r>
          </a:p>
          <a:p>
            <a:pPr marL="800100" lvl="2" indent="0">
              <a:buNone/>
            </a:pPr>
            <a:r>
              <a:rPr lang="en-US" dirty="0">
                <a:latin typeface="Adobe Garamond Pro" pitchFamily="18" charset="0"/>
              </a:rPr>
              <a:t>Thread t = new Thread(new </a:t>
            </a:r>
            <a:r>
              <a:rPr lang="en-US" dirty="0" err="1">
                <a:latin typeface="Adobe Garamond Pro" pitchFamily="18" charset="0"/>
              </a:rPr>
              <a:t>EjemploHilo</a:t>
            </a:r>
            <a:r>
              <a:rPr lang="en-US" dirty="0">
                <a:latin typeface="Adobe Garamond Pro" pitchFamily="18" charset="0"/>
              </a:rPr>
              <a:t>());  </a:t>
            </a:r>
          </a:p>
          <a:p>
            <a:pPr marL="800100" lvl="2" indent="0">
              <a:buNone/>
            </a:pPr>
            <a:r>
              <a:rPr lang="en-US" dirty="0" err="1">
                <a:latin typeface="Adobe Garamond Pro" pitchFamily="18" charset="0"/>
              </a:rPr>
              <a:t>t.start</a:t>
            </a:r>
            <a:r>
              <a:rPr lang="en-US" dirty="0">
                <a:latin typeface="Adobe Garamond Pro" pitchFamily="18" charset="0"/>
              </a:rPr>
              <a:t>();</a:t>
            </a:r>
          </a:p>
          <a:p>
            <a:pPr marL="800100" lvl="2" indent="0">
              <a:buNone/>
            </a:pPr>
            <a:r>
              <a:rPr lang="en-US" dirty="0">
                <a:latin typeface="Adobe Garamond Pro" pitchFamily="18" charset="0"/>
              </a:rPr>
              <a:t> </a:t>
            </a:r>
            <a:endParaRPr lang="es-MX" dirty="0">
              <a:latin typeface="Adobe Garamond Pro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849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Ciclo de vida del hilo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 smtClean="0"/>
              <a:t>Cuando se invoca el método </a:t>
            </a:r>
            <a:r>
              <a:rPr lang="es-MX" dirty="0" err="1" smtClean="0"/>
              <a:t>start</a:t>
            </a:r>
            <a:r>
              <a:rPr lang="es-MX" dirty="0" smtClean="0"/>
              <a:t>() el hilo pasa a ser un hilo vivo, comenzándose a ejecutar el método run(), una vez que haya salido de este método pasará a su estado muerto.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4149080"/>
            <a:ext cx="4991100" cy="2066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7460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Synchronized</a:t>
            </a:r>
            <a:r>
              <a:rPr lang="es-MX" dirty="0" smtClean="0"/>
              <a:t> (1/2)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dirty="0" smtClean="0"/>
              <a:t>Se usa para indicar que ciertas partes del código (por lo regular, una función miembro) están sincronizadas, lo que quiere decir que solamente un subproceso puede acceder a dicho método a la vez.</a:t>
            </a:r>
          </a:p>
          <a:p>
            <a:pPr algn="just"/>
            <a:r>
              <a:rPr lang="es-MX" dirty="0" smtClean="0"/>
              <a:t>Permite asegurar el acceso competitivo a un objeto, se puede sincronizar métodos o bloques de sentencias.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08913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Synchronized</a:t>
            </a:r>
            <a:r>
              <a:rPr lang="es-MX" dirty="0" smtClean="0"/>
              <a:t> (2/2)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 smtClean="0"/>
              <a:t>Asegura que mientras un hilo esté ejecutando un método (bloque) sincronizado de un objeto, ningún otro hilo podrá ejecutar un método (bloque) sincronizado del mismo objeto.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24837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(1/3)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76866" y="2227220"/>
            <a:ext cx="6798736" cy="35862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1400" dirty="0" err="1" smtClean="0">
                <a:latin typeface="Adobe Garamond Pro" pitchFamily="18" charset="0"/>
              </a:rPr>
              <a:t>class</a:t>
            </a:r>
            <a:r>
              <a:rPr lang="es-MX" sz="1400" dirty="0" smtClean="0">
                <a:latin typeface="Adobe Garamond Pro" pitchFamily="18" charset="0"/>
              </a:rPr>
              <a:t> Cola {</a:t>
            </a:r>
          </a:p>
          <a:p>
            <a:pPr marL="0" indent="0">
              <a:buNone/>
            </a:pPr>
            <a:r>
              <a:rPr lang="es-MX" sz="1400" dirty="0" smtClean="0">
                <a:latin typeface="Adobe Garamond Pro" pitchFamily="18" charset="0"/>
              </a:rPr>
              <a:t>	</a:t>
            </a:r>
            <a:r>
              <a:rPr lang="es-MX" sz="1400" dirty="0" err="1" smtClean="0">
                <a:latin typeface="Adobe Garamond Pro" pitchFamily="18" charset="0"/>
              </a:rPr>
              <a:t>private</a:t>
            </a:r>
            <a:r>
              <a:rPr lang="es-MX" sz="1400" dirty="0" smtClean="0">
                <a:latin typeface="Adobe Garamond Pro" pitchFamily="18" charset="0"/>
              </a:rPr>
              <a:t> </a:t>
            </a:r>
            <a:r>
              <a:rPr lang="es-MX" sz="1400" dirty="0" err="1" smtClean="0">
                <a:latin typeface="Adobe Garamond Pro" pitchFamily="18" charset="0"/>
              </a:rPr>
              <a:t>int</a:t>
            </a:r>
            <a:r>
              <a:rPr lang="es-MX" sz="1400" dirty="0" smtClean="0">
                <a:latin typeface="Adobe Garamond Pro" pitchFamily="18" charset="0"/>
              </a:rPr>
              <a:t> [] datos;</a:t>
            </a:r>
          </a:p>
          <a:p>
            <a:pPr marL="0" indent="0">
              <a:buNone/>
            </a:pPr>
            <a:r>
              <a:rPr lang="es-MX" sz="1400" dirty="0" smtClean="0">
                <a:latin typeface="Adobe Garamond Pro" pitchFamily="18" charset="0"/>
              </a:rPr>
              <a:t>	</a:t>
            </a:r>
            <a:r>
              <a:rPr lang="es-MX" sz="1400" dirty="0" err="1" smtClean="0">
                <a:latin typeface="Adobe Garamond Pro" pitchFamily="18" charset="0"/>
              </a:rPr>
              <a:t>private</a:t>
            </a:r>
            <a:r>
              <a:rPr lang="es-MX" sz="1400" dirty="0" smtClean="0">
                <a:latin typeface="Adobe Garamond Pro" pitchFamily="18" charset="0"/>
              </a:rPr>
              <a:t> </a:t>
            </a:r>
            <a:r>
              <a:rPr lang="es-MX" sz="1400" dirty="0" err="1" smtClean="0">
                <a:latin typeface="Adobe Garamond Pro" pitchFamily="18" charset="0"/>
              </a:rPr>
              <a:t>int</a:t>
            </a:r>
            <a:r>
              <a:rPr lang="es-MX" sz="1400" dirty="0" smtClean="0">
                <a:latin typeface="Adobe Garamond Pro" pitchFamily="18" charset="0"/>
              </a:rPr>
              <a:t> entrada, salida, ocupados, </a:t>
            </a:r>
            <a:r>
              <a:rPr lang="es-MX" sz="1400" dirty="0" err="1" smtClean="0">
                <a:latin typeface="Adobe Garamond Pro" pitchFamily="18" charset="0"/>
              </a:rPr>
              <a:t>tamano</a:t>
            </a:r>
            <a:r>
              <a:rPr lang="es-MX" sz="1400" dirty="0" smtClean="0">
                <a:latin typeface="Adobe Garamond Pro" pitchFamily="18" charset="0"/>
              </a:rPr>
              <a:t>;</a:t>
            </a:r>
          </a:p>
          <a:p>
            <a:pPr marL="0" indent="0">
              <a:buNone/>
            </a:pPr>
            <a:r>
              <a:rPr lang="es-MX" sz="1400" dirty="0" smtClean="0">
                <a:latin typeface="Adobe Garamond Pro" pitchFamily="18" charset="0"/>
              </a:rPr>
              <a:t>	</a:t>
            </a:r>
            <a:r>
              <a:rPr lang="es-MX" sz="1400" dirty="0" err="1" smtClean="0">
                <a:latin typeface="Adobe Garamond Pro" pitchFamily="18" charset="0"/>
              </a:rPr>
              <a:t>public</a:t>
            </a:r>
            <a:r>
              <a:rPr lang="es-MX" sz="1400" dirty="0" smtClean="0">
                <a:latin typeface="Adobe Garamond Pro" pitchFamily="18" charset="0"/>
              </a:rPr>
              <a:t> Cola (</a:t>
            </a:r>
            <a:r>
              <a:rPr lang="es-MX" sz="1400" dirty="0" err="1" smtClean="0">
                <a:latin typeface="Adobe Garamond Pro" pitchFamily="18" charset="0"/>
              </a:rPr>
              <a:t>int</a:t>
            </a:r>
            <a:r>
              <a:rPr lang="es-MX" sz="1400" dirty="0" smtClean="0">
                <a:latin typeface="Adobe Garamond Pro" pitchFamily="18" charset="0"/>
              </a:rPr>
              <a:t> </a:t>
            </a:r>
            <a:r>
              <a:rPr lang="es-MX" sz="1400" dirty="0" err="1" smtClean="0">
                <a:latin typeface="Adobe Garamond Pro" pitchFamily="18" charset="0"/>
              </a:rPr>
              <a:t>tamanio</a:t>
            </a:r>
            <a:r>
              <a:rPr lang="es-MX" sz="1400" dirty="0" smtClean="0">
                <a:latin typeface="Adobe Garamond Pro" pitchFamily="18" charset="0"/>
              </a:rPr>
              <a:t>) {</a:t>
            </a:r>
          </a:p>
          <a:p>
            <a:pPr marL="0" indent="0">
              <a:buNone/>
            </a:pPr>
            <a:r>
              <a:rPr lang="es-MX" sz="1400" dirty="0" smtClean="0">
                <a:latin typeface="Adobe Garamond Pro" pitchFamily="18" charset="0"/>
              </a:rPr>
              <a:t>		datos = new </a:t>
            </a:r>
            <a:r>
              <a:rPr lang="es-MX" sz="1400" dirty="0" err="1" smtClean="0">
                <a:latin typeface="Adobe Garamond Pro" pitchFamily="18" charset="0"/>
              </a:rPr>
              <a:t>int</a:t>
            </a:r>
            <a:r>
              <a:rPr lang="es-MX" sz="1400" dirty="0" smtClean="0">
                <a:latin typeface="Adobe Garamond Pro" pitchFamily="18" charset="0"/>
              </a:rPr>
              <a:t> [</a:t>
            </a:r>
            <a:r>
              <a:rPr lang="es-MX" sz="1400" dirty="0" err="1" smtClean="0">
                <a:latin typeface="Adobe Garamond Pro" pitchFamily="18" charset="0"/>
              </a:rPr>
              <a:t>tamanio</a:t>
            </a:r>
            <a:r>
              <a:rPr lang="es-MX" sz="1400" dirty="0" smtClean="0">
                <a:latin typeface="Adobe Garamond Pro" pitchFamily="18" charset="0"/>
              </a:rPr>
              <a:t>];</a:t>
            </a:r>
          </a:p>
          <a:p>
            <a:pPr marL="0" indent="0">
              <a:buNone/>
            </a:pPr>
            <a:r>
              <a:rPr lang="es-MX" sz="1400" dirty="0" smtClean="0">
                <a:latin typeface="Adobe Garamond Pro" pitchFamily="18" charset="0"/>
              </a:rPr>
              <a:t>		</a:t>
            </a:r>
            <a:r>
              <a:rPr lang="es-MX" sz="1400" dirty="0" err="1" smtClean="0">
                <a:latin typeface="Adobe Garamond Pro" pitchFamily="18" charset="0"/>
              </a:rPr>
              <a:t>nuevotamanio</a:t>
            </a:r>
            <a:r>
              <a:rPr lang="es-MX" sz="1400" dirty="0" smtClean="0">
                <a:latin typeface="Adobe Garamond Pro" pitchFamily="18" charset="0"/>
              </a:rPr>
              <a:t> = </a:t>
            </a:r>
            <a:r>
              <a:rPr lang="es-MX" sz="1400" dirty="0" err="1" smtClean="0">
                <a:latin typeface="Adobe Garamond Pro" pitchFamily="18" charset="0"/>
              </a:rPr>
              <a:t>tamanio</a:t>
            </a:r>
            <a:r>
              <a:rPr lang="es-MX" sz="1400" dirty="0" smtClean="0">
                <a:latin typeface="Adobe Garamond Pro" pitchFamily="18" charset="0"/>
              </a:rPr>
              <a:t>;</a:t>
            </a:r>
          </a:p>
          <a:p>
            <a:pPr marL="0" indent="0">
              <a:buNone/>
            </a:pPr>
            <a:r>
              <a:rPr lang="es-MX" sz="1400" dirty="0" smtClean="0">
                <a:latin typeface="Adobe Garamond Pro" pitchFamily="18" charset="0"/>
              </a:rPr>
              <a:t>		ocupados = 0;</a:t>
            </a:r>
          </a:p>
          <a:p>
            <a:pPr marL="0" indent="0">
              <a:buNone/>
            </a:pPr>
            <a:r>
              <a:rPr lang="es-MX" sz="1400" dirty="0" smtClean="0">
                <a:latin typeface="Adobe Garamond Pro" pitchFamily="18" charset="0"/>
              </a:rPr>
              <a:t>		</a:t>
            </a:r>
            <a:r>
              <a:rPr lang="es-MX" sz="1400" dirty="0" err="1" smtClean="0">
                <a:latin typeface="Adobe Garamond Pro" pitchFamily="18" charset="0"/>
              </a:rPr>
              <a:t>banderaEntrada</a:t>
            </a:r>
            <a:r>
              <a:rPr lang="es-MX" sz="1400" dirty="0" smtClean="0">
                <a:latin typeface="Adobe Garamond Pro" pitchFamily="18" charset="0"/>
              </a:rPr>
              <a:t> = 1;</a:t>
            </a:r>
          </a:p>
          <a:p>
            <a:pPr marL="0" indent="0">
              <a:buNone/>
            </a:pPr>
            <a:r>
              <a:rPr lang="es-MX" sz="1400" dirty="0" smtClean="0">
                <a:latin typeface="Adobe Garamond Pro" pitchFamily="18" charset="0"/>
              </a:rPr>
              <a:t>		</a:t>
            </a:r>
            <a:r>
              <a:rPr lang="es-MX" sz="1400" dirty="0" err="1" smtClean="0">
                <a:latin typeface="Adobe Garamond Pro" pitchFamily="18" charset="0"/>
              </a:rPr>
              <a:t>banderaSalida</a:t>
            </a:r>
            <a:r>
              <a:rPr lang="es-MX" sz="1400" dirty="0" smtClean="0">
                <a:latin typeface="Adobe Garamond Pro" pitchFamily="18" charset="0"/>
              </a:rPr>
              <a:t>  = 1;</a:t>
            </a:r>
          </a:p>
          <a:p>
            <a:pPr marL="0" indent="0">
              <a:buNone/>
            </a:pPr>
            <a:r>
              <a:rPr lang="es-MX" sz="1400" dirty="0" smtClean="0">
                <a:latin typeface="Adobe Garamond Pro" pitchFamily="18" charset="0"/>
              </a:rPr>
              <a:t>	}</a:t>
            </a:r>
          </a:p>
          <a:p>
            <a:pPr marL="0" indent="0">
              <a:buNone/>
            </a:pPr>
            <a:r>
              <a:rPr lang="en-US" sz="1400" dirty="0" smtClean="0">
                <a:latin typeface="Adobe Garamond Pro" pitchFamily="18" charset="0"/>
              </a:rPr>
              <a:t>public </a:t>
            </a:r>
            <a:r>
              <a:rPr lang="en-US" sz="1400" b="1" dirty="0" smtClean="0">
                <a:solidFill>
                  <a:srgbClr val="00B050"/>
                </a:solidFill>
                <a:latin typeface="Adobe Garamond Pro" pitchFamily="18" charset="0"/>
              </a:rPr>
              <a:t>synchronized</a:t>
            </a:r>
            <a:r>
              <a:rPr lang="en-US" sz="1400" dirty="0" smtClean="0">
                <a:latin typeface="Adobe Garamond Pro" pitchFamily="18" charset="0"/>
              </a:rPr>
              <a:t> void </a:t>
            </a:r>
            <a:r>
              <a:rPr lang="en-US" sz="1400" dirty="0" err="1" smtClean="0">
                <a:latin typeface="Adobe Garamond Pro" pitchFamily="18" charset="0"/>
              </a:rPr>
              <a:t>almacena</a:t>
            </a:r>
            <a:r>
              <a:rPr lang="en-US" sz="1400" dirty="0" smtClean="0">
                <a:latin typeface="Adobe Garamond Pro" pitchFamily="18" charset="0"/>
              </a:rPr>
              <a:t> (</a:t>
            </a:r>
            <a:r>
              <a:rPr lang="en-US" sz="1400" dirty="0" err="1" smtClean="0">
                <a:latin typeface="Adobe Garamond Pro" pitchFamily="18" charset="0"/>
              </a:rPr>
              <a:t>int</a:t>
            </a:r>
            <a:r>
              <a:rPr lang="en-US" sz="1400" dirty="0" smtClean="0">
                <a:latin typeface="Adobe Garamond Pro" pitchFamily="18" charset="0"/>
              </a:rPr>
              <a:t> x) {…}</a:t>
            </a:r>
          </a:p>
          <a:p>
            <a:pPr marL="0" indent="0">
              <a:buNone/>
            </a:pPr>
            <a:r>
              <a:rPr lang="es-MX" sz="1400" dirty="0" err="1" smtClean="0">
                <a:latin typeface="Adobe Garamond Pro" pitchFamily="18" charset="0"/>
              </a:rPr>
              <a:t>public</a:t>
            </a:r>
            <a:r>
              <a:rPr lang="es-MX" sz="1400" dirty="0" smtClean="0">
                <a:latin typeface="Adobe Garamond Pro" pitchFamily="18" charset="0"/>
              </a:rPr>
              <a:t> </a:t>
            </a:r>
            <a:r>
              <a:rPr lang="es-MX" sz="1400" b="1" dirty="0" err="1" smtClean="0">
                <a:solidFill>
                  <a:srgbClr val="00B050"/>
                </a:solidFill>
                <a:latin typeface="Adobe Garamond Pro" pitchFamily="18" charset="0"/>
              </a:rPr>
              <a:t>synchronized</a:t>
            </a:r>
            <a:r>
              <a:rPr lang="es-MX" sz="1400" dirty="0" smtClean="0">
                <a:solidFill>
                  <a:srgbClr val="FF0000"/>
                </a:solidFill>
                <a:latin typeface="Adobe Garamond Pro" pitchFamily="18" charset="0"/>
              </a:rPr>
              <a:t> </a:t>
            </a:r>
            <a:r>
              <a:rPr lang="es-MX" sz="1400" dirty="0" err="1" smtClean="0">
                <a:latin typeface="Adobe Garamond Pro" pitchFamily="18" charset="0"/>
              </a:rPr>
              <a:t>int</a:t>
            </a:r>
            <a:r>
              <a:rPr lang="es-MX" sz="1400" dirty="0" smtClean="0">
                <a:latin typeface="Adobe Garamond Pro" pitchFamily="18" charset="0"/>
              </a:rPr>
              <a:t> obtener () { … }</a:t>
            </a:r>
          </a:p>
          <a:p>
            <a:pPr marL="0" indent="0">
              <a:buNone/>
            </a:pPr>
            <a:r>
              <a:rPr lang="es-MX" sz="1400" dirty="0" smtClean="0">
                <a:latin typeface="Adobe Garamond Pro" pitchFamily="18" charset="0"/>
              </a:rPr>
              <a:t>}	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4493287" y="5479832"/>
            <a:ext cx="4623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Antes de realizar la operación se va a asegurar de que no hay otro hilo usando el objeto Cola</a:t>
            </a:r>
            <a:endParaRPr lang="es-MX" b="1" dirty="0">
              <a:solidFill>
                <a:srgbClr val="FF0000"/>
              </a:solidFill>
            </a:endParaRPr>
          </a:p>
        </p:txBody>
      </p:sp>
      <p:cxnSp>
        <p:nvCxnSpPr>
          <p:cNvPr id="6" name="5 Conector recto de flecha"/>
          <p:cNvCxnSpPr>
            <a:stCxn id="3" idx="2"/>
          </p:cNvCxnSpPr>
          <p:nvPr/>
        </p:nvCxnSpPr>
        <p:spPr>
          <a:xfrm flipH="1">
            <a:off x="2843808" y="5813472"/>
            <a:ext cx="1732426" cy="2078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8473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4"/>
      </a:accent6>
      <a:hlink>
        <a:srgbClr val="BB7826"/>
      </a:hlink>
      <a:folHlink>
        <a:srgbClr val="CF9C5F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1_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4"/>
      </a:accent6>
      <a:hlink>
        <a:srgbClr val="BB7826"/>
      </a:hlink>
      <a:folHlink>
        <a:srgbClr val="CF9C5F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1109</Words>
  <Application>Microsoft Office PowerPoint</Application>
  <PresentationFormat>Presentación en pantalla (4:3)</PresentationFormat>
  <Paragraphs>219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Adobe Garamond Pro</vt:lpstr>
      <vt:lpstr>Arial</vt:lpstr>
      <vt:lpstr>Garamond</vt:lpstr>
      <vt:lpstr>Orgánico</vt:lpstr>
      <vt:lpstr>1_Orgánico</vt:lpstr>
      <vt:lpstr>Hilos en java</vt:lpstr>
      <vt:lpstr>Hilos (1/2)</vt:lpstr>
      <vt:lpstr>Hilos (2/2)</vt:lpstr>
      <vt:lpstr>Clase Thread</vt:lpstr>
      <vt:lpstr>Interface Runnable</vt:lpstr>
      <vt:lpstr>Ciclo de vida del hilo</vt:lpstr>
      <vt:lpstr>Synchronized (1/2)</vt:lpstr>
      <vt:lpstr>Synchronized (2/2)</vt:lpstr>
      <vt:lpstr>Ejemplo (1/3)</vt:lpstr>
      <vt:lpstr>Ejemplo (2/3)</vt:lpstr>
      <vt:lpstr>Ejemplo (3/3)</vt:lpstr>
      <vt:lpstr>Join </vt:lpstr>
      <vt:lpstr>Ejemplo</vt:lpstr>
      <vt:lpstr>Sleep</vt:lpstr>
      <vt:lpstr>Ejemplo</vt:lpstr>
      <vt:lpstr>Notify y notify all</vt:lpstr>
      <vt:lpstr>Wait (1/2)</vt:lpstr>
      <vt:lpstr>Wait (2/2)</vt:lpstr>
      <vt:lpstr>Presentación de PowerPoint</vt:lpstr>
      <vt:lpstr>Presentación de PowerPoint</vt:lpstr>
      <vt:lpstr>Presentación de PowerPoint</vt:lpstr>
      <vt:lpstr>Presentación de PowerPoint</vt:lpstr>
      <vt:lpstr>Referencias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Roci Rog</dc:creator>
  <cp:lastModifiedBy>Dora Angélica Ávila Galván</cp:lastModifiedBy>
  <cp:revision>22</cp:revision>
  <dcterms:created xsi:type="dcterms:W3CDTF">2015-05-04T18:34:32Z</dcterms:created>
  <dcterms:modified xsi:type="dcterms:W3CDTF">2015-05-06T02:17:27Z</dcterms:modified>
</cp:coreProperties>
</file>