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57" r:id="rId38"/>
    <p:sldId id="259" r:id="rId39"/>
    <p:sldId id="295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ECD0FE-F5AF-4FFB-8CDC-E03006219B67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64AB533-734A-4CEC-94B1-896B35F1B1F2}" type="datetimeFigureOut">
              <a:rPr lang="es-MX" smtClean="0"/>
              <a:t>10/04/2014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r.co/tag/microsoft/" TargetMode="External"/><Relationship Id="rId2" Type="http://schemas.openxmlformats.org/officeDocument/2006/relationships/hyperlink" Target="http://es.wikipedia.org/wiki/ARPANE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CIA" TargetMode="External"/><Relationship Id="rId2" Type="http://schemas.openxmlformats.org/officeDocument/2006/relationships/hyperlink" Target="http://es.wikipedia.org/wiki/El_Pent%C3%A1go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2000" TargetMode="External"/><Relationship Id="rId5" Type="http://schemas.openxmlformats.org/officeDocument/2006/relationships/hyperlink" Target="http://es.wikipedia.org/wiki/14_de_junio" TargetMode="External"/><Relationship Id="rId4" Type="http://schemas.openxmlformats.org/officeDocument/2006/relationships/hyperlink" Target="http://es.wikipedia.org/wiki/Parlamento_Brit%C3%A1nico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.co/tag/window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dasecurity.com/mexico/enterprise/security-info/classic-malware/worm/" TargetMode="External"/><Relationship Id="rId2" Type="http://schemas.openxmlformats.org/officeDocument/2006/relationships/hyperlink" Target="http://www.infospyware.com/articulos/%C2%BFque-son-los-virus-informatic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ruslist.com/sp/analysis?pubid=207271147" TargetMode="External"/><Relationship Id="rId5" Type="http://schemas.openxmlformats.org/officeDocument/2006/relationships/hyperlink" Target="http://www.enter.co/chips-bits/seguridad/los-10-virus-mas-famosos-de-la-historia-disi-2010/" TargetMode="External"/><Relationship Id="rId4" Type="http://schemas.openxmlformats.org/officeDocument/2006/relationships/hyperlink" Target="http://www.pandasecurity.com/spain/homeusers/security-info/classic-malware/troja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dirty="0" smtClean="0"/>
              <a:t>Equipo 1: </a:t>
            </a:r>
            <a:br>
              <a:rPr lang="es-MX" sz="4000" dirty="0" smtClean="0"/>
            </a:br>
            <a:r>
              <a:rPr lang="es-MX" sz="4000" dirty="0" smtClean="0"/>
              <a:t>- Cecilia San Martín Méndez </a:t>
            </a:r>
            <a:br>
              <a:rPr lang="es-MX" sz="4000" dirty="0" smtClean="0"/>
            </a:br>
            <a:r>
              <a:rPr lang="es-MX" sz="4000" dirty="0" smtClean="0"/>
              <a:t>- Elizabeth Martínez Hernández </a:t>
            </a:r>
            <a:br>
              <a:rPr lang="es-MX" sz="4000" dirty="0" smtClean="0"/>
            </a:br>
            <a:r>
              <a:rPr lang="es-MX" sz="4000" dirty="0" smtClean="0"/>
              <a:t>- José Antonio </a:t>
            </a:r>
            <a:r>
              <a:rPr lang="es-MX" sz="4000" dirty="0" err="1" smtClean="0"/>
              <a:t>Xohua</a:t>
            </a:r>
            <a:r>
              <a:rPr lang="es-MX" sz="4000" dirty="0" smtClean="0"/>
              <a:t> Chacón</a:t>
            </a:r>
            <a:br>
              <a:rPr lang="es-MX" sz="4000" dirty="0" smtClean="0"/>
            </a:br>
            <a:r>
              <a:rPr lang="es-MX" sz="4000" dirty="0" smtClean="0"/>
              <a:t>- Yadira </a:t>
            </a:r>
            <a:r>
              <a:rPr lang="es-MX" sz="4000" dirty="0" err="1" smtClean="0"/>
              <a:t>Jarvio</a:t>
            </a:r>
            <a:r>
              <a:rPr lang="es-MX" sz="4000" dirty="0" smtClean="0"/>
              <a:t> Hernández</a:t>
            </a:r>
            <a:br>
              <a:rPr lang="es-MX" sz="4000" dirty="0" smtClean="0"/>
            </a:br>
            <a:r>
              <a:rPr lang="es-MX" sz="4000" dirty="0" smtClean="0"/>
              <a:t>- </a:t>
            </a:r>
            <a:r>
              <a:rPr lang="es-MX" sz="4000" dirty="0" err="1" smtClean="0"/>
              <a:t>Yazmín</a:t>
            </a:r>
            <a:r>
              <a:rPr lang="es-MX" sz="4000" dirty="0" smtClean="0"/>
              <a:t> Luna Pérez </a:t>
            </a:r>
            <a:endParaRPr lang="es-MX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54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¿</a:t>
            </a:r>
            <a:r>
              <a:rPr lang="es-ES" b="1" dirty="0" smtClean="0"/>
              <a:t>Q</a:t>
            </a:r>
            <a:r>
              <a:rPr lang="ru-RU" b="1" dirty="0" smtClean="0"/>
              <a:t>ué pued</a:t>
            </a:r>
            <a:r>
              <a:rPr lang="es-MX" b="1" dirty="0" smtClean="0"/>
              <a:t>o</a:t>
            </a:r>
            <a:r>
              <a:rPr lang="ru-RU" b="1" dirty="0" smtClean="0"/>
              <a:t> hacer si </a:t>
            </a:r>
            <a:r>
              <a:rPr lang="es-ES" b="1" dirty="0" smtClean="0"/>
              <a:t>me infecto</a:t>
            </a:r>
            <a:r>
              <a:rPr lang="ru-RU" b="1" dirty="0" smtClean="0"/>
              <a:t> con scareware?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Entender el problema</a:t>
            </a:r>
            <a:r>
              <a:rPr lang="es-ES" sz="2400" dirty="0" smtClean="0"/>
              <a:t>: no ignore estas advertencias. Aunque el contenido de los mensajes sea falso y realmente no tenga el virus que el programa de </a:t>
            </a:r>
            <a:r>
              <a:rPr lang="es-ES" sz="2400" dirty="0" err="1" smtClean="0"/>
              <a:t>scareware</a:t>
            </a:r>
            <a:r>
              <a:rPr lang="es-ES" sz="2400" dirty="0" smtClean="0"/>
              <a:t> afirma que tiene, lo que sí tiene es un virus en su computadora que provoca estas advertencias.</a:t>
            </a:r>
            <a:endParaRPr lang="es-MX" sz="2400" dirty="0"/>
          </a:p>
        </p:txBody>
      </p:sp>
      <p:pic>
        <p:nvPicPr>
          <p:cNvPr id="22530" name="Picture 2" descr="http://cdn.iolo.com/wp-content/uploads/images/articles/landing_scarew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714875"/>
            <a:ext cx="181927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839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¿</a:t>
            </a:r>
            <a:r>
              <a:rPr lang="es-ES" b="1" dirty="0" smtClean="0"/>
              <a:t>Q</a:t>
            </a:r>
            <a:r>
              <a:rPr lang="ru-RU" b="1" dirty="0" smtClean="0"/>
              <a:t>ué pued</a:t>
            </a:r>
            <a:r>
              <a:rPr lang="es-MX" b="1" dirty="0" smtClean="0"/>
              <a:t>o</a:t>
            </a:r>
            <a:r>
              <a:rPr lang="ru-RU" b="1" dirty="0" smtClean="0"/>
              <a:t> hacer si </a:t>
            </a:r>
            <a:r>
              <a:rPr lang="es-ES" b="1" dirty="0" smtClean="0"/>
              <a:t>me infecto</a:t>
            </a:r>
            <a:r>
              <a:rPr lang="ru-RU" b="1" dirty="0" smtClean="0"/>
              <a:t> con scareware?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No pague nada</a:t>
            </a:r>
            <a:r>
              <a:rPr lang="es-ES" sz="2400" dirty="0" smtClean="0"/>
              <a:t>: muchos de estos programas piden que comparta información de su tarjeta de crédito con el pretexto de facilitarle el acceso a un programa de antivirus con licencia para acabar con el virus del que le advierten</a:t>
            </a:r>
            <a:endParaRPr lang="es-MX" sz="2400" dirty="0"/>
          </a:p>
        </p:txBody>
      </p:sp>
      <p:sp>
        <p:nvSpPr>
          <p:cNvPr id="23554" name="AutoShape 2" descr="data:image/jpeg;base64,/9j/4AAQSkZJRgABAQAAAQABAAD/2wCEAAkGBxQTEhUUEhQVFhUVFxcWFhUYGBcWGBcVHBoWGBcYFhgaHCggGBolGxgYITEhJyorLy4uGB8zODMsNygtLisBCgoKDg0OGxAQGywkICQsLCwsLCwtLDQuLCwsLCwsLCwtLCwsLCwsLSwsLCwsMCwsLCwsLywvLCwsLCwsLCwsLP/AABEIALEBHAMBEQACEQEDEQH/xAAcAAABBQEBAQAAAAAAAAAAAAAAAQQFBgcDAgj/xAA/EAACAQIEAwUFBgUDAwUAAAABAhEAAwQSITEFBkETIlFhcQcjMoGRM0JSobHwFGJywdGC4fEkRJI0Q2Oiwv/EABsBAQACAwEBAAAAAAAAAAAAAAABBAIDBQYH/8QAPBEAAgECBAMEBwYFBAMAAAAAAAECAxEEEiExQVFhBRMycSKBkaGxwfAUQnLR4fEGIzNSYlOiwtIVgqP/2gAMAwEAAhEDEQA/ANxoAoAoAoAoAoAoAoAoAoAoAoCqc/8AG+xs9kh95dBH9KbMfU7D5+FX8Bh+8nmey+JRx1fJDKt38DLa75wya5U4et27nuj3dqCZEgt90N4DSZ20HjXI7Xxfc0ckfFLTyXF/I6HZ2H72pme0fjwNCcAaocpOpG6N5kdCfEfOa8fm5npMvIb3+IggoyHMVPdAzAjYkHaNeselOpNhLeJyqq6CFAgbaDp5VDepKQ1v4tXkEglfA95T0OmqmmqJsMsRi9CtwC4h0OgJj+ddj6j6VlGTi80XZkOCatJXRmfN/D7dq6psfC6SAGmANCADuOvyr1HZ2JnXpNz3Wl+Zw8ZQjSn6Oz18iEs2bqkFRl/lnp6E7V0EprYptwe5KYe9nGsBh4Efl/isauHp19ZaSWzWjXk/kyxhcfXwd1B3g/FCSvGXmn8VZkrgOMXLeVXL3bIPesm4622HgygxHyI8RVWcqlH+srr/AFEtV+JfNHRhh8NjdcI8k/8ARnJ2f4Jcfwy1LlwTmgXluXL6Wf8ApofC2klWztKKiIDDjUCY0J+iVGNl3UrqW73Vt9ylmqQlKNeOWUNo2ad/L5nfl7h9rDvcOKC3cS9q5fxAaGWza3KncF2LD5T03VqkqiXd6Rukur/QxowjBvPrKzb6L9Sr3+VrgFlJnFXpb+GUfZ24+J2mE16H+1W1iYu7+6uPNlV4eSsvvPhyRX7iFWKtoVJBGmhBg7edWE7q6ND0djphMW9pw9tirDYjesZQjNWkrkxlKLvFmj8te0ZWhMWAp27UfCf6h09a5lfANa0/YdKjjU9J+00CzeV1DKQynUEGQa5zTWjL6aex7qCQoDlf2qUQyocwnQ1apFKsZrxA9810Y7HKnub9XDPRhQBQBQBQBQBQBQBQBQBQHDHYtbVtrjmFQEk/vrWUIOclFbsxnNQi5PgYnxnijYi89192Og/CvRfkK9NRpqlBQR5yrUdSbkyPLVsuYWJflzjv8OzBgSjxMbqROoHXQ6j0rk9qYCWKinDxRv67nRwGLVCTUtn7i028erDNZYEH7v3fpuh/cGvJVKc6cstRWZ6KEozjmg7obrxKbjAyCUXunfQvmjoR3l1HjWLWhmlqcsfju6RuToANz4j08fKoW5LQ3bEIw7ukbR3Sv+PSmqJsN73ECgJcyo+8P/0P7j8qyjBzajHd8CJSUVeWyKHxDG3Gu9s+iswhTuoBgSPGOu8mvYYTD/Zqaj7fM81iK3fzb9nkd8Zh+0AgxGoO9XpRzFSMspAspBI6g/nVa1izuPbPEWG+tbFUaNbpJj/CYuSGQlHGo1gz4gj9RVWWFSbnQeVvdfdl5r5o6lPtPNBUsdHvILaV7VIfhlxXSWnUs3LfNJwzX3dO1uXlEMzE98EkFvxAkgnr3RWqVRVXGlVXdyXDg/wvb1bmcsDKlCeJwsu+p8WvFH8cd15q68i38uYzD53tZziLt6017FYpWKgAAe7QgSAJAgRH5BXhOylayTtFfMqUZQu43u2rtlF4nx3trYtrYw9m2NVFu2Aw9XOp89pq/CjkeZybfV/Iozq51ZRSXkRM1tNYhNATHL/M9/CN7tpTrbbVT/g+YrRWw8Ku/tN1KvOnt7DVuWec7GLhZ7O71tsd/wCk/erk1sLOnruuZ1KOJhU02ZZarFg5YjapRDKfzEdDVqkUaxmfED3zXRjscqe59A1wz0gUAUAUAUAUAUAUAUAUAUBl3tP5hzuMLbPdQg3COr9F+W/r6V1sBQyrvHx2OXja2Z5Fw3KH2p8a6N2ULIO1PrTMRYksfwm7aUswVgpAudmwfsmP3LoGqN66edV6WMpVHlT14X49VzN08NUgrv8Abz5DPD4woZRip/X1HWssRh6WIjlqK/xXkyKNapRlmg7fXEcLzAly5kunLlGmpAZiN8wPdP7mvMYvs2dBt0/SXvXq/L2HocNjoVks2j9xIC7k27w8fvx5n7w/etcu9y9seHxAbUHXaRv6H/BqLtDci+I4vOGRiCF+KPqJHTxr0HY2DTvXl5L5v5L1nH7TxLVqMfX8l8/YQN+6bq92YmGGhMbgjr0+tdxvMtDlJZXqP7JKp3oGWfSPGtq0Wpqer0IW+ZYneT/zVd7lmOx4qCRzglae6JjWs43voYTtbUlQSRqI/Os6lONWOSorrkRQxFXDVFVoycZLivrVdHoOMHjrlksbblcysjR1RtGBnf8AetUJUatHw+nBfdfiXk+PkzsxxOExr/m2o1X9+K9CX4o/db/uWnFob5quUMRTrK8HtuuK81wOZjMBXwclGtHfZrWMlzjJaP480E1uKYlAJNCQDRqN/GoBd+WPaJdswmIm7b2zffUev3hVGvgoy1hoy7Rxco6S1RpuC4raxFvPZcMvluPIjcGuZKnKDtJHQU4zV4srXMR0NWKRUrGZ8QPfNdCOxyp7n0HXDPSBQBQBQBQBQBQBQBQBQEHzhx0YTDs/327tseLHr6Det+Ho97O3DiaMRV7uF+Jhly4WJZjJJJJO5J1JrvrTRHEbueJoB9wa+qXM5Kh1BNrNova/dZjt3dSPMCqWOclTsr2btJrdR4/kWsIoud3a6WifF8DvhrDT2Kn318+8ckHJanMczA9YLsfwhfE1odWnNqa/p09usraJeS97NqpzjHI/HPfor/P4HvFWsNcS61lblvsYAdjmW9JhZB1tu2pAEiBqBWyNatCUFUs8/Bbx/NJbmt0qUoycL+jx4P8AfgVPjmEZGVmVlDqGUkEBl6Mp6irE2m9GYQTS1PGB4rct6TK/hPT0PSubiuz6dbVaS5/mi9Qxk6ej1X1sPbvGRuJzen69CK5lPsqs5Wla3O/wLssfTUbx3Is32IIk6ksfEk+PjXo4rLFRjsjjSeaWZ7nbAXCrgSQCdR+lbIOzMJq6JTGKSjAeFbZbGmG5G2sCxE6DwB/elalBm5zSPX8AwPQ1ORkd4h9YsBNq2KNjW3c6TUmJ5LCouSBFVq+FhVefaS2kt/1XRnQwfadbDRdKynTe8Jaxfl/a+q94k1p+01KGmIWn9629a4fAuPs7D430sA7S40pP0v8A0ltJdPEE1ejJSV07o4soShJxkmmt09GvUJWRATUASaAmuCY17TBrbFT5dfIjrWirFSVmbYScdUWm9zB2qxcEN4jY/wCKqKjlehtnVzLUqGPPfNWY7FCe59C1wz0oUAUAUAUAUAUAUAUB5dgASTAGpPgKAw7nTj5xeILA+7SVtjy6t8/8V3cNR7qFuPE4mIq95O/DgV+asmgSaAl+CcQsqr2ryArcmX1MaDKCqjMQGH3WHxHyI0VYSbUovY3U5RScZLRntsMLa3LloTZZBnUysLccRaS6JDOFNssJnVhDQar1abqKMU7NO65NrmuTd9TdCSg3K101Z80nyfOwyhroFuwjlU7xXQuzHQsY3jRRHQTpJpD0J97iGk3otdEuNvPcS9KHd0U2lq+bf6bHLmpmFizYWWtozMWBkPe+G4UH4FJyCNyGOs1qoZak51uLtpyjwb6y38rGyopU4xp+/rxS6L4jS1y+j2O0tXczqma7aYZGQCMxTWLiDyII8K3d5lmoTVr7Pg+nR+Zry3TlB3tuuK/NEUuCaSNNDE1vyM150Ohgl8zWWRGGdno2dttPLpU5SMx2DVkY2PQu1NxY83CTEGCPpUPXYLTc6A1kQE0IPFxAd6hq5knYRFioSsGeiakdUJVB4SVJ5sM7c4vwv/q/I7UO1KeJiqfaEXO21Rf1I+b2mukteok1spYuM5d3NZZ8n8ns/UacV2XUpU+/oyVSl/fHh+KO8X56dRJq2csSagklMBWqRnEfXtq1oiZD3mM1tRUlufSVefPUBQBQBQBQBQBQBQBQFC9qPMPZ2xhrZ79wS5H3bfh6t+k1fwNDM872RRxlayyLiZRNdc5glAE0JEmoB67U5csnLObLJjNETHjBiaiyvcX4HgNBkaEbEaRWM4RnHLJXRlGTi7xdmSHDOI5bhuOzZwmW3cgN2ZiA2XSYExHUzqao1sLkpZKK0bvJX1a5Jv6sW6eIU6maq9baaaJ82jljeLXWL22Nt8wUteQQ9xRqqudJ111AOgnamHoQlJTTlZbRf3Xtx104CtVkouLtd7tcV6iPU9Pp51fKY8u8OuLaW9lm22mdSGCt+F4+BvIxvWEasHNwT1XD64GTpyUVK2jGk1sMRKASagCM0UJsIr1Fw0eDij4UzDKAxDdajMycqHCtNbLmAGgPNQAmtVajCtHLUV19bcizhcXWwtTvKMnF+59GtmujCf3+/wB+tVP5+H2vOH+5f9vidS+Cx+9qNX/5Sf8Awf8AtEq1Rr060c1N3Xw81wOZi8HXwlTu68XF8OTXNPZrqiVwFJGqI9vbVgjGZD3962oqS3PpOvPnqAoAoAoAoAoAoAoBjxriaYay959kEx4noB5k1nTpupJRRhUmoRcmYFxTHvfuvduGWcyfLwA8gNK9BCChFRRw5Sc5OTGs1kQe7GXMvaTkkZsvxZeoHnUO9tNyVa+paot4pFa72S9mhJZO4ZiUshird21b1JiJKjxNVPSptpX1+r+tlmyqJN20+repFTxKqrsFbMoZgrxGZQTDR0kaxVtNtK5Wdk9DnNCBJoBCaAaYjEgaDcdf3vWEpGyMTtwwG6SuZAYlczBcx/CpOmbrrG1a51401ee3Pl59OpnGjKbtDf62J+9eFpGFu09u9iF7JreYsMkwSFPeljoAxMakbiqKz1qyjJpxhaWZddly6u26LMstKk2k05aW+L+S6jbifDAkhDmNlVGIaRlF5j9mnjG3WSrHpVqjiVOzeik3l5tLiV6lFx0XBel0vwIqatGgJoScWujWsbk2PAc1FybChuvWgEoD2jRtUpkWPeed6m5Fj0IqSBZoBJoLChqqVsJGcs8HlnzXzWz9Z1MJ2pUow7iqlUpf2S4dYveL8vYS2AHhWj7ROm8tdW/yXhf5es3zwNGsu8wUm+cJeNeXCS6rUeXtqso481bQh729bkUpbn0pXnz1IUAUAUB4u3AqljsASfQa0BkA5m4yzG8t3D5dWGGyaZdwuaMxMfzDWtHfG7uXY0bk7mRMfhheUZWBKXEmclwAEieoggg+Brcnc0k5UgzX2x33H8OmvZnOx8C4ygT8ia6XZ6XpPic/HN+iuBmc10zniTQCTUA9JcKzBiQVPmpEEehBo1cDnhWJS2/aOucpqiHZnkQWPQKJbzIFYVE5KyM4NJ3Z3e2t1bt657rVVtwgIuOQzEMqgd7LlJdQAJHd72mN3G0Vrz6fXL3mVs15PTl9fP3DLG4K5abLdQqTqJgg9DBGhg6HwOhrOM4yV0zCUXHRobVkQRjjU+prSblsIKAkbNw6EHvCDIMEEbQelTClCMXFRST303MZTk5Xbd0SeNxty+oRQX7Ne0cwAzMAAzvl3gQATJiqeHoKlNzlor5YpvZdPPkWa9Z1IqEdeMnbd/oPuIcRVcPbW2tq5hsuXK6EXRfgs9zMIIYkiMrFYABrCmpSrSztxnvzWXb1+53JnljTjlScduuYheMYI2GVGdTcyhriAGbTETkYnQtBExsZFW6VdVbuK0vvz8ivOlksm9RgreVbbmB6YVJB5AqCRQKA9AVIFihAoFAeqkCxQgSgJbAVpmk9GbYNxd07Mk7drOQPmfQVphCNNeiZ4ivOu0578+L8+ZE44gORViOxzp7n0bXBPThQCE0BScVzFe7Qta7yn4VETuQAFO8iOtaHN30LSpRtqWjiIL4W4CsM1lwV8CUOn10rc9iutzOeWVRhbIfM6WwrSQSY6so2JM/SqTuXVYuPJPCrdi3d7IEC5cLtJJloEkTsNhp4VZpbFWsknoWStpqIbmvgoxdhrZAndT4N4is4VJQd4swnCM1aRiHGODXsMxW6hA6N0NdSjjYz0loznVsJKOsdUR01dKYk0Ak0AUJHljilxezk5haLG0G7wRiIBXqADlbLtKjSsHCLv13MlNq3TYmW4h2xvX37O4iq2W1cyhlJuWJ0EEl1zgOJIy7jStGTJaK0fNev4cjdmz3k9ej9X1cir3C/d22tsWuXJIw8HtMsvDJE50hDqcp0mIINbO8s3fZcTDu7pW48CtlpM+NSBQKgHawTPlWSIY6t3SpDKSCNiDBHoaipTjUi4yV0RCcoPNF2ZIcP4iO2S5eI92Cbcr3Bc3VnVRtmOYwJJAqjWw8qdKXd3bdru+uXp5cC3SrKdRd5ZJXtyv1OHHchYOIFxyzXAj9qhJOjqx1BbU5STE9NqYKo5XgtYxsk7W9TXNcScVBJqWze639d+pGRV8qDy9w+6ltLr22Fu58Dkd1tSN+h02ME77VjGpFycU9VuiXCSSk1oxtWZiLFALFCD1QCxUgUChA7wPDb177G1cuRvkRmA9SBArGU4x8TsZRjKXhVz3j+B4i0M12xdRerMjBf/KI/OsY1IS8LRMqc4+JM7YCsZGSJTD3crSdiCPrWDVzGTsQ/EB3zW6OxTnufR9cA9OFAZx7X+YcVhBZ7B8iXc6scqnvCCAcwO4J08jUA8+xrjF7FLiWvsGytbVYS2kCGJ+BRPTfwokTdl15h4/h8FaN3E3AibDqzH8KKNWNSQYhY58sotzsLLSSWtZwNQWOTtSpnYAxOsb1o7rXU3uu7WG2B9pfEbbH3qkanKyJlEwdAAIGmg21PjW1aGhu5Z+VvafiXxFsYk2zZc5HIULknQOD4AxM9JrIGyK0iRqD1oBtxDh9u8pW4oYHxoDMeaPZyyS+G1G+T/FWaOKnT03RXq4eNTXZmf37LIxV1KkdDXVpYiFRaHNqUZU3qc62moSaASgEY+NLk2JHgPHgl8veDNmARnWM62whUIg0Aki2J6KpEamq1WDkrRLFOag7yHGL4Wt20txWRr966FCoYtYe0lssyba5E7KW2AmJIJrGLaduCXt/cykk1e+rfsI/ivAXsMQSHUDMHQhl7PMVV2icmYjQGtsJKSNU4yixmK2moJoBKEngioJQKs7ak7DqT5VAJ3DX1wouIlx7l24vZtbC+5zmAZlj2zLqB3d65zTxLjJRsr3zX1suXHXrw1LqtQvFu7t4baX6+Qt3lwph2u3LgS4gDtYZWDBGbIkt0uMQxCEbCa3fbIur3aV09Lra+/uW7NP2eSp5m/V0IRTVwrnqgFAqQKBQguPs+5UGLdrt6ewtmMu3aPvlnooEE+oHjVTF4ju1lju/cWsNQ7x3lt8TVUuizFsIqoPgCaKF2iOlcdtt3Z1EklZHdcQDvpPjsalAqnHeSrTE3LEWn3Kj7Nj6fdPpp5VbpYmS0lqVauHi9Y6FTw+DNu6UuprlO+UjdYMt3fKfOrUpXjeLKSjaVpFTxfxmehI9NdqtrY5s9z6Vrz56kKAzD2/f+isaf9yNfD3d2oYKJyD7QrPC7V5Xs3Lj3XVhlKhQqrGpJkGSelAVnm7jB4hfbE3cwDSVtlswRPuoDA8ugoBlYkr6tJ+QAH96hAd2bWkeUCpIOKXwjlG02Kk+B6es0JL9ybzfewjrLO9gSDazaQeq5pykHWBE1INv4XxG3iLa3bTZkYaHwPUEdCPCgHdAQHMPKljFKcygN0Yb1KbTuiGk1ZmS8ycmX8KSQC6eI3HrV+jjWtJ+0pVcGnrArM10YyUldFCUXF2YTUkHK8sj51DJWgqgDQVK0B0t3mWYJGYFWgxKmJB8jAqGkwm0TV7jp7Idm3Z3S+ZwAy6AFEW2Q2XsltwmRh4nWTWlUvS11X1778Tc6vo6aMiuH4M3XKhkWFZyzkhQFEmSAa2zllVzXGLk7I44iyyMVYQVJU7HUGDBGh+VSmmrohq2jOVSQFQSKKiwHvB8YLN1bhBOUHKREoxEB1B0JXcA9Y8K0YmlKdJwhp+XLobqFSMailP6fPqOOKcTLWUtdq96GL5mBBXQqq66k6kkkkDQCq2Fo2rOooZFa1ur3t004bm6vU/lKGbM73v06/rsTVziWHu4ckqvYWbYRbLJlvW70d02r66PnaWbN/wCNaX39OrbXPJ+cWuq3VkbUqU6d/upetPz43Ih+X74tC5lVhkV2RWBuW0bVXuW91UjWddN4roLFUnPJfXbpfkmUnQqKOaxGirBpFAoDcOQrITh+HA+8pc/1MxJ/flXFxTvVkdfDRtSiS2JsZmBmOgquzedP4cQJ1igPOJbSsomEiqcQBZ4USYPUgxoTEGZq1Fq2pSlfNoZZxFYuOP5jttudq6kNkcep4mfSdefPUBQERzTy7Zx1jsb+bLmDBlIDKwmCJBGxI260BlvGPYYzH3OLWPw3LZn5sp/tUWBlPFMGbdzsTvbdkP8AolT+YqGBzw9JT5t+tSgPlt1IL/7H+E27uJvPcRXC2SkMAwIdlmQdDon51AOHPnJDYFjew4LYVjqupNgnoT1tzsemx6EgdvZ/zL/C3crn3N0gP/I2wuD9D5elSDaQaAWgPF20GEMAQehoCic0+zu3dl7Hcfw6GtlOrKm7xZrnTjNWZlfFuEXcOxW6hHn0NdOji4z0ejOfVw0oarVEfNWyqJNAJNCQoB5guIm2jrkRs6uoYyGUsjWyQQdRlY90yJANYShdp3M4ysmiwYPDYe+6Ww4Nv3SLIdTat5lAX4ft7t5oJXNChz6aJSnFX46+v9Eveb1GEtF+36tkNjuE6G7Ym5ZLKikSSXNs3HVe6pdVAMvlHpW2NThLc1Sp8Y7EYK2GsUChBzZ6EnmaAk+G4pGuWlvBRaty2XUK7xp2h1jMQoJ6DQAVRr05wU6sdZPRf4rpz59S3SnCTjTlolq+r6j/ABONe0bl+6QcTezBCCCFVtHuAqSII7ix0nwFao93WUKFPWCs5P4Lzb1Zk89LNVnpJ6JfPyS0RDWXkV1L3KFrDhrDBQxVgrSFYqQrEbhWiCR5Uur2DT3NW9l3F1uYfsGPvLJMDqbRMgj0JKnw7vjXKxtJxnm4P4nSwdS8MvFfAuN23J1Og2qkWxTr8qEnC/cEGKyiYSKrjbgzkQG0OkgbEdSD/wATVpLQpyepl/EftG23O22528q6cPCcap4mfSNcA9QFAFAFAfJfNJP8ZcY9btw/VyahkHvACFYfzE/XWiJHdgyKkg0j2OYwJiLts/8AuoCp80JMfMMT/poSa3etK6lXAZWBDKRIIOhBHUUBh3OfK54fdBWThrrEWyZORt+zY/WCdwPEGoBoPsz412uH7F2l7W07m1936HT6VILnQBQBQDHinCbV9StxQQaAyvmr2cPbl8P3l3y1ao4qUNHqitVw0Z6rRlAvWmQlWBBHQ106daNRaHPqUpQepzrYaxJoAmhItu4VYMpIZSGUjQggyCD0M1G+gJjBcbHY9hclUOVS9sAsLKh8yIpgZ3ZjLE/eboa1Sp+lmX0/0Nsano5X9IlLvCsPfvEI62beVbVgqCVuXEQPduOdSUWTmbxI1AUxrVSUY66vd/IzdOMpaaLgVzGcOuIquyns2+G4NiDquYboWWGAaCQZrfGabtxNUoOKuMnI6VkYHmhIk0Ak1CSWw1JLgmG7S6tsnKGJLHchVBLZR95oBgdTFa61ZUabm+Hx4GdOk6s1FfSJxeYHPb3G7uFVewt4ZtVLARbSCNCol2Yaz11qhKjZxiv6kndyXDn6uCWxbjO6lJ+BaJfD18Tnh+F3rL22s4lVxqKLhw8ZHUFS2UMe7cfJq1sxoetb54uEr5ovJe2bhf5eZqp4ecbZX6XLiXHlr2mWr0JigLVzo4+yb+6H10860VsJKOsNV7yxSxKlpLRltu4zw666daplobNeB0Jj9/lWcTCRAh/ekAmSCBt5TPdP6eFWVsU34jOOJH3r7/Ed99zv5104eFHGqeJn0nXAPUBQBQBQHzN7SOF9njMQsR71nHo3fH5NUMghOGXAVJkdAR10np/eiJHGEbU9dv7/AO1AWLgHEGw95L1sDMhkA7HcFT5EEifOpIN94PxS3ibS3bRlWG3VT1Vh0INCSO554QMVgrtv7wGdD4OveH11HoTUPYLUrvs55ZFki8753ykDLooDfm36VhGd2bJQyo0CthrCgCgCgEIoCtcy8m2MUDKhX6MKlScXdENJqzMi5k5Ov4UmVLJ0Yf3roUcZwn7SlVwnGBWiavppq6KTTWjCakgSaASagk7YbFMhMagjKynZkJBZDGoDRBggwSOpqGkyYycdjvxriHb3Wud7vASGy6RMKCoAZV2BIBiB0rGEcqsZTnmdxhNZmAk1AEoSITQEtheD370Nbt3MsAhogT5EkT8qpYntHBUn3dapFc03f2r8zfSwuIks1ODfUcNfuWsRabGC4wtyVzrpmiQf54IWdZOWK00+4qUpvBSTbXB3t06dOpubqRnH7Smkunv6haZs7C1cF7E4tiguCRlRjLlpHddtj+FQ2utLxklFxcYQ1d+a2XXm+enMys4ttO8paK3Ln8h6pwrl7As2zh8PbJbFrKXjcEg3A2ocO5yrbYRAEEUlUrKKq31k9I8LPZdHxbIUKbbhbRLWRz4FisfhbC3lRnwx1yt3gqyRnABzW1JBAaMpg71vqqhUnkv6X17TVTlVhHNbQsmH5wR11tuD4SpH10/StH2WSe5teITWxwvcTNwMAiax8dzJG+xzL+RrfGnl3fu/cqVJ3vZe1/sVHErDEaaHoQR8iCQfrV5bHMlufTNeePVBQBQBQGL+2Tg9w4ntUtuyvbUsyqxAKyDJAgaAUIMl4e5F3XZgRt13+e1QCStGG9aEkxgnmpINN9l+CvC49xHUWDpcQySXiQVHT19RHgBpdCRAsbUAtAFAFAFAFAFAc79hXBVgCD0NAZ5zZ7NkuS+H7rb5ehrbTrSpvQ11KUZ7mU8U4Vdw7FbqEHx6V06WJjPTZnPqYeUOqGNWDQJNAE1AEmgEoSJNAE0BbuROArdJv3RKKcqKRILDUsR1A008Z8K8n/Eva8qGXC0ZZZS1lLknp793xttudnsrBKpetNXS2XNmlQjAZQZiAFGZmc7K2uVSFEkCco36ZvP1OzMNOgpUpXdt93KT2VuHxtqzqxxNRTtJfohnjcGjqUuKjqQCRow1AIMjrBBrkNYnAVk03GW+j5+XwLX8uvCz1RSOKcoXLLdtgjMT7swWAIIYKTo4IJEHWPGvXYH+JqWIh3GOVr/eW3r5ee3kjjV+y50pd5h9ej+tfiV/D4hLtxLFxVsWjczXgsrmYA6d49zYqBsCxNeklGUIuvmz2Xo+vjpv5rgc5NSkqWXLd6/kSRx121euYu6ptvHY4eyJCxlyqBBhrNtI8mJXzrXkhUhGjB5r+lKXxfm3ouhleUJSqSVraJfXtY04dsKvspk9wmyrv31DAD4TnHUCRkBJidvOelYSbS0MUk5alcxaw7DaGIiZjU6T1q3HZHNn4mfTFeePVBQBQBQGW+1Xm0w2EsNEgreYdf8A4wf1+njQgw/EWGVpHjv51AOq33PUfShJL8PY6an8v8VJBvnsztqMChXdmcsfMMQPyAoSWqgCgCgCgCgCgCgCgCgCgI3jHA7OJUrcQHz60BknNns4uWZex3k8Ooq3SxUo6S1RWq4aMtVoyg3bZUwwII6GujCpGavEoTpyg7M8TWZiJNAJNAJNABqAanyKR/BWo8bk+udv9q+XfxKpLtKpf/G3llR67spr7LH1/Fk+oM6TO2hIJ10BggkT0rl4bFV6LtSb14Lj+/Qu1KcJ+JDq5egQxIBZnZ1bMGbZkVV0PeEQ2ixHnXoKtWzyVHlcnmlezjZKziueySWjTKEY3V4620Vr3vz6eezPF22J2CsdTbDZsogHvkxk0M6iI69KpYnstTSqUVZvaD39vB21s+HE3U8TbSetuP17LopXO3BUZgxXKzSCdjmEanx0P5Vv7I7SxOCbp8E9Yv60OjHs/D9oUnGa9JbSW9vmujM/v22R8jE93Qa6Rvp4CvoOFqUqtPvqS8Wr8+vkeIxlCrh6zo1d4+y3NeZNcP2rYyuWDgiKXOcSsZTqBqdRJO2isdPDzrCbdtCIJZtStYtYdh4MR9CatxeiOZNWkz6Yrz56oKAKAqPtC5q/g7QS39tdByn8C7FvXoP9qAxHEXS5J1JPXxNCCb5Z5GvY4/gtTDXPDyUH4m/c0Ae0LkH+BZXtFmsPABbUq4GqtEb7g+o6UBV8LpQk2r2QY8NhrlskSlyQJ1hgOnqDQF9uXAoLMQABJJMADxJ6UBWsLz5grl42lu7A+8OlskbgMfLrtQFgwONt3kW5adXRhIZTIIoDvQBQBQBQBQBQBQBQCETvQFT5o5FsYoEgBH8RWUZOLujGUVJWZjvMfKN/CMcykr0YVfpYtPSZSqYVrWJXTV1O5VasJNCCSsW7QsksuZ2DEMGjIw0toFmGJMlsw+GIg1WlUn3uVfuuL9Wy6liMI5Mz+nwX59CY4m1i7cyYprdu6M2e9aUhS07OpAgzPSCApUwdYpSk45oJ26/X68zKcVfLLcccu425gNL65sPcM9oneCPABmPkrDoRAkgiuJ272R/5CKqUtKkVaz+8uXq4e/gXcBi/szcZ+F+5l8w2JV1D2nlWGjIenWD0P518/wD5+DrarLNc1t7fcz0d4VoaO6Y8tX9wxImAWLkykyZe5sfACAMzbmDXcoY2OKpOk16dktWrtfetoknyW7ervYpzoulPNfTfThyPTnKCyN3ZKKJZ1Yfd6d1YbMFnKYnwjZUrOg5VE00rxtLVu19FK2zunZ6u1k7GChnsuL10216c9GroqnNF+WVJJIlmJJJk7ST13rk0JzqSlVm7tnqeyqKhBtbbIonMSjtEPUrr8jp+pr3P8OyboTXBS+R5j+LIRWIpyW7jr6np8WOOH7V3GeXJ3hakse+UAWSQyrsRGrGB69DFYydltcwSu97FdxI7x1nU6+PnVqOxzZ7s+ma8+eqCgCgMC9qvFO14jcQHS0EtfQZm/wDsxHyoDjyFwQYzFLbJhAC7kblQRKjwJJAnpQG/YXDrbUIihVUQFAgAUBx4rw5MRae1dEq4g+IPQjzB1oD5+5l4A+DvtbceatGjL0Yf46GhBGWLjK2nQTI6dB/egJG7xK4ylTccqd1LGD6iYoSROaCfA0BevZJzQtjEXcPfY/8AUOCjfd7WSNRsC0gafhA9IBtVSAoAoAoAoAoAoAoAoAoDhi8IlxSrqCD40BmnN3sxDTcw2h3y1upV5U9jVUoxnuZTxLht2wxW4pUiujSxEanmUKlCUPIa27hUyND/AJ0P5VulFSVma4txd0PcDjO+ASEzaPcgF8kRlQnRO73ZEeZiq86WWLtd22XXm+L11+VzfGpmlrpfj9bcif4fjGVWuILKWUQs9liXtu4J7ltSSy91lVnHdLQCNa0Z1dRd229HxtzfvaW9je46XVrW+vrmRHBeIXxiCcLFvOWbsyfdBACxDZugUb7/AFqcdgMPiqWWvG/J8V5P6Rqw+Iq0p3pu3TgXnB83257PEI9m6N1I7pPXKd/3ua8J2h/DVeh6dF54e9ea+a9iPS4LHQxDyStGXJvR+T+T946xnMQiEzsRtnJyr6LPkPCqDjXqwjTqy9FbL9f3O9Q7ISlmnZX5fVkVzEX93dvMsatUqUptU6au+CR1pzp0KeaTUYr3FQx+M7W7mG2y+le/7Owf2XDqm9935/psfMe1sf8AbcS6i8K0Xkvz3Jjh21Wmc8snCLT5jkUExJM3FgDcDsyCZkaa1ock99vV8yLNbb+v5FXxvxt6n9fOuhHY5U/Ez6Yrzx6oKAKA+WeOYrtcZiLm4e9dYehdiPyioBqvsQ4d3L+II+Ii0vy7zfqv0qQajQBQEPzNy7axtrs7mhGqOPiU+XiPEUBUcJ7KLQ+0xDt/Sqp+ZJoCbwvs8wCb2i/m7t+gIFASuH5ZwiKVTDWQGBB7iyQdwTE0BXeO+z60xsthLaWzbdSdWHdBmRvJ/wBqAvFAFAFAFAFAFAFAFAFAFAFAFAQ/HeXLOKUi4onx60Bj3Nvs5u4cl7Qzp+lXKWKcdJalWphk9YlEuoVMMCCOhq/GcZK6KcouLsw7dsuWTl8PzPpsPpUOEXLNbUZ5Zct9CS4Zftoh7odyWkQc4ge7FojVSWOYsNgoHrorZ3Oy0WmvDrf4JdTfSyqN937+hK3OJJC2MT/1WZcyuFIZLjAHuMs50ZplgMx70ikG5XlH0bfWvJky09GWpyfh91bZuYa6921JACrndRLBSwI0nKTAEgFZiRWmeCwlWV6sFf2fBlun2njqMctKo7e34plfxuMa4ZJYjoCZ/TSrNHDUKH9KKX1z3KmIxuIxH9abl8PZscbO9bmVi18Fskx9B61UrTtoWKcL6l44fgiggLmYiYA1+R3H+AawWxg/EZ7j/tH2+I7bb9PKunHZHHn4mfS9eePVBQENzhxcYXB3rxMFUIXzdu6gHzIoD5gtuJ10n6fWoB9J+zjA9jw7DiCCy9oZ8XOb9CKkFloAoAoAoAoAoAoAoAoAoAoAoAoAoAoAoAoAoAoAoDy6giCJFAUvmz2e2MSCyAI/lWUJyg7oxlFSVmY1zFyrfwjEOpK9GFdClilLSWhSqYdrWJAhoOmhH5GrVk0V9mObOOcSA5TNozj4yuggsO9l02G/nWp0oJaK9tlw/K/Vm1VZN6vfjxJjA4gi6Dbudmi2lTtVCiSgHfdWWLpWZjRgIgyutZzah6S1b28+Gm1+e199zeo3l6L0S3K3NXimdcImZwB/wPGsJyUY3ZlCOZ2Rq/IvBsw7QjurotcvM5Suy/JWVkTGNUG5BAOh0IkTpB2P6eXWrS2KT1kZhjftH/qPSOvh09K6UdkciXiZ9L1549UFAZn7cMPefDIVe2ti2SzhiwZ7kEIqgKQTGbQkakUBh1m70gyagH1jwa5mw9loAm2hgEMBKjQEaEedSB5QBQBQBQBQBQBQBQBQBQBQBQBQBQBQBQBQBQBQCA0AtAFANsdgLd5StxQwPjQGV84ey7e5hvXLW6lXlDyNVSjGZlXEOH3LLFbilSK6NOtGexRnSlDcahzBEmDuPH1rY4pu7Wxgm0rHmakFh5U4S166qKNXInyX96/SudiquZ5VwL1CnlV2b9Y4etiytteg19a0RM5lWxZ94endPjEyN4H70q3wKP3jMMe5Nxy0yWMzvM9a6MUkkcibbk2z6Xrz56ojuNcbtYVQbpbvTlCqWJiJ0A8xvQGRe0HieK4oyWsNh7q2rZJGYQXc6SeggbDXc0Bx4T7HsUclx71u2wIYghiQQZ2G/wCXpQGy8C4f/D4e3ZzZuzXKDtoNh8hA+VAP6AKAKAKAKAKAKAKAKAKAKAKAKAKAKAKAKAKAKAKAKAKAKAKAgeYeVbGLUh1Gb8VE7Axjm32dXsMS1sFkq5SxTWkirUw6esSo2cC2aGHXbea2VMVG3o7mFPDu95G5ey/lrsbfb3B332noK55dLdxPY1sgaplB4ziQhJObpqsTpuNeh/tV2EbnOqSUXczfFPLsdpJMeEmuglocqWrbPpmvPHqzjitvnQHqxtQHSgCgCgCgCgCgCgCgCgCgCgCgCgCgCgCgCgCgCgCgCgCgCgCgCgCgENAMuM/ZN6UBiP8A3f8AqoDc+H/ZL6CgGvE9jWyBqmZtzR1roUTl1ygXviNXkc17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l="5254" t="32110" r="45491" b="12766"/>
          <a:stretch>
            <a:fillRect/>
          </a:stretch>
        </p:blipFill>
        <p:spPr bwMode="auto">
          <a:xfrm>
            <a:off x="5004048" y="4365104"/>
            <a:ext cx="3600400" cy="226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312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¿</a:t>
            </a:r>
            <a:r>
              <a:rPr lang="es-ES" b="1" dirty="0" smtClean="0"/>
              <a:t>Q</a:t>
            </a:r>
            <a:r>
              <a:rPr lang="ru-RU" b="1" dirty="0" smtClean="0"/>
              <a:t>ué pued</a:t>
            </a:r>
            <a:r>
              <a:rPr lang="es-MX" b="1" dirty="0" smtClean="0"/>
              <a:t>o</a:t>
            </a:r>
            <a:r>
              <a:rPr lang="ru-RU" b="1" dirty="0" smtClean="0"/>
              <a:t> hacer si </a:t>
            </a:r>
            <a:r>
              <a:rPr lang="es-ES" b="1" dirty="0" smtClean="0"/>
              <a:t>me infecto</a:t>
            </a:r>
            <a:r>
              <a:rPr lang="ru-RU" b="1" dirty="0" smtClean="0"/>
              <a:t> con scareware?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Busque la solución de terceros</a:t>
            </a:r>
            <a:r>
              <a:rPr lang="es-ES" sz="2400" dirty="0" smtClean="0"/>
              <a:t>: lo más probable es que el programa de </a:t>
            </a:r>
            <a:r>
              <a:rPr lang="es-ES" sz="2400" dirty="0" err="1" smtClean="0"/>
              <a:t>scareware</a:t>
            </a:r>
            <a:r>
              <a:rPr lang="es-ES" sz="2400" dirty="0" smtClean="0"/>
              <a:t> en su sistema haya desactivado su software antivirus original, pero si se reinstala con el disco de instalación podría volver a activarlo y así, detectar y eliminar el programa dañino.</a:t>
            </a:r>
            <a:endParaRPr lang="es-MX" sz="2400" dirty="0"/>
          </a:p>
        </p:txBody>
      </p:sp>
      <p:sp>
        <p:nvSpPr>
          <p:cNvPr id="23554" name="AutoShape 2" descr="data:image/jpeg;base64,/9j/4AAQSkZJRgABAQAAAQABAAD/2wCEAAkGBxQTEhUUEhQVFhUVFxcWFhUYGBcWGBcVHBoWGBcYFhgaHCggGBolGxgYITEhJyorLy4uGB8zODMsNygtLisBCgoKDg0OGxAQGywkICQsLCwsLCwtLDQuLCwsLCwsLCwtLCwsLCwsLSwsLCwsMCwsLCwsLywvLCwsLCwsLCwsLP/AABEIALEBHAMBEQACEQEDEQH/xAAcAAABBQEBAQAAAAAAAAAAAAAAAQQFBgcDAgj/xAA/EAACAQIEAwUFBgUDAwUAAAABAhEAAwQSITEFBkETIlFhcQcjMoGRM0JSobHwFGJywdGC4fEkRJI0Q2Oiwv/EABsBAQACAwEBAAAAAAAAAAAAAAABBAIDBQYH/8QAPBEAAgECBAMEBwYFBAMAAAAAAAECAxEEEiExQVFhBRMycSKBkaGxwfAUQnLR4fEGIzNSYlOiwtIVgqP/2gAMAwEAAhEDEQA/ANxoAoAoAoAoAoAoAoAoAoAoAoCqc/8AG+xs9kh95dBH9KbMfU7D5+FX8Bh+8nmey+JRx1fJDKt38DLa75wya5U4et27nuj3dqCZEgt90N4DSZ20HjXI7Xxfc0ckfFLTyXF/I6HZ2H72pme0fjwNCcAaocpOpG6N5kdCfEfOa8fm5npMvIb3+IggoyHMVPdAzAjYkHaNeselOpNhLeJyqq6CFAgbaDp5VDepKQ1v4tXkEglfA95T0OmqmmqJsMsRi9CtwC4h0OgJj+ddj6j6VlGTi80XZkOCatJXRmfN/D7dq6psfC6SAGmANCADuOvyr1HZ2JnXpNz3Wl+Zw8ZQjSn6Oz18iEs2bqkFRl/lnp6E7V0EprYptwe5KYe9nGsBh4Efl/isauHp19ZaSWzWjXk/kyxhcfXwd1B3g/FCSvGXmn8VZkrgOMXLeVXL3bIPesm4622HgygxHyI8RVWcqlH+srr/AFEtV+JfNHRhh8NjdcI8k/8ARnJ2f4Jcfwy1LlwTmgXluXL6Wf8ApofC2klWztKKiIDDjUCY0J+iVGNl3UrqW73Vt9ylmqQlKNeOWUNo2ad/L5nfl7h9rDvcOKC3cS9q5fxAaGWza3KncF2LD5T03VqkqiXd6Rukur/QxowjBvPrKzb6L9Sr3+VrgFlJnFXpb+GUfZ24+J2mE16H+1W1iYu7+6uPNlV4eSsvvPhyRX7iFWKtoVJBGmhBg7edWE7q6ND0djphMW9pw9tirDYjesZQjNWkrkxlKLvFmj8te0ZWhMWAp27UfCf6h09a5lfANa0/YdKjjU9J+00CzeV1DKQynUEGQa5zTWjL6aex7qCQoDlf2qUQyocwnQ1apFKsZrxA9810Y7HKnub9XDPRhQBQBQBQBQBQBQBQBQBQHDHYtbVtrjmFQEk/vrWUIOclFbsxnNQi5PgYnxnijYi89192Og/CvRfkK9NRpqlBQR5yrUdSbkyPLVsuYWJflzjv8OzBgSjxMbqROoHXQ6j0rk9qYCWKinDxRv67nRwGLVCTUtn7i028erDNZYEH7v3fpuh/cGvJVKc6cstRWZ6KEozjmg7obrxKbjAyCUXunfQvmjoR3l1HjWLWhmlqcsfju6RuToANz4j08fKoW5LQ3bEIw7ukbR3Sv+PSmqJsN73ECgJcyo+8P/0P7j8qyjBzajHd8CJSUVeWyKHxDG3Gu9s+iswhTuoBgSPGOu8mvYYTD/Zqaj7fM81iK3fzb9nkd8Zh+0AgxGoO9XpRzFSMspAspBI6g/nVa1izuPbPEWG+tbFUaNbpJj/CYuSGQlHGo1gz4gj9RVWWFSbnQeVvdfdl5r5o6lPtPNBUsdHvILaV7VIfhlxXSWnUs3LfNJwzX3dO1uXlEMzE98EkFvxAkgnr3RWqVRVXGlVXdyXDg/wvb1bmcsDKlCeJwsu+p8WvFH8cd15q68i38uYzD53tZziLt6017FYpWKgAAe7QgSAJAgRH5BXhOylayTtFfMqUZQu43u2rtlF4nx3trYtrYw9m2NVFu2Aw9XOp89pq/CjkeZybfV/Iozq51ZRSXkRM1tNYhNATHL/M9/CN7tpTrbbVT/g+YrRWw8Ku/tN1KvOnt7DVuWec7GLhZ7O71tsd/wCk/erk1sLOnruuZ1KOJhU02ZZarFg5YjapRDKfzEdDVqkUaxmfED3zXRjscqe59A1wz0gUAUAUAUAUAUAUAUAUAUBl3tP5hzuMLbPdQg3COr9F+W/r6V1sBQyrvHx2OXja2Z5Fw3KH2p8a6N2ULIO1PrTMRYksfwm7aUswVgpAudmwfsmP3LoGqN66edV6WMpVHlT14X49VzN08NUgrv8Abz5DPD4woZRip/X1HWssRh6WIjlqK/xXkyKNapRlmg7fXEcLzAly5kunLlGmpAZiN8wPdP7mvMYvs2dBt0/SXvXq/L2HocNjoVks2j9xIC7k27w8fvx5n7w/etcu9y9seHxAbUHXaRv6H/BqLtDci+I4vOGRiCF+KPqJHTxr0HY2DTvXl5L5v5L1nH7TxLVqMfX8l8/YQN+6bq92YmGGhMbgjr0+tdxvMtDlJZXqP7JKp3oGWfSPGtq0Wpqer0IW+ZYneT/zVd7lmOx4qCRzglae6JjWs43voYTtbUlQSRqI/Os6lONWOSorrkRQxFXDVFVoycZLivrVdHoOMHjrlksbblcysjR1RtGBnf8AetUJUatHw+nBfdfiXk+PkzsxxOExr/m2o1X9+K9CX4o/db/uWnFob5quUMRTrK8HtuuK81wOZjMBXwclGtHfZrWMlzjJaP480E1uKYlAJNCQDRqN/GoBd+WPaJdswmIm7b2zffUev3hVGvgoy1hoy7Rxco6S1RpuC4raxFvPZcMvluPIjcGuZKnKDtJHQU4zV4srXMR0NWKRUrGZ8QPfNdCOxyp7n0HXDPSBQBQBQBQBQBQBQBQBQEHzhx0YTDs/327tseLHr6Det+Ho97O3DiaMRV7uF+Jhly4WJZjJJJJO5J1JrvrTRHEbueJoB9wa+qXM5Kh1BNrNova/dZjt3dSPMCqWOclTsr2btJrdR4/kWsIoud3a6WifF8DvhrDT2Kn318+8ckHJanMczA9YLsfwhfE1odWnNqa/p09usraJeS97NqpzjHI/HPfor/P4HvFWsNcS61lblvsYAdjmW9JhZB1tu2pAEiBqBWyNatCUFUs8/Bbx/NJbmt0qUoycL+jx4P8AfgVPjmEZGVmVlDqGUkEBl6Mp6irE2m9GYQTS1PGB4rct6TK/hPT0PSubiuz6dbVaS5/mi9Qxk6ej1X1sPbvGRuJzen69CK5lPsqs5Wla3O/wLssfTUbx3Is32IIk6ksfEk+PjXo4rLFRjsjjSeaWZ7nbAXCrgSQCdR+lbIOzMJq6JTGKSjAeFbZbGmG5G2sCxE6DwB/elalBm5zSPX8AwPQ1ORkd4h9YsBNq2KNjW3c6TUmJ5LCouSBFVq+FhVefaS2kt/1XRnQwfadbDRdKynTe8Jaxfl/a+q94k1p+01KGmIWn9629a4fAuPs7D430sA7S40pP0v8A0ltJdPEE1ejJSV07o4soShJxkmmt09GvUJWRATUASaAmuCY17TBrbFT5dfIjrWirFSVmbYScdUWm9zB2qxcEN4jY/wCKqKjlehtnVzLUqGPPfNWY7FCe59C1wz0oUAUAUAUAUAUAUAUB5dgASTAGpPgKAw7nTj5xeILA+7SVtjy6t8/8V3cNR7qFuPE4mIq95O/DgV+asmgSaAl+CcQsqr2ryArcmX1MaDKCqjMQGH3WHxHyI0VYSbUovY3U5RScZLRntsMLa3LloTZZBnUysLccRaS6JDOFNssJnVhDQar1abqKMU7NO65NrmuTd9TdCSg3K101Z80nyfOwyhroFuwjlU7xXQuzHQsY3jRRHQTpJpD0J97iGk3otdEuNvPcS9KHd0U2lq+bf6bHLmpmFizYWWtozMWBkPe+G4UH4FJyCNyGOs1qoZak51uLtpyjwb6y38rGyopU4xp+/rxS6L4jS1y+j2O0tXczqma7aYZGQCMxTWLiDyII8K3d5lmoTVr7Pg+nR+Zry3TlB3tuuK/NEUuCaSNNDE1vyM150Ohgl8zWWRGGdno2dttPLpU5SMx2DVkY2PQu1NxY83CTEGCPpUPXYLTc6A1kQE0IPFxAd6hq5knYRFioSsGeiakdUJVB4SVJ5sM7c4vwv/q/I7UO1KeJiqfaEXO21Rf1I+b2mukteok1spYuM5d3NZZ8n8ns/UacV2XUpU+/oyVSl/fHh+KO8X56dRJq2csSagklMBWqRnEfXtq1oiZD3mM1tRUlufSVefPUBQBQBQBQBQBQBQBQFC9qPMPZ2xhrZ79wS5H3bfh6t+k1fwNDM872RRxlayyLiZRNdc5glAE0JEmoB67U5csnLObLJjNETHjBiaiyvcX4HgNBkaEbEaRWM4RnHLJXRlGTi7xdmSHDOI5bhuOzZwmW3cgN2ZiA2XSYExHUzqao1sLkpZKK0bvJX1a5Jv6sW6eIU6maq9baaaJ82jljeLXWL22Nt8wUteQQ9xRqqudJ111AOgnamHoQlJTTlZbRf3Xtx104CtVkouLtd7tcV6iPU9Pp51fKY8u8OuLaW9lm22mdSGCt+F4+BvIxvWEasHNwT1XD64GTpyUVK2jGk1sMRKASagCM0UJsIr1Fw0eDij4UzDKAxDdajMycqHCtNbLmAGgPNQAmtVajCtHLUV19bcizhcXWwtTvKMnF+59GtmujCf3+/wB+tVP5+H2vOH+5f9vidS+Cx+9qNX/5Sf8Awf8AtEq1Rr060c1N3Xw81wOZi8HXwlTu68XF8OTXNPZrqiVwFJGqI9vbVgjGZD3962oqS3PpOvPnqAoAoAoAoAoAoAoBjxriaYay959kEx4noB5k1nTpupJRRhUmoRcmYFxTHvfuvduGWcyfLwA8gNK9BCChFRRw5Sc5OTGs1kQe7GXMvaTkkZsvxZeoHnUO9tNyVa+paot4pFa72S9mhJZO4ZiUshird21b1JiJKjxNVPSptpX1+r+tlmyqJN20+repFTxKqrsFbMoZgrxGZQTDR0kaxVtNtK5Wdk9DnNCBJoBCaAaYjEgaDcdf3vWEpGyMTtwwG6SuZAYlczBcx/CpOmbrrG1a51401ee3Pl59OpnGjKbtDf62J+9eFpGFu09u9iF7JreYsMkwSFPeljoAxMakbiqKz1qyjJpxhaWZddly6u26LMstKk2k05aW+L+S6jbifDAkhDmNlVGIaRlF5j9mnjG3WSrHpVqjiVOzeik3l5tLiV6lFx0XBel0vwIqatGgJoScWujWsbk2PAc1FybChuvWgEoD2jRtUpkWPeed6m5Fj0IqSBZoBJoLChqqVsJGcs8HlnzXzWz9Z1MJ2pUow7iqlUpf2S4dYveL8vYS2AHhWj7ROm8tdW/yXhf5es3zwNGsu8wUm+cJeNeXCS6rUeXtqso481bQh729bkUpbn0pXnz1IUAUAUB4u3AqljsASfQa0BkA5m4yzG8t3D5dWGGyaZdwuaMxMfzDWtHfG7uXY0bk7mRMfhheUZWBKXEmclwAEieoggg+Brcnc0k5UgzX2x33H8OmvZnOx8C4ygT8ia6XZ6XpPic/HN+iuBmc10zniTQCTUA9JcKzBiQVPmpEEehBo1cDnhWJS2/aOucpqiHZnkQWPQKJbzIFYVE5KyM4NJ3Z3e2t1bt657rVVtwgIuOQzEMqgd7LlJdQAJHd72mN3G0Vrz6fXL3mVs15PTl9fP3DLG4K5abLdQqTqJgg9DBGhg6HwOhrOM4yV0zCUXHRobVkQRjjU+prSblsIKAkbNw6EHvCDIMEEbQelTClCMXFRST303MZTk5Xbd0SeNxty+oRQX7Ne0cwAzMAAzvl3gQATJiqeHoKlNzlor5YpvZdPPkWa9Z1IqEdeMnbd/oPuIcRVcPbW2tq5hsuXK6EXRfgs9zMIIYkiMrFYABrCmpSrSztxnvzWXb1+53JnljTjlScduuYheMYI2GVGdTcyhriAGbTETkYnQtBExsZFW6VdVbuK0vvz8ivOlksm9RgreVbbmB6YVJB5AqCRQKA9AVIFihAoFAeqkCxQgSgJbAVpmk9GbYNxd07Mk7drOQPmfQVphCNNeiZ4ivOu0578+L8+ZE44gORViOxzp7n0bXBPThQCE0BScVzFe7Qta7yn4VETuQAFO8iOtaHN30LSpRtqWjiIL4W4CsM1lwV8CUOn10rc9iutzOeWVRhbIfM6WwrSQSY6so2JM/SqTuXVYuPJPCrdi3d7IEC5cLtJJloEkTsNhp4VZpbFWsknoWStpqIbmvgoxdhrZAndT4N4is4VJQd4swnCM1aRiHGODXsMxW6hA6N0NdSjjYz0loznVsJKOsdUR01dKYk0Ak0AUJHljilxezk5haLG0G7wRiIBXqADlbLtKjSsHCLv13MlNq3TYmW4h2xvX37O4iq2W1cyhlJuWJ0EEl1zgOJIy7jStGTJaK0fNev4cjdmz3k9ej9X1cir3C/d22tsWuXJIw8HtMsvDJE50hDqcp0mIINbO8s3fZcTDu7pW48CtlpM+NSBQKgHawTPlWSIY6t3SpDKSCNiDBHoaipTjUi4yV0RCcoPNF2ZIcP4iO2S5eI92Cbcr3Bc3VnVRtmOYwJJAqjWw8qdKXd3bdru+uXp5cC3SrKdRd5ZJXtyv1OHHchYOIFxyzXAj9qhJOjqx1BbU5STE9NqYKo5XgtYxsk7W9TXNcScVBJqWze639d+pGRV8qDy9w+6ltLr22Fu58Dkd1tSN+h02ME77VjGpFycU9VuiXCSSk1oxtWZiLFALFCD1QCxUgUChA7wPDb177G1cuRvkRmA9SBArGU4x8TsZRjKXhVz3j+B4i0M12xdRerMjBf/KI/OsY1IS8LRMqc4+JM7YCsZGSJTD3crSdiCPrWDVzGTsQ/EB3zW6OxTnufR9cA9OFAZx7X+YcVhBZ7B8iXc6scqnvCCAcwO4J08jUA8+xrjF7FLiWvsGytbVYS2kCGJ+BRPTfwokTdl15h4/h8FaN3E3AibDqzH8KKNWNSQYhY58sotzsLLSSWtZwNQWOTtSpnYAxOsb1o7rXU3uu7WG2B9pfEbbH3qkanKyJlEwdAAIGmg21PjW1aGhu5Z+VvafiXxFsYk2zZc5HIULknQOD4AxM9JrIGyK0iRqD1oBtxDh9u8pW4oYHxoDMeaPZyyS+G1G+T/FWaOKnT03RXq4eNTXZmf37LIxV1KkdDXVpYiFRaHNqUZU3qc62moSaASgEY+NLk2JHgPHgl8veDNmARnWM62whUIg0Aki2J6KpEamq1WDkrRLFOag7yHGL4Wt20txWRr966FCoYtYe0lssyba5E7KW2AmJIJrGLaduCXt/cykk1e+rfsI/ivAXsMQSHUDMHQhl7PMVV2icmYjQGtsJKSNU4yixmK2moJoBKEngioJQKs7ak7DqT5VAJ3DX1wouIlx7l24vZtbC+5zmAZlj2zLqB3d65zTxLjJRsr3zX1suXHXrw1LqtQvFu7t4baX6+Qt3lwph2u3LgS4gDtYZWDBGbIkt0uMQxCEbCa3fbIur3aV09Lra+/uW7NP2eSp5m/V0IRTVwrnqgFAqQKBQguPs+5UGLdrt6ewtmMu3aPvlnooEE+oHjVTF4ju1lju/cWsNQ7x3lt8TVUuizFsIqoPgCaKF2iOlcdtt3Z1EklZHdcQDvpPjsalAqnHeSrTE3LEWn3Kj7Nj6fdPpp5VbpYmS0lqVauHi9Y6FTw+DNu6UuprlO+UjdYMt3fKfOrUpXjeLKSjaVpFTxfxmehI9NdqtrY5s9z6Vrz56kKAzD2/f+isaf9yNfD3d2oYKJyD7QrPC7V5Xs3Lj3XVhlKhQqrGpJkGSelAVnm7jB4hfbE3cwDSVtlswRPuoDA8ugoBlYkr6tJ+QAH96hAd2bWkeUCpIOKXwjlG02Kk+B6es0JL9ybzfewjrLO9gSDazaQeq5pykHWBE1INv4XxG3iLa3bTZkYaHwPUEdCPCgHdAQHMPKljFKcygN0Yb1KbTuiGk1ZmS8ycmX8KSQC6eI3HrV+jjWtJ+0pVcGnrArM10YyUldFCUXF2YTUkHK8sj51DJWgqgDQVK0B0t3mWYJGYFWgxKmJB8jAqGkwm0TV7jp7Idm3Z3S+ZwAy6AFEW2Q2XsltwmRh4nWTWlUvS11X1778Tc6vo6aMiuH4M3XKhkWFZyzkhQFEmSAa2zllVzXGLk7I44iyyMVYQVJU7HUGDBGh+VSmmrohq2jOVSQFQSKKiwHvB8YLN1bhBOUHKREoxEB1B0JXcA9Y8K0YmlKdJwhp+XLobqFSMailP6fPqOOKcTLWUtdq96GL5mBBXQqq66k6kkkkDQCq2Fo2rOooZFa1ur3t004bm6vU/lKGbM73v06/rsTVziWHu4ckqvYWbYRbLJlvW70d02r66PnaWbN/wCNaX39OrbXPJ+cWuq3VkbUqU6d/upetPz43Ih+X74tC5lVhkV2RWBuW0bVXuW91UjWddN4roLFUnPJfXbpfkmUnQqKOaxGirBpFAoDcOQrITh+HA+8pc/1MxJ/flXFxTvVkdfDRtSiS2JsZmBmOgquzedP4cQJ1igPOJbSsomEiqcQBZ4USYPUgxoTEGZq1Fq2pSlfNoZZxFYuOP5jttudq6kNkcep4mfSdefPUBQERzTy7Zx1jsb+bLmDBlIDKwmCJBGxI260BlvGPYYzH3OLWPw3LZn5sp/tUWBlPFMGbdzsTvbdkP8AolT+YqGBzw9JT5t+tSgPlt1IL/7H+E27uJvPcRXC2SkMAwIdlmQdDon51AOHPnJDYFjew4LYVjqupNgnoT1tzsemx6EgdvZ/zL/C3crn3N0gP/I2wuD9D5elSDaQaAWgPF20GEMAQehoCic0+zu3dl7Hcfw6GtlOrKm7xZrnTjNWZlfFuEXcOxW6hHn0NdOji4z0ejOfVw0oarVEfNWyqJNAJNCQoB5guIm2jrkRs6uoYyGUsjWyQQdRlY90yJANYShdp3M4ysmiwYPDYe+6Ww4Nv3SLIdTat5lAX4ft7t5oJXNChz6aJSnFX46+v9Eveb1GEtF+36tkNjuE6G7Ym5ZLKikSSXNs3HVe6pdVAMvlHpW2NThLc1Sp8Y7EYK2GsUChBzZ6EnmaAk+G4pGuWlvBRaty2XUK7xp2h1jMQoJ6DQAVRr05wU6sdZPRf4rpz59S3SnCTjTlolq+r6j/ABONe0bl+6QcTezBCCCFVtHuAqSII7ix0nwFao93WUKFPWCs5P4Lzb1Zk89LNVnpJ6JfPyS0RDWXkV1L3KFrDhrDBQxVgrSFYqQrEbhWiCR5Uur2DT3NW9l3F1uYfsGPvLJMDqbRMgj0JKnw7vjXKxtJxnm4P4nSwdS8MvFfAuN23J1Og2qkWxTr8qEnC/cEGKyiYSKrjbgzkQG0OkgbEdSD/wATVpLQpyepl/EftG23O22528q6cPCcap4mfSNcA9QFAFAFAfJfNJP8ZcY9btw/VyahkHvACFYfzE/XWiJHdgyKkg0j2OYwJiLts/8AuoCp80JMfMMT/poSa3etK6lXAZWBDKRIIOhBHUUBh3OfK54fdBWThrrEWyZORt+zY/WCdwPEGoBoPsz412uH7F2l7W07m1936HT6VILnQBQBQDHinCbV9StxQQaAyvmr2cPbl8P3l3y1ao4qUNHqitVw0Z6rRlAvWmQlWBBHQ106daNRaHPqUpQepzrYaxJoAmhItu4VYMpIZSGUjQggyCD0M1G+gJjBcbHY9hclUOVS9sAsLKh8yIpgZ3ZjLE/eboa1Sp+lmX0/0Nsano5X9IlLvCsPfvEI62beVbVgqCVuXEQPduOdSUWTmbxI1AUxrVSUY66vd/IzdOMpaaLgVzGcOuIquyns2+G4NiDquYboWWGAaCQZrfGabtxNUoOKuMnI6VkYHmhIk0Ak1CSWw1JLgmG7S6tsnKGJLHchVBLZR95oBgdTFa61ZUabm+Hx4GdOk6s1FfSJxeYHPb3G7uFVewt4ZtVLARbSCNCol2Yaz11qhKjZxiv6kndyXDn6uCWxbjO6lJ+BaJfD18Tnh+F3rL22s4lVxqKLhw8ZHUFS2UMe7cfJq1sxoetb54uEr5ovJe2bhf5eZqp4ecbZX6XLiXHlr2mWr0JigLVzo4+yb+6H10860VsJKOsNV7yxSxKlpLRltu4zw666daplobNeB0Jj9/lWcTCRAh/ekAmSCBt5TPdP6eFWVsU34jOOJH3r7/Ed99zv5104eFHGqeJn0nXAPUBQBQBQHzN7SOF9njMQsR71nHo3fH5NUMghOGXAVJkdAR10np/eiJHGEbU9dv7/AO1AWLgHEGw95L1sDMhkA7HcFT5EEifOpIN94PxS3ibS3bRlWG3VT1Vh0INCSO554QMVgrtv7wGdD4OveH11HoTUPYLUrvs55ZFki8753ykDLooDfm36VhGd2bJQyo0CthrCgCgCgEIoCtcy8m2MUDKhX6MKlScXdENJqzMi5k5Ov4UmVLJ0Yf3roUcZwn7SlVwnGBWiavppq6KTTWjCakgSaASagk7YbFMhMagjKynZkJBZDGoDRBggwSOpqGkyYycdjvxriHb3Wud7vASGy6RMKCoAZV2BIBiB0rGEcqsZTnmdxhNZmAk1AEoSITQEtheD370Nbt3MsAhogT5EkT8qpYntHBUn3dapFc03f2r8zfSwuIks1ODfUcNfuWsRabGC4wtyVzrpmiQf54IWdZOWK00+4qUpvBSTbXB3t06dOpubqRnH7Smkunv6haZs7C1cF7E4tiguCRlRjLlpHddtj+FQ2utLxklFxcYQ1d+a2XXm+enMys4ttO8paK3Ln8h6pwrl7As2zh8PbJbFrKXjcEg3A2ocO5yrbYRAEEUlUrKKq31k9I8LPZdHxbIUKbbhbRLWRz4FisfhbC3lRnwx1yt3gqyRnABzW1JBAaMpg71vqqhUnkv6X17TVTlVhHNbQsmH5wR11tuD4SpH10/StH2WSe5teITWxwvcTNwMAiax8dzJG+xzL+RrfGnl3fu/cqVJ3vZe1/sVHErDEaaHoQR8iCQfrV5bHMlufTNeePVBQBQBQGL+2Tg9w4ntUtuyvbUsyqxAKyDJAgaAUIMl4e5F3XZgRt13+e1QCStGG9aEkxgnmpINN9l+CvC49xHUWDpcQySXiQVHT19RHgBpdCRAsbUAtAFAFAFAFAFAc79hXBVgCD0NAZ5zZ7NkuS+H7rb5ehrbTrSpvQ11KUZ7mU8U4Vdw7FbqEHx6V06WJjPTZnPqYeUOqGNWDQJNAE1AEmgEoSJNAE0BbuROArdJv3RKKcqKRILDUsR1A008Z8K8n/Eva8qGXC0ZZZS1lLknp793xttudnsrBKpetNXS2XNmlQjAZQZiAFGZmc7K2uVSFEkCco36ZvP1OzMNOgpUpXdt93KT2VuHxtqzqxxNRTtJfohnjcGjqUuKjqQCRow1AIMjrBBrkNYnAVk03GW+j5+XwLX8uvCz1RSOKcoXLLdtgjMT7swWAIIYKTo4IJEHWPGvXYH+JqWIh3GOVr/eW3r5ee3kjjV+y50pd5h9ej+tfiV/D4hLtxLFxVsWjczXgsrmYA6d49zYqBsCxNeklGUIuvmz2Xo+vjpv5rgc5NSkqWXLd6/kSRx121euYu6ptvHY4eyJCxlyqBBhrNtI8mJXzrXkhUhGjB5r+lKXxfm3ouhleUJSqSVraJfXtY04dsKvspk9wmyrv31DAD4TnHUCRkBJidvOelYSbS0MUk5alcxaw7DaGIiZjU6T1q3HZHNn4mfTFeePVBQBQBQGW+1Xm0w2EsNEgreYdf8A4wf1+njQgw/EWGVpHjv51AOq33PUfShJL8PY6an8v8VJBvnsztqMChXdmcsfMMQPyAoSWqgCgCgCgCgCgCgCgCgCgI3jHA7OJUrcQHz60BknNns4uWZex3k8Ooq3SxUo6S1RWq4aMtVoyg3bZUwwII6GujCpGavEoTpyg7M8TWZiJNAJNAJNABqAanyKR/BWo8bk+udv9q+XfxKpLtKpf/G3llR67spr7LH1/Fk+oM6TO2hIJ10BggkT0rl4bFV6LtSb14Lj+/Qu1KcJ+JDq5egQxIBZnZ1bMGbZkVV0PeEQ2ixHnXoKtWzyVHlcnmlezjZKziueySWjTKEY3V4620Vr3vz6eezPF22J2CsdTbDZsogHvkxk0M6iI69KpYnstTSqUVZvaD39vB21s+HE3U8TbSetuP17LopXO3BUZgxXKzSCdjmEanx0P5Vv7I7SxOCbp8E9Yv60OjHs/D9oUnGa9JbSW9vmujM/v22R8jE93Qa6Rvp4CvoOFqUqtPvqS8Wr8+vkeIxlCrh6zo1d4+y3NeZNcP2rYyuWDgiKXOcSsZTqBqdRJO2isdPDzrCbdtCIJZtStYtYdh4MR9CatxeiOZNWkz6Yrz56oKAKAqPtC5q/g7QS39tdByn8C7FvXoP9qAxHEXS5J1JPXxNCCb5Z5GvY4/gtTDXPDyUH4m/c0Ae0LkH+BZXtFmsPABbUq4GqtEb7g+o6UBV8LpQk2r2QY8NhrlskSlyQJ1hgOnqDQF9uXAoLMQABJJMADxJ6UBWsLz5grl42lu7A+8OlskbgMfLrtQFgwONt3kW5adXRhIZTIIoDvQBQBQBQBQBQBQBQCETvQFT5o5FsYoEgBH8RWUZOLujGUVJWZjvMfKN/CMcykr0YVfpYtPSZSqYVrWJXTV1O5VasJNCCSsW7QsksuZ2DEMGjIw0toFmGJMlsw+GIg1WlUn3uVfuuL9Wy6liMI5Mz+nwX59CY4m1i7cyYprdu6M2e9aUhS07OpAgzPSCApUwdYpSk45oJ26/X68zKcVfLLcccu425gNL65sPcM9oneCPABmPkrDoRAkgiuJ272R/5CKqUtKkVaz+8uXq4e/gXcBi/szcZ+F+5l8w2JV1D2nlWGjIenWD0P518/wD5+DrarLNc1t7fcz0d4VoaO6Y8tX9wxImAWLkykyZe5sfACAMzbmDXcoY2OKpOk16dktWrtfetoknyW7ervYpzoulPNfTfThyPTnKCyN3ZKKJZ1Yfd6d1YbMFnKYnwjZUrOg5VE00rxtLVu19FK2zunZ6u1k7GChnsuL10216c9GroqnNF+WVJJIlmJJJk7ST13rk0JzqSlVm7tnqeyqKhBtbbIonMSjtEPUrr8jp+pr3P8OyboTXBS+R5j+LIRWIpyW7jr6np8WOOH7V3GeXJ3hakse+UAWSQyrsRGrGB69DFYydltcwSu97FdxI7x1nU6+PnVqOxzZ7s+ma8+eqCgCgMC9qvFO14jcQHS0EtfQZm/wDsxHyoDjyFwQYzFLbJhAC7kblQRKjwJJAnpQG/YXDrbUIihVUQFAgAUBx4rw5MRae1dEq4g+IPQjzB1oD5+5l4A+DvtbceatGjL0Yf46GhBGWLjK2nQTI6dB/egJG7xK4ylTccqd1LGD6iYoSROaCfA0BevZJzQtjEXcPfY/8AUOCjfd7WSNRsC0gafhA9IBtVSAoAoAoAoAoAoAoAoAoDhi8IlxSrqCD40BmnN3sxDTcw2h3y1upV5U9jVUoxnuZTxLht2wxW4pUiujSxEanmUKlCUPIa27hUyND/AJ0P5VulFSVma4txd0PcDjO+ASEzaPcgF8kRlQnRO73ZEeZiq86WWLtd22XXm+L11+VzfGpmlrpfj9bcif4fjGVWuILKWUQs9liXtu4J7ltSSy91lVnHdLQCNa0Z1dRd229HxtzfvaW9je46XVrW+vrmRHBeIXxiCcLFvOWbsyfdBACxDZugUb7/AFqcdgMPiqWWvG/J8V5P6Rqw+Iq0p3pu3TgXnB83257PEI9m6N1I7pPXKd/3ua8J2h/DVeh6dF54e9ea+a9iPS4LHQxDyStGXJvR+T+T946xnMQiEzsRtnJyr6LPkPCqDjXqwjTqy9FbL9f3O9Q7ISlmnZX5fVkVzEX93dvMsatUqUptU6au+CR1pzp0KeaTUYr3FQx+M7W7mG2y+le/7Owf2XDqm9935/psfMe1sf8AbcS6i8K0Xkvz3Jjh21Wmc8snCLT5jkUExJM3FgDcDsyCZkaa1ock99vV8yLNbb+v5FXxvxt6n9fOuhHY5U/Ez6Yrzx6oKAKA+WeOYrtcZiLm4e9dYehdiPyioBqvsQ4d3L+II+Ii0vy7zfqv0qQajQBQEPzNy7axtrs7mhGqOPiU+XiPEUBUcJ7KLQ+0xDt/Sqp+ZJoCbwvs8wCb2i/m7t+gIFASuH5ZwiKVTDWQGBB7iyQdwTE0BXeO+z60xsthLaWzbdSdWHdBmRvJ/wBqAvFAFAFAFAFAFAFAFAFAFAFAFAQ/HeXLOKUi4onx60Bj3Nvs5u4cl7Qzp+lXKWKcdJalWphk9YlEuoVMMCCOhq/GcZK6KcouLsw7dsuWTl8PzPpsPpUOEXLNbUZ5Zct9CS4Zftoh7odyWkQc4ge7FojVSWOYsNgoHrorZ3Oy0WmvDrf4JdTfSyqN937+hK3OJJC2MT/1WZcyuFIZLjAHuMs50ZplgMx70ikG5XlH0bfWvJky09GWpyfh91bZuYa6921JACrndRLBSwI0nKTAEgFZiRWmeCwlWV6sFf2fBlun2njqMctKo7e34plfxuMa4ZJYjoCZ/TSrNHDUKH9KKX1z3KmIxuIxH9abl8PZscbO9bmVi18Fskx9B61UrTtoWKcL6l44fgiggLmYiYA1+R3H+AawWxg/EZ7j/tH2+I7bb9PKunHZHHn4mfS9eePVBQENzhxcYXB3rxMFUIXzdu6gHzIoD5gtuJ10n6fWoB9J+zjA9jw7DiCCy9oZ8XOb9CKkFloAoAoAoAoAoAoAoAoAoAoAoAoAoAoAoAoAoAoAoDy6giCJFAUvmz2e2MSCyAI/lWUJyg7oxlFSVmY1zFyrfwjEOpK9GFdClilLSWhSqYdrWJAhoOmhH5GrVk0V9mObOOcSA5TNozj4yuggsO9l02G/nWp0oJaK9tlw/K/Vm1VZN6vfjxJjA4gi6Dbudmi2lTtVCiSgHfdWWLpWZjRgIgyutZzah6S1b28+Gm1+e199zeo3l6L0S3K3NXimdcImZwB/wPGsJyUY3ZlCOZ2Rq/IvBsw7QjurotcvM5Suy/JWVkTGNUG5BAOh0IkTpB2P6eXWrS2KT1kZhjftH/qPSOvh09K6UdkciXiZ9L1549UFAZn7cMPefDIVe2ti2SzhiwZ7kEIqgKQTGbQkakUBh1m70gyagH1jwa5mw9loAm2hgEMBKjQEaEedSB5QBQBQBQBQBQBQBQBQBQBQBQBQBQBQBQBQBQBQCA0AtAFANsdgLd5StxQwPjQGV84ey7e5hvXLW6lXlDyNVSjGZlXEOH3LLFbilSK6NOtGexRnSlDcahzBEmDuPH1rY4pu7Wxgm0rHmakFh5U4S166qKNXInyX96/SudiquZ5VwL1CnlV2b9Y4etiytteg19a0RM5lWxZ94endPjEyN4H70q3wKP3jMMe5Nxy0yWMzvM9a6MUkkcibbk2z6Xrz56ojuNcbtYVQbpbvTlCqWJiJ0A8xvQGRe0HieK4oyWsNh7q2rZJGYQXc6SeggbDXc0Bx4T7HsUclx71u2wIYghiQQZ2G/wCXpQGy8C4f/D4e3ZzZuzXKDtoNh8hA+VAP6AKAKAKAKAKAKAKAKAKAKAKAKAKAKAKAKAKAKAKAKAKAKAKAgeYeVbGLUh1Gb8VE7Axjm32dXsMS1sFkq5SxTWkirUw6esSo2cC2aGHXbea2VMVG3o7mFPDu95G5ey/lrsbfb3B332noK55dLdxPY1sgaplB4ziQhJObpqsTpuNeh/tV2EbnOqSUXczfFPLsdpJMeEmuglocqWrbPpmvPHqzjitvnQHqxtQHSgCgCgCgCgCgCgCgCgCgCgCgCgCgCgCgCgCgCgCgCgCgCgCgCgCgENAMuM/ZN6UBiP8A3f8AqoDc+H/ZL6CgGvE9jWyBqmZtzR1roUTl1ygXviNXkc17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4578" name="Picture 2" descr="https://encrypted-tbn3.gstatic.com/images?q=tbn:ANd9GcQa68lL1Xfii4luTy2GhwSjfXJ98ApIcF2B3quAAiNhFCXm3vB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653136"/>
            <a:ext cx="2257425" cy="20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87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¿Prevenirlo?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La forma más eficiente de prevenirlo es no instalar antivirus, firewalls u otro tipo de software de seguridad si no proviene de una fuente conocida y confiable.</a:t>
            </a:r>
            <a:endParaRPr lang="es-MX" sz="2400" dirty="0"/>
          </a:p>
        </p:txBody>
      </p:sp>
      <p:pic>
        <p:nvPicPr>
          <p:cNvPr id="20482" name="Picture 2" descr="http://www.zdnet.com/i/story/60/80/004297/zdnet_scareware_5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717032"/>
            <a:ext cx="4752528" cy="2754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409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 smtClean="0"/>
              <a:t>Crimeware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b="1" dirty="0" smtClean="0"/>
              <a:t>Definición:</a:t>
            </a:r>
            <a:endParaRPr lang="es-MX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60849"/>
            <a:ext cx="7848872" cy="4176464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Un </a:t>
            </a:r>
            <a:r>
              <a:rPr lang="es-MX" sz="2400" dirty="0" err="1"/>
              <a:t>crimeware</a:t>
            </a:r>
            <a:r>
              <a:rPr lang="es-MX" sz="2400" dirty="0"/>
              <a:t> puede robar datos confidenciales, contraseñas, información bancaria, etc. y también puede servir para robar la identidad o espiar a una persona o empresa</a:t>
            </a:r>
            <a:r>
              <a:rPr lang="es-MX" sz="2400" dirty="0" smtClean="0"/>
              <a:t>.</a:t>
            </a:r>
          </a:p>
          <a:p>
            <a:pPr marL="0" indent="0" algn="just">
              <a:buNone/>
            </a:pPr>
            <a:endParaRPr lang="es-MX" sz="2400" dirty="0" smtClean="0"/>
          </a:p>
          <a:p>
            <a:pPr algn="just"/>
            <a:r>
              <a:rPr lang="es-MX" sz="2400" dirty="0" err="1" smtClean="0"/>
              <a:t>Crimeware</a:t>
            </a:r>
            <a:r>
              <a:rPr lang="es-MX" sz="2400" dirty="0" smtClean="0"/>
              <a:t> </a:t>
            </a:r>
            <a:r>
              <a:rPr lang="es-MX" sz="2400" dirty="0"/>
              <a:t>puede actuar solo o teledirigido, pero su principal característica de funcionamiento es que intenta pasar desapercibido.</a:t>
            </a:r>
          </a:p>
        </p:txBody>
      </p:sp>
    </p:spTree>
    <p:extLst>
      <p:ext uri="{BB962C8B-B14F-4D97-AF65-F5344CB8AC3E}">
        <p14:creationId xmlns:p14="http://schemas.microsoft.com/office/powerpoint/2010/main" val="713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>
            <a:normAutofit/>
          </a:bodyPr>
          <a:lstStyle/>
          <a:p>
            <a:r>
              <a:rPr lang="es-MX" sz="3600" b="1" dirty="0"/>
              <a:t>Daños que puede </a:t>
            </a:r>
            <a:r>
              <a:rPr lang="es-MX" sz="3600" b="1" dirty="0" smtClean="0"/>
              <a:t>provocar:</a:t>
            </a:r>
            <a:endParaRPr lang="es-MX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7992888" cy="49239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3000" dirty="0"/>
              <a:t>Robo de información confidencial o personal.</a:t>
            </a:r>
          </a:p>
          <a:p>
            <a:pPr algn="just"/>
            <a:r>
              <a:rPr lang="es-MX" sz="3000" dirty="0"/>
              <a:t>Pérdidas económicas por robo de contraseñas de acceso a servicios online, principalmente bancarios</a:t>
            </a:r>
          </a:p>
          <a:p>
            <a:pPr algn="just"/>
            <a:r>
              <a:rPr lang="es-MX" sz="3000" dirty="0"/>
              <a:t>Suplantación de identidad.</a:t>
            </a:r>
          </a:p>
          <a:p>
            <a:pPr algn="just"/>
            <a:r>
              <a:rPr lang="es-MX" sz="3000" dirty="0"/>
              <a:t>Pérdida de la privacidad.</a:t>
            </a:r>
          </a:p>
          <a:p>
            <a:pPr algn="just"/>
            <a:r>
              <a:rPr lang="es-MX" sz="3000" dirty="0"/>
              <a:t>Espionaje.</a:t>
            </a:r>
          </a:p>
          <a:p>
            <a:pPr algn="just"/>
            <a:r>
              <a:rPr lang="es-MX" sz="3000" dirty="0"/>
              <a:t>Sabotaje</a:t>
            </a:r>
            <a:r>
              <a:rPr lang="es-MX" sz="3000" dirty="0" smtClean="0"/>
              <a:t>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just">
              <a:buNone/>
            </a:pPr>
            <a:r>
              <a:rPr lang="es-MX" sz="3000" dirty="0"/>
              <a:t>Las víctimas del </a:t>
            </a:r>
            <a:r>
              <a:rPr lang="es-MX" sz="3000" i="1" dirty="0" err="1"/>
              <a:t>crimeware</a:t>
            </a:r>
            <a:r>
              <a:rPr lang="es-MX" sz="3000" dirty="0"/>
              <a:t> pueden ser tanto usuarios particulares como empresas.</a:t>
            </a:r>
          </a:p>
        </p:txBody>
      </p:sp>
    </p:spTree>
    <p:extLst>
      <p:ext uri="{BB962C8B-B14F-4D97-AF65-F5344CB8AC3E}">
        <p14:creationId xmlns:p14="http://schemas.microsoft.com/office/powerpoint/2010/main" val="1016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Objetivo: </a:t>
            </a:r>
            <a:r>
              <a:rPr lang="es-MX" sz="4000" b="1" dirty="0"/>
              <a:t>Beneficios económicos fraudulentos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7620000" cy="4699992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De forma directa, mediante el uso de la información robada: vaciado de cuentas bancarias, comercio con los datos confidenciales, etc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endParaRPr lang="es-MX" sz="2400" dirty="0"/>
          </a:p>
          <a:p>
            <a:pPr algn="just"/>
            <a:r>
              <a:rPr lang="es-MX" sz="2400" dirty="0"/>
              <a:t>De forma indirecta: por ejemplo, mediante el alquiler de redes de </a:t>
            </a:r>
            <a:r>
              <a:rPr lang="es-MX" sz="2400" dirty="0" err="1"/>
              <a:t>bots</a:t>
            </a:r>
            <a:r>
              <a:rPr lang="es-MX" sz="2400" dirty="0"/>
              <a:t>, o a través de ataques por encargo de terceras partes a cambio de una suma económica.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262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¿Qué se considera como </a:t>
            </a:r>
            <a:r>
              <a:rPr lang="es-MX" sz="4000" b="1" i="1" dirty="0" err="1"/>
              <a:t>crimeware</a:t>
            </a:r>
            <a:r>
              <a:rPr lang="es-MX" sz="4000" b="1" dirty="0"/>
              <a:t>?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064896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b="1" dirty="0"/>
              <a:t>Troyanos</a:t>
            </a:r>
            <a:r>
              <a:rPr lang="es-MX" sz="2400" dirty="0"/>
              <a:t>: especialmente </a:t>
            </a:r>
            <a:r>
              <a:rPr lang="es-MX" sz="2400" dirty="0" smtClean="0"/>
              <a:t>ladrones </a:t>
            </a:r>
            <a:r>
              <a:rPr lang="es-MX" sz="2400" dirty="0"/>
              <a:t>de contraseñas y bancarios.</a:t>
            </a:r>
          </a:p>
          <a:p>
            <a:pPr algn="just"/>
            <a:r>
              <a:rPr lang="es-MX" sz="2400" b="1" i="1" dirty="0"/>
              <a:t>Bots</a:t>
            </a:r>
            <a:r>
              <a:rPr lang="es-MX" sz="2400" dirty="0"/>
              <a:t>: permiten controlar el ordenador mediante </a:t>
            </a:r>
            <a:r>
              <a:rPr lang="es-MX" sz="2400" dirty="0" smtClean="0"/>
              <a:t>órdenes </a:t>
            </a:r>
            <a:r>
              <a:rPr lang="es-MX" sz="2400" dirty="0"/>
              <a:t>remotas.</a:t>
            </a:r>
          </a:p>
          <a:p>
            <a:pPr algn="just"/>
            <a:r>
              <a:rPr lang="es-MX" sz="2400" b="1" dirty="0" err="1"/>
              <a:t>Phishing</a:t>
            </a:r>
            <a:r>
              <a:rPr lang="es-MX" sz="2400" dirty="0"/>
              <a:t>: mensajes que intentan conseguir que el usuario proporcione sus contraseñas de acceso a servicios online: entidades bancarias, correo web, etc. </a:t>
            </a:r>
            <a:endParaRPr lang="es-MX" sz="2400" dirty="0" smtClean="0"/>
          </a:p>
          <a:p>
            <a:pPr algn="just"/>
            <a:r>
              <a:rPr lang="es-MX" sz="2400" b="1" dirty="0" err="1" smtClean="0"/>
              <a:t>Adware</a:t>
            </a:r>
            <a:r>
              <a:rPr lang="es-MX" sz="2400" dirty="0" smtClean="0"/>
              <a:t>: muestra publicidad de diversos productos en pantalla.</a:t>
            </a:r>
          </a:p>
          <a:p>
            <a:pPr algn="just"/>
            <a:r>
              <a:rPr lang="es-MX" sz="2400" b="1" dirty="0" smtClean="0"/>
              <a:t>Spyware</a:t>
            </a:r>
            <a:r>
              <a:rPr lang="es-MX" sz="2400" dirty="0"/>
              <a:t>: recoge hábitos de comportamiento del usuario en Internet para utilizarlos después.</a:t>
            </a:r>
          </a:p>
          <a:p>
            <a:pPr algn="just"/>
            <a:r>
              <a:rPr lang="es-MX" sz="2400" b="1" dirty="0" err="1"/>
              <a:t>Spam</a:t>
            </a:r>
            <a:r>
              <a:rPr lang="es-MX" sz="2400" dirty="0"/>
              <a:t>: correos electrónicos no </a:t>
            </a:r>
            <a:r>
              <a:rPr lang="es-MX" sz="2400" dirty="0" smtClean="0"/>
              <a:t>solicitados</a:t>
            </a:r>
            <a:endParaRPr lang="es-MX" sz="2400" dirty="0"/>
          </a:p>
          <a:p>
            <a:pPr algn="just"/>
            <a:r>
              <a:rPr lang="es-MX" sz="2400" b="1" dirty="0" err="1"/>
              <a:t>Dialers</a:t>
            </a:r>
            <a:r>
              <a:rPr lang="es-MX" sz="2400" dirty="0"/>
              <a:t>: establece conexiones telefónicas con números de tarificación especial.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845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 </a:t>
            </a:r>
            <a:r>
              <a:rPr lang="es-MX" b="1" dirty="0" smtClean="0"/>
              <a:t>Protegerse </a:t>
            </a:r>
            <a:r>
              <a:rPr lang="es-MX" b="1" dirty="0"/>
              <a:t>y </a:t>
            </a:r>
            <a:r>
              <a:rPr lang="es-MX" b="1" dirty="0" smtClean="0"/>
              <a:t>prevenir el</a:t>
            </a:r>
            <a:r>
              <a:rPr lang="es-MX" b="1" dirty="0"/>
              <a:t> </a:t>
            </a:r>
            <a:r>
              <a:rPr lang="es-MX" b="1" i="1" dirty="0" err="1" smtClean="0"/>
              <a:t>crimeware</a:t>
            </a:r>
            <a:r>
              <a:rPr lang="es-MX" b="1" dirty="0" smtClean="0"/>
              <a:t>: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7848872" cy="5073427"/>
          </a:xfrm>
        </p:spPr>
        <p:txBody>
          <a:bodyPr>
            <a:normAutofit/>
          </a:bodyPr>
          <a:lstStyle/>
          <a:p>
            <a:r>
              <a:rPr lang="es-MX" sz="2400" dirty="0"/>
              <a:t>Antivirus.</a:t>
            </a:r>
          </a:p>
          <a:p>
            <a:r>
              <a:rPr lang="es-MX" sz="2400" dirty="0"/>
              <a:t>Antispyware.</a:t>
            </a:r>
          </a:p>
          <a:p>
            <a:r>
              <a:rPr lang="es-MX" sz="2400" dirty="0"/>
              <a:t>Cortafuegos.</a:t>
            </a:r>
          </a:p>
          <a:p>
            <a:r>
              <a:rPr lang="es-MX" sz="2400" dirty="0"/>
              <a:t>Tecnologías </a:t>
            </a:r>
            <a:r>
              <a:rPr lang="es-MX" sz="2400" dirty="0" err="1"/>
              <a:t>Antiphishing</a:t>
            </a:r>
            <a:endParaRPr lang="es-MX" sz="2400" dirty="0"/>
          </a:p>
          <a:p>
            <a:pPr algn="just"/>
            <a:r>
              <a:rPr lang="es-MX" sz="2400" dirty="0"/>
              <a:t>Tecnologías proactivas, que detectan malware desconocido basándose en su comportamiento</a:t>
            </a:r>
          </a:p>
          <a:p>
            <a:r>
              <a:rPr lang="es-MX" sz="2400" dirty="0"/>
              <a:t>Mantenga su ordenador </a:t>
            </a:r>
            <a:r>
              <a:rPr lang="es-MX" sz="2400" dirty="0" smtClean="0"/>
              <a:t>actualizado</a:t>
            </a:r>
          </a:p>
          <a:p>
            <a:r>
              <a:rPr lang="es-MX" sz="2400" dirty="0"/>
              <a:t>Use el sentido </a:t>
            </a:r>
            <a:r>
              <a:rPr lang="es-MX" sz="2400" dirty="0" smtClean="0"/>
              <a:t>común</a:t>
            </a:r>
          </a:p>
          <a:p>
            <a:r>
              <a:rPr lang="es-MX" sz="2400" dirty="0"/>
              <a:t>Ante todo, sea </a:t>
            </a:r>
            <a:r>
              <a:rPr lang="es-MX" sz="2400" dirty="0" smtClean="0"/>
              <a:t>cauto</a:t>
            </a:r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219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 smtClean="0"/>
              <a:t>Malware</a:t>
            </a:r>
            <a:endParaRPr lang="es-MX" sz="6000" b="1" dirty="0"/>
          </a:p>
        </p:txBody>
      </p:sp>
      <p:sp>
        <p:nvSpPr>
          <p:cNvPr id="1026" name="AutoShape 2" descr="data:image/jpeg;base64,/9j/4AAQSkZJRgABAQAAAQABAAD/2wCEAAkGBxQTEhUUExQWFBUXFRoWFRYXGBgYGBwYFxUYFhcaGBwYHCggHSAlGxQdITEhJSkrLi4uFx8zODMsNygtLisBCgoKDg0OGxAQGy8kHyUsLCwsLCwsLCwsLCwsLCwsLC8sLCwsLCwsLCwsLCwsLCwsLCwsLCwsNCwsLCwsLCwsLP/AABEIAMwA9wMBIgACEQEDEQH/xAAcAAEAAgMBAQEAAAAAAAAAAAAABAUDBgcCAQj/xABEEAACAQIEAgcFAwkHBAMAAAABAhEAAwQSITEFQQYTIlFhcYEHMpGhsUJSwRQXI2JygpKi0UNTstLh8PEVJDNjZIPC/8QAGgEBAAMBAQEAAAAAAAAAAAAAAAECBAMFBv/EAC0RAAICAgIBAwIDCQAAAAAAAAABAhEDIRIxBCJBYVGBscHwBRMUMjNScZGh/9oADAMBAAIRAxEAPwDuNKUoBSlKAUpSgFKUoBSlKAUpSgFKUoBSlKAVE4or9WerbKwgyROgIJHqBHrUo1q3HeNXsOrKyq7NPVsGyDLOsydCB3HWqTkorZ0xQlOVRLMcTJCMB2SDnUjUacj/ALkVTdJuOKiW7hQsLVwXIDCdAV5xHvc61bFcedyROux/TEAQTEKigT/TnVDj+J3QWCMAg0Y3GLATyZWGYA9889awyzTej1cXgV6n7HROFdPMLc613udVlQHq30YROYD7xnuncVtVnFKVRiQucDKCYMsJgTz8K/MbXc1x87BCJJmSNB7ukkzsPSty6N9NAl63cxYe8LVopagr2D96DoWKmM0zXaGVp+o45vCVXH/R3OlczT2k/wDaPcL2vyh7mWxYGb9GrEKpuk+9EFjEbgVsdnpLOOtYJXS462WfEsoIh1C5VUSQCSxYgzAitKmmYZYJrv5/4bTSouFx1u4zqjhjbbI4B91oBg+MEVKFWOVUKUpQClKUApSlAKUpQClKUApSlAKUpQClKUApSlAKUpQClKUB5Y1oXTXGhbuYlAmRRnLLzJ0UnQbanyrfLiggg6giCDtB765J0p4RatXitpUt2lWU94qpbcKo21BmO8embyXUTf8As6MZZfV9CDieJhdOvBMAqU2AO2oUiqTifEtOsDqw0RnhWaN4bKdRqdIX4xU8KCCOuBn/ANbDXwztJ17hVBdtWluFbptoZg3FMNqNZVxp5TWSO2e1NpQI2K4Tmi7Yi4hjsocxHeI3jfSNIqHauqFG/unyIAET8q+X+H/k5N0XFuIftWm5nQSJ0OvImoeIxEk/DtaRzOv+lduNmSOTj32SGu6ieY0H417sY1rbE22ZGjRkYoYO4BUg1HgvlKqTHPYfOvtzB3GIgZe8yJidatGDZyn5EV2zY+iXTC5Yy2mutasPeFy+yjNchdW13hoA796/RmDxC3ER0OZXUMpGxVhIPwNflT/o+aQznLMwsfMn+lbdZ6TYtbKWVvutu2gRQsL2VECSoBOgrRji0jzvIywm9Hfr+IRBLsqDvYgD4mqi70wwSsqHE25ZgoglhLGACyggSSBqedcFvYou0u5Zv1mk/OrPorhOux2EtxI64XG/Zsg3f8SqPWuhms/QdKUoSKUpQClKUApSlAKUpQClKUApSlAKUpQClKUApSvlAeLyAggzBEaEg66aEaiuae0S6LRw4sZBb7YusozEN2MmuoEgtJ30FTunfS+4EuWsGA2XsX75E27Zbs5FOzXNduX00DhPHMXacC0XclQxVUDLlJKiRELOU7nWK5ZIuaqKTO+OSxrk20/aiHxrGYloWyLlwmAydVIGkT2k5nxqBf6F4i6BcutmgD9GPeGkkTt6Ct5xuN4hfQjKtkMsGAofyku0elUGG6NY8lnfFMhAhFzs8+esDz13rjHDmb9Ko7x8zGlWRuX3NFuYe67LlXKBptEQYlp5+FWrKixmgkCJMTW34roogcM+e6m7gMVaTqW7JE98eNWvD+EYNYe3YtHuYqGb4tJrZjwvp9mPNne2ncX+t/Q51axQfS2Gun/1qX/wg1Ps8Kxb+7hmXxuEJ8QTI+FdMzgCBoO4aCsL3K0LCvcyPK/Y0a10TxTe/dtWvBQz/WKlJ0LT+0v3n8BlRfkCfnW0PcqM92uixRRR5JGlcS4XZsXwLKkQhLEszE5mEe8T/dtt31ufsfwefHXbpH/hsBQf1r7/AFy2f5q0rFXs924+8vA8l7P1B+NdX9i+Cy4S9eP9tiGy/sWlW0P5lc+tZJdmqJ0KlKVUsKUpQClKUApSlAKUpQClKUApSlAKUrDjMStpGuXGCoilnY7BVEsT4ACgM1K4hd9rJxF5gLlzCYYFpdES5dI1yBFbZmjVoOWQIHvHD+cxreJsjBvfvI+ly1iMzFm2CoMnYYnQFWK66gVF7oHdagca4eb9vqxca0pIzlIzMnNQ32Z7xrExG9ZOF49b1tbiTBmQdGVgSGVhyZSCCO8VLp2DmHtL6uzaw+DsKEXV8i6fqLPfMsdd4qu6LWQLbv8AfeB+xa/Rr8wzfv1V9NOKG7jb7rrkPV252zKRbT43DPrWwYO0LdtLa7IoUfugD8K0YI7OOaRLL1jZ6xs9YXu1qozGVrlRSFBLAQToY5+YrHcxAqLcxBqeN9jk0Txf5VhuYjuqvL1kN2pogyu/fUTHYoIjudlUsfQTR7tVHHr36Ir99lX0Jlv5QarJ0my0VbopbTZLctyXMx8Yk/Ov0R0I4f1GAw1o+8tlS37TDO/8zGuBcPwZvXrNnfrb1tD+yXGf+QMfSv0woivONqPtKUoSKUpQClKUApSlAKUpQClKUApSlAK1z2g3IwN0FQwcpbYHbK7qGn0n41sdVHSvhZxOEvWRozoch7mGqn4gVD6ByPojwPDXH4Xc6sZzeuJcmMua0mIZ0Kkbl2WBr2UNSPbF0ZsYbq7+Htiy7C4Tk7I6y2huq4A2bs8t4rnmCbHPijbXPavC81zKM65LyEtcKKDlLxmMEagkDeuw4/EnieBvWLmRsZhSrnJqr6BkuIJnLcQ7eJE91elRJL9l3SpcY14KGBC23MiJbVGPiewoPiD4Vn457TsJaZ7SMzuFYKy5erziViS0kBhBIBArj+H4ouGwH/b3HsXusazee3JLWncMASdUhSIaNSlwaE1UYfNmKnKVRpVpRnysbkKxt9mdZPPblETEhmzcGTPdQHXtG4xPMW/d9c7g/u1tbXK13o2kB38RbH7mrfzsw/dq3Z69LDGomPK7kZmunvrC9ysbE1jZq6lD2z1jZ6xvcrA9yhFGV7teFv8AKor3awtdqCSc92qbilzNcRfugt6nsj5ZqldfNV9lS9x22GYIDy7I2/iJrPnlUTpjW7Nl6CYcJjrN+8rC3aV3UgTLlOrQQNdrjGduzXaMBxq1dOVWIbkrAqfSa47wFmX7Q2giZGm1Xhxb6MGMqZHf6V4WTz+MqolZnfwdYpWDB386K/3lDfET+NZ69BO1ZqFKUqQKUpQClKUApSlAKV4uXAKr8TjTyMVznkjDsmizpWv3cZG5+dYrWNadCRXL+JX0FGy0qsw3EvvD1FWKMDqK7QyRl0GjnXtT6Hi8hxVlW6xNbqpozKoIFxP/AGJuDzEiuRjpli7t209t4xGHWBiF0BtSA5vCJZNmMzEnTu/URFcU9q3R/wDIbv5bhbZVbjZX6uNLjsAwKxqtxAQRtmI76lr3FkdfZsvEmOIS6mFvZyMVhyouBLqkhzbIb3HIzgGRDb1qfEeErg79yzmW51JIZ0UrmIGY6EnYnL6CseD43ewlxcQLhXNatoeovIWJNsEMcyMoMJBBQxtNZMC/5RfU/pD1j53a5lzGDnecsbtptrPLarQVuistI2zhlrq7KIYkL2v2j2nP8RNZHu19eKjuBXqLWjE9nx7tYHuV8uColx6kUZXu1ge7WJ7lYHuUJMrXKwPcrG9ysLXKgkyXL0Se7WpHCdLYA946kHY5zmjzBY/GqbEvmhR9ohfQnX5TWzcItTdXTaT8BXnec/Q/hWdEvS2bNw3AZFA0B7h386nXrBy7aeG9RlfLvudfp41lu8TULr5/jXx/KblZyioUdS4WP0NuP7tf8IqVVZ0bRhhrWffLPodV+RFWdfVQ/lRsXQpSlXJFKUoBSlKAV4uuFEmvRNUfFcfrpy0H9a5ZcnBEoyYrEEzVVfdjvpWFsW29exiJ30HzrF3tk2Y8pNZ7Rivj2mI7KyKj3cy+8CKtSIsnLfExrP8AvnU7A4rKfA7j8RWuZmY9kxUq3fy6mZ7qrfHaJs3JGkSK597bMdZTBLauuVNy6pWDBItfpHg+QA82ArcOB4gOhg7fjrWv+1XoucdgWCLmvWpuWRvLAEFY5yDpOkhZrfjlzimQ1RwO5h7ZFsozZkVM6mSA5Qi6ZInV4IE9+2lXvRu12nf7qhB5t23+WSqvGcKu4e49vEZEvCWdUCFVzw+UlCI0nvifHTYOEW8llZ3aXPm+vyBA9K0+OvUccz0T3esDvUjB4K5eYLbUmTE7KJnc+hqbc6PhUDXL9u22W4SjEaMjKoUa85OvhWieeEXtnGOOT6RSPcqPdaayY60bblWKmNmUgqe+CPGR6VCe8O8VaOSMlaIcWnTMV6RUZ3rLcxC/eHxFQMRiFGzD4irckKZkd6i3LtYLmKX7y/EVgbFr94fGqOReidw1c99f1VZ/X3R/iNbRgUbP2SAYO8xrAAn1+VUPRZJ6y5vLBR5KJ+rVslzFdYSqrA0zZZmY05Hkd+VeZ5mR00l37lsjqFHt8Lf0LXFKzoAST8wNKyOGLBQJLEKBtqdB8zVdbVAwAuNvseVXvRjBXL2KtQcw61SY5KrZifgtebHFbr8jJCNyO24W1lRV7lA+AistfK+16x6QpSlAKUpQClKUBgxtzKhPhWn3cSXY9wrZuOPFuO8x5Rr+FaVfxAE6+OlYvIfrJ9iU7xrWGzfBaqHE8SZiAAAJ1HhUl8S0dkSY0ArlyK2WeP4w6EAjs8gDr3a1kbHllAbc8x8qpbAzEZzqDrGojnUO/jyzEjbYeFQ3oiy3N8o3jTEY1iJKx41rV3irroYPjTh/EJY6mDuDVJT0Sns6d0QvTPioPwMfjWw4i8qIzsYVQWY9wAkn4CtZ6GJpO0KRHqprYuIYJb1p7VySlxSjQSDDCDBG1avB/pfd/iXn2fmjHY0371284k3XZiD3MSY9AY9KsOB4SyXzXtEUTlnUmRAG8nnsRprFdWHsqwPLrh++P8tevzYYTk98fvL/AJK2FTnWJ4zdYkWz1NqdLdsBRqc0mNZmT4SQKrjgLbEsyIzHUsVBJ8yRJrq35s8Pyu3h62/8lPzbWeV+98Lf+SpSSIds5anCrX91b/gX+lZl4ba/u7f8C/0rpf5uLfLEXf4bf+WvL+zlY0xLz4ohFTaIo5xcsWUWWFtdYE5B9a8MLQIEpJEgdmfStS4nxO7hr1y01myHtuyN2OYMHnz39a2b2bcOXibXrJe1YdFDhRZDhlJhj/5BBBj+IUtEUZybRYgFNNxKyPOsWe2wJBQxvBFQekeCvYbF3cL1VhxZgq5TKGVwCsCTBOoiYlTrVJa4vNxesS3b7QDNknKJgtE6wDPpRSXRNG0W4aAsGTAjbWrHAolmTObMSWA5nQBRGwjStoT2W3TB/LEjwsnbw/S1O6T9HbGEwlspHWW2SWY9q4NEcxPiD4Vl8qMpR10cssXxNWw+Me7eLMhA2VQOyqj3VA2AHzOtbP0PUrikJEAqygeOWdo8Kqb2OFnqMwOa8CypGoQRBbuJJ0HcD5VbcGx2S8jwPeytOpysYMd24NZMOp7M8VU05HRa+18r7Xpm8UpSgFKUoBSlCaApulGL6u0DMCST6KTXN+MYzJ57x4mtv6f8Rtr1Ntm7TOYA10ykGe7euYdJOKNmNwKerzQr5TlOsaNEHbaeVeZnk3ma+BJ1En8MR7hkQvNi2kCvV7iHa7J0GhNUfGMW621tTGY5nPltMcqncJtZVAYiWBJ5kgePJfqSKp7HNPdFjZxOpgz2T9NKq7+I+7Om/wBBR8YiFwWEwYA1+lfTAtAweUyCJzaZTPI7eGhqJXQT2fbeJt3VI1FwAmORA39ar7GICN4EwfA99QbbxiCwmFMsfPl8x8al2sMt7FW7efIhVnY6ToR36b047+xVNv8AydY6GcTe5euBVLWUVVBEe8QsnU6+6a3frB31zLhVz/puIVLmZrTqCGIEgyZ93SQCPQ1YcR9oduSow7uoPZfOBPiNNK1eG4xhwvaO8jfXuACa9KZrmtv2moP7JvUqfxFa90g6YXr9zNbuMixAQMyAeJCEyfGtqTK2dsrE+IUbso8yBXAW45d+3d+Nxz9UqRZ45dXYkeRT/wDUVNCzt78Usje6n8QrC/HLA+38Ax+grjy9Jr3Mn16n8GqTZ6QZg3WsQMugC7nzSfp9KiXpVizVfbthLYxq4iyZW+nb0Ii5bhSdRzXL6qa1X2edIDguIWL89nPkuDvtv2X+E5vNRW5cUx2YMVQmSg+3mzDMTuPd7XiNqqsXi3lz1baOp02PYZDHZ1Ug8j61w/fP+0k232pcVW5iLj22UqLa2pzGGGVm91SA2r6Ezz7orjz4gAnWfEVs/ErhuKzXCAEByL9ts2vLvJnbmapbGHBPZw7N6OR8hU4YvbfuRZ+jvZL0oTF8PtZnHW2R1NwEjN2RCtHisa9806fcEv4p7ZsZHUKQQzAAGSZ13BB+VcU4fh8ag/Q4VbY+8Vtrp4l2mpIs40mGxFpPAXAT8La6/Gus4KS2Q6apmyYLAXrl13vN+lTMHGnYFsksNNAFk+GvjV/ZXMNG0K+tazhuJixh7trNnuXiLZYzm6sQSZ21kjedqvOEYj9GuhEaDTX/AHr86816nZ58qTs61w7E9ZbR4jMoJHcSNR6GpNcm4r0qxWEVRaK9W0kSoaCdSPqa6TwDFtdw1m60ZntIzQIEsoJj416MXyVnoRlyVlhSlKsWFKUoBWndK+l6WEuFRmCt1a6wGuASRPcBv4kDvrb7hgHn4Vw7p493GcRTBoAnbyIvugAy7kxpMSa5ZW+kVk6RU4PiN3HYlWOZoYZyI0B+yJ74j1q59o/HSuHWwptlSyAZFIIg6ySxDaZtYHpV/wAY4bhcDh7tyyEZkJtyvZA6yUO0ywE694rRuKcID4RMTdup1jOWt2gwzZE7JIHeM2x7wazcPVoruKr3LTgHBPyzS6+RWEtoSY8NQBvEnmDpoa8WeHOLr2LNwEKMvXtB7APJOZJ0I27PlVXwjiv9nM21tme5gGLENPix0PcPGvXEeIravJdA7DpDBdBKnTbwY6eFckt0VtVZn4yMRZdEGJBDnKCtmI8IDRNSMNgWe4tvrXckEsLgAJAGp7Q0Ex8ap+L8fLmyQqqVc5SBGnVtX3g/FyqXnZiXYBV5wDr84BPgPGrNaK2rNpxpwzgW0sJag5XI0acuhlTDawdZ2PdWj2uGXruMtLaUtDAQO8MDGvIkc6y4jiLG4QrEKqwY+8d/M6xXVPZVwa0qm87qb7CBbzAlFPeObHmfQUw45uRe1J6KzDWRjAtq9fcN2jJC6EA6LCg+czoDtWnDEw5tHSAQDvPiK2HjGCfA8TSSSjML6QIABc5gZ5jUeRFatjrAa8nb6sGSzToAY1iavHEn32mS5Mx3uHIzFtQSZOv9RUBMKyzKn3jGkyJ01FR7t66rsBeJCsQCcmoUxO3OK9Ljb/3lPmn9BXoFiyt4JoMOVkQRHLu3r3jBlRRJnMonUE9/PwqtHFbw3Fs+cjfbnVvfw5uBJOUg59p1CkR/N8qAw2bTFQQ7CQDvPLxqbw7hl68+S20tBMQNh6eNRxgmGzf4h9DWayt1DmR8p71ZlNAerPDb7FgsNlJDaLuN+Y7qisXEg5ZGmx/A1JTEX0nKzCdTD7nx01qKUufdP8p+hqQY3uEb5TJjTNWG9fcNozAZASATuSayXlbSQRBn3T+BNfLyds/srUEEQXCzEGTGsnX61lXSvkQY9R5ULAbmgMtpu2pJ1BGp2HjW9cW4hbW/ZsW5C2bZDyIJe4ZaR5KD61oI12B+n1q94ZjAFadWI1Y66x3/AI1j8mCStGfOqjpdm1420LtprUSSJXvkQQfKujdElIweHU7rZRT5hQCPlXHbfSALEAzsTXWOhWFdbAdmnrQHC8lBE/Ezr5VXxpyuq0PGlLo2GlKVsNYpSlAfGrgPT61dtcUa6oywwZCrQdVgQV1Gp+td/rWulnRO3i1J9y6AYceXPvqkocislaOHcQxzmxkLH3/d/WLHUnnqfHeoC3MsLdTMBtyI8iKt+LcJu4dhbvDZgQeTRsVOxG3iKxuocaioxY+JF27KoIqupRyVeQ4jUDfX4fIVB4zimdmjcDP4DMZA+CxU6/gGUyhMd3n/AL/4qLibKsTIysQus908h5mocLkVcdkG/iZRWHfPqVIirPAWzC5hu3pI0aPLb0rAvCwoGsjNmBXXUf1q1sqGKhQQqnST3RtrvUSx6KuFKiNat5XJL5GEtsSNeWgOsner/CYtgAYPgdjJMb7jmfSo1lwBkVlYDTKdNswO4jcDXwOtR7PIZjbYiBOglp90zB0XkeddoxS6LqKXRaYvH3Lr27hdngZO2ZITOuwYnL2hEg6yar+JYZnusAROXaIgE/71rzev5NXUAT7wMzBBEkmd+U8q94EKHzTJbY8u7WocFdhogtgbg+wwHh4aAdkHzrFdwxG4PqDy973j4x/Xlt1tde1t4R+NRcZ+Tg6PlP7ZGvkrCauWNV6qSB3mDtzidp2B+nnUro/bRzfLtr1gyAlubGYg6AVsOHW3dyzc/bNsglZOUAgqRtGkyeSitxPswZgGt4sMpEjPaQyD5CuOPLGaJaZzfFIBiBbRzlI77u8nZpKnYV8bCXgSBiJIIEFRJLSfPYVsnGuj/wCSFiMRhrjodVS22YHKWhipyqYU791YUUK03DbHZkOI2bKVOpzQQW5aZD4VMs0I9sU2UYw2LnRrZ0nVSPpXlvysb27beRI+tbU2BvNrYtNfSBJT3lJUGGUgd+h5wdoqNct3V9/DX1/+sn6V0jJSVoVumUJ4riwCptOARGlyQOW0Vicyx9PpVxfxigGQ6mPtKw+oqqS2zmLaNcJP2QTyHdU3ZDVEe6oO9eAyjYAVsvDvZ/jr/wDZ9Wve5/Ctt4V7IUEG/eZvBdBSwcvtXQTFZesRSCddhHKu7YboFgUQp1AIYQSSc3oQZB8RWGx7NuGqZ/Js57nuXHH8LMR8qz5YOb+Ck8fI5t0J6Ktj7jP7lu2QGJkyx+yPIc/EV27AYYWraW12RQo8gIFeOGcNtYe2LdlBbQEkKO8mSddTqal1fHDiqLxioqkKUpVywpSlAKUpQFZxvglrEoUuL5NzB7wa4/0n6L3cK5nVCdHGx8G7j47d8V3OsGMwiXVKOAyncGpIaPzjeWdDuD86xYjAhxOzfL5belb70w6EtZl7QL2+4asnl3jw+FaLcxAUwdeem1RW7IKw3rtltJA7uR/r5jXwqysWrbRckoxOuWI313qLfx4IgqD4b1hV3Oio59GP4VaiGi7xfUsZOhBkH3TptqImotjGBVGY5mHMf8CoScNxLe7ZuH901JtdE8c+1h/XSrWEjzieIhgVIEHcGKhNjANoEbc/rV5Z9nWPb+yjzP8ApUxfZDjLkZiqgGf+aq6JNRv48t7zM3mTTC31zCQK6FY9jN4+/eA8oq1wPsZtggvdJoKNVtFrOV0t3HWMzZrRADEAHKwJ7BgEnT3TIqTiOOKbRti84ULJUlzIYEPoGKkycxneY3Brd+meOThOCy2jmvXf0dvNrGnaeP1R8yK4pZcSWfUnl36zzrHPxU5coui3Jl03FMxm2IW4EzXDowNsgzE5ZFzMdPveFZsDYs6NdvBniJKk8hoZMHbeK17EXyx2CjuH41HArrj8eMCGzodrpBiLEdRiJBIAAMjv90yNhV7gvafeQRetJcM6kHIY+Yn4VyCD3kVmXFXBzzDuM/612oKVM/ReC6W4G8oJuW1JHu3BlIPccwj4GrvC2rUZrapB+0oEH1FfnjoXii2KtjI1wAkta07SgdoAsQvxrpOIs2klsJaxuFvbhbagoT+suYofWlCzpFKruAXLzWLZxAC3SO2AI56SO+ImrGoJFKUoBSlKAUpSgFKUoBSlKAUpSgPLqCIIkVSP0QwZYscOhY6kkVe0oCstdH8Mvu2LY/dFSreAtDa2g/dFSaUB4W0o2A+Ar0BX2lAKUpQClKUBSdKOjNnHIEvD3TKkbg94PKtDxfsdUmbd9h+0Aa6vSpsijj35m354n+UV6X2NnniD/CK6/Slijkn5nP8A5B+A/pT8zo/v2+A/pXW6UsUaN0U9ntvB3DcDF2IyyddN9PhW7qsV6pUE0KUpQClKUApSlAKUp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9681" t="30141" r="50472" b="11782"/>
          <a:stretch>
            <a:fillRect/>
          </a:stretch>
        </p:blipFill>
        <p:spPr bwMode="auto">
          <a:xfrm>
            <a:off x="1691680" y="2132856"/>
            <a:ext cx="518457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29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err="1" smtClean="0"/>
              <a:t>Adware</a:t>
            </a:r>
            <a:endParaRPr lang="es-MX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Software </a:t>
            </a:r>
            <a:r>
              <a:rPr lang="es-MX" sz="2400" dirty="0"/>
              <a:t>que se entrega al usuario con anuncios incrustados en la </a:t>
            </a:r>
            <a:r>
              <a:rPr lang="es-MX" sz="2400" dirty="0" smtClean="0"/>
              <a:t>aplicación.</a:t>
            </a:r>
          </a:p>
          <a:p>
            <a:endParaRPr lang="es-MX" sz="2400" dirty="0"/>
          </a:p>
          <a:p>
            <a:r>
              <a:rPr lang="es-MX" sz="2400" dirty="0"/>
              <a:t>Si </a:t>
            </a:r>
            <a:r>
              <a:rPr lang="es-MX" sz="2400" dirty="0" smtClean="0"/>
              <a:t>se </a:t>
            </a:r>
            <a:r>
              <a:rPr lang="es-MX" sz="2400" dirty="0" err="1" smtClean="0"/>
              <a:t>adware</a:t>
            </a:r>
            <a:r>
              <a:rPr lang="es-MX" sz="2400" dirty="0" smtClean="0"/>
              <a:t> </a:t>
            </a:r>
            <a:r>
              <a:rPr lang="es-MX" sz="2400" dirty="0"/>
              <a:t>legítimo, cuando deje de ejecutar el software, los anuncios deben desaparecer, y siempre tienes la opción de desactivar los anuncios mediante la compra de una clave de registro.</a:t>
            </a:r>
          </a:p>
        </p:txBody>
      </p:sp>
    </p:spTree>
    <p:extLst>
      <p:ext uri="{BB962C8B-B14F-4D97-AF65-F5344CB8AC3E}">
        <p14:creationId xmlns:p14="http://schemas.microsoft.com/office/powerpoint/2010/main" val="25180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SPYWARE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Los programas </a:t>
            </a:r>
            <a:r>
              <a:rPr lang="es-MX" sz="2400" b="1" dirty="0" smtClean="0"/>
              <a:t>espía</a:t>
            </a:r>
            <a:r>
              <a:rPr lang="es-MX" sz="2400" dirty="0" smtClean="0"/>
              <a:t> o </a:t>
            </a:r>
            <a:r>
              <a:rPr lang="es-MX" sz="2400" b="1" dirty="0" smtClean="0"/>
              <a:t>spyware</a:t>
            </a:r>
            <a:r>
              <a:rPr lang="es-MX" sz="2400" dirty="0" smtClean="0"/>
              <a:t> son aplicaciones que </a:t>
            </a:r>
            <a:r>
              <a:rPr lang="es-MX" sz="2400" b="1" dirty="0" smtClean="0"/>
              <a:t>recopilan</a:t>
            </a:r>
            <a:r>
              <a:rPr lang="es-MX" sz="2400" dirty="0" smtClean="0"/>
              <a:t> información sobre una persona u organización desde un ordenador y después trasmite esta información a una entidad externa sin el conocimiento o el consentimiento del usuario.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5360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SPYWARE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92088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Función</a:t>
            </a:r>
          </a:p>
          <a:p>
            <a:pPr marL="0" indent="0" algn="just">
              <a:buNone/>
            </a:pPr>
            <a:r>
              <a:rPr lang="es-MX" b="1" dirty="0"/>
              <a:t>	</a:t>
            </a:r>
            <a:r>
              <a:rPr lang="es-MX" sz="3000" b="1" dirty="0" smtClean="0"/>
              <a:t>Recopilar</a:t>
            </a:r>
            <a:r>
              <a:rPr lang="es-MX" sz="3000" dirty="0" smtClean="0"/>
              <a:t> información sobre el usuario y </a:t>
            </a:r>
            <a:r>
              <a:rPr lang="es-MX" sz="3000" b="1" dirty="0" smtClean="0"/>
              <a:t>distribuirlo</a:t>
            </a:r>
            <a:r>
              <a:rPr lang="es-MX" sz="3000" dirty="0" smtClean="0"/>
              <a:t> a empresas publicitarias y otras organizaciones interesadas.</a:t>
            </a:r>
          </a:p>
          <a:p>
            <a:pPr marL="0" indent="0" algn="just">
              <a:buNone/>
            </a:pPr>
            <a:endParaRPr lang="es-MX" sz="30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b="1" dirty="0" smtClean="0"/>
              <a:t>Información de carácter estadístico y Comercial (</a:t>
            </a:r>
            <a:r>
              <a:rPr lang="es-MX" dirty="0" smtClean="0"/>
              <a:t>Hábitos de navegación)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b="1" dirty="0" smtClean="0"/>
              <a:t>Información Personal </a:t>
            </a:r>
            <a:r>
              <a:rPr lang="es-MX" dirty="0" smtClean="0"/>
              <a:t>(nombre, direcciones de correo, teléfonos, etc.)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b="1" dirty="0" smtClean="0"/>
              <a:t>Información técnica </a:t>
            </a:r>
            <a:r>
              <a:rPr lang="es-MX" dirty="0" smtClean="0"/>
              <a:t>(Software instalado, antivirus, etc.)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b="1" dirty="0" smtClean="0"/>
              <a:t>Información Sensible </a:t>
            </a:r>
            <a:r>
              <a:rPr lang="es-MX" dirty="0" smtClean="0"/>
              <a:t>(contraseñas, datos bancarios, etc.).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MX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s-MX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s-MX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2773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SPYWARE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Función</a:t>
            </a:r>
          </a:p>
          <a:p>
            <a:pPr marL="914400" lvl="2" indent="0">
              <a:buNone/>
            </a:pPr>
            <a:endParaRPr lang="es-MX" b="1" dirty="0"/>
          </a:p>
          <a:p>
            <a:pPr marL="914400" lvl="2" indent="0" algn="just">
              <a:buNone/>
            </a:pPr>
            <a:r>
              <a:rPr lang="es-MX" sz="2800" dirty="0" smtClean="0"/>
              <a:t>Se han empleado en </a:t>
            </a:r>
            <a:r>
              <a:rPr lang="es-MX" sz="2800" b="1" dirty="0" smtClean="0"/>
              <a:t>círculos legales </a:t>
            </a:r>
            <a:r>
              <a:rPr lang="es-MX" sz="2800" dirty="0" smtClean="0"/>
              <a:t>para </a:t>
            </a:r>
            <a:r>
              <a:rPr lang="es-MX" sz="2800" b="1" dirty="0" smtClean="0"/>
              <a:t>recopilar</a:t>
            </a:r>
            <a:r>
              <a:rPr lang="es-MX" sz="2800" dirty="0" smtClean="0"/>
              <a:t> información contra </a:t>
            </a:r>
            <a:r>
              <a:rPr lang="es-MX" sz="2800" b="1" dirty="0" smtClean="0"/>
              <a:t>sospechosos</a:t>
            </a:r>
            <a:r>
              <a:rPr lang="es-MX" sz="2800" dirty="0" smtClean="0"/>
              <a:t> de delitos, como en el caso de la piratería de software.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4744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SPYWARE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9928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smtClean="0"/>
              <a:t>Características</a:t>
            </a:r>
          </a:p>
          <a:p>
            <a:pPr lvl="2" algn="just"/>
            <a:r>
              <a:rPr lang="es-MX" sz="2600" dirty="0" smtClean="0"/>
              <a:t>No se propaga</a:t>
            </a:r>
          </a:p>
          <a:p>
            <a:pPr lvl="2" algn="just"/>
            <a:r>
              <a:rPr lang="es-MX" sz="2600" dirty="0" smtClean="0"/>
              <a:t>Se instalan sin conocimiento u ocultando sus intenciones reales.</a:t>
            </a:r>
          </a:p>
          <a:p>
            <a:pPr lvl="2" algn="just"/>
            <a:r>
              <a:rPr lang="es-MX" sz="2600" dirty="0" smtClean="0"/>
              <a:t>Provocan disminución del rendimiento del equipo al consumir recursos del procesador, memoria, espacio en disco y conexión de red</a:t>
            </a:r>
          </a:p>
          <a:p>
            <a:pPr lvl="2" algn="just"/>
            <a:r>
              <a:rPr lang="es-MX" sz="2600" dirty="0" smtClean="0"/>
              <a:t>Perdida de hasta 50% de rendimiento del sistema, problemas de estabilidad graves, dificultad al conectar a internet.</a:t>
            </a:r>
          </a:p>
          <a:p>
            <a:pPr lvl="2" algn="just"/>
            <a:r>
              <a:rPr lang="es-MX" sz="2600" dirty="0" smtClean="0"/>
              <a:t>Es difícil de identificar.</a:t>
            </a:r>
          </a:p>
          <a:p>
            <a:pPr marL="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01257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VIRUS, GUSANOS Y TROYANOS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784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639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VIRUS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046" y="169763"/>
            <a:ext cx="1714500" cy="20478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5836" y="1945781"/>
            <a:ext cx="68290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Los Virus Informáticos son programas maliciosos que “infectan” a otros archivos del sistema con la intención de modificarlo o dañarlo. </a:t>
            </a:r>
          </a:p>
          <a:p>
            <a:endParaRPr lang="es-MX" sz="2800" dirty="0"/>
          </a:p>
          <a:p>
            <a:r>
              <a:rPr lang="es-MX" sz="2800" dirty="0" smtClean="0"/>
              <a:t>Dicha infección consiste en incrustar su código malicioso en el interior del archivo “víctima” (normalmente un ejecutable) de forma que a partir de ese momento dicho ejecutable pasa a ser portador del virus y por tanto, una nueva fuente de infección.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8680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 de infección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/>
              <a:t>Se ejecuta un programa que está infectado (desconocimiento)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/>
              <a:t>El código del virus queda residente (alojado) en la memoria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/>
              <a:t>Infecta, archivos ejecutables (.</a:t>
            </a:r>
            <a:r>
              <a:rPr lang="es-MX" dirty="0" err="1" smtClean="0"/>
              <a:t>exe</a:t>
            </a:r>
            <a:r>
              <a:rPr lang="es-MX" dirty="0" smtClean="0"/>
              <a:t>., .</a:t>
            </a:r>
            <a:r>
              <a:rPr lang="es-MX" dirty="0" err="1" smtClean="0"/>
              <a:t>com</a:t>
            </a:r>
            <a:r>
              <a:rPr lang="es-MX" dirty="0" smtClean="0"/>
              <a:t>, .</a:t>
            </a:r>
            <a:r>
              <a:rPr lang="es-MX" dirty="0" err="1" smtClean="0"/>
              <a:t>scr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r>
              <a:rPr lang="es-MX" dirty="0" smtClean="0"/>
              <a:t>) que sean llamados para su ejecución.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 smtClean="0"/>
              <a:t>Finalmente se añade el código del virus al programa infectado y se graba en el disco, con lo cual el proceso de replicado se completa.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1629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 de infección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Redes Sociales.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Sitios webs fraudulentos.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Redes P2P (descargas con regalo)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Dispositivos USB/</a:t>
            </a:r>
            <a:r>
              <a:rPr lang="es-MX" dirty="0" err="1" smtClean="0"/>
              <a:t>CDs</a:t>
            </a:r>
            <a:r>
              <a:rPr lang="es-MX" dirty="0" smtClean="0"/>
              <a:t>/</a:t>
            </a:r>
            <a:r>
              <a:rPr lang="es-MX" dirty="0" err="1" smtClean="0"/>
              <a:t>DVDs</a:t>
            </a:r>
            <a:r>
              <a:rPr lang="es-MX" dirty="0" smtClean="0"/>
              <a:t> infectados.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Sitios webs legítimos pero infectados.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Adjuntos en Correos no solicitados (Spam)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372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69" y="3718574"/>
            <a:ext cx="2206412" cy="30081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Gusanos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"Los Gusanos Informáticos son programas que realizan copias de sí mismos, alojándolas en diferentes ubicaciones del ordenador". El objetivo suele ser colapsar los ordenadores y las redes informáticas, impidiendo así el trabajo a los usuarios.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19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7920880" cy="4165923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 smtClean="0"/>
              <a:t>Malware</a:t>
            </a:r>
            <a:r>
              <a:rPr lang="es-MX" sz="2400" dirty="0" smtClean="0"/>
              <a:t> es la abreviatura de </a:t>
            </a:r>
            <a:r>
              <a:rPr lang="es-MX" sz="2400" b="1" dirty="0" smtClean="0"/>
              <a:t>“</a:t>
            </a:r>
            <a:r>
              <a:rPr lang="es-MX" sz="2400" b="1" i="1" dirty="0" err="1" smtClean="0"/>
              <a:t>Malicious</a:t>
            </a:r>
            <a:r>
              <a:rPr lang="es-MX" sz="2400" b="1" i="1" dirty="0" smtClean="0"/>
              <a:t> software”, </a:t>
            </a:r>
            <a:r>
              <a:rPr lang="es-MX" sz="2400" dirty="0" smtClean="0"/>
              <a:t>término que engloba a todo tipo de programa o código informático malicioso cuya función es dañar un sistema o causar un mal funcionamiento. </a:t>
            </a:r>
          </a:p>
        </p:txBody>
      </p:sp>
      <p:pic>
        <p:nvPicPr>
          <p:cNvPr id="15362" name="Picture 2" descr="https://encrypted-tbn1.gstatic.com/images?q=tbn:ANd9GcQR5mUdi_pK5uA4nSxCJPoobL4JBW7DkV13kwVVmOvuOuHwLyjVT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9040"/>
            <a:ext cx="6591100" cy="2810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44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los gusanos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</a:t>
            </a:r>
            <a:r>
              <a:rPr lang="es-MX" dirty="0" smtClean="0"/>
              <a:t>ctualmente los gusanos están más orientados a obtener beneficios económicos. </a:t>
            </a:r>
          </a:p>
          <a:p>
            <a:r>
              <a:rPr lang="es-MX" dirty="0" smtClean="0"/>
              <a:t>Se utilizan para crear grandes redes de </a:t>
            </a:r>
            <a:r>
              <a:rPr lang="es-MX" dirty="0" err="1" smtClean="0"/>
              <a:t>bots</a:t>
            </a:r>
            <a:r>
              <a:rPr lang="es-MX" dirty="0" smtClean="0"/>
              <a:t> que controlan miles de ordenadores en todo el mundo. </a:t>
            </a:r>
          </a:p>
          <a:p>
            <a:r>
              <a:rPr lang="es-MX" dirty="0" smtClean="0"/>
              <a:t>Los </a:t>
            </a:r>
            <a:r>
              <a:rPr lang="es-MX" dirty="0" err="1" smtClean="0"/>
              <a:t>ciberdelincuentes</a:t>
            </a:r>
            <a:r>
              <a:rPr lang="es-MX" dirty="0" smtClean="0"/>
              <a:t> envían a estos ordenadores, denominados </a:t>
            </a:r>
            <a:r>
              <a:rPr lang="es-MX" b="1" dirty="0" err="1" smtClean="0"/>
              <a:t>zombies</a:t>
            </a:r>
            <a:r>
              <a:rPr lang="es-MX" dirty="0" smtClean="0"/>
              <a:t>, instrucciones para enviar </a:t>
            </a:r>
            <a:r>
              <a:rPr lang="es-MX" b="1" dirty="0" smtClean="0"/>
              <a:t>spam</a:t>
            </a:r>
            <a:r>
              <a:rPr lang="es-MX" dirty="0" smtClean="0"/>
              <a:t>, lanzar ataques de denegación de servicio o descargar archivos maliciosos, entre otras acciones.</a:t>
            </a:r>
          </a:p>
          <a:p>
            <a:r>
              <a:rPr lang="es-MX" dirty="0"/>
              <a:t>Familias como el </a:t>
            </a:r>
            <a:r>
              <a:rPr lang="es-MX" b="1" dirty="0" err="1" smtClean="0"/>
              <a:t>Gabot</a:t>
            </a:r>
            <a:r>
              <a:rPr lang="es-MX" dirty="0"/>
              <a:t> o </a:t>
            </a:r>
            <a:r>
              <a:rPr lang="es-MX" b="1" dirty="0" err="1"/>
              <a:t>Sdbot</a:t>
            </a:r>
            <a:r>
              <a:rPr lang="es-MX" dirty="0"/>
              <a:t> son ejemplos de gusanos diseñados con este fin</a:t>
            </a:r>
          </a:p>
        </p:txBody>
      </p:sp>
    </p:spTree>
    <p:extLst>
      <p:ext uri="{BB962C8B-B14F-4D97-AF65-F5344CB8AC3E}">
        <p14:creationId xmlns:p14="http://schemas.microsoft.com/office/powerpoint/2010/main" val="365826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Troyanos</a:t>
            </a:r>
            <a:endParaRPr lang="es-MX" dirty="0"/>
          </a:p>
        </p:txBody>
      </p:sp>
      <p:pic>
        <p:nvPicPr>
          <p:cNvPr id="4098" name="Picture 2" descr="https://encrypted-tbn3.gstatic.com/images?q=tbn:ANd9GcR8tI58h7bRHOnNT70Hg1XZqQJpUfK64M2l6FUziVOyB1xkboeNZ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44" y="71718"/>
            <a:ext cx="2226620" cy="208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28650" y="2112136"/>
            <a:ext cx="6229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 principal objetivo de este tipo de malware es </a:t>
            </a:r>
            <a:r>
              <a:rPr lang="es-MX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introducir e instalar otras aplicaciones en el equipo infectado</a:t>
            </a:r>
            <a:r>
              <a:rPr lang="es-MX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para permitir su control remoto desde otros equipos.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981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Tienen </a:t>
            </a:r>
            <a:r>
              <a:rPr lang="es-MX" dirty="0"/>
              <a:t>la capacidad de </a:t>
            </a:r>
            <a:r>
              <a:rPr lang="es-MX" b="1" dirty="0"/>
              <a:t>eliminar</a:t>
            </a:r>
            <a:r>
              <a:rPr lang="es-MX" dirty="0"/>
              <a:t> ficheros o destruir la información del disco duro</a:t>
            </a:r>
            <a:r>
              <a:rPr lang="es-MX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Pueden </a:t>
            </a:r>
            <a:r>
              <a:rPr lang="es-MX" b="1" dirty="0"/>
              <a:t>capturar</a:t>
            </a:r>
            <a:r>
              <a:rPr lang="es-MX" dirty="0"/>
              <a:t> y </a:t>
            </a:r>
            <a:r>
              <a:rPr lang="es-MX" b="1" dirty="0"/>
              <a:t>reenviar</a:t>
            </a:r>
            <a:r>
              <a:rPr lang="es-MX" dirty="0"/>
              <a:t> datos </a:t>
            </a:r>
            <a:r>
              <a:rPr lang="es-MX" b="1" dirty="0"/>
              <a:t>confidenciales</a:t>
            </a:r>
            <a:r>
              <a:rPr lang="es-MX" dirty="0"/>
              <a:t> a una dirección externa o </a:t>
            </a:r>
            <a:r>
              <a:rPr lang="es-MX" b="1" dirty="0"/>
              <a:t>abrir puertos </a:t>
            </a:r>
            <a:r>
              <a:rPr lang="es-MX" dirty="0"/>
              <a:t>de </a:t>
            </a:r>
            <a:r>
              <a:rPr lang="es-MX" dirty="0" smtClean="0"/>
              <a:t>comunicaciones.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b="1" dirty="0" smtClean="0"/>
              <a:t>Capturar </a:t>
            </a:r>
            <a:r>
              <a:rPr lang="es-MX" b="1" dirty="0"/>
              <a:t>todos los textos introducidos mediante el teclado </a:t>
            </a:r>
            <a:r>
              <a:rPr lang="es-MX" dirty="0"/>
              <a:t>o registrar las contraseñas </a:t>
            </a:r>
            <a:r>
              <a:rPr lang="es-MX" dirty="0" smtClean="0"/>
              <a:t>introducidas </a:t>
            </a:r>
            <a:r>
              <a:rPr lang="es-MX" dirty="0"/>
              <a:t>por el usuario. </a:t>
            </a:r>
            <a:r>
              <a:rPr lang="es-MX" dirty="0" smtClean="0"/>
              <a:t> Por ejemplo: robar </a:t>
            </a:r>
            <a:r>
              <a:rPr lang="es-MX" dirty="0"/>
              <a:t>datos bancarios.</a:t>
            </a:r>
          </a:p>
        </p:txBody>
      </p:sp>
    </p:spTree>
    <p:extLst>
      <p:ext uri="{BB962C8B-B14F-4D97-AF65-F5344CB8AC3E}">
        <p14:creationId xmlns:p14="http://schemas.microsoft.com/office/powerpoint/2010/main" val="140597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Famosos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b="1" dirty="0"/>
              <a:t>1. </a:t>
            </a:r>
            <a:r>
              <a:rPr lang="es-MX" b="1" dirty="0" err="1"/>
              <a:t>Creeper</a:t>
            </a:r>
            <a:r>
              <a:rPr lang="es-MX" b="1" dirty="0"/>
              <a:t>. </a:t>
            </a:r>
            <a:r>
              <a:rPr lang="es-MX" dirty="0"/>
              <a:t>Se trata del primer virus de la historia. </a:t>
            </a:r>
            <a:r>
              <a:rPr lang="es-MX" dirty="0" smtClean="0"/>
              <a:t>1971, computadores </a:t>
            </a:r>
            <a:r>
              <a:rPr lang="es-MX" dirty="0"/>
              <a:t>PDP-11, </a:t>
            </a:r>
            <a:r>
              <a:rPr lang="es-MX" dirty="0" smtClean="0"/>
              <a:t>conectados </a:t>
            </a:r>
            <a:r>
              <a:rPr lang="es-MX" dirty="0"/>
              <a:t>a red de computadores precursora de Internet, </a:t>
            </a:r>
            <a:r>
              <a:rPr lang="es-MX" dirty="0" err="1">
                <a:hlinkClick r:id="rId2"/>
              </a:rPr>
              <a:t>Arpanet</a:t>
            </a:r>
            <a:r>
              <a:rPr lang="es-MX" dirty="0"/>
              <a:t> . </a:t>
            </a:r>
            <a:r>
              <a:rPr lang="es-MX" dirty="0" smtClean="0"/>
              <a:t>“</a:t>
            </a:r>
            <a:r>
              <a:rPr lang="es-MX" i="1" dirty="0"/>
              <a:t>Soy el más aterrador (</a:t>
            </a:r>
            <a:r>
              <a:rPr lang="es-MX" i="1" dirty="0" err="1"/>
              <a:t>creeper</a:t>
            </a:r>
            <a:r>
              <a:rPr lang="es-MX" i="1" dirty="0"/>
              <a:t>); atrápame si puedes</a:t>
            </a:r>
            <a:r>
              <a:rPr lang="es-MX" dirty="0"/>
              <a:t>”. Fue creado por Robert Thomas </a:t>
            </a:r>
            <a:r>
              <a:rPr lang="es-MX" dirty="0" smtClean="0"/>
              <a:t>Morris.</a:t>
            </a:r>
          </a:p>
          <a:p>
            <a:pPr algn="just"/>
            <a:r>
              <a:rPr lang="es-MX" dirty="0" smtClean="0"/>
              <a:t>A </a:t>
            </a:r>
            <a:r>
              <a:rPr lang="es-MX" dirty="0"/>
              <a:t>partir de este virus se creó para eliminarlo el programa </a:t>
            </a:r>
            <a:r>
              <a:rPr lang="es-MX" dirty="0" err="1"/>
              <a:t>Reaper</a:t>
            </a:r>
            <a:r>
              <a:rPr lang="es-MX" dirty="0"/>
              <a:t>, que tenía la capacidad de distribuirse a los equipos infectados tan rápido como el virus</a:t>
            </a:r>
            <a:r>
              <a:rPr lang="es-MX" dirty="0" smtClean="0"/>
              <a:t>.</a:t>
            </a:r>
          </a:p>
          <a:p>
            <a:pPr algn="just"/>
            <a:r>
              <a:rPr lang="es-MX" b="1" dirty="0"/>
              <a:t>2. Melissa.</a:t>
            </a:r>
            <a:r>
              <a:rPr lang="es-MX" dirty="0"/>
              <a:t> Este virus con nombre de mujer fue el primero que se transmitió vía correo electrónico en </a:t>
            </a:r>
            <a:r>
              <a:rPr lang="es-MX" dirty="0" smtClean="0"/>
              <a:t>1999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David L. Smith</a:t>
            </a:r>
            <a:r>
              <a:rPr lang="es-MX" dirty="0" smtClean="0"/>
              <a:t>.</a:t>
            </a:r>
            <a:r>
              <a:rPr lang="es-MX" dirty="0"/>
              <a:t> A pesar de no ser tan destructivo, logró propagarse y contagiar a millones de </a:t>
            </a:r>
            <a:r>
              <a:rPr lang="es-MX" dirty="0" smtClean="0"/>
              <a:t>usuarios.</a:t>
            </a:r>
          </a:p>
          <a:p>
            <a:pPr algn="just"/>
            <a:r>
              <a:rPr lang="es-MX" dirty="0"/>
              <a:t>Los usuarios de usuarios Microsoft Word </a:t>
            </a:r>
            <a:r>
              <a:rPr lang="es-MX" dirty="0" smtClean="0"/>
              <a:t>97 y</a:t>
            </a:r>
            <a:r>
              <a:rPr lang="es-MX" dirty="0"/>
              <a:t> </a:t>
            </a:r>
            <a:r>
              <a:rPr lang="es-MX" dirty="0">
                <a:hlinkClick r:id="rId3"/>
              </a:rPr>
              <a:t>Microsoft</a:t>
            </a:r>
            <a:r>
              <a:rPr lang="es-MX" dirty="0"/>
              <a:t> Outlook 97 </a:t>
            </a:r>
            <a:r>
              <a:rPr lang="es-MX" dirty="0" err="1"/>
              <a:t>ó</a:t>
            </a:r>
            <a:r>
              <a:rPr lang="es-MX" dirty="0"/>
              <a:t> 98 </a:t>
            </a:r>
            <a:r>
              <a:rPr lang="es-MX" dirty="0" smtClean="0"/>
              <a:t>fueron los más afectados.</a:t>
            </a:r>
          </a:p>
          <a:p>
            <a:pPr algn="just"/>
            <a:r>
              <a:rPr lang="es-MX" dirty="0" smtClean="0"/>
              <a:t>fue causante </a:t>
            </a:r>
            <a:r>
              <a:rPr lang="es-MX" dirty="0"/>
              <a:t>de que empresas como </a:t>
            </a:r>
            <a:r>
              <a:rPr lang="es-MX" dirty="0" err="1"/>
              <a:t>Lucent</a:t>
            </a:r>
            <a:r>
              <a:rPr lang="es-MX" dirty="0"/>
              <a:t>, Microsoft e Intel tuvieran que cerrar temporalmente sus servidores de correo </a:t>
            </a:r>
            <a:r>
              <a:rPr lang="es-MX" dirty="0" smtClean="0"/>
              <a:t>electrónico.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6658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Famosos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b="1" dirty="0"/>
              <a:t>3. I </a:t>
            </a:r>
            <a:r>
              <a:rPr lang="es-MX" sz="2400" b="1" dirty="0" err="1"/>
              <a:t>love</a:t>
            </a:r>
            <a:r>
              <a:rPr lang="es-MX" sz="2400" b="1" dirty="0"/>
              <a:t> </a:t>
            </a:r>
            <a:r>
              <a:rPr lang="es-MX" sz="2400" b="1" dirty="0" err="1"/>
              <a:t>you</a:t>
            </a:r>
            <a:r>
              <a:rPr lang="es-MX" sz="2400" b="1" dirty="0" smtClean="0"/>
              <a:t>.</a:t>
            </a:r>
            <a:r>
              <a:rPr lang="es-MX" sz="2400" dirty="0"/>
              <a:t> </a:t>
            </a:r>
            <a:r>
              <a:rPr lang="es-MX" sz="2400" dirty="0" smtClean="0"/>
              <a:t>(</a:t>
            </a:r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de mayo de </a:t>
            </a:r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</a:rPr>
              <a:t>2000</a:t>
            </a:r>
            <a:r>
              <a:rPr lang="es-MX" sz="2400" dirty="0" smtClean="0"/>
              <a:t>)</a:t>
            </a:r>
            <a:r>
              <a:rPr lang="es-MX" sz="2400" b="1" dirty="0" smtClean="0"/>
              <a:t> </a:t>
            </a:r>
            <a:r>
              <a:rPr lang="es-MX" sz="2400" dirty="0"/>
              <a:t>Un proyecto de tesis presentado por un joven filipino de 24 </a:t>
            </a:r>
            <a:r>
              <a:rPr lang="es-MX" sz="2400" dirty="0" smtClean="0"/>
              <a:t>años </a:t>
            </a:r>
            <a:r>
              <a:rPr lang="es-MX" sz="2400" dirty="0" err="1">
                <a:solidFill>
                  <a:schemeClr val="accent1">
                    <a:lumMod val="75000"/>
                  </a:schemeClr>
                </a:solidFill>
              </a:rPr>
              <a:t>Onel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</a:rPr>
              <a:t>Guzmán</a:t>
            </a:r>
            <a:r>
              <a:rPr lang="es-MX" sz="2400" dirty="0" smtClean="0"/>
              <a:t>, </a:t>
            </a:r>
            <a:r>
              <a:rPr lang="es-MX" sz="2400" dirty="0"/>
              <a:t>el cual fue rechazado en la </a:t>
            </a:r>
            <a:r>
              <a:rPr lang="es-MX" sz="2400" dirty="0" smtClean="0"/>
              <a:t>universidad. Enviaba </a:t>
            </a:r>
            <a:r>
              <a:rPr lang="es-MX" sz="2400" dirty="0"/>
              <a:t>un correo electrónico que en su asunto mostraba las palabras </a:t>
            </a:r>
            <a:r>
              <a:rPr lang="es-MX" sz="2400" dirty="0" smtClean="0"/>
              <a:t>“I </a:t>
            </a:r>
            <a:r>
              <a:rPr lang="es-MX" sz="2400" dirty="0" err="1"/>
              <a:t>love</a:t>
            </a:r>
            <a:r>
              <a:rPr lang="es-MX" sz="2400" dirty="0"/>
              <a:t> </a:t>
            </a:r>
            <a:r>
              <a:rPr lang="es-MX" sz="2400" dirty="0" err="1" smtClean="0"/>
              <a:t>you</a:t>
            </a:r>
            <a:r>
              <a:rPr lang="es-MX" sz="2400" dirty="0" smtClean="0"/>
              <a:t>” y </a:t>
            </a:r>
            <a:r>
              <a:rPr lang="es-MX" sz="2400" dirty="0"/>
              <a:t>estaba acompañado de un archivo adjunto bautizado </a:t>
            </a:r>
            <a:r>
              <a:rPr lang="es-MX" sz="2400" dirty="0" smtClean="0"/>
              <a:t>“Una </a:t>
            </a:r>
            <a:r>
              <a:rPr lang="es-MX" sz="2400" dirty="0"/>
              <a:t>carta de amor para </a:t>
            </a:r>
            <a:r>
              <a:rPr lang="es-MX" sz="2400" dirty="0" smtClean="0"/>
              <a:t>ti”. </a:t>
            </a:r>
            <a:r>
              <a:rPr lang="es-MX" sz="2400" dirty="0"/>
              <a:t>Al ejecutar el archivo, que en teoría se trataba de un documento de texto, el virus se reenviaba a toda la lista de contactos del usuario</a:t>
            </a:r>
            <a:r>
              <a:rPr lang="es-MX" sz="2400" dirty="0" smtClean="0"/>
              <a:t>.</a:t>
            </a:r>
            <a:r>
              <a:rPr lang="es-MX" sz="2400" dirty="0"/>
              <a:t>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13 de mayo de 2000</a:t>
            </a:r>
            <a:r>
              <a:rPr lang="es-MX" sz="2400" dirty="0"/>
              <a:t> se habían reportado 50 millones de </a:t>
            </a:r>
            <a:r>
              <a:rPr lang="es-MX" sz="2400" dirty="0" smtClean="0"/>
              <a:t>infecciones.</a:t>
            </a:r>
            <a:r>
              <a:rPr lang="es-MX" sz="2400" dirty="0"/>
              <a:t> El virus atacó a </a:t>
            </a:r>
            <a:r>
              <a:rPr lang="es-MX" sz="2400" dirty="0">
                <a:hlinkClick r:id="rId2" tooltip="El Pentágono"/>
              </a:rPr>
              <a:t>El Pentágono</a:t>
            </a:r>
            <a:r>
              <a:rPr lang="es-MX" sz="2400" dirty="0"/>
              <a:t>, la </a:t>
            </a:r>
            <a:r>
              <a:rPr lang="es-MX" sz="2400" dirty="0">
                <a:hlinkClick r:id="rId3" tooltip="CIA"/>
              </a:rPr>
              <a:t>CIA</a:t>
            </a:r>
            <a:r>
              <a:rPr lang="es-MX" sz="2400" dirty="0"/>
              <a:t>, el </a:t>
            </a:r>
            <a:r>
              <a:rPr lang="es-MX" sz="2400" dirty="0">
                <a:hlinkClick r:id="rId4" tooltip="Parlamento Británico"/>
              </a:rPr>
              <a:t>Parlamento Británico</a:t>
            </a:r>
            <a:r>
              <a:rPr lang="es-MX" sz="2400" dirty="0"/>
              <a:t> y las grandes </a:t>
            </a:r>
            <a:r>
              <a:rPr lang="es-MX" sz="2400" dirty="0" smtClean="0"/>
              <a:t>empresas. </a:t>
            </a:r>
            <a:r>
              <a:rPr lang="es-MX" sz="2400" dirty="0">
                <a:hlinkClick r:id="rId5" tooltip="14 de junio"/>
              </a:rPr>
              <a:t>14 de junio</a:t>
            </a:r>
            <a:r>
              <a:rPr lang="es-MX" sz="2400" dirty="0"/>
              <a:t> de </a:t>
            </a:r>
            <a:r>
              <a:rPr lang="es-MX" sz="2400" dirty="0">
                <a:hlinkClick r:id="rId6" tooltip="2000"/>
              </a:rPr>
              <a:t>2000</a:t>
            </a:r>
            <a:r>
              <a:rPr lang="es-MX" sz="2400" dirty="0"/>
              <a:t>se dictó la Ley N°8.792,</a:t>
            </a:r>
          </a:p>
        </p:txBody>
      </p:sp>
    </p:spTree>
    <p:extLst>
      <p:ext uri="{BB962C8B-B14F-4D97-AF65-F5344CB8AC3E}">
        <p14:creationId xmlns:p14="http://schemas.microsoft.com/office/powerpoint/2010/main" val="3200383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 smtClean="0"/>
              <a:t>Casos Famosos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b="1" dirty="0"/>
              <a:t>4. </a:t>
            </a:r>
            <a:r>
              <a:rPr lang="es-MX" sz="2400" b="1" dirty="0" err="1"/>
              <a:t>Sasser</a:t>
            </a:r>
            <a:r>
              <a:rPr lang="es-MX" sz="2400" b="1" dirty="0" smtClean="0"/>
              <a:t>.(</a:t>
            </a:r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</a:rPr>
              <a:t>Mayo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de 2004</a:t>
            </a:r>
            <a:r>
              <a:rPr lang="es-MX" sz="2400" b="1" dirty="0" smtClean="0"/>
              <a:t>)</a:t>
            </a:r>
            <a:r>
              <a:rPr lang="es-MX" sz="2400" dirty="0"/>
              <a:t> A su 17 años, </a:t>
            </a:r>
            <a:r>
              <a:rPr lang="es-MX" sz="2400" dirty="0" err="1"/>
              <a:t>Sven</a:t>
            </a:r>
            <a:r>
              <a:rPr lang="es-MX" sz="2400" dirty="0"/>
              <a:t> </a:t>
            </a:r>
            <a:r>
              <a:rPr lang="es-MX" sz="2400" dirty="0" err="1" smtClean="0"/>
              <a:t>Jaschan</a:t>
            </a:r>
            <a:r>
              <a:rPr lang="es-MX" sz="2400" dirty="0" smtClean="0"/>
              <a:t>, </a:t>
            </a:r>
            <a:r>
              <a:rPr lang="es-MX" sz="2400" dirty="0"/>
              <a:t>esta plaga informática alertó a más de una compañía </a:t>
            </a:r>
            <a:r>
              <a:rPr lang="es-MX" sz="2400" b="1" dirty="0"/>
              <a:t>por su alto grado de peligrosidad debido a que, para contagiar el equipo, no era necesario que el usuario abriera un archivo</a:t>
            </a:r>
            <a:r>
              <a:rPr lang="es-MX" sz="2400" b="1" dirty="0" smtClean="0"/>
              <a:t>. Sacaba</a:t>
            </a:r>
            <a:r>
              <a:rPr lang="es-MX" sz="2400" dirty="0" smtClean="0"/>
              <a:t> </a:t>
            </a:r>
            <a:r>
              <a:rPr lang="es-MX" sz="2400" dirty="0"/>
              <a:t>provecho de los baches en la seguridad de los sistemas operativos </a:t>
            </a:r>
            <a:r>
              <a:rPr lang="es-MX" sz="2400" dirty="0">
                <a:hlinkClick r:id="rId2"/>
              </a:rPr>
              <a:t>Windows 2000 y Windows XP</a:t>
            </a:r>
            <a:r>
              <a:rPr lang="es-MX" sz="2400" dirty="0"/>
              <a:t> y se fue expandiendo a velocidades sorprendentes, hasta alcanzar unos 250 mil equipos infectados. El gusano puso en aprietos a corporaciones y empresas de gran importancia en países como Inglaterra, </a:t>
            </a:r>
            <a:r>
              <a:rPr lang="es-MX" sz="2400" dirty="0" err="1"/>
              <a:t>Taiwan</a:t>
            </a:r>
            <a:r>
              <a:rPr lang="es-MX" sz="2400" dirty="0"/>
              <a:t>, Australia y Finlandia.</a:t>
            </a:r>
          </a:p>
        </p:txBody>
      </p:sp>
    </p:spTree>
    <p:extLst>
      <p:ext uri="{BB962C8B-B14F-4D97-AF65-F5344CB8AC3E}">
        <p14:creationId xmlns:p14="http://schemas.microsoft.com/office/powerpoint/2010/main" val="1467315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Famosos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67" y="3188449"/>
            <a:ext cx="6265069" cy="29908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27467" y="1798527"/>
            <a:ext cx="6706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troyano </a:t>
            </a:r>
            <a:r>
              <a:rPr lang="es-MX" b="1" dirty="0" err="1"/>
              <a:t>ZeuS</a:t>
            </a:r>
            <a:r>
              <a:rPr lang="es-MX" dirty="0"/>
              <a:t> para </a:t>
            </a:r>
            <a:r>
              <a:rPr lang="es-MX" dirty="0" err="1"/>
              <a:t>smartphones</a:t>
            </a:r>
            <a:r>
              <a:rPr lang="es-MX" dirty="0"/>
              <a:t> (</a:t>
            </a:r>
            <a:r>
              <a:rPr lang="es-MX" dirty="0" err="1"/>
              <a:t>ZeuS</a:t>
            </a:r>
            <a:r>
              <a:rPr lang="es-MX" dirty="0"/>
              <a:t>-in-</a:t>
            </a:r>
            <a:r>
              <a:rPr lang="es-MX" dirty="0" err="1"/>
              <a:t>the</a:t>
            </a:r>
            <a:r>
              <a:rPr lang="es-MX" dirty="0"/>
              <a:t>-Mobile, o </a:t>
            </a:r>
            <a:r>
              <a:rPr lang="es-MX" dirty="0" err="1"/>
              <a:t>ZitMo</a:t>
            </a:r>
            <a:r>
              <a:rPr lang="es-MX" dirty="0"/>
              <a:t>), </a:t>
            </a:r>
            <a:r>
              <a:rPr lang="es-MX" dirty="0" smtClean="0"/>
              <a:t>apareció </a:t>
            </a:r>
            <a:r>
              <a:rPr lang="es-MX" dirty="0"/>
              <a:t>a finales de septiembre de 2010 fue el primer programa malicioso para móviles que robaba códigos de autentificación de transacciones bancarias.</a:t>
            </a:r>
          </a:p>
        </p:txBody>
      </p:sp>
    </p:spTree>
    <p:extLst>
      <p:ext uri="{BB962C8B-B14F-4D97-AF65-F5344CB8AC3E}">
        <p14:creationId xmlns:p14="http://schemas.microsoft.com/office/powerpoint/2010/main" val="2398909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Diferencias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err="1" smtClean="0"/>
              <a:t>Adware</a:t>
            </a:r>
            <a:r>
              <a:rPr lang="es-MX" dirty="0" smtClean="0"/>
              <a:t> es considerado spyware c</a:t>
            </a:r>
            <a:r>
              <a:rPr lang="es-MX" dirty="0"/>
              <a:t>uando fuerza al usuario a usar un determinado buscador web ya que podría ser utilizado para monitorear la actividad del usuario. </a:t>
            </a:r>
            <a:endParaRPr lang="es-MX" dirty="0" smtClean="0"/>
          </a:p>
          <a:p>
            <a:pPr algn="just"/>
            <a:r>
              <a:rPr lang="es-MX" dirty="0"/>
              <a:t>Spyware funciona como </a:t>
            </a:r>
            <a:r>
              <a:rPr lang="es-MX" dirty="0" err="1"/>
              <a:t>adware</a:t>
            </a:r>
            <a:r>
              <a:rPr lang="es-MX" dirty="0"/>
              <a:t>, </a:t>
            </a:r>
            <a:r>
              <a:rPr lang="es-MX" dirty="0" smtClean="0"/>
              <a:t>cuando es </a:t>
            </a:r>
            <a:r>
              <a:rPr lang="es-MX" dirty="0"/>
              <a:t>un programa independiente que se instala sin </a:t>
            </a:r>
            <a:r>
              <a:rPr lang="es-MX" dirty="0" smtClean="0"/>
              <a:t>saberlo, </a:t>
            </a:r>
            <a:r>
              <a:rPr lang="es-MX" dirty="0"/>
              <a:t>al instalar otro programa de tipo </a:t>
            </a:r>
            <a:r>
              <a:rPr lang="es-MX" dirty="0" err="1" smtClean="0"/>
              <a:t>freeware</a:t>
            </a:r>
            <a:r>
              <a:rPr lang="es-MX" dirty="0" smtClean="0"/>
              <a:t>.</a:t>
            </a:r>
            <a:r>
              <a:rPr lang="es-MX" dirty="0"/>
              <a:t> </a:t>
            </a:r>
          </a:p>
          <a:p>
            <a:pPr algn="just"/>
            <a:r>
              <a:rPr lang="es-MX" dirty="0" smtClean="0"/>
              <a:t>El objetivo final de </a:t>
            </a:r>
            <a:r>
              <a:rPr lang="es-MX" dirty="0" err="1"/>
              <a:t>Scareware</a:t>
            </a:r>
            <a:r>
              <a:rPr lang="es-MX" dirty="0"/>
              <a:t> </a:t>
            </a:r>
            <a:r>
              <a:rPr lang="es-MX" dirty="0" smtClean="0"/>
              <a:t>es usar tácticas de miedo para </a:t>
            </a:r>
            <a:r>
              <a:rPr lang="es-MX" smtClean="0"/>
              <a:t>conseguir dinero.</a:t>
            </a:r>
            <a:r>
              <a:rPr lang="es-MX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9616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Diferencias</a:t>
            </a:r>
            <a:endParaRPr lang="es-MX" b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652728"/>
              </p:ext>
            </p:extLst>
          </p:nvPr>
        </p:nvGraphicFramePr>
        <p:xfrm>
          <a:off x="251520" y="1916832"/>
          <a:ext cx="80648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20"/>
                <a:gridCol w="1265693"/>
                <a:gridCol w="1700675"/>
                <a:gridCol w="3672407"/>
              </a:tblGrid>
              <a:tr h="370840">
                <a:tc>
                  <a:txBody>
                    <a:bodyPr/>
                    <a:lstStyle/>
                    <a:p>
                      <a:pPr algn="just"/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Infectan archivos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Se reproducen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Se</a:t>
                      </a:r>
                      <a:r>
                        <a:rPr lang="es-MX" sz="2400" baseline="0" dirty="0" smtClean="0"/>
                        <a:t> propagan sin ayuda humana</a:t>
                      </a:r>
                      <a:endParaRPr lang="es-MX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Virus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Si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Si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No</a:t>
                      </a:r>
                      <a:endParaRPr lang="es-MX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Troyanos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No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No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No</a:t>
                      </a:r>
                      <a:endParaRPr lang="es-MX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Gusanos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No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Si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smtClean="0"/>
                        <a:t>Si</a:t>
                      </a:r>
                      <a:endParaRPr lang="es-MX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47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hlinkClick r:id="rId2"/>
              </a:rPr>
              <a:t>http://www.infospyware.com/articulos/%C2%BFque-son-los-virus-informaticos/</a:t>
            </a:r>
            <a:endParaRPr lang="es-MX" sz="2000" dirty="0" smtClean="0"/>
          </a:p>
          <a:p>
            <a:r>
              <a:rPr lang="es-MX" sz="2000" dirty="0" smtClean="0">
                <a:hlinkClick r:id="rId3"/>
              </a:rPr>
              <a:t>http://www.pandasecurity.com/mexico/enterprise/security-info/classic-malware/worm/</a:t>
            </a:r>
            <a:endParaRPr lang="es-MX" sz="2000" dirty="0" smtClean="0"/>
          </a:p>
          <a:p>
            <a:r>
              <a:rPr lang="es-MX" sz="2000" dirty="0" smtClean="0">
                <a:hlinkClick r:id="rId4"/>
              </a:rPr>
              <a:t>http://www.pandasecurity.com/spain/homeusers/security-info/classic-malware/trojan/</a:t>
            </a:r>
            <a:endParaRPr lang="es-MX" sz="2000" dirty="0" smtClean="0"/>
          </a:p>
          <a:p>
            <a:r>
              <a:rPr lang="es-MX" sz="2000" dirty="0">
                <a:hlinkClick r:id="rId5"/>
              </a:rPr>
              <a:t>http://www.enter.co/chips-bits/seguridad/los-10-virus-mas-famosos-de-la-historia-disi-2010</a:t>
            </a:r>
            <a:r>
              <a:rPr lang="es-MX" sz="2000" dirty="0" smtClean="0">
                <a:hlinkClick r:id="rId5"/>
              </a:rPr>
              <a:t>/</a:t>
            </a:r>
            <a:endParaRPr lang="es-MX" sz="2000" dirty="0" smtClean="0"/>
          </a:p>
          <a:p>
            <a:r>
              <a:rPr lang="es-MX" sz="2000" dirty="0">
                <a:hlinkClick r:id="rId6"/>
              </a:rPr>
              <a:t>http://</a:t>
            </a:r>
            <a:r>
              <a:rPr lang="es-MX" sz="2000" dirty="0" smtClean="0">
                <a:hlinkClick r:id="rId6"/>
              </a:rPr>
              <a:t>www.viruslist.com/sp/analysis?pubid=207271147</a:t>
            </a:r>
            <a:endParaRPr lang="es-MX" sz="2000" dirty="0" smtClean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2172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Síntomas de una infección por malware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7931224" cy="4416152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Ejecución de procesos desconocidos en tu sistema.</a:t>
            </a:r>
          </a:p>
          <a:p>
            <a:r>
              <a:rPr lang="es-MX" sz="2400" dirty="0" smtClean="0"/>
              <a:t>Procesamiento lento.</a:t>
            </a:r>
          </a:p>
          <a:p>
            <a:r>
              <a:rPr lang="es-MX" sz="2400" dirty="0" smtClean="0"/>
              <a:t>Interrupción de la conexión a Internet en ciertos momentos.</a:t>
            </a:r>
          </a:p>
          <a:p>
            <a:r>
              <a:rPr lang="es-MX" sz="2400" dirty="0" smtClean="0"/>
              <a:t>Comportamiento extraño.</a:t>
            </a:r>
          </a:p>
          <a:p>
            <a:r>
              <a:rPr lang="es-MX" sz="2400" dirty="0" smtClean="0"/>
              <a:t>Aparición de ventanas de mensajes emergentes.</a:t>
            </a:r>
          </a:p>
          <a:p>
            <a:pPr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5805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Formas en que se puede contraer una infección por malware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1947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A través de correo electrónico (al abrir correos electrónicos de remitentes desconocidos sin antes analizarlos con un software antivirus).</a:t>
            </a:r>
          </a:p>
          <a:p>
            <a:pPr algn="just"/>
            <a:r>
              <a:rPr lang="es-MX" dirty="0" smtClean="0"/>
              <a:t>Por medio de redes para compartir software.</a:t>
            </a:r>
          </a:p>
          <a:p>
            <a:pPr algn="just"/>
            <a:r>
              <a:rPr lang="es-MX" dirty="0" smtClean="0"/>
              <a:t>Cuando navegas en Internet sin actualizaciones instaladas en tu sistema operativo y tus aplicaciones.</a:t>
            </a:r>
          </a:p>
          <a:p>
            <a:pPr algn="just"/>
            <a:r>
              <a:rPr lang="es-MX" dirty="0" smtClean="0"/>
              <a:t>Cuando abres archivos de extraña apariencia sin antes analizarlos con un antivirus.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68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Evolución del malware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1987-1999: Virus clásicos, los creadores no tenían</a:t>
            </a:r>
          </a:p>
          <a:p>
            <a:pPr algn="just">
              <a:buNone/>
            </a:pPr>
            <a:r>
              <a:rPr lang="es-MX" sz="2400" dirty="0" smtClean="0"/>
              <a:t>ánimo de lucro, motivación intelectual y protagonismo. </a:t>
            </a:r>
          </a:p>
          <a:p>
            <a:pPr algn="just">
              <a:buNone/>
            </a:pPr>
            <a:r>
              <a:rPr lang="es-MX" sz="2400" dirty="0" smtClean="0"/>
              <a:t>• 2000-2004: explosión de los gusanos en Internet, </a:t>
            </a:r>
          </a:p>
          <a:p>
            <a:pPr algn="just">
              <a:buNone/>
            </a:pPr>
            <a:r>
              <a:rPr lang="es-MX" sz="2400" dirty="0" smtClean="0"/>
              <a:t>propagación por correo electrónico.</a:t>
            </a:r>
          </a:p>
          <a:p>
            <a:pPr algn="just">
              <a:buNone/>
            </a:pPr>
            <a:r>
              <a:rPr lang="es-MX" sz="2400" dirty="0" smtClean="0"/>
              <a:t>• 2005-2009: Explosión de troyanos bancarios y</a:t>
            </a:r>
          </a:p>
          <a:p>
            <a:pPr algn="just">
              <a:buNone/>
            </a:pPr>
            <a:r>
              <a:rPr lang="es-MX" sz="2400" dirty="0" smtClean="0"/>
              <a:t>programas espías.</a:t>
            </a:r>
          </a:p>
          <a:p>
            <a:pPr algn="just">
              <a:buNone/>
            </a:pPr>
            <a:r>
              <a:rPr lang="es-MX" sz="2400" dirty="0" smtClean="0"/>
              <a:t>• 2010-2011: Casos avanzados de ataques dirigidos, </a:t>
            </a:r>
          </a:p>
          <a:p>
            <a:pPr algn="just">
              <a:buNone/>
            </a:pPr>
            <a:r>
              <a:rPr lang="es-MX" sz="2400" dirty="0" smtClean="0"/>
              <a:t>espionaje industrial y gubernamental, ataque a </a:t>
            </a:r>
          </a:p>
          <a:p>
            <a:pPr algn="just">
              <a:buNone/>
            </a:pPr>
            <a:r>
              <a:rPr lang="es-MX" sz="2400" dirty="0" smtClean="0"/>
              <a:t>infraestructuras críticas, proliferación de infecciones en </a:t>
            </a:r>
          </a:p>
          <a:p>
            <a:pPr algn="just">
              <a:buNone/>
            </a:pPr>
            <a:r>
              <a:rPr lang="es-MX" sz="2400" dirty="0" smtClean="0"/>
              <a:t>dispositivos móviles.</a:t>
            </a:r>
            <a:endParaRPr lang="es-MX" sz="2400" dirty="0"/>
          </a:p>
        </p:txBody>
      </p:sp>
      <p:pic>
        <p:nvPicPr>
          <p:cNvPr id="16386" name="Picture 2" descr="http://2.bp.blogspot.com/-MpJDLPyBIcE/Tu3qWQf0NaI/AAAAAAAAArI/jFU1v5WUm-w/s1600/IDS+HIPS+Mal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5417840"/>
            <a:ext cx="1958849" cy="144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798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700" b="1" dirty="0" smtClean="0"/>
              <a:t/>
            </a:r>
            <a:br>
              <a:rPr lang="es-MX" sz="6700" b="1" dirty="0" smtClean="0"/>
            </a:br>
            <a:r>
              <a:rPr lang="es-MX" sz="6700" b="1" dirty="0" err="1" smtClean="0"/>
              <a:t>Scareware</a:t>
            </a:r>
            <a:endParaRPr lang="es-MX" sz="6000" b="1" dirty="0"/>
          </a:p>
        </p:txBody>
      </p:sp>
      <p:sp>
        <p:nvSpPr>
          <p:cNvPr id="1026" name="AutoShape 2" descr="data:image/jpeg;base64,/9j/4AAQSkZJRgABAQAAAQABAAD/2wCEAAkGBxQTEhUUExQWFBUXFRoWFRYXGBgYGBwYFxUYFhcaGBwYHCggHSAlGxQdITEhJSkrLi4uFx8zODMsNygtLisBCgoKDg0OGxAQGy8kHyUsLCwsLCwsLCwsLCwsLCwsLC8sLCwsLCwsLCwsLCwsLCwsLCwsLCwsNCwsLCwsLCwsLP/AABEIAMwA9wMBIgACEQEDEQH/xAAcAAEAAgMBAQEAAAAAAAAAAAAABAUDBgcCAQj/xABEEAACAQIEAgcFAwkHBAMAAAABAhEAAwQSITEFQQYTIlFhcYEHMpGhsUJSwRQXI2JygpKi0UNTstLh8PEVJDNjZIPC/8QAGgEBAAMBAQEAAAAAAAAAAAAAAAECBAMFBv/EAC0RAAICAgIBAwIDCQAAAAAAAAABAhEDIRIxBCJBYVGBscHwBRMUMjNScZGh/9oADAMBAAIRAxEAPwDuNKUoBSlKAUpSgFKUoBSlKAUpSgFKUoBSlKAVE4or9WerbKwgyROgIJHqBHrUo1q3HeNXsOrKyq7NPVsGyDLOsydCB3HWqTkorZ0xQlOVRLMcTJCMB2SDnUjUacj/ALkVTdJuOKiW7hQsLVwXIDCdAV5xHvc61bFcedyROux/TEAQTEKigT/TnVDj+J3QWCMAg0Y3GLATyZWGYA9889awyzTej1cXgV6n7HROFdPMLc613udVlQHq30YROYD7xnuncVtVnFKVRiQucDKCYMsJgTz8K/MbXc1x87BCJJmSNB7ukkzsPSty6N9NAl63cxYe8LVopagr2D96DoWKmM0zXaGVp+o45vCVXH/R3OlczT2k/wDaPcL2vyh7mWxYGb9GrEKpuk+9EFjEbgVsdnpLOOtYJXS462WfEsoIh1C5VUSQCSxYgzAitKmmYZYJrv5/4bTSouFx1u4zqjhjbbI4B91oBg+MEVKFWOVUKUpQClKUApSlAKUpQClKUApSlAKUpQClKUApSlAKUpQClKUB5Y1oXTXGhbuYlAmRRnLLzJ0UnQbanyrfLiggg6giCDtB765J0p4RatXitpUt2lWU94qpbcKo21BmO8embyXUTf8As6MZZfV9CDieJhdOvBMAqU2AO2oUiqTifEtOsDqw0RnhWaN4bKdRqdIX4xU8KCCOuBn/ANbDXwztJ17hVBdtWluFbptoZg3FMNqNZVxp5TWSO2e1NpQI2K4Tmi7Yi4hjsocxHeI3jfSNIqHauqFG/unyIAET8q+X+H/k5N0XFuIftWm5nQSJ0OvImoeIxEk/DtaRzOv+lduNmSOTj32SGu6ieY0H417sY1rbE22ZGjRkYoYO4BUg1HgvlKqTHPYfOvtzB3GIgZe8yJidatGDZyn5EV2zY+iXTC5Yy2mutasPeFy+yjNchdW13hoA796/RmDxC3ER0OZXUMpGxVhIPwNflT/o+aQznLMwsfMn+lbdZ6TYtbKWVvutu2gRQsL2VECSoBOgrRji0jzvIywm9Hfr+IRBLsqDvYgD4mqi70wwSsqHE25ZgoglhLGACyggSSBqedcFvYou0u5Zv1mk/OrPorhOux2EtxI64XG/Zsg3f8SqPWuhms/QdKUoSKUpQClKUApSlAKUpQClKUApSlAKUpQClKUApSvlAeLyAggzBEaEg66aEaiuae0S6LRw4sZBb7YusozEN2MmuoEgtJ30FTunfS+4EuWsGA2XsX75E27Zbs5FOzXNduX00DhPHMXacC0XclQxVUDLlJKiRELOU7nWK5ZIuaqKTO+OSxrk20/aiHxrGYloWyLlwmAydVIGkT2k5nxqBf6F4i6BcutmgD9GPeGkkTt6Ct5xuN4hfQjKtkMsGAofyku0elUGG6NY8lnfFMhAhFzs8+esDz13rjHDmb9Ko7x8zGlWRuX3NFuYe67LlXKBptEQYlp5+FWrKixmgkCJMTW34roogcM+e6m7gMVaTqW7JE98eNWvD+EYNYe3YtHuYqGb4tJrZjwvp9mPNne2ncX+t/Q51axQfS2Gun/1qX/wg1Ps8Kxb+7hmXxuEJ8QTI+FdMzgCBoO4aCsL3K0LCvcyPK/Y0a10TxTe/dtWvBQz/WKlJ0LT+0v3n8BlRfkCfnW0PcqM92uixRRR5JGlcS4XZsXwLKkQhLEszE5mEe8T/dtt31ufsfwefHXbpH/hsBQf1r7/AFy2f5q0rFXs924+8vA8l7P1B+NdX9i+Cy4S9eP9tiGy/sWlW0P5lc+tZJdmqJ0KlKVUsKUpQClKUApSlAKUpQClKUApSlAKUrDjMStpGuXGCoilnY7BVEsT4ACgM1K4hd9rJxF5gLlzCYYFpdES5dI1yBFbZmjVoOWQIHvHD+cxreJsjBvfvI+ly1iMzFm2CoMnYYnQFWK66gVF7oHdagca4eb9vqxca0pIzlIzMnNQ32Z7xrExG9ZOF49b1tbiTBmQdGVgSGVhyZSCCO8VLp2DmHtL6uzaw+DsKEXV8i6fqLPfMsdd4qu6LWQLbv8AfeB+xa/Rr8wzfv1V9NOKG7jb7rrkPV252zKRbT43DPrWwYO0LdtLa7IoUfugD8K0YI7OOaRLL1jZ6xs9YXu1qozGVrlRSFBLAQToY5+YrHcxAqLcxBqeN9jk0Txf5VhuYjuqvL1kN2pogyu/fUTHYoIjudlUsfQTR7tVHHr36Ir99lX0Jlv5QarJ0my0VbopbTZLctyXMx8Yk/Ov0R0I4f1GAw1o+8tlS37TDO/8zGuBcPwZvXrNnfrb1tD+yXGf+QMfSv0woivONqPtKUoSKUpQClKUApSlAKUpQClKUApSlAK1z2g3IwN0FQwcpbYHbK7qGn0n41sdVHSvhZxOEvWRozoch7mGqn4gVD6ByPojwPDXH4Xc6sZzeuJcmMua0mIZ0Kkbl2WBr2UNSPbF0ZsYbq7+Htiy7C4Tk7I6y2huq4A2bs8t4rnmCbHPijbXPavC81zKM65LyEtcKKDlLxmMEagkDeuw4/EnieBvWLmRsZhSrnJqr6BkuIJnLcQ7eJE91elRJL9l3SpcY14KGBC23MiJbVGPiewoPiD4Vn457TsJaZ7SMzuFYKy5erziViS0kBhBIBArj+H4ouGwH/b3HsXusazee3JLWncMASdUhSIaNSlwaE1UYfNmKnKVRpVpRnysbkKxt9mdZPPblETEhmzcGTPdQHXtG4xPMW/d9c7g/u1tbXK13o2kB38RbH7mrfzsw/dq3Z69LDGomPK7kZmunvrC9ysbE1jZq6lD2z1jZ6xvcrA9yhFGV7teFv8AKor3awtdqCSc92qbilzNcRfugt6nsj5ZqldfNV9lS9x22GYIDy7I2/iJrPnlUTpjW7Nl6CYcJjrN+8rC3aV3UgTLlOrQQNdrjGduzXaMBxq1dOVWIbkrAqfSa47wFmX7Q2giZGm1Xhxb6MGMqZHf6V4WTz+MqolZnfwdYpWDB386K/3lDfET+NZ69BO1ZqFKUqQKUpQClKUApSlAKV4uXAKr8TjTyMVznkjDsmizpWv3cZG5+dYrWNadCRXL+JX0FGy0qsw3EvvD1FWKMDqK7QyRl0GjnXtT6Hi8hxVlW6xNbqpozKoIFxP/AGJuDzEiuRjpli7t209t4xGHWBiF0BtSA5vCJZNmMzEnTu/URFcU9q3R/wDIbv5bhbZVbjZX6uNLjsAwKxqtxAQRtmI76lr3FkdfZsvEmOIS6mFvZyMVhyouBLqkhzbIb3HIzgGRDb1qfEeErg79yzmW51JIZ0UrmIGY6EnYnL6CseD43ewlxcQLhXNatoeovIWJNsEMcyMoMJBBQxtNZMC/5RfU/pD1j53a5lzGDnecsbtptrPLarQVuistI2zhlrq7KIYkL2v2j2nP8RNZHu19eKjuBXqLWjE9nx7tYHuV8uColx6kUZXu1ge7WJ7lYHuUJMrXKwPcrG9ysLXKgkyXL0Se7WpHCdLYA946kHY5zmjzBY/GqbEvmhR9ohfQnX5TWzcItTdXTaT8BXnec/Q/hWdEvS2bNw3AZFA0B7h386nXrBy7aeG9RlfLvudfp41lu8TULr5/jXx/KblZyioUdS4WP0NuP7tf8IqVVZ0bRhhrWffLPodV+RFWdfVQ/lRsXQpSlXJFKUoBSlKAV4uuFEmvRNUfFcfrpy0H9a5ZcnBEoyYrEEzVVfdjvpWFsW29exiJ30HzrF3tk2Y8pNZ7Rivj2mI7KyKj3cy+8CKtSIsnLfExrP8AvnU7A4rKfA7j8RWuZmY9kxUq3fy6mZ7qrfHaJs3JGkSK597bMdZTBLauuVNy6pWDBItfpHg+QA82ArcOB4gOhg7fjrWv+1XoucdgWCLmvWpuWRvLAEFY5yDpOkhZrfjlzimQ1RwO5h7ZFsozZkVM6mSA5Qi6ZInV4IE9+2lXvRu12nf7qhB5t23+WSqvGcKu4e49vEZEvCWdUCFVzw+UlCI0nvifHTYOEW8llZ3aXPm+vyBA9K0+OvUccz0T3esDvUjB4K5eYLbUmTE7KJnc+hqbc6PhUDXL9u22W4SjEaMjKoUa85OvhWieeEXtnGOOT6RSPcqPdaayY60bblWKmNmUgqe+CPGR6VCe8O8VaOSMlaIcWnTMV6RUZ3rLcxC/eHxFQMRiFGzD4irckKZkd6i3LtYLmKX7y/EVgbFr94fGqOReidw1c99f1VZ/X3R/iNbRgUbP2SAYO8xrAAn1+VUPRZJ6y5vLBR5KJ+rVslzFdYSqrA0zZZmY05Hkd+VeZ5mR00l37lsjqFHt8Lf0LXFKzoAST8wNKyOGLBQJLEKBtqdB8zVdbVAwAuNvseVXvRjBXL2KtQcw61SY5KrZifgtebHFbr8jJCNyO24W1lRV7lA+AistfK+16x6QpSlAKUpQClKUBgxtzKhPhWn3cSXY9wrZuOPFuO8x5Rr+FaVfxAE6+OlYvIfrJ9iU7xrWGzfBaqHE8SZiAAAJ1HhUl8S0dkSY0ArlyK2WeP4w6EAjs8gDr3a1kbHllAbc8x8qpbAzEZzqDrGojnUO/jyzEjbYeFQ3oiy3N8o3jTEY1iJKx41rV3irroYPjTh/EJY6mDuDVJT0Sns6d0QvTPioPwMfjWw4i8qIzsYVQWY9wAkn4CtZ6GJpO0KRHqprYuIYJb1p7VySlxSjQSDDCDBG1avB/pfd/iXn2fmjHY0371284k3XZiD3MSY9AY9KsOB4SyXzXtEUTlnUmRAG8nnsRprFdWHsqwPLrh++P8tevzYYTk98fvL/AJK2FTnWJ4zdYkWz1NqdLdsBRqc0mNZmT4SQKrjgLbEsyIzHUsVBJ8yRJrq35s8Pyu3h62/8lPzbWeV+98Lf+SpSSIds5anCrX91b/gX+lZl4ba/u7f8C/0rpf5uLfLEXf4bf+WvL+zlY0xLz4ohFTaIo5xcsWUWWFtdYE5B9a8MLQIEpJEgdmfStS4nxO7hr1y01myHtuyN2OYMHnz39a2b2bcOXibXrJe1YdFDhRZDhlJhj/5BBBj+IUtEUZybRYgFNNxKyPOsWe2wJBQxvBFQekeCvYbF3cL1VhxZgq5TKGVwCsCTBOoiYlTrVJa4vNxesS3b7QDNknKJgtE6wDPpRSXRNG0W4aAsGTAjbWrHAolmTObMSWA5nQBRGwjStoT2W3TB/LEjwsnbw/S1O6T9HbGEwlspHWW2SWY9q4NEcxPiD4Vl8qMpR10cssXxNWw+Me7eLMhA2VQOyqj3VA2AHzOtbP0PUrikJEAqygeOWdo8Kqb2OFnqMwOa8CypGoQRBbuJJ0HcD5VbcGx2S8jwPeytOpysYMd24NZMOp7M8VU05HRa+18r7Xpm8UpSgFKUoBSlCaApulGL6u0DMCST6KTXN+MYzJ57x4mtv6f8Rtr1Ntm7TOYA10ykGe7euYdJOKNmNwKerzQr5TlOsaNEHbaeVeZnk3ma+BJ1En8MR7hkQvNi2kCvV7iHa7J0GhNUfGMW621tTGY5nPltMcqncJtZVAYiWBJ5kgePJfqSKp7HNPdFjZxOpgz2T9NKq7+I+7Om/wBBR8YiFwWEwYA1+lfTAtAweUyCJzaZTPI7eGhqJXQT2fbeJt3VI1FwAmORA39ar7GICN4EwfA99QbbxiCwmFMsfPl8x8al2sMt7FW7efIhVnY6ToR36b047+xVNv8AydY6GcTe5euBVLWUVVBEe8QsnU6+6a3frB31zLhVz/puIVLmZrTqCGIEgyZ93SQCPQ1YcR9oduSow7uoPZfOBPiNNK1eG4xhwvaO8jfXuACa9KZrmtv2moP7JvUqfxFa90g6YXr9zNbuMixAQMyAeJCEyfGtqTK2dsrE+IUbso8yBXAW45d+3d+Nxz9UqRZ45dXYkeRT/wDUVNCzt78Usje6n8QrC/HLA+38Ax+grjy9Jr3Mn16n8GqTZ6QZg3WsQMugC7nzSfp9KiXpVizVfbthLYxq4iyZW+nb0Ii5bhSdRzXL6qa1X2edIDguIWL89nPkuDvtv2X+E5vNRW5cUx2YMVQmSg+3mzDMTuPd7XiNqqsXi3lz1baOp02PYZDHZ1Ug8j61w/fP+0k232pcVW5iLj22UqLa2pzGGGVm91SA2r6Ezz7orjz4gAnWfEVs/ErhuKzXCAEByL9ts2vLvJnbmapbGHBPZw7N6OR8hU4YvbfuRZ+jvZL0oTF8PtZnHW2R1NwEjN2RCtHisa9806fcEv4p7ZsZHUKQQzAAGSZ13BB+VcU4fh8ag/Q4VbY+8Vtrp4l2mpIs40mGxFpPAXAT8La6/Gus4KS2Q6apmyYLAXrl13vN+lTMHGnYFsksNNAFk+GvjV/ZXMNG0K+tazhuJixh7trNnuXiLZYzm6sQSZ21kjedqvOEYj9GuhEaDTX/AHr86816nZ58qTs61w7E9ZbR4jMoJHcSNR6GpNcm4r0qxWEVRaK9W0kSoaCdSPqa6TwDFtdw1m60ZntIzQIEsoJj416MXyVnoRlyVlhSlKsWFKUoBWndK+l6WEuFRmCt1a6wGuASRPcBv4kDvrb7hgHn4Vw7p493GcRTBoAnbyIvugAy7kxpMSa5ZW+kVk6RU4PiN3HYlWOZoYZyI0B+yJ74j1q59o/HSuHWwptlSyAZFIIg6ySxDaZtYHpV/wAY4bhcDh7tyyEZkJtyvZA6yUO0ywE694rRuKcID4RMTdup1jOWt2gwzZE7JIHeM2x7wazcPVoruKr3LTgHBPyzS6+RWEtoSY8NQBvEnmDpoa8WeHOLr2LNwEKMvXtB7APJOZJ0I27PlVXwjiv9nM21tme5gGLENPix0PcPGvXEeIravJdA7DpDBdBKnTbwY6eFckt0VtVZn4yMRZdEGJBDnKCtmI8IDRNSMNgWe4tvrXckEsLgAJAGp7Q0Ex8ap+L8fLmyQqqVc5SBGnVtX3g/FyqXnZiXYBV5wDr84BPgPGrNaK2rNpxpwzgW0sJag5XI0acuhlTDawdZ2PdWj2uGXruMtLaUtDAQO8MDGvIkc6y4jiLG4QrEKqwY+8d/M6xXVPZVwa0qm87qb7CBbzAlFPeObHmfQUw45uRe1J6KzDWRjAtq9fcN2jJC6EA6LCg+czoDtWnDEw5tHSAQDvPiK2HjGCfA8TSSSjML6QIABc5gZ5jUeRFatjrAa8nb6sGSzToAY1iavHEn32mS5Mx3uHIzFtQSZOv9RUBMKyzKn3jGkyJ01FR7t66rsBeJCsQCcmoUxO3OK9Ljb/3lPmn9BXoFiyt4JoMOVkQRHLu3r3jBlRRJnMonUE9/PwqtHFbw3Fs+cjfbnVvfw5uBJOUg59p1CkR/N8qAw2bTFQQ7CQDvPLxqbw7hl68+S20tBMQNh6eNRxgmGzf4h9DWayt1DmR8p71ZlNAerPDb7FgsNlJDaLuN+Y7qisXEg5ZGmx/A1JTEX0nKzCdTD7nx01qKUufdP8p+hqQY3uEb5TJjTNWG9fcNozAZASATuSayXlbSQRBn3T+BNfLyds/srUEEQXCzEGTGsnX61lXSvkQY9R5ULAbmgMtpu2pJ1BGp2HjW9cW4hbW/ZsW5C2bZDyIJe4ZaR5KD61oI12B+n1q94ZjAFadWI1Y66x3/AI1j8mCStGfOqjpdm1420LtprUSSJXvkQQfKujdElIweHU7rZRT5hQCPlXHbfSALEAzsTXWOhWFdbAdmnrQHC8lBE/Ezr5VXxpyuq0PGlLo2GlKVsNYpSlAfGrgPT61dtcUa6oywwZCrQdVgQV1Gp+td/rWulnRO3i1J9y6AYceXPvqkocislaOHcQxzmxkLH3/d/WLHUnnqfHeoC3MsLdTMBtyI8iKt+LcJu4dhbvDZgQeTRsVOxG3iKxuocaioxY+JF27KoIqupRyVeQ4jUDfX4fIVB4zimdmjcDP4DMZA+CxU6/gGUyhMd3n/AL/4qLibKsTIysQus908h5mocLkVcdkG/iZRWHfPqVIirPAWzC5hu3pI0aPLb0rAvCwoGsjNmBXXUf1q1sqGKhQQqnST3RtrvUSx6KuFKiNat5XJL5GEtsSNeWgOsner/CYtgAYPgdjJMb7jmfSo1lwBkVlYDTKdNswO4jcDXwOtR7PIZjbYiBOglp90zB0XkeddoxS6LqKXRaYvH3Lr27hdngZO2ZITOuwYnL2hEg6yar+JYZnusAROXaIgE/71rzev5NXUAT7wMzBBEkmd+U8q94EKHzTJbY8u7WocFdhogtgbg+wwHh4aAdkHzrFdwxG4PqDy973j4x/Xlt1tde1t4R+NRcZ+Tg6PlP7ZGvkrCauWNV6qSB3mDtzidp2B+nnUro/bRzfLtr1gyAlubGYg6AVsOHW3dyzc/bNsglZOUAgqRtGkyeSitxPswZgGt4sMpEjPaQyD5CuOPLGaJaZzfFIBiBbRzlI77u8nZpKnYV8bCXgSBiJIIEFRJLSfPYVsnGuj/wCSFiMRhrjodVS22YHKWhipyqYU791YUUK03DbHZkOI2bKVOpzQQW5aZD4VMs0I9sU2UYw2LnRrZ0nVSPpXlvysb27beRI+tbU2BvNrYtNfSBJT3lJUGGUgd+h5wdoqNct3V9/DX1/+sn6V0jJSVoVumUJ4riwCptOARGlyQOW0Vicyx9PpVxfxigGQ6mPtKw+oqqS2zmLaNcJP2QTyHdU3ZDVEe6oO9eAyjYAVsvDvZ/jr/wDZ9Wve5/Ctt4V7IUEG/eZvBdBSwcvtXQTFZesRSCddhHKu7YboFgUQp1AIYQSSc3oQZB8RWGx7NuGqZ/Js57nuXHH8LMR8qz5YOb+Ck8fI5t0J6Ktj7jP7lu2QGJkyx+yPIc/EV27AYYWraW12RQo8gIFeOGcNtYe2LdlBbQEkKO8mSddTqal1fHDiqLxioqkKUpVywpSlAKUpQFZxvglrEoUuL5NzB7wa4/0n6L3cK5nVCdHGx8G7j47d8V3OsGMwiXVKOAyncGpIaPzjeWdDuD86xYjAhxOzfL5belb70w6EtZl7QL2+4asnl3jw+FaLcxAUwdeem1RW7IKw3rtltJA7uR/r5jXwqysWrbRckoxOuWI313qLfx4IgqD4b1hV3Oio59GP4VaiGi7xfUsZOhBkH3TptqImotjGBVGY5mHMf8CoScNxLe7ZuH901JtdE8c+1h/XSrWEjzieIhgVIEHcGKhNjANoEbc/rV5Z9nWPb+yjzP8ApUxfZDjLkZiqgGf+aq6JNRv48t7zM3mTTC31zCQK6FY9jN4+/eA8oq1wPsZtggvdJoKNVtFrOV0t3HWMzZrRADEAHKwJ7BgEnT3TIqTiOOKbRti84ULJUlzIYEPoGKkycxneY3Brd+meOThOCy2jmvXf0dvNrGnaeP1R8yK4pZcSWfUnl36zzrHPxU5coui3Jl03FMxm2IW4EzXDowNsgzE5ZFzMdPveFZsDYs6NdvBniJKk8hoZMHbeK17EXyx2CjuH41HArrj8eMCGzodrpBiLEdRiJBIAAMjv90yNhV7gvafeQRetJcM6kHIY+Yn4VyCD3kVmXFXBzzDuM/612oKVM/ReC6W4G8oJuW1JHu3BlIPccwj4GrvC2rUZrapB+0oEH1FfnjoXii2KtjI1wAkta07SgdoAsQvxrpOIs2klsJaxuFvbhbagoT+suYofWlCzpFKruAXLzWLZxAC3SO2AI56SO+ImrGoJFKUoBSlKAUpSgFKUoBSlKAUpSgPLqCIIkVSP0QwZYscOhY6kkVe0oCstdH8Mvu2LY/dFSreAtDa2g/dFSaUB4W0o2A+Ar0BX2lAKUpQClKUBSdKOjNnHIEvD3TKkbg94PKtDxfsdUmbd9h+0Aa6vSpsijj35m354n+UV6X2NnniD/CK6/Slijkn5nP8A5B+A/pT8zo/v2+A/pXW6UsUaN0U9ntvB3DcDF2IyyddN9PhW7qsV6pUE0KUpQClKUApSlAKUp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8434" name="Picture 2" descr="https://encrypted-tbn0.gstatic.com/images?q=tbn:ANd9GcSYmGolzL7Jb9BD_M4aXmJLDG11IA_2xXDDcxzismJRGzLGWpFRIQ"/>
          <p:cNvPicPr>
            <a:picLocks noChangeAspect="1" noChangeArrowheads="1"/>
          </p:cNvPicPr>
          <p:nvPr/>
        </p:nvPicPr>
        <p:blipFill>
          <a:blip r:embed="rId2" cstate="print"/>
          <a:srcRect l="3207" t="21425" r="2705" b="2764"/>
          <a:stretch>
            <a:fillRect/>
          </a:stretch>
        </p:blipFill>
        <p:spPr bwMode="auto">
          <a:xfrm>
            <a:off x="1475656" y="2348880"/>
            <a:ext cx="6336704" cy="331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990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Definición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El </a:t>
            </a:r>
            <a:r>
              <a:rPr lang="es-MX" sz="2400" b="1" dirty="0" err="1" smtClean="0"/>
              <a:t>Scareware</a:t>
            </a:r>
            <a:r>
              <a:rPr lang="es-MX" sz="2400" dirty="0" smtClean="0"/>
              <a:t> es un término acuñado recientemente, es lo que se conoce como "software de seguridad falso". </a:t>
            </a:r>
            <a:endParaRPr lang="es-MX" sz="2400" dirty="0"/>
          </a:p>
        </p:txBody>
      </p:sp>
      <p:pic>
        <p:nvPicPr>
          <p:cNvPr id="19458" name="Picture 2" descr="http://billmullins.files.wordpress.com/2009/04/computerc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286125"/>
            <a:ext cx="4505325" cy="3571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375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engaña?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Normalmente este software toma ventaja de la intención de los usuarios en mantener sus equipos protegidos, y específicamente utiliza técnicas de ingeniería social que se basan principalmente en crear "paranoia" en los mismos, ofreciéndoles una solución definitiva a sus problemas de seguridad. </a:t>
            </a:r>
          </a:p>
          <a:p>
            <a:pPr algn="just"/>
            <a:r>
              <a:rPr lang="es-MX" sz="2400" dirty="0" smtClean="0"/>
              <a:t>Una vez instalada, este tipo de programas se dedica a robar información como lo haría cualquier troyano bancario o de usurpación de identidad en el equipo de la víctima.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3612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1349</Words>
  <Application>Microsoft Office PowerPoint</Application>
  <PresentationFormat>Presentación en pantalla (4:3)</PresentationFormat>
  <Paragraphs>174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Adyacencia</vt:lpstr>
      <vt:lpstr>Equipo 1:  - Cecilia San Martín Méndez  - Elizabeth Martínez Hernández  - José Antonio Xohua Chacón - Yadira Jarvio Hernández - Yazmín Luna Pérez </vt:lpstr>
      <vt:lpstr>Malware</vt:lpstr>
      <vt:lpstr>Definición</vt:lpstr>
      <vt:lpstr> Síntomas de una infección por malware </vt:lpstr>
      <vt:lpstr> Formas en que se puede contraer una infección por malware </vt:lpstr>
      <vt:lpstr>Evolución del malware</vt:lpstr>
      <vt:lpstr> Scareware</vt:lpstr>
      <vt:lpstr>Definición </vt:lpstr>
      <vt:lpstr>¿Cómo engaña?</vt:lpstr>
      <vt:lpstr>¿Qué puedo hacer si me infecto con scareware?</vt:lpstr>
      <vt:lpstr>¿Qué puedo hacer si me infecto con scareware?</vt:lpstr>
      <vt:lpstr>¿Qué puedo hacer si me infecto con scareware?</vt:lpstr>
      <vt:lpstr>¿Prevenirlo?</vt:lpstr>
      <vt:lpstr>Crimeware</vt:lpstr>
      <vt:lpstr>Definición:</vt:lpstr>
      <vt:lpstr>Daños que puede provocar:</vt:lpstr>
      <vt:lpstr>Objetivo: Beneficios económicos fraudulentos </vt:lpstr>
      <vt:lpstr>¿Qué se considera como crimeware? </vt:lpstr>
      <vt:lpstr> Protegerse y prevenir el crimeware: </vt:lpstr>
      <vt:lpstr>Adware</vt:lpstr>
      <vt:lpstr>SPYWARE </vt:lpstr>
      <vt:lpstr>SPYWARE</vt:lpstr>
      <vt:lpstr>SPYWARE</vt:lpstr>
      <vt:lpstr>SPYWARE</vt:lpstr>
      <vt:lpstr>VIRUS, GUSANOS Y TROYANOS</vt:lpstr>
      <vt:lpstr>VIRUS</vt:lpstr>
      <vt:lpstr>Proceso de infección</vt:lpstr>
      <vt:lpstr>Fuentes de infección</vt:lpstr>
      <vt:lpstr>Gusanos</vt:lpstr>
      <vt:lpstr>Uso de los gusanos</vt:lpstr>
      <vt:lpstr>Troyanos</vt:lpstr>
      <vt:lpstr>Funcionamiento</vt:lpstr>
      <vt:lpstr>Casos Famosos</vt:lpstr>
      <vt:lpstr>Casos Famosos</vt:lpstr>
      <vt:lpstr>Casos Famosos</vt:lpstr>
      <vt:lpstr>Casos Famosos</vt:lpstr>
      <vt:lpstr>Diferencias</vt:lpstr>
      <vt:lpstr>Diferencias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YadJh</dc:creator>
  <cp:lastModifiedBy>YadJh</cp:lastModifiedBy>
  <cp:revision>34</cp:revision>
  <dcterms:created xsi:type="dcterms:W3CDTF">2014-04-07T23:56:28Z</dcterms:created>
  <dcterms:modified xsi:type="dcterms:W3CDTF">2014-04-10T13:31:35Z</dcterms:modified>
</cp:coreProperties>
</file>