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3"/>
  </p:notesMasterIdLst>
  <p:sldIdLst>
    <p:sldId id="267" r:id="rId2"/>
    <p:sldId id="268" r:id="rId3"/>
    <p:sldId id="269" r:id="rId4"/>
    <p:sldId id="270" r:id="rId5"/>
    <p:sldId id="271" r:id="rId6"/>
    <p:sldId id="272" r:id="rId7"/>
    <p:sldId id="273" r:id="rId8"/>
    <p:sldId id="274" r:id="rId9"/>
    <p:sldId id="275" r:id="rId10"/>
    <p:sldId id="276" r:id="rId11"/>
    <p:sldId id="277" r:id="rId12"/>
    <p:sldId id="278" r:id="rId13"/>
    <p:sldId id="279" r:id="rId14"/>
    <p:sldId id="280" r:id="rId15"/>
    <p:sldId id="281" r:id="rId16"/>
    <p:sldId id="282" r:id="rId17"/>
    <p:sldId id="283" r:id="rId18"/>
    <p:sldId id="284" r:id="rId19"/>
    <p:sldId id="285" r:id="rId20"/>
    <p:sldId id="286" r:id="rId21"/>
    <p:sldId id="287" r:id="rId22"/>
    <p:sldId id="288" r:id="rId23"/>
    <p:sldId id="289" r:id="rId24"/>
    <p:sldId id="290" r:id="rId25"/>
    <p:sldId id="291" r:id="rId26"/>
    <p:sldId id="292" r:id="rId27"/>
    <p:sldId id="293" r:id="rId28"/>
    <p:sldId id="256" r:id="rId29"/>
    <p:sldId id="257" r:id="rId30"/>
    <p:sldId id="259" r:id="rId31"/>
    <p:sldId id="262" r:id="rId32"/>
    <p:sldId id="258" r:id="rId33"/>
    <p:sldId id="260" r:id="rId34"/>
    <p:sldId id="263" r:id="rId35"/>
    <p:sldId id="264" r:id="rId36"/>
    <p:sldId id="265" r:id="rId37"/>
    <p:sldId id="266" r:id="rId38"/>
    <p:sldId id="261"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294" r:id="rId62"/>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282"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9E90E6-6754-48CE-B65C-071BFF4793FD}" type="datetimeFigureOut">
              <a:rPr lang="es-MX" smtClean="0"/>
              <a:t>26/03/2014</a:t>
            </a:fld>
            <a:endParaRPr lang="es-MX"/>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78A4AD-51C4-4A71-9623-50A1523C7966}" type="slidenum">
              <a:rPr lang="es-MX" smtClean="0"/>
              <a:t>‹Nº›</a:t>
            </a:fld>
            <a:endParaRPr lang="es-MX"/>
          </a:p>
        </p:txBody>
      </p:sp>
    </p:spTree>
    <p:extLst>
      <p:ext uri="{BB962C8B-B14F-4D97-AF65-F5344CB8AC3E}">
        <p14:creationId xmlns:p14="http://schemas.microsoft.com/office/powerpoint/2010/main" val="3846772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5511E4CE-DDE8-4691-AE26-307C7DE2D488}" type="slidenum">
              <a:rPr lang="es-MX" smtClean="0"/>
              <a:pPr/>
              <a:t>3</a:t>
            </a:fld>
            <a:endParaRPr lang="es-MX"/>
          </a:p>
        </p:txBody>
      </p:sp>
    </p:spTree>
    <p:extLst>
      <p:ext uri="{BB962C8B-B14F-4D97-AF65-F5344CB8AC3E}">
        <p14:creationId xmlns:p14="http://schemas.microsoft.com/office/powerpoint/2010/main" val="972450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092BCA6-5112-4E7F-8CFD-B08914493470}" type="datetimeFigureOut">
              <a:rPr lang="es-MX" smtClean="0"/>
              <a:t>26/03/2014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893000D-AD2E-4623-BA14-4582C73C7DD1}" type="slidenum">
              <a:rPr lang="es-MX" smtClean="0"/>
              <a:t>‹Nº›</a:t>
            </a:fld>
            <a:endParaRPr lang="es-MX"/>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B092BCA6-5112-4E7F-8CFD-B08914493470}" type="datetimeFigureOut">
              <a:rPr lang="es-MX" smtClean="0"/>
              <a:t>26/03/2014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893000D-AD2E-4623-BA14-4582C73C7DD1}" type="slidenum">
              <a:rPr lang="es-MX" smtClean="0"/>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092BCA6-5112-4E7F-8CFD-B08914493470}" type="datetimeFigureOut">
              <a:rPr lang="es-MX" smtClean="0"/>
              <a:t>26/03/2014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893000D-AD2E-4623-BA14-4582C73C7DD1}" type="slidenum">
              <a:rPr lang="es-MX" smtClean="0"/>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B092BCA6-5112-4E7F-8CFD-B08914493470}" type="datetimeFigureOut">
              <a:rPr lang="es-MX" smtClean="0"/>
              <a:t>26/03/2014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893000D-AD2E-4623-BA14-4582C73C7DD1}" type="slidenum">
              <a:rPr lang="es-MX" smtClean="0"/>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092BCA6-5112-4E7F-8CFD-B08914493470}" type="datetimeFigureOut">
              <a:rPr lang="es-MX" smtClean="0"/>
              <a:t>26/03/2014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893000D-AD2E-4623-BA14-4582C73C7DD1}" type="slidenum">
              <a:rPr lang="es-MX" smtClean="0"/>
              <a:t>‹Nº›</a:t>
            </a:fld>
            <a:endParaRPr lang="es-MX"/>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092BCA6-5112-4E7F-8CFD-B08914493470}" type="datetimeFigureOut">
              <a:rPr lang="es-MX" smtClean="0"/>
              <a:t>26/03/2014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1893000D-AD2E-4623-BA14-4582C73C7DD1}" type="slidenum">
              <a:rPr lang="es-MX" smtClean="0"/>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092BCA6-5112-4E7F-8CFD-B08914493470}" type="datetimeFigureOut">
              <a:rPr lang="es-MX" smtClean="0"/>
              <a:t>26/03/2014</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1893000D-AD2E-4623-BA14-4582C73C7DD1}" type="slidenum">
              <a:rPr lang="es-MX" smtClean="0"/>
              <a:t>‹Nº›</a:t>
            </a:fld>
            <a:endParaRPr lang="es-MX"/>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B092BCA6-5112-4E7F-8CFD-B08914493470}" type="datetimeFigureOut">
              <a:rPr lang="es-MX" smtClean="0"/>
              <a:t>26/03/2014</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1893000D-AD2E-4623-BA14-4582C73C7DD1}" type="slidenum">
              <a:rPr lang="es-MX" smtClean="0"/>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92BCA6-5112-4E7F-8CFD-B08914493470}" type="datetimeFigureOut">
              <a:rPr lang="es-MX" smtClean="0"/>
              <a:t>26/03/2014</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1893000D-AD2E-4623-BA14-4582C73C7DD1}" type="slidenum">
              <a:rPr lang="es-MX" smtClean="0"/>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092BCA6-5112-4E7F-8CFD-B08914493470}" type="datetimeFigureOut">
              <a:rPr lang="es-MX" smtClean="0"/>
              <a:t>26/03/2014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1893000D-AD2E-4623-BA14-4582C73C7DD1}" type="slidenum">
              <a:rPr lang="es-MX" smtClean="0"/>
              <a:t>‹Nº›</a:t>
            </a:fld>
            <a:endParaRPr lang="es-MX"/>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092BCA6-5112-4E7F-8CFD-B08914493470}" type="datetimeFigureOut">
              <a:rPr lang="es-MX" smtClean="0"/>
              <a:t>26/03/2014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1893000D-AD2E-4623-BA14-4582C73C7DD1}" type="slidenum">
              <a:rPr lang="es-MX" smtClean="0"/>
              <a:t>‹Nº›</a:t>
            </a:fld>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B092BCA6-5112-4E7F-8CFD-B08914493470}" type="datetimeFigureOut">
              <a:rPr lang="es-MX" smtClean="0"/>
              <a:t>26/03/2014</a:t>
            </a:fld>
            <a:endParaRPr lang="es-MX"/>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s-MX"/>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1893000D-AD2E-4623-BA14-4582C73C7DD1}" type="slidenum">
              <a:rPr lang="es-MX" smtClean="0"/>
              <a:t>‹Nº›</a:t>
            </a:fld>
            <a:endParaRPr lang="es-MX"/>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ww.geobytes.com/IPLOCATOR.HT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hyperlink" Target="http://es.wikipedia.org/wiki/Traceroute" TargetMode="External"/><Relationship Id="rId2" Type="http://schemas.openxmlformats.org/officeDocument/2006/relationships/hyperlink" Target="http://es.wikipedia.org/wiki/Ping"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hyperlink" Target="http://es.wikipedia.org/wiki/SKIP" TargetMode="External"/><Relationship Id="rId3" Type="http://schemas.openxmlformats.org/officeDocument/2006/relationships/hyperlink" Target="http://es.wikipedia.org/wiki/ICMP_Destination_Unreachable" TargetMode="External"/><Relationship Id="rId7" Type="http://schemas.openxmlformats.org/officeDocument/2006/relationships/hyperlink" Target="http://es.wikipedia.org/wiki/IPv6" TargetMode="External"/><Relationship Id="rId2" Type="http://schemas.openxmlformats.org/officeDocument/2006/relationships/hyperlink" Target="http://es.wikipedia.org/wiki/ICMP_Echo_Reply" TargetMode="External"/><Relationship Id="rId1" Type="http://schemas.openxmlformats.org/officeDocument/2006/relationships/slideLayout" Target="../slideLayouts/slideLayout2.xml"/><Relationship Id="rId6" Type="http://schemas.openxmlformats.org/officeDocument/2006/relationships/hyperlink" Target="http://es.wikipedia.org/wiki/ICMP_Echo_Request" TargetMode="External"/><Relationship Id="rId5" Type="http://schemas.openxmlformats.org/officeDocument/2006/relationships/hyperlink" Target="http://es.wikipedia.org/w/index.php?title=ICMP_Redirect_Message&amp;action=edit&amp;redlink=1" TargetMode="External"/><Relationship Id="rId4" Type="http://schemas.openxmlformats.org/officeDocument/2006/relationships/hyperlink" Target="http://es.wikipedia.org/w/index.php?title=ICMP_Source_Quench&amp;action=edit&amp;redlink=1" TargetMode="External"/><Relationship Id="rId9" Type="http://schemas.openxmlformats.org/officeDocument/2006/relationships/hyperlink" Target="http://es.wikipedia.org/w/index.php?title=Photuris&amp;action=edit&amp;redlink=1" TargetMode="External"/></Relationships>
</file>

<file path=ppt/slides/_rels/slide5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hyperlink" Target="http://2.bp.blogspot.com/-pQ9F6uljKhE/To7ekQwwdUI/AAAAAAAAANo/rrG4PgQeksg/s1600/Mensaje+ICMP-Internet+Control+Message+Protocol.+Tipo+Echo.jpg"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s://support.google.com/mail/answer/29436?hl=es" TargetMode="External"/><Relationship Id="rId2" Type="http://schemas.openxmlformats.org/officeDocument/2006/relationships/hyperlink" Target="http://articulos.softonic.com/de-donde-viene-ese-correo-electronico" TargetMode="External"/><Relationship Id="rId1" Type="http://schemas.openxmlformats.org/officeDocument/2006/relationships/slideLayout" Target="../slideLayouts/slideLayout2.xml"/><Relationship Id="rId5" Type="http://schemas.openxmlformats.org/officeDocument/2006/relationships/hyperlink" Target="http://www.redes.upv.es/rds/es/transparencias/T11_ICMP.pdf" TargetMode="External"/><Relationship Id="rId4" Type="http://schemas.openxmlformats.org/officeDocument/2006/relationships/hyperlink" Target="http://rlworkman.net/howtos/iptables/spanish/chunkyhtml/a4189.html"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55576" y="1196752"/>
            <a:ext cx="7772400" cy="1470025"/>
          </a:xfrm>
        </p:spPr>
        <p:txBody>
          <a:bodyPr/>
          <a:lstStyle/>
          <a:p>
            <a:pPr algn="ctr"/>
            <a:r>
              <a:rPr lang="es-MX" dirty="0" smtClean="0"/>
              <a:t>Email Tracking</a:t>
            </a:r>
            <a:endParaRPr lang="es-MX" dirty="0"/>
          </a:p>
        </p:txBody>
      </p:sp>
      <p:sp>
        <p:nvSpPr>
          <p:cNvPr id="7170" name="AutoShape 2" descr="data:image/jpeg;base64,/9j/4AAQSkZJRgABAQAAAQABAAD/2wCEAAkGBhQQERQQEhQUFREUFA8UFBQUFBQQFRQQFBUVFBQUFRQYGyYeFxkjGhQUHy8gIycpLS0sFx4xNTAqNSYrLCkBCQoKDgwOGA8PFDUcHxwpKSwpKSkpKTUqLCo1LSkpKikpLSkpLSksKSkpLCwpKS4tKSkpKSkpKSkpKSspKSkpKf/AABEIAMgA8AMBIgACEQEDEQH/xAAcAAABBQEBAQAAAAAAAAAAAAAAAQIDBAUGBwj/xABCEAABAwEFBAYGBwcFAQEAAAABAAIDEQQFEiExIkFRYQYTMnGBkQdCUqGx0RQVI2JyksEkM1NzgqLhNEOywvAIFv/EABkBAQEBAQEBAAAAAAAAAAAAAAABAgMEBf/EACgRAQEAAgECBQMFAQAAAAAAAAABAhESAyEEEzFBUVJhcSJCobHBFP/aAAwDAQACEQMRAD8A9xQhCAQhCAQhJVAVRVZNv6QNY7q4wZZfZadlv4naBZ8rJZM5pcDT6kez5nUrXFi5N60XjHH23tb3uAPkqbuktn3Pr3Ncf0WVHBAzSPEeJVhttA0jYrxicquN6TQb3kd7XD9Fbs96xSdmRh5YhXyWV9OB1jYfcmPis8najoeIoU1DlXRVQFzsd3yM2rNMSPYdtt8jmPAqzZb/AKODJ29W/QO1jceTt3cVOPw1y+W0hIHVSrLQQhCAQhCAQhCAQhCAQhCAQhCAQhCAQhCAQhIgRzslzduvZ1oJZES2EZOkGrqahvAc06/rwMj/AKOw0aM5XDnowHjxWc6QUDW5NGQC6Y4+7nlfZPHI2MYYxQcd6Zirmo2iqljs5d3LcjnaY6cDn3CqZ9JO5jj5BaUN3hWW2FXsm6xPpThrG7wIKVt4s0JLTwcMK2jYhwVee7gciK+9Ox3iBklMwfEK2LU2UYJgCDli3+KyJLvdHnGaD2Dm093BSWe1B+Wjhq07vmFm4rMvZebK+xkVJfZjwzMY4t4jkugimDgHNIIIBBGhBWDZbVTZdmw6jhzCSyyGyS4Ca2eQ7J3Mefg0/FYs26S6dGhIEqw6BCEIBCEIBCEIBCEIBCEIBCEIBCEIBUb3t/UROk36NHF5yaP/AHBXly3Sq01ljj3NBefxHJquM3WcrqM2PZbQmriS5x3lxzJTo2kmgURcrUewzF6ziQOQGq7OKzDBXIafE8Vp2ezUWA20uGjiO5TxuedXO8ylqOjbGAlxDl5rEZETx8ypBZ1lrTWMreI8wonzs9pvms42dRPs6bXS5NPGfXb5rHtsTScTHDGND+h5J0sCrELUrFizZ58Yrv3jgVfY0TRuhdwJaVjxHC7kcj37ir8MuEh3BStSte4LYXx4XfvIzgdzp2T4j4LUXNstIgtQeTSOZlDv2xmP1WsL8h9v3H5LnlO7rjV9Co/XcPt+4/JH13D7Y96y0vIVIXzD/EanC9of4jPzBBbQqzbxiP8AuM/MFILUw6Oaf6h80EqE0PHFLVAqEVQgEIQgEIQgQrh72kxWmU8C1o8Au4K4C2n7ab+Y9dMHPMlVetuRa32WtHicys9p08FoXgPtXd4+C25mQR1WjDEq1mYtKFqzWsTo4lM2FSRsUzWLDppWMSifEr5YoZGJs0y5olnzxrZmYs60MWpXOxnEforIKgIzUy2zE9sfswyH1JGV7q0/VdL1TfZC5O3O/Zz+Jv8AyC61c83TD3N6pnsjySdQz2QnoWHRGbJH7ATHXfEfUHkFOhBVN0Qn1B5KN1wwH1AryEGcejsO4EdxISfUDR2ZJB3Pd81pIQZjrFPFnHKXj2ZNqvjqFbu+9RLVpGGQasPxB3hRyW7PZ0G/j3KC8IMbRNHlIzMd+pB4hUbSFWsFrEsbZB6w04HePNWVAIQhAhXB3wzDaZRxcHeBC71cj0vs2GVku5wwHvGYW8L3c8/RjVWrbM3Nfuc1h91Csiq07K/HFT1ojX+g6+RXWua5ZlowrMszlowuXOt4r0anaq0b1M16xW4kcoZAnueoZHIqtMs+0q9M5Z1pctxzqmxtXjv+GaQurmpG7LS72tlv6lQArbBLzmwwjiXtPkarsYZQ9rXjRzQ4dxFVwV9TZsZ7IqfFdb0ckxWaLkC3yJH6Lnk6YNNCELDoEIQgEIUVotLYxicaD49yB73gCpyAWbNazJkMmeWL/CgdM6c1OUY0HHv4qaiBFPZTqOIUCls52vBVC9HzQSs9mQ/3AFa6x7mNJpxzjPuIWwooQhCAWbft39fC5g7WrfxjMLSSUTeks28wbJx10I4HeFasdrMbg4eI4tOoWj0suYscbQwbLu2Bud7Xcd/Nc8yVd53jh6OpoBR7M43aH2TvaeBCswyrnLBeZjPFp7TToR+h5rcsz2yCsRrxYcnD5hSxZdNOOVTNlWW2amRyUzZ1jTcq+ZVDJKq5nUL500bPmlVTDiPBozceA+fJSSCgxPOEf3Huas+1W3HstGFg0G883HeVuRi0Wi0Yjl2Rk0cv8pgkA2joASoqqjbbTi2BoDnzPBUnwgllL3Fx1J9y7jor/pmd8n/IrhV6DcMWCzRDfgDvzbX6rlXWTTQQhCy0EIWPed+hmzHm7e7UDu4lBdt94tiGebtzd/jwCyImundjedn/ANkFBYbGZjjdXDx3u5LaDaZDRUMw0y3JCE8ppQRp8JzCaUseoRC3ZlaZebGHyJC2liWE/tTucXwcttRQhCEAhCEDJGBwIIqCCCOIXlt7NbHaZYmijWOoN+RAK9JvG9obOzrJ5GRM9qRwYO6pOZXkt435DaLVaHQzRyVfUYHBxLaDMDUrWN0zlNrbZFNHNTMGh5ZHzUV02PrWdqjs9dE+0WJ8fablxGY812cWvBf8gFHYXj74qfzaq02+2HWIj8L/AJhc22RStlTQ6H64Zuice9/yCiffT/UDWfhFT+YrJZIn400J3yFxqSSeJzRiVV9raOfcsy9bXIW7Om+mtOSW6J3aVotddlvifkq4XM2e3uYag14g6FbdkvNkmVaO4Hf3cVzt26yaaNjsxlkbGNXEDw3nyXpLGAAAaAADuGQ9y5fodduZnI4tZ/2d+i6pYrYUc9oaxpc4gAcf0WbeXSKOLZbtv4DQd5XLW28nzHE814DcO4INW8+kBkq1lWs4+s75BMuq6jJtOyj97v8ACW57kL6SSAhuobpi5ngF0QFMhogaG0FBkBuSFOKQoGFNKcU0oGFDdUpTQgLJ/qh/Kd8QtxYVl/1Tf5b/AIhbqgEIQgFUvS8mWaKSeQ4Y42ue48mivmra8h9OHS8MDbC05ANmn50P2MXiRiPIIPNumXTmaWcymn0h20C4B4s0ZzZDE01DXUoXO1JKw4OmUpNLQGzs++A17ebJW0c0rEnnL3FzjUkknvKiQerdGOmdD9i/rK6wTEMnH4JezL3GhXYf/qhaWujbVpFMbHgte3vad3NfPQK7botfb3NaXkl8MkIDjmXQyuwOjcd4BoRXRalrPGPSgU4PKYE4LW6modjPFKmpwTdOMCVIlWWmbeF1YquZkd4493NZ1isZkfh0A7R4D5rpLPA+Z/VwtxP3n1W8yV1cHQpjYsJcetOZfuxcKbwgyLBfksDQxjtgCga4YgB8Utrv+aUUc+jeDdke5V7wueWE7TSRuc3aafHclsFzyzHZaQ32nVa0fqfBBA01NAKk6Abyuoubo7hpJLm7UM1A5u+SRnRt0AbJC7FM3UOAwv5DgtO771bNVpBZK3tRu1B4jiEVcokKcU0qBCmlOKaUDSmFPKYUDSmgpxTUDbKf2pn8uT4hbywbGf2pv8t/xC3koEISEqChft7sslnktMhoyJjnHnTRo5k0C+SOlF+vtUz5ZDtyPMj+FT2Wjk1tAvV/T30yq5l3sOzHhlnpvkP7qM93aPgvDnOqanUoGoQhAoXd9C7oqWNOgLJpT3fuWee15Lj7sgxPqRVrczz4DxNF7h0GuqGJjRaMQlkIe/MBhedGnKtAMvBWJViSzPbm5rhXMEg0I70wL0gAUpu4blC+7InaxsP9IHwVNPPwlBXetuOD+EzyKl6iKIYsLGgbw0e5DTibLdUsnZYae0dloHeVdsfR4yuwh1WjtOGTRyB9ZdF1b7R2qsh9nRz+/gFpRRhoDWigGgGQCKhu67WQNwRigyqdCe9S2q2MiaXyPYxg1c9zWNHeXGgXKekP0gMuuIBoD7TID1TDoAMjI+nqjcN57ivObo6CXhfhFrts7mQuzYXjES0/wocgxvM0rzXq6XhuWPPPLjP7/DNy9o9PtPpPu2M0NrjJ+6Hv97RRT2D0hXfOQ2O1w4jo1zurP99Fy1k9Cd2tPVvkmkk4GZrHc6MaNFDevoFsrwfo800T92KkzK8waO8iunl+F9OVn30byeng1zH/AIKleF2Nlo4HDIOy8ZEcjxC8Su+/rf0ctIs1pxSWU5hpJcx0de3A49kj2fMb17nY7YyaNksbg6N7Wva4b2uzBXDreHvS1Zdy+lJdqdlvJzXdVPsv3O9V/Ou4rRKitVmbI3C8VHvB4g7lQZK+z7MhLotz/WbycvO00imlDXgioNQdEEoEKYU4phQNKanFNQFh/wBUP5Tv+QW6sK7h+0nlF8XLdUAsnpR0gZYLLLapOzG0kD2nnJjBzLiAtUrwL/6A6Yl88d3xnZhpJLwMrhsjwBr4oPK78vN9omfLIcUj3ve88ZHGp8Bp4LOSkpEAlCRWbFAXOFBXMUHFx0Hmg63oJcvWSBzhsRYXv5ynsM8BVx716Os+4bqFmgbF62bnnjI7N3y8FtXbYTNIIxvzJ4N3laZdtcsxdBG464RXwy/RXgVDDGGgNGgAA7gkktB7Lc3e4d6jR9otQZzcdGjUlRRWMvOOXM7m7m/NSQWYN2jm46k/orAKBwRJKGguOQAJJ4ACpKAVidOLQY7ttj26izzD8zcJ9zitYY8spj8jyXovZPr6+ZLTOMVnjPWFhzHVNdhhiPI6kb6OW16XPSJJFJ9XWR5Y5oHXyMO0C4DDCwjMZGppxA41tegGyhtltMvrOnYw/hZGHD3yFefdCx9OvqF8mfWWh8zq51IxSgeYC+5xxy62VynbpT0cvb8uiu/0HWp8InfO2O0kY2xFri4O1AdLi2Xc6GhXBX1edotM1Z3OdOAyE17RMf2YB4uqNV9XPkDQScgASTuAGZJ5L5m6PxfTr5jIGzLbHS/0dYZT7gng/EZdXnln7T4/gymtPYfSD0XY65jFQY7JDG+M0pR0TQ19O9uLJVfQbehlu90Tv9iZ7G/gcA8Dzc5a/pUvptmuyevamaYYxxc/XyaHHwWN6DrsMV3ulcP38z3N/AwNYD5tcvDvfhcuX1dv9a/c9FTXiuWoKWqSq+e2z3QOhJdHmzezh+FWobQHirT/AIPAqQlVJrNnjZk73HvCCySmkqKK0Ysjk4aj5J5KBEiEIhbpH7RJyjYPM1W4sW5BWaY/y2+4lbSikK+Y/TpcUkF5vmIPV2gNex26oAa5veCF9OFZl/8ARqC3xGC0xiRhzFci08WuGYKD4xSL2Ppj/wDP8sWKSwP65mvUvIbKBwa7R/jReS2275IXmOVjo5G6te0tI8Cgrhdv0CuQukEzm7DMWE7nTU0r90FctctyS2yZlngYXyPNAACct7jwaN5X0lbOhIsd2QRRCr7NtvI9cuH2rvPPwQc2u1uC7Opjqe2+hPIbmrD6M3b1r+tOcbKEcHO3eS64tqqhrnF2QyG8qWJgbkEgCUFBIClBTAU4FFPBVK/LB9Is08H8WKVg/E5pDT50Ktgpaqy6ux496Cb46uS0WCTJ5IlY05bcexK2nGgb+Urk74u+e4rzbKG1ayR0kDj2JYjXZrxwnCd4XWekzoZNZLT9b2KoAd1kmDtRS75ab2O38KmuRWtcXpdsdsjEN4MbG/LFjZ1sDz7QqDg7iMtxX3OdtvWwnKZT9UcvsxOkXpcmvGB9lsVmka98bjK6vWObEATIGhoyFKjEaZbqrhug/SJl32xlqewyBjZQGggHE5hDTU5ZVX0NdF4WBjf2aSyNaaV6p0LK8KhpHvVe0m64nGV/0BrsyXEWfEefH9Vxw8ThhjenOldVbj93mtmu22dJbU2edphsMdcNK4QyubYyR9o92QL6Uy8F7RZLK2GNsUbQ2NjWta0ZBrQKABea9K/TPExphu8GaZ2y2XCQxhOQwNIrI7MACgHfot30aXPa4YHS26WV8sxYRHI8v6pjcVNTk52KpA0whcfETPLCZZTjJ6YrNbdlVISkqkJXzmwSkJRVNJQRyxB3fuKY15GTvNS1SEVRAlTG5dybaJwxpcd3vO4d6Cz0fH753GSnk0LYVG5rIY4mh3aNXO/E41KvKKEISFAELNvfo1ZrWALRBFLTQvYHEdztQtEtTCw8UFO6ej1nsgLbPDHEDSuBgaTTSp1Pir5CidEeKYYHIMaW7jZa9W2sBJdhb2oyczQbwnQ2lrhsuB+PktQ2dyqT3M1+ZYCeOh9yqIkJp6PN3Bw7nuTfqE7nSD+soJQlBUBuWTdJJ5gpPqqYaSO8WtKKtApQVV+gT/xP7Al+hz+0PyILQcuSv30W2C1kvMRikJqXwnq6neS2haT4Lo/o0/Fv5UvUT8W/lK3h1MsLvG6L3eYWn0Axk/Z2t7RwfC2Q+Ye1OsfoDiaay2uRw+5E2L3uc5emdTP938pS9TP938pXp/7uv9TPGMfo70BsdgOOGKsv8WQ9ZJzwk5N8AF0NVWME/Fv5VDKZWljXPAc8kN2OA1J3bvEgb15cs8s7vK7NyReqkJVKVsjdZG1qxtGtBILiAKiuWqinke0lpkeaBrnOaxrmtDiWipr906BQuUnu0CUipWizOYHF0ztgVcBhJA3ZapJLJTCMcry7FTAWu7Paz030TRynyuoqqcN3seGnG/arhDpC0kg0Iwk1yKe67Im67WbG5OLjVxo2orkhynyfNbGtyrU7mjMnwCsWC7nPcJZRQNzZHrQ+07mmw2VkdcOFoAG1sgb9HHuVtzcIxFwDeJIA5ZqVdxoVS1VCudMQrTFSorTjStaJ0bwTQPaTnkHA6ZFQ3F5CEIoQhCAQhCAQhCAQhCAQhCAQhCAQhCAoiiEIEosi8bpfK97w/DRrBGBSmJpx1dUaYg3Tc1CFZdJcZl2qrLckjy8dhriDUOBIJka8lhw1bkDlmK0ppVMmuGQ+qwnqoo2uDywMcxzzjDAM9WmnEEIQryrl5WJ9ruWR4e0NZn1xDic39Zo12WQH/UKZlzOc8PeA0EyktY8gjE1jRRzaewT4hCE3SdPHaI3NL9m3ZowRZghvYkLiXbNXEtod2Zckf0fcWtaKN2QHFhwmvXdYSDTWlc+JQhOVPKxSw3K7GxzhHhb1VQBlsMkZUNpl2mmm7NSGwSCOFuFrjFgyLsn7BadRlQmorwQhTa8Irz3K9wLQ2MA43B1dMUJjEYFOyCfIK1BdGCQPAaAJMWQocPU9Xw4oQrtfLx3t/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pic>
        <p:nvPicPr>
          <p:cNvPr id="7171" name="Picture 3"/>
          <p:cNvPicPr>
            <a:picLocks noChangeAspect="1" noChangeArrowheads="1"/>
          </p:cNvPicPr>
          <p:nvPr/>
        </p:nvPicPr>
        <p:blipFill>
          <a:blip r:embed="rId2" cstate="print"/>
          <a:srcRect l="16876" t="39985" r="57113" b="22610"/>
          <a:stretch>
            <a:fillRect/>
          </a:stretch>
        </p:blipFill>
        <p:spPr bwMode="auto">
          <a:xfrm>
            <a:off x="4716016" y="3789040"/>
            <a:ext cx="3384376" cy="2736304"/>
          </a:xfrm>
          <a:prstGeom prst="rect">
            <a:avLst/>
          </a:prstGeom>
          <a:noFill/>
          <a:ln w="9525">
            <a:noFill/>
            <a:miter lim="800000"/>
            <a:headEnd/>
            <a:tailEnd/>
          </a:ln>
        </p:spPr>
      </p:pic>
    </p:spTree>
    <p:extLst>
      <p:ext uri="{BB962C8B-B14F-4D97-AF65-F5344CB8AC3E}">
        <p14:creationId xmlns:p14="http://schemas.microsoft.com/office/powerpoint/2010/main" val="3033189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b="1" dirty="0" err="1" smtClean="0"/>
              <a:t>Mozilla</a:t>
            </a:r>
            <a:r>
              <a:rPr lang="es-MX" b="1" dirty="0" smtClean="0"/>
              <a:t> </a:t>
            </a:r>
            <a:r>
              <a:rPr lang="es-MX" b="1" dirty="0" err="1" smtClean="0"/>
              <a:t>Thunderbird</a:t>
            </a:r>
            <a:endParaRPr lang="es-MX" dirty="0"/>
          </a:p>
        </p:txBody>
      </p:sp>
      <p:sp>
        <p:nvSpPr>
          <p:cNvPr id="3" name="2 Marcador de contenido"/>
          <p:cNvSpPr>
            <a:spLocks noGrp="1"/>
          </p:cNvSpPr>
          <p:nvPr>
            <p:ph idx="1"/>
          </p:nvPr>
        </p:nvSpPr>
        <p:spPr/>
        <p:txBody>
          <a:bodyPr/>
          <a:lstStyle/>
          <a:p>
            <a:pPr algn="just"/>
            <a:r>
              <a:rPr lang="es-MX" dirty="0" smtClean="0"/>
              <a:t>Seleccionar el mensaje y pulsar el atajo </a:t>
            </a:r>
            <a:r>
              <a:rPr lang="es-MX" i="1" dirty="0" smtClean="0"/>
              <a:t>Control+ U</a:t>
            </a:r>
            <a:r>
              <a:rPr lang="es-MX" dirty="0" smtClean="0"/>
              <a:t>. La otra vía es hacer clic en la opción </a:t>
            </a:r>
            <a:r>
              <a:rPr lang="es-MX" i="1" dirty="0" smtClean="0"/>
              <a:t>Formato original del mensaje</a:t>
            </a:r>
            <a:r>
              <a:rPr lang="es-MX" dirty="0" smtClean="0"/>
              <a:t> del menú Ver. </a:t>
            </a:r>
            <a:endParaRPr lang="es-MX" dirty="0"/>
          </a:p>
        </p:txBody>
      </p:sp>
      <p:pic>
        <p:nvPicPr>
          <p:cNvPr id="25602" name="Picture 2" descr="Cabeceras de correo en Thunderbird"/>
          <p:cNvPicPr>
            <a:picLocks noChangeAspect="1" noChangeArrowheads="1"/>
          </p:cNvPicPr>
          <p:nvPr/>
        </p:nvPicPr>
        <p:blipFill>
          <a:blip r:embed="rId2" cstate="print"/>
          <a:srcRect/>
          <a:stretch>
            <a:fillRect/>
          </a:stretch>
        </p:blipFill>
        <p:spPr bwMode="auto">
          <a:xfrm>
            <a:off x="2267744" y="3284984"/>
            <a:ext cx="5343525" cy="2981326"/>
          </a:xfrm>
          <a:prstGeom prst="rect">
            <a:avLst/>
          </a:prstGeom>
          <a:noFill/>
        </p:spPr>
      </p:pic>
    </p:spTree>
    <p:extLst>
      <p:ext uri="{BB962C8B-B14F-4D97-AF65-F5344CB8AC3E}">
        <p14:creationId xmlns:p14="http://schemas.microsoft.com/office/powerpoint/2010/main" val="2042289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MX" b="1" dirty="0" smtClean="0"/>
              <a:t/>
            </a:r>
            <a:br>
              <a:rPr lang="es-MX" b="1" dirty="0" smtClean="0"/>
            </a:br>
            <a:r>
              <a:rPr lang="es-MX" b="1" dirty="0" smtClean="0"/>
              <a:t>Correo web</a:t>
            </a:r>
            <a:br>
              <a:rPr lang="es-MX" b="1" dirty="0" smtClean="0"/>
            </a:br>
            <a:endParaRPr lang="es-MX" b="1" dirty="0" smtClean="0"/>
          </a:p>
        </p:txBody>
      </p:sp>
      <p:sp>
        <p:nvSpPr>
          <p:cNvPr id="3" name="2 Marcador de contenido"/>
          <p:cNvSpPr>
            <a:spLocks noGrp="1"/>
          </p:cNvSpPr>
          <p:nvPr>
            <p:ph idx="1"/>
          </p:nvPr>
        </p:nvSpPr>
        <p:spPr>
          <a:xfrm>
            <a:off x="536213" y="2149551"/>
            <a:ext cx="8229600" cy="4525963"/>
          </a:xfrm>
        </p:spPr>
        <p:txBody>
          <a:bodyPr/>
          <a:lstStyle/>
          <a:p>
            <a:r>
              <a:rPr lang="es-MX" dirty="0" smtClean="0"/>
              <a:t>Abre un mensaje con el botón de la derecho del mouse, </a:t>
            </a:r>
            <a:r>
              <a:rPr lang="es-MX" dirty="0" err="1" smtClean="0"/>
              <a:t>escoge</a:t>
            </a:r>
            <a:r>
              <a:rPr lang="es-MX" i="1" dirty="0" err="1" smtClean="0"/>
              <a:t>Mostrar</a:t>
            </a:r>
            <a:r>
              <a:rPr lang="es-MX" i="1" dirty="0" smtClean="0"/>
              <a:t> original</a:t>
            </a:r>
            <a:r>
              <a:rPr lang="es-MX" dirty="0" smtClean="0"/>
              <a:t>.</a:t>
            </a:r>
            <a:endParaRPr lang="es-MX" dirty="0"/>
          </a:p>
        </p:txBody>
      </p:sp>
      <p:sp>
        <p:nvSpPr>
          <p:cNvPr id="4" name="3 Rectángulo"/>
          <p:cNvSpPr/>
          <p:nvPr/>
        </p:nvSpPr>
        <p:spPr>
          <a:xfrm>
            <a:off x="683568" y="1484784"/>
            <a:ext cx="2664295" cy="584775"/>
          </a:xfrm>
          <a:prstGeom prst="rect">
            <a:avLst/>
          </a:prstGeom>
          <a:noFill/>
        </p:spPr>
        <p:txBody>
          <a:bodyPr wrap="square" lIns="91440" tIns="45720" rIns="91440" bIns="45720">
            <a:spAutoFit/>
          </a:bodyPr>
          <a:lstStyle/>
          <a:p>
            <a:r>
              <a:rPr lang="es-ES" sz="3200" b="1"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GMail</a:t>
            </a:r>
            <a:endParaRPr lang="es-ES" sz="32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pic>
        <p:nvPicPr>
          <p:cNvPr id="26626" name="Picture 2" descr="Encabezados en GMail"/>
          <p:cNvPicPr>
            <a:picLocks noChangeAspect="1" noChangeArrowheads="1"/>
          </p:cNvPicPr>
          <p:nvPr/>
        </p:nvPicPr>
        <p:blipFill>
          <a:blip r:embed="rId2" cstate="print"/>
          <a:srcRect/>
          <a:stretch>
            <a:fillRect/>
          </a:stretch>
        </p:blipFill>
        <p:spPr bwMode="auto">
          <a:xfrm>
            <a:off x="2843808" y="3284984"/>
            <a:ext cx="3600400" cy="3348520"/>
          </a:xfrm>
          <a:prstGeom prst="rect">
            <a:avLst/>
          </a:prstGeom>
          <a:noFill/>
        </p:spPr>
      </p:pic>
    </p:spTree>
    <p:extLst>
      <p:ext uri="{BB962C8B-B14F-4D97-AF65-F5344CB8AC3E}">
        <p14:creationId xmlns:p14="http://schemas.microsoft.com/office/powerpoint/2010/main" val="3284819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MX" b="1" dirty="0" smtClean="0"/>
              <a:t/>
            </a:r>
            <a:br>
              <a:rPr lang="es-MX" b="1" dirty="0" smtClean="0"/>
            </a:br>
            <a:r>
              <a:rPr lang="es-MX" b="1" dirty="0" smtClean="0"/>
              <a:t>Correo web</a:t>
            </a:r>
            <a:br>
              <a:rPr lang="es-MX" b="1" dirty="0" smtClean="0"/>
            </a:br>
            <a:endParaRPr lang="es-MX" b="1" dirty="0" smtClean="0"/>
          </a:p>
        </p:txBody>
      </p:sp>
      <p:sp>
        <p:nvSpPr>
          <p:cNvPr id="3" name="2 Marcador de contenido"/>
          <p:cNvSpPr>
            <a:spLocks noGrp="1"/>
          </p:cNvSpPr>
          <p:nvPr>
            <p:ph idx="1"/>
          </p:nvPr>
        </p:nvSpPr>
        <p:spPr>
          <a:xfrm>
            <a:off x="536213" y="2149551"/>
            <a:ext cx="8229600" cy="4525963"/>
          </a:xfrm>
        </p:spPr>
        <p:txBody>
          <a:bodyPr/>
          <a:lstStyle/>
          <a:p>
            <a:r>
              <a:rPr lang="es-MX" dirty="0" smtClean="0"/>
              <a:t>Clic derecho sobre un mensaje y selecciona la última opción, </a:t>
            </a:r>
            <a:r>
              <a:rPr lang="es-MX" i="1" dirty="0" smtClean="0"/>
              <a:t>Ver código fuente del mensaje</a:t>
            </a:r>
            <a:r>
              <a:rPr lang="es-MX" dirty="0" smtClean="0"/>
              <a:t>. </a:t>
            </a:r>
            <a:endParaRPr lang="es-MX" dirty="0"/>
          </a:p>
        </p:txBody>
      </p:sp>
      <p:sp>
        <p:nvSpPr>
          <p:cNvPr id="4" name="3 Rectángulo"/>
          <p:cNvSpPr/>
          <p:nvPr/>
        </p:nvSpPr>
        <p:spPr>
          <a:xfrm>
            <a:off x="683568" y="1484784"/>
            <a:ext cx="2664295" cy="584775"/>
          </a:xfrm>
          <a:prstGeom prst="rect">
            <a:avLst/>
          </a:prstGeom>
          <a:noFill/>
        </p:spPr>
        <p:txBody>
          <a:bodyPr wrap="square" lIns="91440" tIns="45720" rIns="91440" bIns="45720">
            <a:spAutoFit/>
          </a:bodyPr>
          <a:lstStyle/>
          <a:p>
            <a:r>
              <a:rPr lang="es-ES" sz="32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Hotmail</a:t>
            </a:r>
            <a:endParaRPr lang="es-ES" sz="32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pic>
        <p:nvPicPr>
          <p:cNvPr id="27650" name="Picture 2" descr="Encabezados en Hotmail"/>
          <p:cNvPicPr>
            <a:picLocks noChangeAspect="1" noChangeArrowheads="1"/>
          </p:cNvPicPr>
          <p:nvPr/>
        </p:nvPicPr>
        <p:blipFill>
          <a:blip r:embed="rId2" cstate="print"/>
          <a:srcRect/>
          <a:stretch>
            <a:fillRect/>
          </a:stretch>
        </p:blipFill>
        <p:spPr bwMode="auto">
          <a:xfrm>
            <a:off x="2483768" y="3284984"/>
            <a:ext cx="4400654" cy="2808312"/>
          </a:xfrm>
          <a:prstGeom prst="rect">
            <a:avLst/>
          </a:prstGeom>
          <a:noFill/>
        </p:spPr>
      </p:pic>
    </p:spTree>
    <p:extLst>
      <p:ext uri="{BB962C8B-B14F-4D97-AF65-F5344CB8AC3E}">
        <p14:creationId xmlns:p14="http://schemas.microsoft.com/office/powerpoint/2010/main" val="1008905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MX" b="1" dirty="0" smtClean="0"/>
              <a:t>Análisis de Encabezados</a:t>
            </a:r>
          </a:p>
        </p:txBody>
      </p:sp>
      <p:sp>
        <p:nvSpPr>
          <p:cNvPr id="3" name="2 Marcador de contenido"/>
          <p:cNvSpPr>
            <a:spLocks noGrp="1"/>
          </p:cNvSpPr>
          <p:nvPr>
            <p:ph idx="1"/>
          </p:nvPr>
        </p:nvSpPr>
        <p:spPr>
          <a:xfrm>
            <a:off x="179512" y="1556793"/>
            <a:ext cx="3096344" cy="5301207"/>
          </a:xfrm>
        </p:spPr>
        <p:txBody>
          <a:bodyPr>
            <a:normAutofit fontScale="85000" lnSpcReduction="20000"/>
          </a:bodyPr>
          <a:lstStyle/>
          <a:p>
            <a:pPr algn="just"/>
            <a:r>
              <a:rPr lang="es-MX" dirty="0" smtClean="0"/>
              <a:t>La parte inicial muestra una serie de campos acerca del buzón que recibió el correo, la fecha y hora del servidor y la dirección de éste. </a:t>
            </a:r>
          </a:p>
          <a:p>
            <a:pPr algn="just"/>
            <a:r>
              <a:rPr lang="es-MX" dirty="0" smtClean="0"/>
              <a:t>La primera señal de alarma se ve en el campo </a:t>
            </a:r>
            <a:r>
              <a:rPr lang="es-MX" i="1" dirty="0" err="1" smtClean="0"/>
              <a:t>From</a:t>
            </a:r>
            <a:r>
              <a:rPr lang="es-MX" i="1" dirty="0" smtClean="0"/>
              <a:t>, </a:t>
            </a:r>
            <a:r>
              <a:rPr lang="es-MX" dirty="0" smtClean="0"/>
              <a:t>donde la dirección de correo asociada a </a:t>
            </a:r>
            <a:r>
              <a:rPr lang="es-MX" dirty="0" err="1" smtClean="0"/>
              <a:t>Paypal</a:t>
            </a:r>
            <a:r>
              <a:rPr lang="es-MX" dirty="0" smtClean="0"/>
              <a:t> no tiene nada que ver con la conocida página de pagos por Internet. Más abajo, en </a:t>
            </a:r>
            <a:r>
              <a:rPr lang="es-MX" i="1" dirty="0" smtClean="0"/>
              <a:t>X-Mailer</a:t>
            </a:r>
            <a:r>
              <a:rPr lang="es-MX" dirty="0" smtClean="0"/>
              <a:t>, vemos que el correo se remitió usando Outlook Express.</a:t>
            </a:r>
            <a:endParaRPr lang="es-MX" dirty="0"/>
          </a:p>
        </p:txBody>
      </p:sp>
      <p:pic>
        <p:nvPicPr>
          <p:cNvPr id="28674" name="Picture 2"/>
          <p:cNvPicPr>
            <a:picLocks noChangeAspect="1" noChangeArrowheads="1"/>
          </p:cNvPicPr>
          <p:nvPr/>
        </p:nvPicPr>
        <p:blipFill>
          <a:blip r:embed="rId2" cstate="print"/>
          <a:srcRect l="19089" t="17344" r="41617" b="39344"/>
          <a:stretch>
            <a:fillRect/>
          </a:stretch>
        </p:blipFill>
        <p:spPr bwMode="auto">
          <a:xfrm>
            <a:off x="3419872" y="1628800"/>
            <a:ext cx="5328592" cy="4680520"/>
          </a:xfrm>
          <a:prstGeom prst="rect">
            <a:avLst/>
          </a:prstGeom>
          <a:noFill/>
          <a:ln w="9525">
            <a:noFill/>
            <a:miter lim="800000"/>
            <a:headEnd/>
            <a:tailEnd/>
          </a:ln>
        </p:spPr>
      </p:pic>
    </p:spTree>
    <p:extLst>
      <p:ext uri="{BB962C8B-B14F-4D97-AF65-F5344CB8AC3E}">
        <p14:creationId xmlns:p14="http://schemas.microsoft.com/office/powerpoint/2010/main" val="1997428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MX" b="1" dirty="0" smtClean="0"/>
              <a:t>Análisis de Encabezados</a:t>
            </a:r>
          </a:p>
        </p:txBody>
      </p:sp>
      <p:sp>
        <p:nvSpPr>
          <p:cNvPr id="3" name="2 Marcador de contenido"/>
          <p:cNvSpPr>
            <a:spLocks noGrp="1"/>
          </p:cNvSpPr>
          <p:nvPr>
            <p:ph idx="1"/>
          </p:nvPr>
        </p:nvSpPr>
        <p:spPr>
          <a:xfrm>
            <a:off x="179512" y="1772816"/>
            <a:ext cx="8640960" cy="5301207"/>
          </a:xfrm>
        </p:spPr>
        <p:txBody>
          <a:bodyPr>
            <a:normAutofit/>
          </a:bodyPr>
          <a:lstStyle/>
          <a:p>
            <a:pPr algn="just"/>
            <a:r>
              <a:rPr lang="es-MX" dirty="0" smtClean="0"/>
              <a:t>Lo más interesante empieza en </a:t>
            </a:r>
            <a:r>
              <a:rPr lang="es-MX" i="1" dirty="0" err="1" smtClean="0"/>
              <a:t>Received</a:t>
            </a:r>
            <a:r>
              <a:rPr lang="es-MX" i="1" dirty="0" smtClean="0"/>
              <a:t>: </a:t>
            </a:r>
            <a:r>
              <a:rPr lang="es-MX" i="1" dirty="0" err="1" smtClean="0"/>
              <a:t>from</a:t>
            </a:r>
            <a:r>
              <a:rPr lang="es-MX" dirty="0" smtClean="0"/>
              <a:t>, donde se ve la dirección IP desde la cual el correo salió disparado.</a:t>
            </a:r>
            <a:endParaRPr lang="es-MX" dirty="0"/>
          </a:p>
        </p:txBody>
      </p:sp>
      <p:pic>
        <p:nvPicPr>
          <p:cNvPr id="28674" name="Picture 2"/>
          <p:cNvPicPr>
            <a:picLocks noChangeAspect="1" noChangeArrowheads="1"/>
          </p:cNvPicPr>
          <p:nvPr/>
        </p:nvPicPr>
        <p:blipFill>
          <a:blip r:embed="rId2" cstate="print"/>
          <a:srcRect l="19089" t="28005" r="41617" b="67997"/>
          <a:stretch>
            <a:fillRect/>
          </a:stretch>
        </p:blipFill>
        <p:spPr bwMode="auto">
          <a:xfrm>
            <a:off x="263013" y="4005064"/>
            <a:ext cx="8880987" cy="720080"/>
          </a:xfrm>
          <a:prstGeom prst="rect">
            <a:avLst/>
          </a:prstGeom>
          <a:noFill/>
          <a:ln w="9525">
            <a:noFill/>
            <a:miter lim="800000"/>
            <a:headEnd/>
            <a:tailEnd/>
          </a:ln>
        </p:spPr>
      </p:pic>
    </p:spTree>
    <p:extLst>
      <p:ext uri="{BB962C8B-B14F-4D97-AF65-F5344CB8AC3E}">
        <p14:creationId xmlns:p14="http://schemas.microsoft.com/office/powerpoint/2010/main" val="2765303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MX" b="1" dirty="0" smtClean="0"/>
              <a:t>Análisis de Encabezados</a:t>
            </a:r>
          </a:p>
        </p:txBody>
      </p:sp>
      <p:sp>
        <p:nvSpPr>
          <p:cNvPr id="3" name="2 Marcador de contenido"/>
          <p:cNvSpPr>
            <a:spLocks noGrp="1"/>
          </p:cNvSpPr>
          <p:nvPr>
            <p:ph idx="1"/>
          </p:nvPr>
        </p:nvSpPr>
        <p:spPr>
          <a:xfrm>
            <a:off x="179512" y="2204864"/>
            <a:ext cx="8640960" cy="4104456"/>
          </a:xfrm>
        </p:spPr>
        <p:txBody>
          <a:bodyPr>
            <a:normAutofit/>
          </a:bodyPr>
          <a:lstStyle/>
          <a:p>
            <a:pPr algn="just"/>
            <a:r>
              <a:rPr lang="es-MX" dirty="0" smtClean="0"/>
              <a:t>Otro recurso valioso es el servicio </a:t>
            </a:r>
            <a:r>
              <a:rPr lang="es-MX" dirty="0" smtClean="0">
                <a:hlinkClick r:id="rId2"/>
              </a:rPr>
              <a:t>IP </a:t>
            </a:r>
            <a:r>
              <a:rPr lang="es-MX" dirty="0" err="1" smtClean="0">
                <a:hlinkClick r:id="rId2"/>
              </a:rPr>
              <a:t>Locator</a:t>
            </a:r>
            <a:r>
              <a:rPr lang="es-MX" dirty="0" smtClean="0">
                <a:hlinkClick r:id="rId2"/>
              </a:rPr>
              <a:t> de </a:t>
            </a:r>
            <a:r>
              <a:rPr lang="es-MX" dirty="0" err="1" smtClean="0">
                <a:hlinkClick r:id="rId2"/>
              </a:rPr>
              <a:t>GeoBytes</a:t>
            </a:r>
            <a:r>
              <a:rPr lang="es-MX" dirty="0" smtClean="0"/>
              <a:t>, una página que estima la posición geográfica de la dirección IP a partir de su base de datos. Introduce la dirección en el campo de texto y pulsa </a:t>
            </a:r>
            <a:r>
              <a:rPr lang="es-MX" i="1" dirty="0" err="1" smtClean="0"/>
              <a:t>Submit</a:t>
            </a:r>
            <a:r>
              <a:rPr lang="es-MX" dirty="0" smtClean="0"/>
              <a:t>. El resultado suele ser bastante preciso:</a:t>
            </a:r>
            <a:endParaRPr lang="es-MX" dirty="0"/>
          </a:p>
        </p:txBody>
      </p:sp>
    </p:spTree>
    <p:extLst>
      <p:ext uri="{BB962C8B-B14F-4D97-AF65-F5344CB8AC3E}">
        <p14:creationId xmlns:p14="http://schemas.microsoft.com/office/powerpoint/2010/main" val="3489646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descr="Búsqueda en Geobytes"/>
          <p:cNvPicPr>
            <a:picLocks noChangeAspect="1" noChangeArrowheads="1"/>
          </p:cNvPicPr>
          <p:nvPr/>
        </p:nvPicPr>
        <p:blipFill>
          <a:blip r:embed="rId2" cstate="print"/>
          <a:srcRect/>
          <a:stretch>
            <a:fillRect/>
          </a:stretch>
        </p:blipFill>
        <p:spPr bwMode="auto">
          <a:xfrm>
            <a:off x="179513" y="1412776"/>
            <a:ext cx="8784976" cy="4392488"/>
          </a:xfrm>
          <a:prstGeom prst="rect">
            <a:avLst/>
          </a:prstGeom>
          <a:noFill/>
        </p:spPr>
      </p:pic>
    </p:spTree>
    <p:extLst>
      <p:ext uri="{BB962C8B-B14F-4D97-AF65-F5344CB8AC3E}">
        <p14:creationId xmlns:p14="http://schemas.microsoft.com/office/powerpoint/2010/main" val="827800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¿Cómo leer la cabecera de un correo electrónico?</a:t>
            </a:r>
            <a:endParaRPr lang="es-MX" dirty="0"/>
          </a:p>
        </p:txBody>
      </p:sp>
      <p:pic>
        <p:nvPicPr>
          <p:cNvPr id="33794" name="Picture 2"/>
          <p:cNvPicPr>
            <a:picLocks noChangeAspect="1" noChangeArrowheads="1"/>
          </p:cNvPicPr>
          <p:nvPr/>
        </p:nvPicPr>
        <p:blipFill>
          <a:blip r:embed="rId2" cstate="print"/>
          <a:srcRect l="12729" t="25219" r="35693" b="38360"/>
          <a:stretch>
            <a:fillRect/>
          </a:stretch>
        </p:blipFill>
        <p:spPr bwMode="auto">
          <a:xfrm>
            <a:off x="395535" y="1988840"/>
            <a:ext cx="8646964" cy="3672408"/>
          </a:xfrm>
          <a:prstGeom prst="rect">
            <a:avLst/>
          </a:prstGeom>
          <a:noFill/>
          <a:ln w="9525">
            <a:noFill/>
            <a:miter lim="800000"/>
            <a:headEnd/>
            <a:tailEnd/>
          </a:ln>
        </p:spPr>
      </p:pic>
    </p:spTree>
    <p:extLst>
      <p:ext uri="{BB962C8B-B14F-4D97-AF65-F5344CB8AC3E}">
        <p14:creationId xmlns:p14="http://schemas.microsoft.com/office/powerpoint/2010/main" val="10334742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65022" y="1268760"/>
            <a:ext cx="8229600" cy="4525963"/>
          </a:xfrm>
        </p:spPr>
        <p:txBody>
          <a:bodyPr>
            <a:normAutofit/>
          </a:bodyPr>
          <a:lstStyle/>
          <a:p>
            <a:r>
              <a:rPr lang="es-MX" dirty="0" smtClean="0"/>
              <a:t>Las cabeceras se añaden al mensaje tres veces:</a:t>
            </a:r>
          </a:p>
          <a:p>
            <a:pPr>
              <a:buNone/>
            </a:pPr>
            <a:endParaRPr lang="es-MX" dirty="0" smtClean="0"/>
          </a:p>
          <a:p>
            <a:pPr fontAlgn="base">
              <a:buNone/>
            </a:pPr>
            <a:r>
              <a:rPr lang="es-MX" dirty="0" smtClean="0"/>
              <a:t/>
            </a:r>
            <a:br>
              <a:rPr lang="es-MX" dirty="0" smtClean="0"/>
            </a:br>
            <a:r>
              <a:rPr lang="es-MX" dirty="0" smtClean="0"/>
              <a:t>Cuando el señor García redacta el mensaje:</a:t>
            </a:r>
          </a:p>
          <a:p>
            <a:r>
              <a:rPr lang="es-MX" dirty="0" smtClean="0"/>
              <a:t>Date: </a:t>
            </a:r>
            <a:r>
              <a:rPr lang="es-MX" dirty="0" err="1" smtClean="0"/>
              <a:t>Tue</a:t>
            </a:r>
            <a:r>
              <a:rPr lang="es-MX" dirty="0" smtClean="0"/>
              <a:t>, 29 Mar 2005 15:11:45 -0800 (PST)</a:t>
            </a:r>
            <a:br>
              <a:rPr lang="es-MX" dirty="0" smtClean="0"/>
            </a:br>
            <a:r>
              <a:rPr lang="es-MX" dirty="0" err="1" smtClean="0"/>
              <a:t>From</a:t>
            </a:r>
            <a:r>
              <a:rPr lang="es-MX" dirty="0" smtClean="0"/>
              <a:t>: Señor García </a:t>
            </a:r>
            <a:br>
              <a:rPr lang="es-MX" dirty="0" smtClean="0"/>
            </a:br>
            <a:r>
              <a:rPr lang="es-MX" dirty="0" err="1" smtClean="0"/>
              <a:t>Subject</a:t>
            </a:r>
            <a:r>
              <a:rPr lang="es-MX" dirty="0" smtClean="0"/>
              <a:t>: Hola</a:t>
            </a:r>
            <a:br>
              <a:rPr lang="es-MX" dirty="0" smtClean="0"/>
            </a:br>
            <a:r>
              <a:rPr lang="es-MX" dirty="0" err="1" smtClean="0"/>
              <a:t>To</a:t>
            </a:r>
            <a:r>
              <a:rPr lang="es-MX" dirty="0" smtClean="0"/>
              <a:t>: Señor Sánchez </a:t>
            </a:r>
            <a:endParaRPr lang="es-MX" dirty="0"/>
          </a:p>
        </p:txBody>
      </p:sp>
      <p:sp>
        <p:nvSpPr>
          <p:cNvPr id="4" name="3 Rectángulo"/>
          <p:cNvSpPr/>
          <p:nvPr/>
        </p:nvSpPr>
        <p:spPr>
          <a:xfrm>
            <a:off x="4211960" y="1628800"/>
            <a:ext cx="535724" cy="923330"/>
          </a:xfrm>
          <a:prstGeom prst="rect">
            <a:avLst/>
          </a:prstGeom>
          <a:noFill/>
        </p:spPr>
        <p:txBody>
          <a:bodyPr wrap="none" lIns="91440" tIns="45720" rIns="91440" bIns="45720">
            <a:spAutoFit/>
          </a:bodyPr>
          <a:lstStyle/>
          <a:p>
            <a:pPr algn="ctr"/>
            <a:r>
              <a:rPr lang="es-ES"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a:t>
            </a:r>
            <a:endParaRPr lang="es-E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40583069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23528" y="764704"/>
            <a:ext cx="8229600" cy="4824536"/>
          </a:xfrm>
        </p:spPr>
        <p:txBody>
          <a:bodyPr>
            <a:normAutofit/>
          </a:bodyPr>
          <a:lstStyle/>
          <a:p>
            <a:pPr fontAlgn="base"/>
            <a:r>
              <a:rPr lang="es-MX" dirty="0" smtClean="0"/>
              <a:t>Cuando el mensaje se envía a través de los servidores del proveedor de correo electrónico del señor García, correo.proveedorcorreo.com:</a:t>
            </a:r>
          </a:p>
          <a:p>
            <a:pPr fontAlgn="base">
              <a:buNone/>
            </a:pPr>
            <a:endParaRPr lang="es-MX" dirty="0" smtClean="0"/>
          </a:p>
          <a:p>
            <a:pPr fontAlgn="base">
              <a:buNone/>
            </a:pPr>
            <a:endParaRPr lang="es-MX" dirty="0" smtClean="0"/>
          </a:p>
          <a:p>
            <a:pPr fontAlgn="base">
              <a:buNone/>
            </a:pPr>
            <a:r>
              <a:rPr lang="es-MX" dirty="0" smtClean="0"/>
              <a:t>     </a:t>
            </a:r>
            <a:r>
              <a:rPr lang="es-MX" dirty="0" err="1" smtClean="0"/>
              <a:t>Message</a:t>
            </a:r>
            <a:r>
              <a:rPr lang="es-MX" dirty="0" smtClean="0"/>
              <a:t>-ID: &lt;20050329231145.62086.correo@correo.proveedorcorreo.com&gt;</a:t>
            </a:r>
            <a:br>
              <a:rPr lang="es-MX" dirty="0" smtClean="0"/>
            </a:br>
            <a:r>
              <a:rPr lang="es-MX" dirty="0" err="1" smtClean="0"/>
              <a:t>Received</a:t>
            </a:r>
            <a:r>
              <a:rPr lang="es-MX" dirty="0" smtClean="0"/>
              <a:t>: </a:t>
            </a:r>
            <a:r>
              <a:rPr lang="es-MX" dirty="0" err="1" smtClean="0"/>
              <a:t>from</a:t>
            </a:r>
            <a:r>
              <a:rPr lang="es-MX" dirty="0" smtClean="0"/>
              <a:t> [11.11.111.111] </a:t>
            </a:r>
            <a:r>
              <a:rPr lang="es-MX" dirty="0" err="1" smtClean="0"/>
              <a:t>by</a:t>
            </a:r>
            <a:r>
              <a:rPr lang="es-MX" dirty="0" smtClean="0"/>
              <a:t> correo.proveedorcorreo.com </a:t>
            </a:r>
            <a:r>
              <a:rPr lang="es-MX" dirty="0" err="1" smtClean="0"/>
              <a:t>via</a:t>
            </a:r>
            <a:r>
              <a:rPr lang="es-MX" dirty="0" smtClean="0"/>
              <a:t> HTTP; </a:t>
            </a:r>
            <a:r>
              <a:rPr lang="es-MX" dirty="0" err="1" smtClean="0"/>
              <a:t>Tue</a:t>
            </a:r>
            <a:r>
              <a:rPr lang="es-MX" dirty="0" smtClean="0"/>
              <a:t>, 29 Mar 2005 15:11:45 PST</a:t>
            </a:r>
            <a:endParaRPr lang="es-MX" dirty="0"/>
          </a:p>
        </p:txBody>
      </p:sp>
      <p:sp>
        <p:nvSpPr>
          <p:cNvPr id="4" name="3 Rectángulo"/>
          <p:cNvSpPr/>
          <p:nvPr/>
        </p:nvSpPr>
        <p:spPr>
          <a:xfrm>
            <a:off x="4283968" y="2204864"/>
            <a:ext cx="535724" cy="923330"/>
          </a:xfrm>
          <a:prstGeom prst="rect">
            <a:avLst/>
          </a:prstGeom>
          <a:noFill/>
        </p:spPr>
        <p:txBody>
          <a:bodyPr wrap="none" lIns="91440" tIns="45720" rIns="91440" bIns="45720">
            <a:spAutoFit/>
          </a:bodyPr>
          <a:lstStyle/>
          <a:p>
            <a:pPr algn="ctr"/>
            <a:r>
              <a:rPr lang="es-ES" sz="5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a:t>
            </a:r>
            <a:endParaRPr lang="es-E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3335697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Email Tracking</a:t>
            </a:r>
            <a:endParaRPr lang="es-MX" dirty="0"/>
          </a:p>
        </p:txBody>
      </p:sp>
      <p:sp>
        <p:nvSpPr>
          <p:cNvPr id="3" name="2 Marcador de contenido"/>
          <p:cNvSpPr>
            <a:spLocks noGrp="1"/>
          </p:cNvSpPr>
          <p:nvPr>
            <p:ph idx="1"/>
          </p:nvPr>
        </p:nvSpPr>
        <p:spPr>
          <a:xfrm>
            <a:off x="457200" y="1600200"/>
            <a:ext cx="8229600" cy="5069160"/>
          </a:xfrm>
        </p:spPr>
        <p:txBody>
          <a:bodyPr>
            <a:normAutofit/>
          </a:bodyPr>
          <a:lstStyle/>
          <a:p>
            <a:pPr algn="just"/>
            <a:r>
              <a:rPr lang="es-MX" sz="2800" dirty="0" smtClean="0"/>
              <a:t>Sirve para </a:t>
            </a:r>
            <a:r>
              <a:rPr lang="es-MX" sz="2800" b="1" dirty="0" smtClean="0"/>
              <a:t>verificar o monitorizar</a:t>
            </a:r>
            <a:r>
              <a:rPr lang="es-MX" sz="2800" dirty="0" smtClean="0"/>
              <a:t> que es lo que sucede con los emails enviados.</a:t>
            </a:r>
          </a:p>
          <a:p>
            <a:pPr marL="0" indent="0" algn="just">
              <a:buNone/>
            </a:pPr>
            <a:endParaRPr lang="es-MX" sz="2800" dirty="0" smtClean="0"/>
          </a:p>
          <a:p>
            <a:pPr algn="just"/>
            <a:r>
              <a:rPr lang="es-MX" sz="2800" dirty="0" smtClean="0"/>
              <a:t> Da una </a:t>
            </a:r>
            <a:r>
              <a:rPr lang="es-MX" sz="2800" b="1" dirty="0" smtClean="0"/>
              <a:t>visión</a:t>
            </a:r>
            <a:r>
              <a:rPr lang="es-MX" sz="2800" dirty="0" smtClean="0"/>
              <a:t> de como los usuarios reaccionan a un mensaje enviado.</a:t>
            </a:r>
          </a:p>
          <a:p>
            <a:pPr algn="just"/>
            <a:endParaRPr lang="es-MX" sz="2800" dirty="0" smtClean="0"/>
          </a:p>
          <a:p>
            <a:pPr algn="just"/>
            <a:r>
              <a:rPr lang="es-MX" sz="2800" dirty="0" smtClean="0"/>
              <a:t>Es útil cuando el remitente desea saber si el destinatario </a:t>
            </a:r>
            <a:r>
              <a:rPr lang="es-MX" sz="2800" b="1" dirty="0" smtClean="0"/>
              <a:t>recibió</a:t>
            </a:r>
            <a:r>
              <a:rPr lang="es-MX" sz="2800" dirty="0" smtClean="0"/>
              <a:t> realmente el correo electrónico, o si se hico clic en enlaces contenidos.</a:t>
            </a:r>
          </a:p>
        </p:txBody>
      </p:sp>
    </p:spTree>
    <p:extLst>
      <p:ext uri="{BB962C8B-B14F-4D97-AF65-F5344CB8AC3E}">
        <p14:creationId xmlns:p14="http://schemas.microsoft.com/office/powerpoint/2010/main" val="10163296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23528" y="764704"/>
            <a:ext cx="8229600" cy="5688632"/>
          </a:xfrm>
        </p:spPr>
        <p:txBody>
          <a:bodyPr>
            <a:normAutofit/>
          </a:bodyPr>
          <a:lstStyle/>
          <a:p>
            <a:pPr fontAlgn="base"/>
            <a:r>
              <a:rPr lang="es-MX" dirty="0" smtClean="0"/>
              <a:t>Cuando el mensaje se transfiere desde el proveedor de correo electrónico del señor García a la dirección de </a:t>
            </a:r>
            <a:r>
              <a:rPr lang="es-MX" dirty="0" err="1" smtClean="0"/>
              <a:t>Gmail</a:t>
            </a:r>
            <a:r>
              <a:rPr lang="es-MX" dirty="0" smtClean="0"/>
              <a:t> del señor Sánchez.</a:t>
            </a:r>
          </a:p>
          <a:p>
            <a:pPr fontAlgn="base">
              <a:buNone/>
            </a:pPr>
            <a:endParaRPr lang="es-MX" dirty="0" smtClean="0"/>
          </a:p>
          <a:p>
            <a:pPr fontAlgn="base">
              <a:buNone/>
            </a:pPr>
            <a:endParaRPr lang="es-MX" dirty="0" smtClean="0"/>
          </a:p>
          <a:p>
            <a:pPr fontAlgn="base">
              <a:buNone/>
            </a:pPr>
            <a:endParaRPr lang="es-MX" dirty="0" smtClean="0"/>
          </a:p>
          <a:p>
            <a:pPr fontAlgn="base">
              <a:buNone/>
            </a:pPr>
            <a:r>
              <a:rPr lang="es-MX" dirty="0" smtClean="0"/>
              <a:t>    </a:t>
            </a:r>
            <a:r>
              <a:rPr lang="es-MX" dirty="0" err="1" smtClean="0"/>
              <a:t>Delivered-To</a:t>
            </a:r>
            <a:r>
              <a:rPr lang="es-MX" dirty="0" smtClean="0"/>
              <a:t>: SrSanchez@gmail.com</a:t>
            </a:r>
            <a:br>
              <a:rPr lang="es-MX" dirty="0" smtClean="0"/>
            </a:br>
            <a:r>
              <a:rPr lang="es-MX" dirty="0" err="1" smtClean="0"/>
              <a:t>Received</a:t>
            </a:r>
            <a:r>
              <a:rPr lang="es-MX" dirty="0" smtClean="0"/>
              <a:t>: </a:t>
            </a:r>
            <a:r>
              <a:rPr lang="es-MX" dirty="0" err="1" smtClean="0"/>
              <a:t>by</a:t>
            </a:r>
            <a:r>
              <a:rPr lang="es-MX" dirty="0" smtClean="0"/>
              <a:t> 10.36.81.3 </a:t>
            </a:r>
            <a:r>
              <a:rPr lang="es-MX" dirty="0" err="1" smtClean="0"/>
              <a:t>with</a:t>
            </a:r>
            <a:r>
              <a:rPr lang="es-MX" dirty="0" smtClean="0"/>
              <a:t> SMTP id e3cs239nzb;Tue, 29 Mar 2005 15:11:47 -0800 (PST)</a:t>
            </a:r>
            <a:br>
              <a:rPr lang="es-MX" dirty="0" smtClean="0"/>
            </a:br>
            <a:r>
              <a:rPr lang="es-MX" dirty="0" err="1" smtClean="0"/>
              <a:t>Return-Path</a:t>
            </a:r>
            <a:r>
              <a:rPr lang="es-MX" dirty="0" smtClean="0"/>
              <a:t>: SrGarcia@proveedorcorreo.com</a:t>
            </a:r>
            <a:br>
              <a:rPr lang="es-MX" dirty="0" smtClean="0"/>
            </a:br>
            <a:r>
              <a:rPr lang="es-MX" dirty="0" err="1" smtClean="0"/>
              <a:t>Received</a:t>
            </a:r>
            <a:r>
              <a:rPr lang="es-MX" dirty="0" smtClean="0"/>
              <a:t>: </a:t>
            </a:r>
            <a:r>
              <a:rPr lang="es-MX" dirty="0" err="1" smtClean="0"/>
              <a:t>from</a:t>
            </a:r>
            <a:r>
              <a:rPr lang="es-MX" dirty="0" smtClean="0"/>
              <a:t> correo.proveedorcorreo.com (correo.proveedorcorreo.com [111.111.11.111]) </a:t>
            </a:r>
            <a:r>
              <a:rPr lang="es-MX" dirty="0" err="1" smtClean="0"/>
              <a:t>by</a:t>
            </a:r>
            <a:r>
              <a:rPr lang="es-MX" dirty="0" smtClean="0"/>
              <a:t> mx.gmail.com </a:t>
            </a:r>
            <a:r>
              <a:rPr lang="es-MX" dirty="0" err="1" smtClean="0"/>
              <a:t>with</a:t>
            </a:r>
            <a:r>
              <a:rPr lang="es-MX" dirty="0" smtClean="0"/>
              <a:t> SMTP id h19si826631rnb; </a:t>
            </a:r>
            <a:r>
              <a:rPr lang="es-MX" dirty="0" err="1" smtClean="0"/>
              <a:t>Tue</a:t>
            </a:r>
            <a:r>
              <a:rPr lang="es-MX" dirty="0" smtClean="0"/>
              <a:t>, 29 Mar 2005 15:11:47 -0800 (PST)</a:t>
            </a:r>
          </a:p>
          <a:p>
            <a:pPr fontAlgn="base"/>
            <a:endParaRPr lang="es-MX" dirty="0"/>
          </a:p>
        </p:txBody>
      </p:sp>
      <p:sp>
        <p:nvSpPr>
          <p:cNvPr id="4" name="3 Rectángulo"/>
          <p:cNvSpPr/>
          <p:nvPr/>
        </p:nvSpPr>
        <p:spPr>
          <a:xfrm>
            <a:off x="4355976" y="2204864"/>
            <a:ext cx="535724" cy="923330"/>
          </a:xfrm>
          <a:prstGeom prst="rect">
            <a:avLst/>
          </a:prstGeom>
          <a:noFill/>
        </p:spPr>
        <p:txBody>
          <a:bodyPr wrap="none" lIns="91440" tIns="45720" rIns="91440" bIns="45720">
            <a:spAutoFit/>
          </a:bodyPr>
          <a:lstStyle/>
          <a:p>
            <a:pPr algn="ctr"/>
            <a:r>
              <a:rPr lang="es-ES" sz="5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3</a:t>
            </a:r>
            <a:endParaRPr lang="es-E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1020225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Sección de cabecera correo electrónico</a:t>
            </a:r>
            <a:endParaRPr lang="es-MX" dirty="0"/>
          </a:p>
        </p:txBody>
      </p:sp>
      <p:sp>
        <p:nvSpPr>
          <p:cNvPr id="4" name="3 Marcador de contenido"/>
          <p:cNvSpPr>
            <a:spLocks noGrp="1"/>
          </p:cNvSpPr>
          <p:nvPr>
            <p:ph idx="1"/>
          </p:nvPr>
        </p:nvSpPr>
        <p:spPr>
          <a:xfrm>
            <a:off x="467544" y="1844824"/>
            <a:ext cx="8229600" cy="4525963"/>
          </a:xfrm>
        </p:spPr>
        <p:style>
          <a:lnRef idx="1">
            <a:schemeClr val="accent2"/>
          </a:lnRef>
          <a:fillRef idx="2">
            <a:schemeClr val="accent2"/>
          </a:fillRef>
          <a:effectRef idx="1">
            <a:schemeClr val="accent2"/>
          </a:effectRef>
          <a:fontRef idx="minor">
            <a:schemeClr val="dk1"/>
          </a:fontRef>
        </p:style>
        <p:txBody>
          <a:bodyPr/>
          <a:lstStyle/>
          <a:p>
            <a:pPr fontAlgn="base"/>
            <a:r>
              <a:rPr lang="es-MX" dirty="0" err="1" smtClean="0"/>
              <a:t>Delivered-To</a:t>
            </a:r>
            <a:r>
              <a:rPr lang="es-MX" dirty="0" smtClean="0"/>
              <a:t>: SrSanchez@gmail.com</a:t>
            </a:r>
          </a:p>
          <a:p>
            <a:pPr>
              <a:buNone/>
            </a:pPr>
            <a:endParaRPr lang="es-MX" i="1" dirty="0" smtClean="0"/>
          </a:p>
          <a:p>
            <a:pPr>
              <a:buNone/>
            </a:pPr>
            <a:endParaRPr lang="es-MX" i="1" dirty="0" smtClean="0"/>
          </a:p>
          <a:p>
            <a:pPr>
              <a:buNone/>
            </a:pPr>
            <a:r>
              <a:rPr lang="es-MX" i="1" dirty="0" smtClean="0"/>
              <a:t>La dirección de correo electrónico a la que se</a:t>
            </a:r>
          </a:p>
          <a:p>
            <a:pPr>
              <a:buNone/>
            </a:pPr>
            <a:r>
              <a:rPr lang="es-MX" i="1" dirty="0" smtClean="0"/>
              <a:t>enviará el mensaje.</a:t>
            </a:r>
            <a:endParaRPr lang="es-MX" dirty="0"/>
          </a:p>
        </p:txBody>
      </p:sp>
    </p:spTree>
    <p:extLst>
      <p:ext uri="{BB962C8B-B14F-4D97-AF65-F5344CB8AC3E}">
        <p14:creationId xmlns:p14="http://schemas.microsoft.com/office/powerpoint/2010/main" val="22688053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Sección de cabecera correo electrónico</a:t>
            </a:r>
            <a:endParaRPr lang="es-MX" dirty="0"/>
          </a:p>
        </p:txBody>
      </p:sp>
      <p:sp>
        <p:nvSpPr>
          <p:cNvPr id="4" name="3 Marcador de contenido"/>
          <p:cNvSpPr>
            <a:spLocks noGrp="1"/>
          </p:cNvSpPr>
          <p:nvPr>
            <p:ph idx="1"/>
          </p:nvPr>
        </p:nvSpPr>
        <p:spPr>
          <a:xfrm>
            <a:off x="467544" y="1844824"/>
            <a:ext cx="8229600" cy="4525963"/>
          </a:xfrm>
        </p:spPr>
        <p:style>
          <a:lnRef idx="1">
            <a:schemeClr val="accent2"/>
          </a:lnRef>
          <a:fillRef idx="2">
            <a:schemeClr val="accent2"/>
          </a:fillRef>
          <a:effectRef idx="1">
            <a:schemeClr val="accent2"/>
          </a:effectRef>
          <a:fontRef idx="minor">
            <a:schemeClr val="dk1"/>
          </a:fontRef>
        </p:style>
        <p:txBody>
          <a:bodyPr/>
          <a:lstStyle/>
          <a:p>
            <a:pPr fontAlgn="base"/>
            <a:r>
              <a:rPr lang="es-MX" dirty="0" err="1" smtClean="0"/>
              <a:t>Received</a:t>
            </a:r>
            <a:r>
              <a:rPr lang="es-MX" dirty="0" smtClean="0"/>
              <a:t>: </a:t>
            </a:r>
            <a:r>
              <a:rPr lang="es-MX" dirty="0" err="1" smtClean="0"/>
              <a:t>by</a:t>
            </a:r>
            <a:r>
              <a:rPr lang="es-MX" dirty="0" smtClean="0"/>
              <a:t> 10.36.81.3 </a:t>
            </a:r>
            <a:r>
              <a:rPr lang="es-MX" dirty="0" err="1" smtClean="0"/>
              <a:t>with</a:t>
            </a:r>
            <a:r>
              <a:rPr lang="es-MX" dirty="0" smtClean="0"/>
              <a:t> SMTP id e3cs239nzb;</a:t>
            </a:r>
            <a:br>
              <a:rPr lang="es-MX" dirty="0" smtClean="0"/>
            </a:br>
            <a:r>
              <a:rPr lang="es-MX" dirty="0" err="1" smtClean="0"/>
              <a:t>Tue</a:t>
            </a:r>
            <a:r>
              <a:rPr lang="es-MX" dirty="0" smtClean="0"/>
              <a:t>, 29 Mar 2005 15:11:47 -0800 (PST)</a:t>
            </a:r>
          </a:p>
          <a:p>
            <a:pPr>
              <a:buNone/>
            </a:pPr>
            <a:endParaRPr lang="es-MX" i="1" dirty="0" smtClean="0"/>
          </a:p>
          <a:p>
            <a:pPr>
              <a:buNone/>
            </a:pPr>
            <a:r>
              <a:rPr lang="es-MX" i="1" dirty="0" smtClean="0"/>
              <a:t>La hora a la que se recibió el mensaje en los</a:t>
            </a:r>
          </a:p>
          <a:p>
            <a:pPr>
              <a:buNone/>
            </a:pPr>
            <a:r>
              <a:rPr lang="es-MX" i="1" dirty="0" smtClean="0"/>
              <a:t>servidores de </a:t>
            </a:r>
            <a:r>
              <a:rPr lang="es-MX" i="1" dirty="0" err="1" smtClean="0"/>
              <a:t>Gmail</a:t>
            </a:r>
            <a:r>
              <a:rPr lang="es-MX" i="1" dirty="0" smtClean="0"/>
              <a:t>.</a:t>
            </a:r>
            <a:endParaRPr lang="es-MX" dirty="0"/>
          </a:p>
        </p:txBody>
      </p:sp>
    </p:spTree>
    <p:extLst>
      <p:ext uri="{BB962C8B-B14F-4D97-AF65-F5344CB8AC3E}">
        <p14:creationId xmlns:p14="http://schemas.microsoft.com/office/powerpoint/2010/main" val="8072101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Sección de cabecera correo electrónico</a:t>
            </a:r>
            <a:endParaRPr lang="es-MX" dirty="0"/>
          </a:p>
        </p:txBody>
      </p:sp>
      <p:sp>
        <p:nvSpPr>
          <p:cNvPr id="4" name="3 Marcador de contenido"/>
          <p:cNvSpPr>
            <a:spLocks noGrp="1"/>
          </p:cNvSpPr>
          <p:nvPr>
            <p:ph idx="1"/>
          </p:nvPr>
        </p:nvSpPr>
        <p:spPr>
          <a:xfrm>
            <a:off x="467544" y="1844824"/>
            <a:ext cx="8229600" cy="4525963"/>
          </a:xfrm>
        </p:spPr>
        <p:style>
          <a:lnRef idx="1">
            <a:schemeClr val="accent2"/>
          </a:lnRef>
          <a:fillRef idx="2">
            <a:schemeClr val="accent2"/>
          </a:fillRef>
          <a:effectRef idx="1">
            <a:schemeClr val="accent2"/>
          </a:effectRef>
          <a:fontRef idx="minor">
            <a:schemeClr val="dk1"/>
          </a:fontRef>
        </p:style>
        <p:txBody>
          <a:bodyPr/>
          <a:lstStyle/>
          <a:p>
            <a:pPr fontAlgn="base"/>
            <a:r>
              <a:rPr lang="es-MX" dirty="0" err="1" smtClean="0"/>
              <a:t>Return</a:t>
            </a:r>
            <a:r>
              <a:rPr lang="es-MX" dirty="0" smtClean="0"/>
              <a:t>-</a:t>
            </a:r>
            <a:r>
              <a:rPr lang="es-MX" dirty="0" err="1" smtClean="0"/>
              <a:t>Path</a:t>
            </a:r>
            <a:r>
              <a:rPr lang="es-MX" dirty="0" smtClean="0"/>
              <a:t>:</a:t>
            </a:r>
          </a:p>
          <a:p>
            <a:pPr fontAlgn="base">
              <a:buNone/>
            </a:pPr>
            <a:endParaRPr lang="es-MX" i="1" dirty="0" smtClean="0"/>
          </a:p>
          <a:p>
            <a:pPr fontAlgn="base">
              <a:buNone/>
            </a:pPr>
            <a:endParaRPr lang="es-MX" i="1" dirty="0" smtClean="0"/>
          </a:p>
          <a:p>
            <a:pPr fontAlgn="base">
              <a:buNone/>
            </a:pPr>
            <a:r>
              <a:rPr lang="es-MX" i="1" dirty="0" smtClean="0"/>
              <a:t>La dirección desde la que se envió el mensaje</a:t>
            </a:r>
            <a:endParaRPr lang="es-MX" dirty="0"/>
          </a:p>
        </p:txBody>
      </p:sp>
    </p:spTree>
    <p:extLst>
      <p:ext uri="{BB962C8B-B14F-4D97-AF65-F5344CB8AC3E}">
        <p14:creationId xmlns:p14="http://schemas.microsoft.com/office/powerpoint/2010/main" val="1324785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Sección de cabecera correo electrónico</a:t>
            </a:r>
            <a:endParaRPr lang="es-MX" dirty="0"/>
          </a:p>
        </p:txBody>
      </p:sp>
      <p:sp>
        <p:nvSpPr>
          <p:cNvPr id="4" name="3 Marcador de contenido"/>
          <p:cNvSpPr>
            <a:spLocks noGrp="1"/>
          </p:cNvSpPr>
          <p:nvPr>
            <p:ph idx="1"/>
          </p:nvPr>
        </p:nvSpPr>
        <p:spPr>
          <a:xfrm>
            <a:off x="467544" y="1844824"/>
            <a:ext cx="8229600" cy="4525963"/>
          </a:xfrm>
        </p:spPr>
        <p:style>
          <a:lnRef idx="1">
            <a:schemeClr val="accent2"/>
          </a:lnRef>
          <a:fillRef idx="2">
            <a:schemeClr val="accent2"/>
          </a:fillRef>
          <a:effectRef idx="1">
            <a:schemeClr val="accent2"/>
          </a:effectRef>
          <a:fontRef idx="minor">
            <a:schemeClr val="dk1"/>
          </a:fontRef>
        </p:style>
        <p:txBody>
          <a:bodyPr>
            <a:normAutofit/>
          </a:bodyPr>
          <a:lstStyle/>
          <a:p>
            <a:pPr fontAlgn="base"/>
            <a:r>
              <a:rPr lang="es-MX" dirty="0" err="1" smtClean="0"/>
              <a:t>Received</a:t>
            </a:r>
            <a:r>
              <a:rPr lang="es-MX" dirty="0" smtClean="0"/>
              <a:t>: </a:t>
            </a:r>
            <a:r>
              <a:rPr lang="es-MX" dirty="0" err="1" smtClean="0"/>
              <a:t>from</a:t>
            </a:r>
            <a:r>
              <a:rPr lang="es-MX" dirty="0" smtClean="0"/>
              <a:t> correo.proveedorcorreo.com</a:t>
            </a:r>
            <a:br>
              <a:rPr lang="es-MX" dirty="0" smtClean="0"/>
            </a:br>
            <a:r>
              <a:rPr lang="es-MX" dirty="0" smtClean="0"/>
              <a:t>(correo.proveedorcorreo.com [111.111.11.111])</a:t>
            </a:r>
            <a:br>
              <a:rPr lang="es-MX" dirty="0" smtClean="0"/>
            </a:br>
            <a:r>
              <a:rPr lang="es-MX" dirty="0" err="1" smtClean="0"/>
              <a:t>by</a:t>
            </a:r>
            <a:r>
              <a:rPr lang="es-MX" dirty="0" smtClean="0"/>
              <a:t> mx.gmail.com </a:t>
            </a:r>
            <a:r>
              <a:rPr lang="es-MX" dirty="0" err="1" smtClean="0"/>
              <a:t>with</a:t>
            </a:r>
            <a:r>
              <a:rPr lang="es-MX" dirty="0" smtClean="0"/>
              <a:t> SMTP id h19si826631rnb.2005.03.29.15.11.46;</a:t>
            </a:r>
            <a:br>
              <a:rPr lang="es-MX" dirty="0" smtClean="0"/>
            </a:br>
            <a:r>
              <a:rPr lang="es-MX" dirty="0" err="1" smtClean="0"/>
              <a:t>Tue</a:t>
            </a:r>
            <a:r>
              <a:rPr lang="es-MX" dirty="0" smtClean="0"/>
              <a:t>, 29 Mar 2005 15:11:47 -0800 (PST)</a:t>
            </a:r>
          </a:p>
          <a:p>
            <a:pPr fontAlgn="base">
              <a:buNone/>
            </a:pPr>
            <a:endParaRPr lang="es-MX" i="1" dirty="0" smtClean="0"/>
          </a:p>
          <a:p>
            <a:pPr fontAlgn="base">
              <a:buNone/>
            </a:pPr>
            <a:r>
              <a:rPr lang="es-MX" i="1" dirty="0" smtClean="0"/>
              <a:t>Un servidor de </a:t>
            </a:r>
            <a:r>
              <a:rPr lang="es-MX" i="1" dirty="0" err="1" smtClean="0"/>
              <a:t>Gmail</a:t>
            </a:r>
            <a:r>
              <a:rPr lang="es-MX" i="1" dirty="0" smtClean="0"/>
              <a:t> recibió el mensaje desde</a:t>
            </a:r>
          </a:p>
          <a:p>
            <a:pPr fontAlgn="base">
              <a:buNone/>
            </a:pPr>
            <a:r>
              <a:rPr lang="es-MX" i="1" dirty="0" smtClean="0"/>
              <a:t>correo.servidorcorreo.com el 29 de marzo de 2005 a</a:t>
            </a:r>
          </a:p>
          <a:p>
            <a:pPr fontAlgn="base">
              <a:buNone/>
            </a:pPr>
            <a:r>
              <a:rPr lang="es-MX" i="1" dirty="0" smtClean="0"/>
              <a:t>las 15:00 aproximadamente.</a:t>
            </a:r>
            <a:endParaRPr lang="es-MX" dirty="0"/>
          </a:p>
        </p:txBody>
      </p:sp>
    </p:spTree>
    <p:extLst>
      <p:ext uri="{BB962C8B-B14F-4D97-AF65-F5344CB8AC3E}">
        <p14:creationId xmlns:p14="http://schemas.microsoft.com/office/powerpoint/2010/main" val="3434139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Sección de cabecera correo electrónico</a:t>
            </a:r>
            <a:endParaRPr lang="es-MX" dirty="0"/>
          </a:p>
        </p:txBody>
      </p:sp>
      <p:sp>
        <p:nvSpPr>
          <p:cNvPr id="4" name="3 Marcador de contenido"/>
          <p:cNvSpPr>
            <a:spLocks noGrp="1"/>
          </p:cNvSpPr>
          <p:nvPr>
            <p:ph idx="1"/>
          </p:nvPr>
        </p:nvSpPr>
        <p:spPr>
          <a:xfrm>
            <a:off x="467544" y="1844824"/>
            <a:ext cx="8424936" cy="4525963"/>
          </a:xfrm>
        </p:spPr>
        <p:style>
          <a:lnRef idx="1">
            <a:schemeClr val="accent2"/>
          </a:lnRef>
          <a:fillRef idx="2">
            <a:schemeClr val="accent2"/>
          </a:fillRef>
          <a:effectRef idx="1">
            <a:schemeClr val="accent2"/>
          </a:effectRef>
          <a:fontRef idx="minor">
            <a:schemeClr val="dk1"/>
          </a:fontRef>
        </p:style>
        <p:txBody>
          <a:bodyPr>
            <a:normAutofit/>
          </a:bodyPr>
          <a:lstStyle/>
          <a:p>
            <a:pPr fontAlgn="base"/>
            <a:r>
              <a:rPr lang="es-MX" dirty="0" err="1" smtClean="0"/>
              <a:t>Message</a:t>
            </a:r>
            <a:r>
              <a:rPr lang="es-MX" dirty="0" smtClean="0"/>
              <a:t>-ID: 20050329231145.62086.correo@correo.proveedorcorreo.com</a:t>
            </a:r>
          </a:p>
          <a:p>
            <a:pPr fontAlgn="base">
              <a:buNone/>
            </a:pPr>
            <a:endParaRPr lang="es-MX" i="1" dirty="0" smtClean="0"/>
          </a:p>
          <a:p>
            <a:pPr algn="just" fontAlgn="base">
              <a:buNone/>
            </a:pPr>
            <a:r>
              <a:rPr lang="es-MX" i="1" dirty="0" smtClean="0"/>
              <a:t>Un número único asignado por</a:t>
            </a:r>
          </a:p>
          <a:p>
            <a:pPr algn="just" fontAlgn="base">
              <a:buNone/>
            </a:pPr>
            <a:r>
              <a:rPr lang="es-MX" i="1" dirty="0" smtClean="0"/>
              <a:t>correo.proveedorcorreo.com  para identificar el</a:t>
            </a:r>
          </a:p>
          <a:p>
            <a:pPr algn="just" fontAlgn="base">
              <a:buNone/>
            </a:pPr>
            <a:r>
              <a:rPr lang="es-MX" i="1" dirty="0" smtClean="0"/>
              <a:t>mensaje.</a:t>
            </a:r>
            <a:endParaRPr lang="es-MX" dirty="0"/>
          </a:p>
        </p:txBody>
      </p:sp>
    </p:spTree>
    <p:extLst>
      <p:ext uri="{BB962C8B-B14F-4D97-AF65-F5344CB8AC3E}">
        <p14:creationId xmlns:p14="http://schemas.microsoft.com/office/powerpoint/2010/main" val="19994922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Sección de cabecera correo electrónico</a:t>
            </a:r>
            <a:endParaRPr lang="es-MX" dirty="0"/>
          </a:p>
        </p:txBody>
      </p:sp>
      <p:sp>
        <p:nvSpPr>
          <p:cNvPr id="4" name="3 Marcador de contenido"/>
          <p:cNvSpPr>
            <a:spLocks noGrp="1"/>
          </p:cNvSpPr>
          <p:nvPr>
            <p:ph idx="1"/>
          </p:nvPr>
        </p:nvSpPr>
        <p:spPr>
          <a:xfrm>
            <a:off x="467544" y="1844824"/>
            <a:ext cx="8424936" cy="4525963"/>
          </a:xfrm>
        </p:spPr>
        <p:style>
          <a:lnRef idx="1">
            <a:schemeClr val="accent2"/>
          </a:lnRef>
          <a:fillRef idx="2">
            <a:schemeClr val="accent2"/>
          </a:fillRef>
          <a:effectRef idx="1">
            <a:schemeClr val="accent2"/>
          </a:effectRef>
          <a:fontRef idx="minor">
            <a:schemeClr val="dk1"/>
          </a:fontRef>
        </p:style>
        <p:txBody>
          <a:bodyPr>
            <a:normAutofit/>
          </a:bodyPr>
          <a:lstStyle/>
          <a:p>
            <a:pPr fontAlgn="base"/>
            <a:r>
              <a:rPr lang="es-MX" dirty="0" err="1" smtClean="0"/>
              <a:t>Received</a:t>
            </a:r>
            <a:r>
              <a:rPr lang="es-MX" dirty="0" smtClean="0"/>
              <a:t>: </a:t>
            </a:r>
            <a:r>
              <a:rPr lang="es-MX" dirty="0" err="1" smtClean="0"/>
              <a:t>from</a:t>
            </a:r>
            <a:r>
              <a:rPr lang="es-MX" dirty="0" smtClean="0"/>
              <a:t> [11.11.111.111] </a:t>
            </a:r>
            <a:r>
              <a:rPr lang="es-MX" dirty="0" err="1" smtClean="0"/>
              <a:t>by</a:t>
            </a:r>
            <a:r>
              <a:rPr lang="es-MX" dirty="0" smtClean="0"/>
              <a:t> correo.proveedorcorreo.com </a:t>
            </a:r>
            <a:r>
              <a:rPr lang="es-MX" dirty="0" err="1" smtClean="0"/>
              <a:t>via</a:t>
            </a:r>
            <a:r>
              <a:rPr lang="es-MX" dirty="0" smtClean="0"/>
              <a:t> HTTP;</a:t>
            </a:r>
            <a:br>
              <a:rPr lang="es-MX" dirty="0" smtClean="0"/>
            </a:br>
            <a:r>
              <a:rPr lang="es-MX" dirty="0" err="1" smtClean="0"/>
              <a:t>Tue</a:t>
            </a:r>
            <a:r>
              <a:rPr lang="es-MX" dirty="0" smtClean="0"/>
              <a:t>, 29 Mar 2005 15:11:45 PST</a:t>
            </a:r>
          </a:p>
          <a:p>
            <a:pPr fontAlgn="base">
              <a:buNone/>
            </a:pPr>
            <a:endParaRPr lang="es-MX" i="1" dirty="0" smtClean="0"/>
          </a:p>
          <a:p>
            <a:pPr fontAlgn="base">
              <a:buNone/>
            </a:pPr>
            <a:r>
              <a:rPr lang="es-MX" i="1" dirty="0" smtClean="0"/>
              <a:t>El señor García utilizó un programa de correo</a:t>
            </a:r>
          </a:p>
          <a:p>
            <a:pPr fontAlgn="base">
              <a:buNone/>
            </a:pPr>
            <a:r>
              <a:rPr lang="es-MX" i="1" dirty="0" smtClean="0"/>
              <a:t>electrónico para escribir el mensaje, que se</a:t>
            </a:r>
          </a:p>
          <a:p>
            <a:pPr fontAlgn="base">
              <a:buNone/>
            </a:pPr>
            <a:r>
              <a:rPr lang="es-MX" i="1" dirty="0" smtClean="0"/>
              <a:t>recibió posteriormente en los servidores de correo</a:t>
            </a:r>
          </a:p>
          <a:p>
            <a:pPr fontAlgn="base">
              <a:buNone/>
            </a:pPr>
            <a:r>
              <a:rPr lang="es-MX" i="1" dirty="0" smtClean="0"/>
              <a:t>electrónico de correo.proveedorcorreo.com.</a:t>
            </a:r>
            <a:endParaRPr lang="es-MX" dirty="0"/>
          </a:p>
        </p:txBody>
      </p:sp>
    </p:spTree>
    <p:extLst>
      <p:ext uri="{BB962C8B-B14F-4D97-AF65-F5344CB8AC3E}">
        <p14:creationId xmlns:p14="http://schemas.microsoft.com/office/powerpoint/2010/main" val="25838678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Sección de cabecera correo electrónico</a:t>
            </a:r>
            <a:endParaRPr lang="es-MX" dirty="0"/>
          </a:p>
        </p:txBody>
      </p:sp>
      <p:sp>
        <p:nvSpPr>
          <p:cNvPr id="4" name="3 Marcador de contenido"/>
          <p:cNvSpPr>
            <a:spLocks noGrp="1"/>
          </p:cNvSpPr>
          <p:nvPr>
            <p:ph idx="1"/>
          </p:nvPr>
        </p:nvSpPr>
        <p:spPr>
          <a:xfrm>
            <a:off x="467544" y="1844824"/>
            <a:ext cx="8424936" cy="4525963"/>
          </a:xfrm>
        </p:spPr>
        <p:style>
          <a:lnRef idx="1">
            <a:schemeClr val="accent2"/>
          </a:lnRef>
          <a:fillRef idx="2">
            <a:schemeClr val="accent2"/>
          </a:fillRef>
          <a:effectRef idx="1">
            <a:schemeClr val="accent2"/>
          </a:effectRef>
          <a:fontRef idx="minor">
            <a:schemeClr val="dk1"/>
          </a:fontRef>
        </p:style>
        <p:txBody>
          <a:bodyPr>
            <a:normAutofit/>
          </a:bodyPr>
          <a:lstStyle/>
          <a:p>
            <a:pPr fontAlgn="base"/>
            <a:r>
              <a:rPr lang="es-MX" dirty="0" smtClean="0"/>
              <a:t>Date: </a:t>
            </a:r>
            <a:r>
              <a:rPr lang="es-MX" dirty="0" err="1" smtClean="0"/>
              <a:t>Tue</a:t>
            </a:r>
            <a:r>
              <a:rPr lang="es-MX" dirty="0" smtClean="0"/>
              <a:t>, 29 Mar 2005 15:11:45 -0800 (PST)</a:t>
            </a:r>
            <a:br>
              <a:rPr lang="es-MX" dirty="0" smtClean="0"/>
            </a:br>
            <a:r>
              <a:rPr lang="es-MX" dirty="0" err="1" smtClean="0"/>
              <a:t>From</a:t>
            </a:r>
            <a:r>
              <a:rPr lang="es-MX" dirty="0" smtClean="0"/>
              <a:t>: Señor García </a:t>
            </a:r>
            <a:br>
              <a:rPr lang="es-MX" dirty="0" smtClean="0"/>
            </a:br>
            <a:r>
              <a:rPr lang="es-MX" dirty="0" err="1" smtClean="0"/>
              <a:t>Subject</a:t>
            </a:r>
            <a:r>
              <a:rPr lang="es-MX" dirty="0" smtClean="0"/>
              <a:t>: Hola</a:t>
            </a:r>
            <a:br>
              <a:rPr lang="es-MX" dirty="0" smtClean="0"/>
            </a:br>
            <a:r>
              <a:rPr lang="es-MX" dirty="0" err="1" smtClean="0"/>
              <a:t>To</a:t>
            </a:r>
            <a:r>
              <a:rPr lang="es-MX" dirty="0" smtClean="0"/>
              <a:t>: Señor Sánchez</a:t>
            </a:r>
          </a:p>
          <a:p>
            <a:pPr fontAlgn="base">
              <a:buNone/>
            </a:pPr>
            <a:endParaRPr lang="es-MX" i="1" dirty="0" smtClean="0"/>
          </a:p>
          <a:p>
            <a:pPr fontAlgn="base">
              <a:buNone/>
            </a:pPr>
            <a:r>
              <a:rPr lang="es-MX" i="1" dirty="0" smtClean="0"/>
              <a:t>La fecha, el remitente, el asunto y el destino: el</a:t>
            </a:r>
          </a:p>
          <a:p>
            <a:pPr fontAlgn="base">
              <a:buNone/>
            </a:pPr>
            <a:r>
              <a:rPr lang="es-MX" i="1" dirty="0" smtClean="0"/>
              <a:t>señor García incluyó esta información cuando</a:t>
            </a:r>
          </a:p>
          <a:p>
            <a:pPr fontAlgn="base">
              <a:buNone/>
            </a:pPr>
            <a:r>
              <a:rPr lang="es-MX" i="1" dirty="0" smtClean="0"/>
              <a:t>redactó el correo electrónico, a excepción de la</a:t>
            </a:r>
          </a:p>
          <a:p>
            <a:pPr fontAlgn="base">
              <a:buNone/>
            </a:pPr>
            <a:r>
              <a:rPr lang="es-MX" i="1" dirty="0" smtClean="0"/>
              <a:t>fecha.</a:t>
            </a:r>
            <a:endParaRPr lang="es-MX" dirty="0"/>
          </a:p>
        </p:txBody>
      </p:sp>
    </p:spTree>
    <p:extLst>
      <p:ext uri="{BB962C8B-B14F-4D97-AF65-F5344CB8AC3E}">
        <p14:creationId xmlns:p14="http://schemas.microsoft.com/office/powerpoint/2010/main" val="15476688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a:xfrm>
            <a:off x="467544" y="2071762"/>
            <a:ext cx="7772400" cy="1470025"/>
          </a:xfrm>
        </p:spPr>
        <p:txBody>
          <a:bodyPr/>
          <a:lstStyle/>
          <a:p>
            <a:endParaRPr lang="es-MX" dirty="0"/>
          </a:p>
        </p:txBody>
      </p:sp>
      <p:sp>
        <p:nvSpPr>
          <p:cNvPr id="3" name="2 Subtítulo"/>
          <p:cNvSpPr>
            <a:spLocks noGrp="1"/>
          </p:cNvSpPr>
          <p:nvPr>
            <p:ph type="subTitle" idx="1"/>
          </p:nvPr>
        </p:nvSpPr>
        <p:spPr/>
        <p:txBody>
          <a:bodyPr/>
          <a:lstStyle/>
          <a:p>
            <a:endParaRPr lang="es-MX" dirty="0"/>
          </a:p>
        </p:txBody>
      </p:sp>
      <p:pic>
        <p:nvPicPr>
          <p:cNvPr id="1026" name="Picture 2" descr="https://encrypted-tbn3.gstatic.com/images?q=tbn:ANd9GcR--prJ3OEwkO3g54XlwVWB4SH7pSmbFMPPHHoaPl5IwW2YbEYkU8KVLo3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1772815"/>
            <a:ext cx="5544616" cy="3681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6063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b="1" dirty="0" smtClean="0"/>
              <a:t>NMAP (Network </a:t>
            </a:r>
            <a:r>
              <a:rPr lang="es-MX" b="1" dirty="0" err="1" smtClean="0"/>
              <a:t>Mapper</a:t>
            </a:r>
            <a:r>
              <a:rPr lang="es-MX" b="1" dirty="0" smtClean="0"/>
              <a:t>)</a:t>
            </a:r>
            <a:endParaRPr lang="es-MX" b="1" dirty="0"/>
          </a:p>
        </p:txBody>
      </p:sp>
      <p:sp>
        <p:nvSpPr>
          <p:cNvPr id="3" name="2 Marcador de contenido"/>
          <p:cNvSpPr>
            <a:spLocks noGrp="1"/>
          </p:cNvSpPr>
          <p:nvPr>
            <p:ph idx="1"/>
          </p:nvPr>
        </p:nvSpPr>
        <p:spPr/>
        <p:txBody>
          <a:bodyPr>
            <a:normAutofit/>
          </a:bodyPr>
          <a:lstStyle/>
          <a:p>
            <a:pPr algn="just"/>
            <a:r>
              <a:rPr lang="es-MX" dirty="0" smtClean="0"/>
              <a:t>Utilidad para explorar, administrar y auditar la seguridad de redes. </a:t>
            </a:r>
          </a:p>
          <a:p>
            <a:pPr algn="just"/>
            <a:r>
              <a:rPr lang="es-MX" dirty="0" smtClean="0"/>
              <a:t>Detecta hosts online, puertos abiertos, servicios y aplicaciones corriendo, sistema operativo, firewalls. </a:t>
            </a:r>
          </a:p>
          <a:p>
            <a:pPr algn="just"/>
            <a:r>
              <a:rPr lang="es-MX" dirty="0" smtClean="0"/>
              <a:t>Scanner de puertos más poderoso: </a:t>
            </a:r>
          </a:p>
          <a:p>
            <a:pPr lvl="1" algn="just"/>
            <a:r>
              <a:rPr lang="es-MX" dirty="0" smtClean="0"/>
              <a:t>Auditorias de seguridad.</a:t>
            </a:r>
          </a:p>
          <a:p>
            <a:pPr lvl="1" algn="just"/>
            <a:r>
              <a:rPr lang="es-MX" dirty="0" smtClean="0"/>
              <a:t>Pruebas rutinarias de redes.</a:t>
            </a:r>
          </a:p>
          <a:p>
            <a:pPr lvl="1" algn="just"/>
            <a:r>
              <a:rPr lang="es-MX" dirty="0" smtClean="0"/>
              <a:t>Recolector de información para ataques </a:t>
            </a:r>
          </a:p>
          <a:p>
            <a:pPr algn="just"/>
            <a:endParaRPr lang="es-MX" dirty="0"/>
          </a:p>
        </p:txBody>
      </p:sp>
    </p:spTree>
    <p:extLst>
      <p:ext uri="{BB962C8B-B14F-4D97-AF65-F5344CB8AC3E}">
        <p14:creationId xmlns:p14="http://schemas.microsoft.com/office/powerpoint/2010/main" val="2688822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b="1" dirty="0" smtClean="0"/>
              <a:t>Email Tracking</a:t>
            </a:r>
            <a:endParaRPr lang="es-MX" b="1" dirty="0"/>
          </a:p>
        </p:txBody>
      </p:sp>
      <p:sp>
        <p:nvSpPr>
          <p:cNvPr id="3" name="2 Marcador de contenido"/>
          <p:cNvSpPr>
            <a:spLocks noGrp="1"/>
          </p:cNvSpPr>
          <p:nvPr>
            <p:ph idx="1"/>
          </p:nvPr>
        </p:nvSpPr>
        <p:spPr/>
        <p:txBody>
          <a:bodyPr>
            <a:normAutofit/>
          </a:bodyPr>
          <a:lstStyle/>
          <a:p>
            <a:pPr marL="0" indent="0">
              <a:buNone/>
            </a:pPr>
            <a:r>
              <a:rPr lang="es-MX" b="1" i="1" dirty="0" smtClean="0"/>
              <a:t>Herramientas en la WEB </a:t>
            </a:r>
          </a:p>
          <a:p>
            <a:r>
              <a:rPr lang="es-MX" sz="2800" dirty="0" err="1" smtClean="0"/>
              <a:t>Yesware</a:t>
            </a:r>
            <a:r>
              <a:rPr lang="es-MX" sz="2800" dirty="0" smtClean="0"/>
              <a:t> - </a:t>
            </a:r>
            <a:r>
              <a:rPr lang="es-MX" sz="2800" dirty="0" err="1" smtClean="0"/>
              <a:t>Gmail</a:t>
            </a:r>
            <a:endParaRPr lang="es-MX" sz="2800" dirty="0" smtClean="0"/>
          </a:p>
          <a:p>
            <a:r>
              <a:rPr lang="es-MX" sz="2800" dirty="0" smtClean="0"/>
              <a:t>UPS</a:t>
            </a:r>
          </a:p>
          <a:p>
            <a:r>
              <a:rPr lang="es-MX" sz="2800" dirty="0" err="1" smtClean="0"/>
              <a:t>Mailtrack</a:t>
            </a:r>
            <a:r>
              <a:rPr lang="es-MX" sz="2800" dirty="0" smtClean="0"/>
              <a:t> – </a:t>
            </a:r>
            <a:r>
              <a:rPr lang="es-MX" sz="2800" dirty="0" err="1" smtClean="0"/>
              <a:t>Gmail</a:t>
            </a:r>
            <a:r>
              <a:rPr lang="es-MX" sz="2800" dirty="0" smtClean="0"/>
              <a:t> (tipo </a:t>
            </a:r>
            <a:r>
              <a:rPr lang="es-MX" sz="2800" dirty="0" err="1" smtClean="0"/>
              <a:t>Whatsapp</a:t>
            </a:r>
            <a:r>
              <a:rPr lang="es-MX" sz="2800" dirty="0" smtClean="0"/>
              <a:t>)</a:t>
            </a:r>
          </a:p>
          <a:p>
            <a:r>
              <a:rPr lang="es-MX" sz="2800" dirty="0" err="1" smtClean="0"/>
              <a:t>Bananatag</a:t>
            </a:r>
            <a:endParaRPr lang="es-MX" sz="2800" dirty="0" smtClean="0"/>
          </a:p>
          <a:p>
            <a:r>
              <a:rPr lang="es-MX" sz="2800" dirty="0" err="1"/>
              <a:t>MailChimp</a:t>
            </a:r>
            <a:r>
              <a:rPr lang="es-MX" sz="2800" dirty="0"/>
              <a:t> </a:t>
            </a:r>
            <a:endParaRPr lang="es-MX" sz="2800" dirty="0" smtClean="0"/>
          </a:p>
          <a:p>
            <a:r>
              <a:rPr lang="es-MX" sz="2800" dirty="0" smtClean="0"/>
              <a:t> </a:t>
            </a:r>
            <a:r>
              <a:rPr lang="es-MX" sz="2800" dirty="0" err="1"/>
              <a:t>PHPList</a:t>
            </a:r>
            <a:endParaRPr lang="es-MX" sz="2800" dirty="0" smtClean="0"/>
          </a:p>
          <a:p>
            <a:pPr marL="0" indent="0">
              <a:buNone/>
            </a:pPr>
            <a:endParaRPr lang="es-MX" dirty="0"/>
          </a:p>
        </p:txBody>
      </p:sp>
    </p:spTree>
    <p:extLst>
      <p:ext uri="{BB962C8B-B14F-4D97-AF65-F5344CB8AC3E}">
        <p14:creationId xmlns:p14="http://schemas.microsoft.com/office/powerpoint/2010/main" val="8411896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b="1" dirty="0"/>
              <a:t>Funcionamiento de </a:t>
            </a:r>
            <a:r>
              <a:rPr lang="es-MX" b="1" dirty="0" err="1" smtClean="0"/>
              <a:t>Nmap</a:t>
            </a:r>
            <a:endParaRPr lang="es-MX" dirty="0"/>
          </a:p>
        </p:txBody>
      </p:sp>
      <p:sp>
        <p:nvSpPr>
          <p:cNvPr id="3" name="2 Marcador de contenido"/>
          <p:cNvSpPr>
            <a:spLocks noGrp="1"/>
          </p:cNvSpPr>
          <p:nvPr>
            <p:ph idx="1"/>
          </p:nvPr>
        </p:nvSpPr>
        <p:spPr/>
        <p:txBody>
          <a:bodyPr>
            <a:noAutofit/>
          </a:bodyPr>
          <a:lstStyle/>
          <a:p>
            <a:pPr algn="just"/>
            <a:r>
              <a:rPr lang="es-MX" sz="2800" dirty="0" smtClean="0"/>
              <a:t>Enviando </a:t>
            </a:r>
            <a:r>
              <a:rPr lang="es-MX" sz="2800" dirty="0"/>
              <a:t>paquetes o realizando una llamada de conexión </a:t>
            </a:r>
            <a:r>
              <a:rPr lang="es-MX" sz="2800" dirty="0" smtClean="0"/>
              <a:t>(</a:t>
            </a:r>
            <a:r>
              <a:rPr lang="es-MX" sz="2800" dirty="0" err="1" smtClean="0"/>
              <a:t>connect</a:t>
            </a:r>
            <a:r>
              <a:rPr lang="es-MX" sz="2800" dirty="0" smtClean="0"/>
              <a:t> </a:t>
            </a:r>
            <a:r>
              <a:rPr lang="es-MX" sz="2800" dirty="0" err="1" smtClean="0"/>
              <a:t>system</a:t>
            </a:r>
            <a:r>
              <a:rPr lang="es-MX" sz="2800" dirty="0" smtClean="0"/>
              <a:t> </a:t>
            </a:r>
            <a:r>
              <a:rPr lang="es-MX" sz="2800" dirty="0" err="1" smtClean="0"/>
              <a:t>call</a:t>
            </a:r>
            <a:r>
              <a:rPr lang="es-MX" sz="2800" dirty="0" smtClean="0"/>
              <a:t>). </a:t>
            </a:r>
          </a:p>
          <a:p>
            <a:pPr algn="just"/>
            <a:r>
              <a:rPr lang="es-MX" sz="2800" dirty="0" smtClean="0"/>
              <a:t>Una </a:t>
            </a:r>
            <a:r>
              <a:rPr lang="es-MX" sz="2800" dirty="0"/>
              <a:t>vez hecho esto, </a:t>
            </a:r>
            <a:r>
              <a:rPr lang="es-MX" sz="2800" dirty="0" err="1"/>
              <a:t>Nmap</a:t>
            </a:r>
            <a:r>
              <a:rPr lang="es-MX" sz="2800" dirty="0"/>
              <a:t> </a:t>
            </a:r>
            <a:r>
              <a:rPr lang="es-MX" sz="2800" dirty="0" smtClean="0"/>
              <a:t>distingue entre </a:t>
            </a:r>
            <a:r>
              <a:rPr lang="es-MX" sz="2800" dirty="0"/>
              <a:t>seis estados diferentes para cada puerto</a:t>
            </a:r>
            <a:r>
              <a:rPr lang="es-MX" sz="2800" dirty="0" smtClean="0"/>
              <a:t>:</a:t>
            </a:r>
          </a:p>
          <a:p>
            <a:pPr lvl="1" fontAlgn="base"/>
            <a:r>
              <a:rPr lang="es-MX" b="1" i="1" dirty="0" smtClean="0"/>
              <a:t>open</a:t>
            </a:r>
            <a:r>
              <a:rPr lang="es-MX" dirty="0" smtClean="0"/>
              <a:t>: hay </a:t>
            </a:r>
            <a:r>
              <a:rPr lang="es-MX" dirty="0"/>
              <a:t>una aplicación aceptando conexiones TCP</a:t>
            </a:r>
            <a:r>
              <a:rPr lang="es-MX" dirty="0" smtClean="0"/>
              <a:t>, UDP o SCTP.</a:t>
            </a:r>
          </a:p>
          <a:p>
            <a:pPr lvl="1" fontAlgn="base"/>
            <a:r>
              <a:rPr lang="es-MX" b="1" i="1" dirty="0" err="1" smtClean="0"/>
              <a:t>closed</a:t>
            </a:r>
            <a:r>
              <a:rPr lang="es-MX" dirty="0" smtClean="0"/>
              <a:t>: puerto accesible </a:t>
            </a:r>
            <a:r>
              <a:rPr lang="es-MX" dirty="0"/>
              <a:t>pero no existe ninguna aplicación </a:t>
            </a:r>
            <a:r>
              <a:rPr lang="es-MX" dirty="0" smtClean="0"/>
              <a:t>escuchando.</a:t>
            </a:r>
            <a:endParaRPr lang="es-MX" dirty="0"/>
          </a:p>
        </p:txBody>
      </p:sp>
    </p:spTree>
    <p:extLst>
      <p:ext uri="{BB962C8B-B14F-4D97-AF65-F5344CB8AC3E}">
        <p14:creationId xmlns:p14="http://schemas.microsoft.com/office/powerpoint/2010/main" val="11923879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b="1" dirty="0"/>
              <a:t>Funcionamiento de </a:t>
            </a:r>
            <a:r>
              <a:rPr lang="es-MX" b="1" dirty="0" err="1" smtClean="0"/>
              <a:t>Nmap</a:t>
            </a:r>
            <a:endParaRPr lang="es-MX" dirty="0"/>
          </a:p>
        </p:txBody>
      </p:sp>
      <p:sp>
        <p:nvSpPr>
          <p:cNvPr id="3" name="2 Marcador de contenido"/>
          <p:cNvSpPr>
            <a:spLocks noGrp="1"/>
          </p:cNvSpPr>
          <p:nvPr>
            <p:ph idx="1"/>
          </p:nvPr>
        </p:nvSpPr>
        <p:spPr/>
        <p:txBody>
          <a:bodyPr>
            <a:noAutofit/>
          </a:bodyPr>
          <a:lstStyle/>
          <a:p>
            <a:pPr lvl="1" fontAlgn="base"/>
            <a:r>
              <a:rPr lang="es-MX" sz="2400" b="1" i="1" dirty="0" err="1" smtClean="0"/>
              <a:t>filtered</a:t>
            </a:r>
            <a:r>
              <a:rPr lang="es-MX" sz="2400" dirty="0" smtClean="0"/>
              <a:t>: paquete enviado </a:t>
            </a:r>
            <a:r>
              <a:rPr lang="es-MX" sz="2400" dirty="0"/>
              <a:t>ha sido filtrado por un </a:t>
            </a:r>
            <a:r>
              <a:rPr lang="es-MX" sz="2400" dirty="0" smtClean="0"/>
              <a:t>firewall o reglas </a:t>
            </a:r>
            <a:r>
              <a:rPr lang="es-MX" sz="2400" dirty="0"/>
              <a:t>del </a:t>
            </a:r>
            <a:r>
              <a:rPr lang="es-MX" sz="2400" dirty="0" err="1" smtClean="0"/>
              <a:t>router</a:t>
            </a:r>
            <a:r>
              <a:rPr lang="es-MX" sz="2400" dirty="0" smtClean="0"/>
              <a:t> y </a:t>
            </a:r>
            <a:r>
              <a:rPr lang="es-MX" sz="2400" dirty="0" err="1"/>
              <a:t>nmap</a:t>
            </a:r>
            <a:r>
              <a:rPr lang="es-MX" sz="2400" dirty="0"/>
              <a:t> no puede determinar si está abierto o no.</a:t>
            </a:r>
          </a:p>
          <a:p>
            <a:pPr lvl="1" fontAlgn="base"/>
            <a:r>
              <a:rPr lang="es-MX" sz="2400" b="1" i="1" dirty="0" err="1" smtClean="0"/>
              <a:t>unfiltered</a:t>
            </a:r>
            <a:r>
              <a:rPr lang="es-MX" sz="2400" dirty="0" smtClean="0"/>
              <a:t>: puerto accesible </a:t>
            </a:r>
            <a:r>
              <a:rPr lang="es-MX" sz="2400" dirty="0"/>
              <a:t>pero </a:t>
            </a:r>
            <a:r>
              <a:rPr lang="es-MX" sz="2400" dirty="0" err="1"/>
              <a:t>nmap</a:t>
            </a:r>
            <a:r>
              <a:rPr lang="es-MX" sz="2400" dirty="0"/>
              <a:t> no es capaz de determinar si está abierto o cerrado. </a:t>
            </a:r>
            <a:r>
              <a:rPr lang="es-MX" sz="2400" dirty="0" smtClean="0"/>
              <a:t>Sólo </a:t>
            </a:r>
            <a:r>
              <a:rPr lang="es-MX" sz="2400" dirty="0"/>
              <a:t>lo devuelve el tipo de escaneo </a:t>
            </a:r>
            <a:r>
              <a:rPr lang="es-MX" sz="2400" dirty="0" smtClean="0"/>
              <a:t>ACK</a:t>
            </a:r>
          </a:p>
          <a:p>
            <a:pPr lvl="1" fontAlgn="base"/>
            <a:r>
              <a:rPr lang="es-MX" sz="2400" b="1" i="1" dirty="0" err="1" smtClean="0"/>
              <a:t>open|filtered</a:t>
            </a:r>
            <a:r>
              <a:rPr lang="es-MX" sz="2400" b="1" i="1" dirty="0" smtClean="0"/>
              <a:t> </a:t>
            </a:r>
            <a:r>
              <a:rPr lang="es-MX" sz="2400" b="1" i="1" dirty="0"/>
              <a:t>– </a:t>
            </a:r>
            <a:r>
              <a:rPr lang="es-MX" sz="2400" b="1" i="1" dirty="0" err="1"/>
              <a:t>closed|filtered</a:t>
            </a:r>
            <a:r>
              <a:rPr lang="es-MX" sz="2400" dirty="0"/>
              <a:t>: </a:t>
            </a:r>
            <a:r>
              <a:rPr lang="es-MX" sz="2400" dirty="0" err="1"/>
              <a:t>nmap</a:t>
            </a:r>
            <a:r>
              <a:rPr lang="es-MX" sz="2400" dirty="0"/>
              <a:t> no es capaz de definir si el puerto está abierto/cerrado o filtrado. </a:t>
            </a:r>
            <a:r>
              <a:rPr lang="es-MX" sz="2400" dirty="0" smtClean="0"/>
              <a:t>Cuando </a:t>
            </a:r>
            <a:r>
              <a:rPr lang="es-MX" sz="2400" dirty="0"/>
              <a:t>los puertos abiertos no generan </a:t>
            </a:r>
            <a:r>
              <a:rPr lang="es-MX" sz="2400" dirty="0" smtClean="0"/>
              <a:t>respuesta</a:t>
            </a:r>
            <a:r>
              <a:rPr lang="es-MX" sz="2400" dirty="0"/>
              <a:t>.</a:t>
            </a:r>
          </a:p>
          <a:p>
            <a:pPr algn="just"/>
            <a:endParaRPr lang="es-MX" sz="2400" dirty="0"/>
          </a:p>
        </p:txBody>
      </p:sp>
    </p:spTree>
    <p:extLst>
      <p:ext uri="{BB962C8B-B14F-4D97-AF65-F5344CB8AC3E}">
        <p14:creationId xmlns:p14="http://schemas.microsoft.com/office/powerpoint/2010/main" val="27045722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b="1" dirty="0"/>
              <a:t>Funcionamiento de </a:t>
            </a:r>
            <a:r>
              <a:rPr lang="es-MX" b="1" dirty="0" err="1" smtClean="0"/>
              <a:t>Nmap</a:t>
            </a:r>
            <a:endParaRPr lang="es-MX" dirty="0"/>
          </a:p>
        </p:txBody>
      </p:sp>
      <p:sp>
        <p:nvSpPr>
          <p:cNvPr id="3" name="2 Marcador de contenido"/>
          <p:cNvSpPr>
            <a:spLocks noGrp="1"/>
          </p:cNvSpPr>
          <p:nvPr>
            <p:ph idx="1"/>
          </p:nvPr>
        </p:nvSpPr>
        <p:spPr/>
        <p:txBody>
          <a:bodyPr>
            <a:normAutofit/>
          </a:bodyPr>
          <a:lstStyle/>
          <a:p>
            <a:pPr algn="just"/>
            <a:r>
              <a:rPr lang="es-MX" dirty="0" smtClean="0"/>
              <a:t>Utiliza </a:t>
            </a:r>
            <a:r>
              <a:rPr lang="es-MX" dirty="0"/>
              <a:t>diferentes técnicas de evasión de detección </a:t>
            </a:r>
            <a:r>
              <a:rPr lang="es-MX" dirty="0" smtClean="0"/>
              <a:t>como escaneo </a:t>
            </a:r>
            <a:r>
              <a:rPr lang="es-MX" dirty="0" err="1"/>
              <a:t>sealth</a:t>
            </a:r>
            <a:r>
              <a:rPr lang="es-MX" dirty="0"/>
              <a:t>. </a:t>
            </a:r>
            <a:endParaRPr lang="es-MX" dirty="0" smtClean="0"/>
          </a:p>
          <a:p>
            <a:pPr algn="just"/>
            <a:r>
              <a:rPr lang="es-MX" dirty="0" smtClean="0"/>
              <a:t>Soporta </a:t>
            </a:r>
            <a:r>
              <a:rPr lang="es-MX" dirty="0"/>
              <a:t>escaneos sobre </a:t>
            </a:r>
            <a:r>
              <a:rPr lang="es-MX" dirty="0" smtClean="0"/>
              <a:t>puertos </a:t>
            </a:r>
            <a:r>
              <a:rPr lang="es-MX" dirty="0"/>
              <a:t>específicos, </a:t>
            </a:r>
            <a:r>
              <a:rPr lang="es-MX" dirty="0" smtClean="0"/>
              <a:t>rangos IP.</a:t>
            </a:r>
          </a:p>
          <a:p>
            <a:pPr algn="just"/>
            <a:r>
              <a:rPr lang="es-MX" dirty="0" smtClean="0"/>
              <a:t>Uso de </a:t>
            </a:r>
            <a:r>
              <a:rPr lang="es-MX" dirty="0"/>
              <a:t>paquetes </a:t>
            </a:r>
            <a:r>
              <a:rPr lang="es-MX" dirty="0" err="1"/>
              <a:t>Null</a:t>
            </a:r>
            <a:r>
              <a:rPr lang="es-MX" dirty="0"/>
              <a:t>, FIN, </a:t>
            </a:r>
            <a:r>
              <a:rPr lang="es-MX" dirty="0" err="1" smtClean="0"/>
              <a:t>Xmas</a:t>
            </a:r>
            <a:r>
              <a:rPr lang="es-MX" dirty="0" smtClean="0"/>
              <a:t>, ACK y SYN.</a:t>
            </a:r>
          </a:p>
        </p:txBody>
      </p:sp>
    </p:spTree>
    <p:extLst>
      <p:ext uri="{BB962C8B-B14F-4D97-AF65-F5344CB8AC3E}">
        <p14:creationId xmlns:p14="http://schemas.microsoft.com/office/powerpoint/2010/main" val="42003918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b="1" dirty="0" smtClean="0"/>
              <a:t>Como usar </a:t>
            </a:r>
            <a:r>
              <a:rPr lang="es-MX" b="1" dirty="0" err="1" smtClean="0"/>
              <a:t>Nmap</a:t>
            </a:r>
            <a:endParaRPr lang="es-MX" b="1" dirty="0"/>
          </a:p>
        </p:txBody>
      </p:sp>
      <p:sp>
        <p:nvSpPr>
          <p:cNvPr id="3" name="2 Marcador de contenido"/>
          <p:cNvSpPr>
            <a:spLocks noGrp="1"/>
          </p:cNvSpPr>
          <p:nvPr>
            <p:ph idx="1"/>
          </p:nvPr>
        </p:nvSpPr>
        <p:spPr/>
        <p:txBody>
          <a:bodyPr>
            <a:normAutofit/>
          </a:bodyPr>
          <a:lstStyle/>
          <a:p>
            <a:pPr lvl="0" algn="just"/>
            <a:r>
              <a:rPr lang="es-MX" dirty="0" smtClean="0"/>
              <a:t>Forma </a:t>
            </a:r>
            <a:r>
              <a:rPr lang="es-MX" dirty="0"/>
              <a:t>más </a:t>
            </a:r>
            <a:r>
              <a:rPr lang="es-MX" dirty="0" smtClean="0"/>
              <a:t>básica: </a:t>
            </a:r>
            <a:r>
              <a:rPr lang="es-MX" dirty="0" err="1" smtClean="0"/>
              <a:t>nmap</a:t>
            </a:r>
            <a:r>
              <a:rPr lang="es-MX" dirty="0" smtClean="0"/>
              <a:t> 192.168.1.1</a:t>
            </a:r>
            <a:endParaRPr lang="es-MX" dirty="0"/>
          </a:p>
          <a:p>
            <a:pPr algn="just"/>
            <a:r>
              <a:rPr lang="es-MX" dirty="0" smtClean="0"/>
              <a:t>Devuelve puertos abiertos </a:t>
            </a:r>
            <a:r>
              <a:rPr lang="es-MX" dirty="0"/>
              <a:t>tras un </a:t>
            </a:r>
            <a:r>
              <a:rPr lang="es-MX" dirty="0" err="1"/>
              <a:t>scan</a:t>
            </a:r>
            <a:r>
              <a:rPr lang="es-MX" dirty="0"/>
              <a:t> simple</a:t>
            </a:r>
            <a:r>
              <a:rPr lang="es-MX" dirty="0" smtClean="0"/>
              <a:t>.</a:t>
            </a:r>
          </a:p>
          <a:p>
            <a:pPr algn="just"/>
            <a:r>
              <a:rPr lang="es-MX" dirty="0" smtClean="0"/>
              <a:t>Dependiendo </a:t>
            </a:r>
            <a:r>
              <a:rPr lang="es-MX" dirty="0"/>
              <a:t>de la </a:t>
            </a:r>
            <a:r>
              <a:rPr lang="es-MX" dirty="0" smtClean="0"/>
              <a:t>seguridad, puede </a:t>
            </a:r>
            <a:r>
              <a:rPr lang="es-MX" dirty="0"/>
              <a:t>que </a:t>
            </a:r>
            <a:r>
              <a:rPr lang="es-MX" dirty="0" smtClean="0"/>
              <a:t>bloquee </a:t>
            </a:r>
            <a:r>
              <a:rPr lang="es-MX" dirty="0"/>
              <a:t>el </a:t>
            </a:r>
            <a:r>
              <a:rPr lang="es-MX" dirty="0" smtClean="0"/>
              <a:t>escaneo.</a:t>
            </a:r>
          </a:p>
          <a:p>
            <a:pPr algn="just"/>
            <a:r>
              <a:rPr lang="es-MX" dirty="0" smtClean="0"/>
              <a:t>Forma </a:t>
            </a:r>
            <a:r>
              <a:rPr lang="es-MX" dirty="0"/>
              <a:t>más discreta </a:t>
            </a:r>
            <a:r>
              <a:rPr lang="es-MX" dirty="0" smtClean="0"/>
              <a:t>(no </a:t>
            </a:r>
            <a:r>
              <a:rPr lang="es-MX" dirty="0"/>
              <a:t>deja registros en el </a:t>
            </a:r>
            <a:r>
              <a:rPr lang="es-MX" dirty="0" smtClean="0"/>
              <a:t>sistema) </a:t>
            </a:r>
            <a:r>
              <a:rPr lang="es-MX" dirty="0" err="1" smtClean="0"/>
              <a:t>nmap</a:t>
            </a:r>
            <a:r>
              <a:rPr lang="es-MX" dirty="0" smtClean="0"/>
              <a:t> </a:t>
            </a:r>
            <a:r>
              <a:rPr lang="es-MX" dirty="0"/>
              <a:t>–</a:t>
            </a:r>
            <a:r>
              <a:rPr lang="es-MX" dirty="0" err="1"/>
              <a:t>sS</a:t>
            </a:r>
            <a:r>
              <a:rPr lang="es-MX" dirty="0"/>
              <a:t> 192.168.1.1</a:t>
            </a:r>
          </a:p>
          <a:p>
            <a:pPr algn="just"/>
            <a:endParaRPr lang="es-MX" dirty="0"/>
          </a:p>
        </p:txBody>
      </p:sp>
    </p:spTree>
    <p:extLst>
      <p:ext uri="{BB962C8B-B14F-4D97-AF65-F5344CB8AC3E}">
        <p14:creationId xmlns:p14="http://schemas.microsoft.com/office/powerpoint/2010/main" val="31206577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b="1" dirty="0" smtClean="0"/>
              <a:t>Algunos Ejemplos</a:t>
            </a:r>
            <a:endParaRPr lang="es-MX" b="1" dirty="0"/>
          </a:p>
        </p:txBody>
      </p:sp>
      <p:sp>
        <p:nvSpPr>
          <p:cNvPr id="3" name="2 Marcador de contenido"/>
          <p:cNvSpPr>
            <a:spLocks noGrp="1"/>
          </p:cNvSpPr>
          <p:nvPr>
            <p:ph idx="1"/>
          </p:nvPr>
        </p:nvSpPr>
        <p:spPr/>
        <p:txBody>
          <a:bodyPr>
            <a:normAutofit/>
          </a:bodyPr>
          <a:lstStyle/>
          <a:p>
            <a:pPr algn="just"/>
            <a:r>
              <a:rPr lang="es-MX" dirty="0" smtClean="0"/>
              <a:t>Ejecuta un barrido de puertos sobre la IP seleccionada, evita que se ejecute Ping sobre la maquina. Intenta detectar el sistema operativo, los servicios en cada puerto según las cabeceras que se retornan y la información se dejara en el archivo.txt</a:t>
            </a:r>
          </a:p>
          <a:p>
            <a:pPr lvl="1" algn="just"/>
            <a:r>
              <a:rPr lang="es-MX" dirty="0" err="1" smtClean="0"/>
              <a:t>nmap</a:t>
            </a:r>
            <a:r>
              <a:rPr lang="es-MX" dirty="0" smtClean="0"/>
              <a:t> </a:t>
            </a:r>
            <a:r>
              <a:rPr lang="es-MX" dirty="0"/>
              <a:t>–</a:t>
            </a:r>
            <a:r>
              <a:rPr lang="es-MX" dirty="0" err="1"/>
              <a:t>sV</a:t>
            </a:r>
            <a:r>
              <a:rPr lang="es-MX" dirty="0"/>
              <a:t> –P0 –O –</a:t>
            </a:r>
            <a:r>
              <a:rPr lang="es-MX" dirty="0" err="1"/>
              <a:t>vv</a:t>
            </a:r>
            <a:r>
              <a:rPr lang="es-MX" dirty="0"/>
              <a:t> –o archivo.txt 192.168.1.1</a:t>
            </a:r>
          </a:p>
          <a:p>
            <a:pPr algn="just"/>
            <a:r>
              <a:rPr lang="es-MX" dirty="0" smtClean="0"/>
              <a:t>Escanea una red completa</a:t>
            </a:r>
          </a:p>
          <a:p>
            <a:pPr lvl="1" algn="just"/>
            <a:r>
              <a:rPr lang="es-MX" dirty="0" err="1" smtClean="0"/>
              <a:t>nmap</a:t>
            </a:r>
            <a:r>
              <a:rPr lang="es-MX" dirty="0" smtClean="0"/>
              <a:t> </a:t>
            </a:r>
            <a:r>
              <a:rPr lang="es-MX" dirty="0"/>
              <a:t>192.168.1.0/24</a:t>
            </a:r>
          </a:p>
          <a:p>
            <a:pPr algn="just"/>
            <a:r>
              <a:rPr lang="es-MX" dirty="0" smtClean="0"/>
              <a:t>Escanea </a:t>
            </a:r>
            <a:r>
              <a:rPr lang="es-MX" dirty="0"/>
              <a:t>un rango de </a:t>
            </a:r>
            <a:r>
              <a:rPr lang="es-MX" dirty="0" smtClean="0"/>
              <a:t>puertos</a:t>
            </a:r>
          </a:p>
          <a:p>
            <a:pPr lvl="1" algn="just"/>
            <a:r>
              <a:rPr lang="es-MX" dirty="0" err="1" smtClean="0"/>
              <a:t>nmap</a:t>
            </a:r>
            <a:r>
              <a:rPr lang="es-MX" dirty="0" smtClean="0"/>
              <a:t> 192.168.1.100 -p 10-200</a:t>
            </a:r>
          </a:p>
          <a:p>
            <a:pPr algn="just"/>
            <a:endParaRPr lang="es-MX" dirty="0"/>
          </a:p>
          <a:p>
            <a:pPr algn="just"/>
            <a:endParaRPr lang="es-MX" dirty="0"/>
          </a:p>
        </p:txBody>
      </p:sp>
    </p:spTree>
    <p:extLst>
      <p:ext uri="{BB962C8B-B14F-4D97-AF65-F5344CB8AC3E}">
        <p14:creationId xmlns:p14="http://schemas.microsoft.com/office/powerpoint/2010/main" val="11265773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b="1" dirty="0" smtClean="0"/>
              <a:t>Modificadores</a:t>
            </a:r>
            <a:endParaRPr lang="es-MX" b="1" dirty="0"/>
          </a:p>
        </p:txBody>
      </p:sp>
      <p:sp>
        <p:nvSpPr>
          <p:cNvPr id="3" name="2 Marcador de contenido"/>
          <p:cNvSpPr>
            <a:spLocks noGrp="1"/>
          </p:cNvSpPr>
          <p:nvPr>
            <p:ph idx="1"/>
          </p:nvPr>
        </p:nvSpPr>
        <p:spPr/>
        <p:txBody>
          <a:bodyPr>
            <a:noAutofit/>
          </a:bodyPr>
          <a:lstStyle/>
          <a:p>
            <a:pPr algn="just"/>
            <a:r>
              <a:rPr lang="es-MX" sz="2200" b="1" dirty="0" err="1" smtClean="0"/>
              <a:t>sT.</a:t>
            </a:r>
            <a:r>
              <a:rPr lang="es-MX" sz="2200" b="1" dirty="0" smtClean="0"/>
              <a:t> </a:t>
            </a:r>
            <a:r>
              <a:rPr lang="es-MX" sz="2200" dirty="0" smtClean="0"/>
              <a:t>Barrido </a:t>
            </a:r>
            <a:r>
              <a:rPr lang="es-MX" sz="2200" dirty="0"/>
              <a:t>de puertos por </a:t>
            </a:r>
            <a:r>
              <a:rPr lang="es-MX" sz="2200" dirty="0" smtClean="0"/>
              <a:t>TCP, no </a:t>
            </a:r>
            <a:r>
              <a:rPr lang="es-MX" sz="2200" dirty="0"/>
              <a:t>requiere usuarios </a:t>
            </a:r>
            <a:r>
              <a:rPr lang="es-MX" sz="2200" dirty="0" smtClean="0"/>
              <a:t>privilegiados</a:t>
            </a:r>
          </a:p>
          <a:p>
            <a:pPr algn="just"/>
            <a:r>
              <a:rPr lang="es-MX" sz="2200" b="1" dirty="0" err="1" smtClean="0"/>
              <a:t>sU</a:t>
            </a:r>
            <a:r>
              <a:rPr lang="es-MX" sz="2200" b="1" dirty="0" smtClean="0"/>
              <a:t>. </a:t>
            </a:r>
            <a:r>
              <a:rPr lang="es-MX" sz="2200" dirty="0" smtClean="0"/>
              <a:t>Barrido </a:t>
            </a:r>
            <a:r>
              <a:rPr lang="es-MX" sz="2200" dirty="0"/>
              <a:t>de puertos por UDP, </a:t>
            </a:r>
            <a:r>
              <a:rPr lang="es-MX" sz="2200" dirty="0" smtClean="0"/>
              <a:t> descubrir </a:t>
            </a:r>
            <a:r>
              <a:rPr lang="es-MX" sz="2200" dirty="0"/>
              <a:t>puertos de nivel superior </a:t>
            </a:r>
            <a:r>
              <a:rPr lang="es-MX" sz="2200" dirty="0" smtClean="0"/>
              <a:t>(detrás </a:t>
            </a:r>
            <a:r>
              <a:rPr lang="es-MX" sz="2200" dirty="0"/>
              <a:t>de un </a:t>
            </a:r>
            <a:r>
              <a:rPr lang="es-MX" sz="2200" dirty="0" smtClean="0"/>
              <a:t>firewall) lenta </a:t>
            </a:r>
            <a:r>
              <a:rPr lang="es-MX" sz="2200" dirty="0"/>
              <a:t>pero permite hacer auditorias mas exactas.</a:t>
            </a:r>
          </a:p>
          <a:p>
            <a:pPr algn="just"/>
            <a:r>
              <a:rPr lang="es-MX" sz="2200" b="1" dirty="0" err="1" smtClean="0"/>
              <a:t>sA</a:t>
            </a:r>
            <a:r>
              <a:rPr lang="es-MX" sz="2200" dirty="0" smtClean="0"/>
              <a:t>. Usa </a:t>
            </a:r>
            <a:r>
              <a:rPr lang="es-MX" sz="2200" dirty="0"/>
              <a:t>mensajes de ACK para lograr </a:t>
            </a:r>
            <a:r>
              <a:rPr lang="es-MX" sz="2200" dirty="0" smtClean="0"/>
              <a:t>que el </a:t>
            </a:r>
            <a:r>
              <a:rPr lang="es-MX" sz="2200" dirty="0"/>
              <a:t>sistema responda y </a:t>
            </a:r>
            <a:r>
              <a:rPr lang="es-MX" sz="2200" dirty="0" smtClean="0"/>
              <a:t>determinar </a:t>
            </a:r>
            <a:r>
              <a:rPr lang="es-MX" sz="2200" dirty="0"/>
              <a:t>si el puerto esta </a:t>
            </a:r>
            <a:r>
              <a:rPr lang="es-MX" sz="2200" dirty="0" smtClean="0"/>
              <a:t>abierto, algunos </a:t>
            </a:r>
            <a:r>
              <a:rPr lang="es-MX" sz="2200" dirty="0"/>
              <a:t>Firewall no filtran estos </a:t>
            </a:r>
            <a:r>
              <a:rPr lang="es-MX" sz="2200" dirty="0" smtClean="0"/>
              <a:t>mensajes.</a:t>
            </a:r>
            <a:endParaRPr lang="es-MX" sz="2200" dirty="0"/>
          </a:p>
          <a:p>
            <a:pPr algn="just"/>
            <a:r>
              <a:rPr lang="es-MX" sz="2200" b="1" dirty="0" err="1" smtClean="0"/>
              <a:t>sX</a:t>
            </a:r>
            <a:r>
              <a:rPr lang="es-MX" sz="2200" b="1" dirty="0" smtClean="0"/>
              <a:t>.</a:t>
            </a:r>
            <a:r>
              <a:rPr lang="es-MX" sz="2200" dirty="0"/>
              <a:t> </a:t>
            </a:r>
            <a:r>
              <a:rPr lang="es-MX" sz="2200" dirty="0" smtClean="0"/>
              <a:t>Puede </a:t>
            </a:r>
            <a:r>
              <a:rPr lang="es-MX" sz="2200" dirty="0"/>
              <a:t>pasar algunos Firewall con malas configuraciones y detectar servicios </a:t>
            </a:r>
            <a:endParaRPr lang="es-MX" sz="2200" dirty="0" smtClean="0"/>
          </a:p>
          <a:p>
            <a:pPr algn="just"/>
            <a:r>
              <a:rPr lang="es-MX" sz="2200" b="1" dirty="0" err="1" smtClean="0"/>
              <a:t>sP</a:t>
            </a:r>
            <a:r>
              <a:rPr lang="es-MX" sz="2200" b="1" dirty="0" smtClean="0"/>
              <a:t>.</a:t>
            </a:r>
            <a:r>
              <a:rPr lang="es-MX" sz="2200" dirty="0"/>
              <a:t> </a:t>
            </a:r>
            <a:r>
              <a:rPr lang="es-MX" sz="2200" dirty="0" smtClean="0"/>
              <a:t>Similar </a:t>
            </a:r>
            <a:r>
              <a:rPr lang="es-MX" sz="2200" dirty="0"/>
              <a:t>a Ping.</a:t>
            </a:r>
          </a:p>
          <a:p>
            <a:pPr algn="just"/>
            <a:r>
              <a:rPr lang="es-MX" sz="2200" b="1" dirty="0" err="1" smtClean="0"/>
              <a:t>sV</a:t>
            </a:r>
            <a:r>
              <a:rPr lang="es-MX" sz="2200" dirty="0" smtClean="0"/>
              <a:t>. Identificar servicios </a:t>
            </a:r>
            <a:r>
              <a:rPr lang="es-MX" sz="2200" dirty="0"/>
              <a:t>por los puertos abiertos en el </a:t>
            </a:r>
            <a:r>
              <a:rPr lang="es-MX" sz="2200" dirty="0" smtClean="0"/>
              <a:t>sistema, esto permite </a:t>
            </a:r>
            <a:r>
              <a:rPr lang="es-MX" sz="2200" dirty="0"/>
              <a:t>evaluar cada servicio </a:t>
            </a:r>
            <a:r>
              <a:rPr lang="es-MX" sz="2200" dirty="0" smtClean="0"/>
              <a:t>para </a:t>
            </a:r>
            <a:r>
              <a:rPr lang="es-MX" sz="2200" dirty="0"/>
              <a:t>intentar ubicar </a:t>
            </a:r>
            <a:r>
              <a:rPr lang="es-MX" sz="2200" dirty="0" smtClean="0"/>
              <a:t>vulnerabilidades.</a:t>
            </a:r>
            <a:endParaRPr lang="es-MX" sz="2200" dirty="0"/>
          </a:p>
          <a:p>
            <a:pPr algn="just"/>
            <a:endParaRPr lang="es-MX" sz="2200" dirty="0"/>
          </a:p>
        </p:txBody>
      </p:sp>
    </p:spTree>
    <p:extLst>
      <p:ext uri="{BB962C8B-B14F-4D97-AF65-F5344CB8AC3E}">
        <p14:creationId xmlns:p14="http://schemas.microsoft.com/office/powerpoint/2010/main" val="28806611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b="1" dirty="0" smtClean="0"/>
              <a:t>Modificadores</a:t>
            </a:r>
            <a:endParaRPr lang="es-MX" b="1" dirty="0"/>
          </a:p>
        </p:txBody>
      </p:sp>
      <p:sp>
        <p:nvSpPr>
          <p:cNvPr id="3" name="2 Marcador de contenido"/>
          <p:cNvSpPr>
            <a:spLocks noGrp="1"/>
          </p:cNvSpPr>
          <p:nvPr>
            <p:ph idx="1"/>
          </p:nvPr>
        </p:nvSpPr>
        <p:spPr>
          <a:xfrm>
            <a:off x="395536" y="1628800"/>
            <a:ext cx="8229600" cy="3872906"/>
          </a:xfrm>
        </p:spPr>
        <p:txBody>
          <a:bodyPr>
            <a:noAutofit/>
          </a:bodyPr>
          <a:lstStyle/>
          <a:p>
            <a:pPr algn="just"/>
            <a:r>
              <a:rPr lang="es-MX" sz="2400" b="1" dirty="0" err="1" smtClean="0"/>
              <a:t>sO</a:t>
            </a:r>
            <a:r>
              <a:rPr lang="es-MX" sz="2400" dirty="0" smtClean="0"/>
              <a:t>. Identifica protocolos a nivel de capa tres, saber </a:t>
            </a:r>
            <a:r>
              <a:rPr lang="es-MX" sz="2400" dirty="0"/>
              <a:t>las características de la red o el </a:t>
            </a:r>
            <a:r>
              <a:rPr lang="es-MX" sz="2400" dirty="0" smtClean="0"/>
              <a:t>sistema.</a:t>
            </a:r>
            <a:endParaRPr lang="es-MX" sz="2400" dirty="0"/>
          </a:p>
          <a:p>
            <a:pPr algn="just"/>
            <a:r>
              <a:rPr lang="es-MX" sz="2400" b="1" dirty="0" smtClean="0"/>
              <a:t>b.</a:t>
            </a:r>
            <a:r>
              <a:rPr lang="es-MX" sz="2400" dirty="0"/>
              <a:t> </a:t>
            </a:r>
            <a:r>
              <a:rPr lang="es-MX" sz="2400" dirty="0" smtClean="0"/>
              <a:t>Si </a:t>
            </a:r>
            <a:r>
              <a:rPr lang="es-MX" sz="2400" dirty="0"/>
              <a:t>la victima es vulnerable al </a:t>
            </a:r>
            <a:r>
              <a:rPr lang="es-MX" sz="2400" dirty="0" smtClean="0"/>
              <a:t>«</a:t>
            </a:r>
            <a:r>
              <a:rPr lang="es-MX" sz="2400" dirty="0" err="1" smtClean="0"/>
              <a:t>bounce</a:t>
            </a:r>
            <a:r>
              <a:rPr lang="es-MX" sz="2400" dirty="0" smtClean="0"/>
              <a:t> </a:t>
            </a:r>
            <a:r>
              <a:rPr lang="es-MX" sz="2400" dirty="0" err="1" smtClean="0"/>
              <a:t>attack</a:t>
            </a:r>
            <a:r>
              <a:rPr lang="es-MX" sz="2400" dirty="0" smtClean="0"/>
              <a:t>».</a:t>
            </a:r>
            <a:endParaRPr lang="es-MX" sz="2400" dirty="0"/>
          </a:p>
          <a:p>
            <a:pPr algn="just"/>
            <a:r>
              <a:rPr lang="es-MX" sz="2400" b="1" dirty="0" smtClean="0"/>
              <a:t>n. N</a:t>
            </a:r>
            <a:r>
              <a:rPr lang="es-MX" sz="2400" dirty="0" smtClean="0"/>
              <a:t>o </a:t>
            </a:r>
            <a:r>
              <a:rPr lang="es-MX" sz="2400" dirty="0"/>
              <a:t>hace conversiones DNS para hacer el -</a:t>
            </a:r>
            <a:r>
              <a:rPr lang="es-MX" sz="2400" dirty="0" err="1"/>
              <a:t>sP</a:t>
            </a:r>
            <a:r>
              <a:rPr lang="es-MX" sz="2400" dirty="0"/>
              <a:t> </a:t>
            </a:r>
            <a:r>
              <a:rPr lang="es-MX" sz="2400" dirty="0" smtClean="0"/>
              <a:t>más rápido.</a:t>
            </a:r>
            <a:endParaRPr lang="es-MX" sz="2400" dirty="0"/>
          </a:p>
          <a:p>
            <a:pPr algn="just"/>
            <a:r>
              <a:rPr lang="es-MX" sz="2400" b="1" dirty="0" smtClean="0"/>
              <a:t>vv.</a:t>
            </a:r>
            <a:r>
              <a:rPr lang="es-MX" sz="2400" dirty="0"/>
              <a:t> S</a:t>
            </a:r>
            <a:r>
              <a:rPr lang="es-MX" sz="2400" dirty="0" smtClean="0"/>
              <a:t>alida </a:t>
            </a:r>
            <a:r>
              <a:rPr lang="es-MX" sz="2400" dirty="0"/>
              <a:t>de la herramienta detallada en </a:t>
            </a:r>
            <a:r>
              <a:rPr lang="es-MX" sz="2400" dirty="0" smtClean="0"/>
              <a:t>pantalla.</a:t>
            </a:r>
            <a:endParaRPr lang="es-MX" sz="2400" dirty="0"/>
          </a:p>
          <a:p>
            <a:pPr algn="just"/>
            <a:r>
              <a:rPr lang="es-MX" sz="2400" b="1" dirty="0" smtClean="0"/>
              <a:t>f.</a:t>
            </a:r>
            <a:r>
              <a:rPr lang="es-MX" sz="2400" b="1" dirty="0"/>
              <a:t> </a:t>
            </a:r>
            <a:r>
              <a:rPr lang="es-MX" sz="2400" dirty="0" smtClean="0"/>
              <a:t>Habilita </a:t>
            </a:r>
            <a:r>
              <a:rPr lang="es-MX" sz="2400" dirty="0"/>
              <a:t>la </a:t>
            </a:r>
            <a:r>
              <a:rPr lang="es-MX" sz="2400" dirty="0" smtClean="0"/>
              <a:t>fragmentación, es más </a:t>
            </a:r>
            <a:r>
              <a:rPr lang="es-MX" sz="2400" dirty="0"/>
              <a:t>complejo para un </a:t>
            </a:r>
            <a:r>
              <a:rPr lang="es-MX" sz="2400" dirty="0" smtClean="0"/>
              <a:t>firewall lograr el </a:t>
            </a:r>
            <a:r>
              <a:rPr lang="es-MX" sz="2400" dirty="0"/>
              <a:t>rastreo.</a:t>
            </a:r>
          </a:p>
          <a:p>
            <a:pPr algn="just"/>
            <a:r>
              <a:rPr lang="es-MX" sz="2400" b="1" dirty="0" err="1" smtClean="0"/>
              <a:t>oN</a:t>
            </a:r>
            <a:r>
              <a:rPr lang="es-MX" sz="2400" b="1" dirty="0" smtClean="0"/>
              <a:t>.</a:t>
            </a:r>
            <a:r>
              <a:rPr lang="es-MX" sz="2400" dirty="0"/>
              <a:t> </a:t>
            </a:r>
            <a:r>
              <a:rPr lang="es-MX" sz="2400" dirty="0" smtClean="0"/>
              <a:t>Redirige </a:t>
            </a:r>
            <a:r>
              <a:rPr lang="es-MX" sz="2400" dirty="0"/>
              <a:t>la salida a un </a:t>
            </a:r>
            <a:r>
              <a:rPr lang="es-MX" sz="2400" dirty="0" smtClean="0"/>
              <a:t>archivo TXT</a:t>
            </a:r>
            <a:endParaRPr lang="es-MX" sz="2400" dirty="0"/>
          </a:p>
        </p:txBody>
      </p:sp>
    </p:spTree>
    <p:extLst>
      <p:ext uri="{BB962C8B-B14F-4D97-AF65-F5344CB8AC3E}">
        <p14:creationId xmlns:p14="http://schemas.microsoft.com/office/powerpoint/2010/main" val="37681599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b="1" dirty="0" smtClean="0"/>
              <a:t>Modificadores</a:t>
            </a:r>
            <a:endParaRPr lang="es-MX" b="1" dirty="0"/>
          </a:p>
        </p:txBody>
      </p:sp>
      <p:sp>
        <p:nvSpPr>
          <p:cNvPr id="3" name="2 Marcador de contenido"/>
          <p:cNvSpPr>
            <a:spLocks noGrp="1"/>
          </p:cNvSpPr>
          <p:nvPr>
            <p:ph idx="1"/>
          </p:nvPr>
        </p:nvSpPr>
        <p:spPr>
          <a:xfrm>
            <a:off x="457200" y="1340768"/>
            <a:ext cx="8229600" cy="5184576"/>
          </a:xfrm>
        </p:spPr>
        <p:txBody>
          <a:bodyPr>
            <a:noAutofit/>
          </a:bodyPr>
          <a:lstStyle/>
          <a:p>
            <a:pPr algn="just"/>
            <a:r>
              <a:rPr lang="es-MX" sz="2400" b="1" dirty="0" err="1" smtClean="0"/>
              <a:t>oX</a:t>
            </a:r>
            <a:r>
              <a:rPr lang="es-MX" sz="2400" b="1" dirty="0" smtClean="0"/>
              <a:t>.</a:t>
            </a:r>
            <a:r>
              <a:rPr lang="es-MX" sz="2400" dirty="0"/>
              <a:t> R</a:t>
            </a:r>
            <a:r>
              <a:rPr lang="es-MX" sz="2400" dirty="0" smtClean="0"/>
              <a:t>edirige </a:t>
            </a:r>
            <a:r>
              <a:rPr lang="es-MX" sz="2400" dirty="0"/>
              <a:t>la salida a un archivo XML</a:t>
            </a:r>
          </a:p>
          <a:p>
            <a:pPr algn="just"/>
            <a:r>
              <a:rPr lang="es-MX" sz="2400" b="1" dirty="0"/>
              <a:t>--</a:t>
            </a:r>
            <a:r>
              <a:rPr lang="es-MX" sz="2400" b="1" dirty="0" err="1" smtClean="0"/>
              <a:t>stylesheet</a:t>
            </a:r>
            <a:r>
              <a:rPr lang="es-MX" sz="2400" b="1" dirty="0" smtClean="0"/>
              <a:t>.</a:t>
            </a:r>
            <a:r>
              <a:rPr lang="es-MX" sz="2400" dirty="0"/>
              <a:t> </a:t>
            </a:r>
            <a:r>
              <a:rPr lang="es-MX" sz="2400" dirty="0" smtClean="0"/>
              <a:t>Se </a:t>
            </a:r>
            <a:r>
              <a:rPr lang="es-MX" sz="2400" dirty="0"/>
              <a:t>usa una hoja de estilo que hace mas fácil la lectura de la salida en XML</a:t>
            </a:r>
          </a:p>
          <a:p>
            <a:pPr algn="just"/>
            <a:r>
              <a:rPr lang="es-MX" sz="2400" b="1" dirty="0"/>
              <a:t>p</a:t>
            </a:r>
            <a:r>
              <a:rPr lang="es-MX" sz="2400" b="1" dirty="0" smtClean="0"/>
              <a:t>0.</a:t>
            </a:r>
            <a:r>
              <a:rPr lang="es-MX" sz="2400" dirty="0"/>
              <a:t> </a:t>
            </a:r>
            <a:r>
              <a:rPr lang="es-MX" sz="2400" dirty="0" smtClean="0"/>
              <a:t>Indica </a:t>
            </a:r>
            <a:r>
              <a:rPr lang="es-MX" sz="2400" dirty="0"/>
              <a:t>que no se debe hacer ping a los sistemas objetivo antes de iniciar el análisis </a:t>
            </a:r>
            <a:r>
              <a:rPr lang="es-MX" sz="2400" dirty="0" smtClean="0"/>
              <a:t>para </a:t>
            </a:r>
            <a:r>
              <a:rPr lang="es-MX" sz="2400" dirty="0"/>
              <a:t>evitar el </a:t>
            </a:r>
            <a:r>
              <a:rPr lang="es-MX" sz="2400" dirty="0" smtClean="0"/>
              <a:t>bloqueo </a:t>
            </a:r>
            <a:r>
              <a:rPr lang="es-MX" sz="2400" dirty="0"/>
              <a:t>en algunos Firewall</a:t>
            </a:r>
          </a:p>
          <a:p>
            <a:pPr algn="just"/>
            <a:r>
              <a:rPr lang="es-MX" sz="2400" b="1" dirty="0" smtClean="0"/>
              <a:t>p.</a:t>
            </a:r>
            <a:r>
              <a:rPr lang="es-MX" sz="2400" dirty="0"/>
              <a:t> </a:t>
            </a:r>
            <a:r>
              <a:rPr lang="es-MX" sz="2400" dirty="0" smtClean="0"/>
              <a:t>Especificar </a:t>
            </a:r>
            <a:r>
              <a:rPr lang="es-MX" sz="2400" dirty="0"/>
              <a:t>puertos de análisis o rango de puertos.</a:t>
            </a:r>
          </a:p>
          <a:p>
            <a:pPr algn="just"/>
            <a:r>
              <a:rPr lang="es-MX" sz="2400" b="1" dirty="0" smtClean="0"/>
              <a:t>T.</a:t>
            </a:r>
            <a:r>
              <a:rPr lang="es-MX" sz="2400" dirty="0"/>
              <a:t> </a:t>
            </a:r>
            <a:r>
              <a:rPr lang="es-MX" sz="2400" dirty="0" smtClean="0"/>
              <a:t>Especificar </a:t>
            </a:r>
            <a:r>
              <a:rPr lang="es-MX" sz="2400" dirty="0"/>
              <a:t>la velocidad general del </a:t>
            </a:r>
            <a:r>
              <a:rPr lang="es-MX" sz="2400" dirty="0" err="1"/>
              <a:t>scan</a:t>
            </a:r>
            <a:r>
              <a:rPr lang="es-MX" sz="2400" dirty="0"/>
              <a:t> de esta forma se puede pasar inadvertido en algunos sistemas que detectan la velocidad de los paquetes entrantes.</a:t>
            </a:r>
          </a:p>
          <a:p>
            <a:pPr algn="just"/>
            <a:endParaRPr lang="es-MX" sz="2400" dirty="0"/>
          </a:p>
        </p:txBody>
      </p:sp>
    </p:spTree>
    <p:extLst>
      <p:ext uri="{BB962C8B-B14F-4D97-AF65-F5344CB8AC3E}">
        <p14:creationId xmlns:p14="http://schemas.microsoft.com/office/powerpoint/2010/main" val="27505702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b="1" dirty="0" smtClean="0"/>
              <a:t>Interfaces graficas</a:t>
            </a:r>
            <a:endParaRPr lang="es-MX" b="1" dirty="0"/>
          </a:p>
        </p:txBody>
      </p:sp>
      <p:sp>
        <p:nvSpPr>
          <p:cNvPr id="3" name="2 Marcador de contenido"/>
          <p:cNvSpPr>
            <a:spLocks noGrp="1"/>
          </p:cNvSpPr>
          <p:nvPr>
            <p:ph idx="1"/>
          </p:nvPr>
        </p:nvSpPr>
        <p:spPr/>
        <p:txBody>
          <a:bodyPr>
            <a:normAutofit/>
          </a:bodyPr>
          <a:lstStyle/>
          <a:p>
            <a:r>
              <a:rPr lang="es-MX" b="1" dirty="0" err="1" smtClean="0"/>
              <a:t>ZenMap</a:t>
            </a:r>
            <a:r>
              <a:rPr lang="es-MX" dirty="0" smtClean="0"/>
              <a:t>: Interfaz grafica oficial para </a:t>
            </a:r>
            <a:r>
              <a:rPr lang="es-MX" dirty="0" err="1" smtClean="0"/>
              <a:t>nmap</a:t>
            </a:r>
            <a:r>
              <a:rPr lang="es-MX" dirty="0" smtClean="0"/>
              <a:t>, multiplataforma. </a:t>
            </a:r>
          </a:p>
          <a:p>
            <a:r>
              <a:rPr lang="es-MX" b="1" dirty="0" smtClean="0"/>
              <a:t>Nmapsi4</a:t>
            </a:r>
            <a:r>
              <a:rPr lang="es-MX" dirty="0" smtClean="0"/>
              <a:t>: Interface completa basada en QT . </a:t>
            </a:r>
          </a:p>
          <a:p>
            <a:r>
              <a:rPr lang="es-MX" b="1" dirty="0" err="1" smtClean="0"/>
              <a:t>KNmap</a:t>
            </a:r>
            <a:r>
              <a:rPr lang="es-MX" dirty="0" smtClean="0"/>
              <a:t>: Para KDE basada en QT. </a:t>
            </a:r>
          </a:p>
          <a:p>
            <a:r>
              <a:rPr lang="es-MX" b="1" dirty="0" err="1" smtClean="0"/>
              <a:t>Umit</a:t>
            </a:r>
            <a:r>
              <a:rPr lang="es-MX" dirty="0" smtClean="0"/>
              <a:t>: Este en español. </a:t>
            </a:r>
          </a:p>
          <a:p>
            <a:r>
              <a:rPr lang="es-MX" b="1" dirty="0" err="1" smtClean="0"/>
              <a:t>NmapFe</a:t>
            </a:r>
            <a:r>
              <a:rPr lang="es-MX" b="1" dirty="0" smtClean="0"/>
              <a:t> </a:t>
            </a:r>
            <a:endParaRPr lang="es-MX" dirty="0"/>
          </a:p>
          <a:p>
            <a:endParaRPr lang="es-MX" dirty="0"/>
          </a:p>
        </p:txBody>
      </p:sp>
    </p:spTree>
    <p:extLst>
      <p:ext uri="{BB962C8B-B14F-4D97-AF65-F5344CB8AC3E}">
        <p14:creationId xmlns:p14="http://schemas.microsoft.com/office/powerpoint/2010/main" val="38408066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260648"/>
            <a:ext cx="8229600" cy="1143000"/>
          </a:xfrm>
        </p:spPr>
        <p:txBody>
          <a:bodyPr/>
          <a:lstStyle/>
          <a:p>
            <a:r>
              <a:rPr lang="es-MX" b="1" dirty="0" err="1" smtClean="0"/>
              <a:t>Zenmap</a:t>
            </a:r>
            <a:endParaRPr lang="es-MX" b="1" dirty="0"/>
          </a:p>
        </p:txBody>
      </p:sp>
      <p:sp>
        <p:nvSpPr>
          <p:cNvPr id="3" name="2 Marcador de contenido"/>
          <p:cNvSpPr>
            <a:spLocks noGrp="1"/>
          </p:cNvSpPr>
          <p:nvPr>
            <p:ph idx="1"/>
          </p:nvPr>
        </p:nvSpPr>
        <p:spPr>
          <a:xfrm>
            <a:off x="323528" y="1485562"/>
            <a:ext cx="8496944" cy="5400600"/>
          </a:xfrm>
        </p:spPr>
        <p:txBody>
          <a:bodyPr>
            <a:normAutofit/>
          </a:bodyPr>
          <a:lstStyle/>
          <a:p>
            <a:pPr algn="just"/>
            <a:r>
              <a:rPr lang="es-MX" dirty="0" err="1"/>
              <a:t>Zenmap</a:t>
            </a:r>
            <a:r>
              <a:rPr lang="es-MX" dirty="0"/>
              <a:t> es el </a:t>
            </a:r>
            <a:r>
              <a:rPr lang="es-MX" dirty="0" err="1"/>
              <a:t>Nmap</a:t>
            </a:r>
            <a:r>
              <a:rPr lang="es-MX" dirty="0"/>
              <a:t> Security Scanner GUI </a:t>
            </a:r>
            <a:r>
              <a:rPr lang="es-MX" dirty="0" smtClean="0"/>
              <a:t>oficial.</a:t>
            </a:r>
          </a:p>
          <a:p>
            <a:pPr algn="just"/>
            <a:r>
              <a:rPr lang="es-MX" dirty="0"/>
              <a:t> Es una multiplataforma (Linux, Windows, Mac OS X, BSD, </a:t>
            </a:r>
            <a:r>
              <a:rPr lang="es-MX" dirty="0" err="1"/>
              <a:t>etc</a:t>
            </a:r>
            <a:r>
              <a:rPr lang="es-MX" dirty="0"/>
              <a:t>) aplicación gratuita y de código abierto que pretende hacer </a:t>
            </a:r>
            <a:r>
              <a:rPr lang="es-MX" dirty="0" smtClean="0"/>
              <a:t>fácil el uso de </a:t>
            </a:r>
            <a:r>
              <a:rPr lang="es-MX" dirty="0" err="1" smtClean="0"/>
              <a:t>Nmap</a:t>
            </a:r>
            <a:r>
              <a:rPr lang="es-MX" dirty="0" smtClean="0"/>
              <a:t>.</a:t>
            </a:r>
          </a:p>
          <a:p>
            <a:pPr algn="just"/>
            <a:r>
              <a:rPr lang="es-MX" dirty="0" smtClean="0"/>
              <a:t>Permite </a:t>
            </a:r>
            <a:r>
              <a:rPr lang="es-MX" dirty="0"/>
              <a:t>trabajar con scripts (pestaña </a:t>
            </a:r>
            <a:r>
              <a:rPr lang="es-MX" i="1" dirty="0"/>
              <a:t>Scripting</a:t>
            </a:r>
            <a:r>
              <a:rPr lang="es-MX" dirty="0"/>
              <a:t>) que amplían la funcionalidad de </a:t>
            </a:r>
            <a:r>
              <a:rPr lang="es-MX" dirty="0" err="1"/>
              <a:t>nmap</a:t>
            </a:r>
            <a:r>
              <a:rPr lang="es-MX" dirty="0"/>
              <a:t> más allá de la exploración</a:t>
            </a:r>
          </a:p>
        </p:txBody>
      </p:sp>
    </p:spTree>
    <p:extLst>
      <p:ext uri="{BB962C8B-B14F-4D97-AF65-F5344CB8AC3E}">
        <p14:creationId xmlns:p14="http://schemas.microsoft.com/office/powerpoint/2010/main" val="13195236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Email Tracking</a:t>
            </a:r>
            <a:endParaRPr lang="es-MX" dirty="0"/>
          </a:p>
        </p:txBody>
      </p:sp>
      <p:sp>
        <p:nvSpPr>
          <p:cNvPr id="3" name="2 Marcador de contenido"/>
          <p:cNvSpPr>
            <a:spLocks noGrp="1"/>
          </p:cNvSpPr>
          <p:nvPr>
            <p:ph idx="1"/>
          </p:nvPr>
        </p:nvSpPr>
        <p:spPr/>
        <p:txBody>
          <a:bodyPr>
            <a:normAutofit/>
          </a:bodyPr>
          <a:lstStyle/>
          <a:p>
            <a:pPr marL="0" indent="0" algn="just">
              <a:buNone/>
            </a:pPr>
            <a:r>
              <a:rPr lang="es-MX" sz="2800" b="1" dirty="0" smtClean="0"/>
              <a:t>Otras Técnicas</a:t>
            </a:r>
          </a:p>
          <a:p>
            <a:pPr algn="just">
              <a:buFont typeface="Wingdings" pitchFamily="2" charset="2"/>
              <a:buChar char="q"/>
            </a:pPr>
            <a:r>
              <a:rPr lang="es-MX" sz="2800" b="1" dirty="0" smtClean="0"/>
              <a:t>Agregando enlaces </a:t>
            </a:r>
            <a:r>
              <a:rPr lang="es-MX" sz="2800" dirty="0" smtClean="0"/>
              <a:t>( consultando estadísticas de acceso)</a:t>
            </a:r>
          </a:p>
          <a:p>
            <a:pPr marL="0" indent="0" algn="just">
              <a:buNone/>
            </a:pPr>
            <a:endParaRPr lang="es-MX" sz="2800" b="1" dirty="0" smtClean="0"/>
          </a:p>
          <a:p>
            <a:pPr algn="just">
              <a:buFont typeface="Wingdings" pitchFamily="2" charset="2"/>
              <a:buChar char="q"/>
            </a:pPr>
            <a:r>
              <a:rPr lang="es-MX" sz="2800" b="1" dirty="0" smtClean="0"/>
              <a:t>Imagen transparente de un pixel apuntando a un archivo </a:t>
            </a:r>
            <a:r>
              <a:rPr lang="es-MX" sz="2800" b="1" dirty="0" err="1" smtClean="0"/>
              <a:t>gif</a:t>
            </a:r>
            <a:r>
              <a:rPr lang="es-MX" sz="2800" b="1" dirty="0" smtClean="0"/>
              <a:t> de un servidor </a:t>
            </a:r>
            <a:r>
              <a:rPr lang="es-MX" sz="2800" dirty="0" smtClean="0"/>
              <a:t>(al abrir el mensaje la imagen es tomada desde el servidor, generando un evento de log que muestra que el mensaje ha sido abierto)</a:t>
            </a:r>
          </a:p>
          <a:p>
            <a:pPr marL="0" indent="0">
              <a:buNone/>
            </a:pPr>
            <a:endParaRPr lang="es-MX" dirty="0"/>
          </a:p>
        </p:txBody>
      </p:sp>
    </p:spTree>
    <p:extLst>
      <p:ext uri="{BB962C8B-B14F-4D97-AF65-F5344CB8AC3E}">
        <p14:creationId xmlns:p14="http://schemas.microsoft.com/office/powerpoint/2010/main" val="35397143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jemplo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902" y="1340768"/>
            <a:ext cx="8194078" cy="4680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472541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4280198"/>
            <a:ext cx="8208912" cy="2461170"/>
          </a:xfrm>
        </p:spPr>
        <p:txBody>
          <a:bodyPr>
            <a:normAutofit fontScale="92500"/>
          </a:bodyPr>
          <a:lstStyle/>
          <a:p>
            <a:pPr algn="just"/>
            <a:r>
              <a:rPr lang="es-MX" dirty="0"/>
              <a:t>-PE indica que se hace envío de paquetes ICMP Ping</a:t>
            </a:r>
            <a:r>
              <a:rPr lang="es-MX" dirty="0" smtClean="0"/>
              <a:t>. </a:t>
            </a:r>
            <a:r>
              <a:rPr lang="es-MX" dirty="0"/>
              <a:t>El protocolo ICMP se utiliza para manejar mensajes de error y de control de la red</a:t>
            </a:r>
            <a:endParaRPr lang="es-MX" dirty="0" smtClean="0"/>
          </a:p>
          <a:p>
            <a:pPr algn="just"/>
            <a:r>
              <a:rPr lang="es-MX" dirty="0"/>
              <a:t>-PA indica que se hace envío de paquetes ACK Ping a los puertos 21, 23, 80, 3389 por defecto. El paquete ACK indica reconocimiento afirmativo por parte del destino de la conexión.</a:t>
            </a:r>
          </a:p>
        </p:txBody>
      </p:sp>
      <p:pic>
        <p:nvPicPr>
          <p:cNvPr id="2050" name="Picture 2" descr="Salida generada por Zen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60648"/>
            <a:ext cx="8208912" cy="4019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027814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620688"/>
            <a:ext cx="8064896" cy="5832648"/>
          </a:xfrm>
        </p:spPr>
        <p:txBody>
          <a:bodyPr>
            <a:normAutofit/>
          </a:bodyPr>
          <a:lstStyle/>
          <a:p>
            <a:pPr algn="just"/>
            <a:r>
              <a:rPr lang="es-MX" dirty="0" err="1"/>
              <a:t>Zenmap</a:t>
            </a:r>
            <a:r>
              <a:rPr lang="es-MX" dirty="0"/>
              <a:t> tiene la capacidad de combinar los resultados de varios escaneos de </a:t>
            </a:r>
            <a:r>
              <a:rPr lang="es-MX" dirty="0" err="1"/>
              <a:t>Nmap</a:t>
            </a:r>
            <a:r>
              <a:rPr lang="es-MX" dirty="0"/>
              <a:t> en una sola vista, </a:t>
            </a:r>
            <a:r>
              <a:rPr lang="es-MX" dirty="0" smtClean="0"/>
              <a:t>característica </a:t>
            </a:r>
            <a:r>
              <a:rPr lang="es-MX" dirty="0"/>
              <a:t>conocida como </a:t>
            </a:r>
            <a:r>
              <a:rPr lang="es-MX" i="1" dirty="0" smtClean="0"/>
              <a:t>agregación </a:t>
            </a:r>
            <a:r>
              <a:rPr lang="es-MX" i="1" dirty="0"/>
              <a:t>de exploración</a:t>
            </a:r>
            <a:r>
              <a:rPr lang="es-MX" dirty="0"/>
              <a:t> . Cuando se termina un ciclo, puede comenzar otra en la misma ventana. </a:t>
            </a:r>
            <a:endParaRPr lang="es-MX" dirty="0" smtClean="0"/>
          </a:p>
          <a:p>
            <a:pPr algn="just"/>
            <a:r>
              <a:rPr lang="es-MX" dirty="0" smtClean="0"/>
              <a:t>Cada </a:t>
            </a:r>
            <a:r>
              <a:rPr lang="es-MX" dirty="0"/>
              <a:t>ventana de análisis consta de cinco pestañas que cada exhibición diferentes aspectos de los resultados </a:t>
            </a:r>
            <a:r>
              <a:rPr lang="es-MX" dirty="0" smtClean="0"/>
              <a:t>del análisis</a:t>
            </a:r>
            <a:r>
              <a:rPr lang="es-MX" dirty="0"/>
              <a:t>. Ellos son: " </a:t>
            </a:r>
            <a:r>
              <a:rPr lang="es-MX" dirty="0" err="1"/>
              <a:t>Nmap</a:t>
            </a:r>
            <a:r>
              <a:rPr lang="es-MX" dirty="0"/>
              <a:t> salida " , " </a:t>
            </a:r>
            <a:r>
              <a:rPr lang="es-MX" dirty="0" smtClean="0"/>
              <a:t>Puertos/Hosts</a:t>
            </a:r>
            <a:r>
              <a:rPr lang="es-MX" dirty="0"/>
              <a:t> " , " Topología " , " </a:t>
            </a:r>
            <a:r>
              <a:rPr lang="es-MX" dirty="0" smtClean="0"/>
              <a:t>       </a:t>
            </a:r>
            <a:r>
              <a:rPr lang="es-MX" dirty="0" err="1" smtClean="0"/>
              <a:t>Detallles</a:t>
            </a:r>
            <a:r>
              <a:rPr lang="es-MX" dirty="0" smtClean="0"/>
              <a:t> </a:t>
            </a:r>
            <a:r>
              <a:rPr lang="es-MX" dirty="0"/>
              <a:t>del anfitrión " , y " </a:t>
            </a:r>
            <a:r>
              <a:rPr lang="es-MX" dirty="0" err="1"/>
              <a:t>Scans</a:t>
            </a:r>
            <a:r>
              <a:rPr lang="es-MX" dirty="0"/>
              <a:t> </a:t>
            </a:r>
            <a:r>
              <a:rPr lang="es-MX" dirty="0" smtClean="0"/>
              <a:t>".</a:t>
            </a:r>
            <a:endParaRPr lang="es-MX" dirty="0"/>
          </a:p>
        </p:txBody>
      </p:sp>
    </p:spTree>
    <p:extLst>
      <p:ext uri="{BB962C8B-B14F-4D97-AF65-F5344CB8AC3E}">
        <p14:creationId xmlns:p14="http://schemas.microsoft.com/office/powerpoint/2010/main" val="277807762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algn="just"/>
            <a:r>
              <a:rPr lang="es-MX" dirty="0"/>
              <a:t>Tanto </a:t>
            </a:r>
            <a:r>
              <a:rPr lang="es-MX" dirty="0" err="1"/>
              <a:t>nmap</a:t>
            </a:r>
            <a:r>
              <a:rPr lang="es-MX" dirty="0"/>
              <a:t> como su interfaz gráfica </a:t>
            </a:r>
            <a:r>
              <a:rPr lang="es-MX" dirty="0" err="1"/>
              <a:t>Zenmap</a:t>
            </a:r>
            <a:r>
              <a:rPr lang="es-MX" dirty="0"/>
              <a:t> son herramientas muy útiles para los administradores de sistemas. Permiten hacer, de forma rápida, intuitiva y sencilla, una auditoría del sistema </a:t>
            </a:r>
            <a:r>
              <a:rPr lang="es-MX" dirty="0" smtClean="0"/>
              <a:t>a través de la </a:t>
            </a:r>
            <a:r>
              <a:rPr lang="es-MX" dirty="0"/>
              <a:t>exploración de puertos.</a:t>
            </a:r>
          </a:p>
        </p:txBody>
      </p:sp>
    </p:spTree>
    <p:extLst>
      <p:ext uri="{BB962C8B-B14F-4D97-AF65-F5344CB8AC3E}">
        <p14:creationId xmlns:p14="http://schemas.microsoft.com/office/powerpoint/2010/main" val="248450876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b="1" dirty="0" err="1" smtClean="0"/>
              <a:t>HPing</a:t>
            </a:r>
            <a:endParaRPr lang="es-MX" b="1" dirty="0"/>
          </a:p>
        </p:txBody>
      </p:sp>
      <p:sp>
        <p:nvSpPr>
          <p:cNvPr id="3" name="2 Marcador de contenido"/>
          <p:cNvSpPr>
            <a:spLocks noGrp="1"/>
          </p:cNvSpPr>
          <p:nvPr>
            <p:ph idx="1"/>
          </p:nvPr>
        </p:nvSpPr>
        <p:spPr>
          <a:xfrm>
            <a:off x="539552" y="1916832"/>
            <a:ext cx="8229600" cy="4525963"/>
          </a:xfrm>
        </p:spPr>
        <p:txBody>
          <a:bodyPr/>
          <a:lstStyle/>
          <a:p>
            <a:pPr algn="just"/>
            <a:r>
              <a:rPr lang="es-MX" dirty="0" smtClean="0"/>
              <a:t>Es </a:t>
            </a:r>
            <a:r>
              <a:rPr lang="es-MX" dirty="0"/>
              <a:t>un analizador/ensamblador de paquetes TCP/IP de uso en modo consola .</a:t>
            </a:r>
            <a:endParaRPr lang="es-MX" dirty="0" smtClean="0"/>
          </a:p>
          <a:p>
            <a:pPr algn="just"/>
            <a:r>
              <a:rPr lang="es-MX" dirty="0" err="1" smtClean="0"/>
              <a:t>Hping</a:t>
            </a:r>
            <a:r>
              <a:rPr lang="es-MX" dirty="0" smtClean="0"/>
              <a:t> es soportado por: sistemas </a:t>
            </a:r>
            <a:r>
              <a:rPr lang="es-MX" dirty="0"/>
              <a:t>tipo Unix, </a:t>
            </a:r>
            <a:r>
              <a:rPr lang="es-MX" dirty="0" err="1"/>
              <a:t>linux</a:t>
            </a:r>
            <a:r>
              <a:rPr lang="es-MX" dirty="0"/>
              <a:t>, </a:t>
            </a:r>
            <a:r>
              <a:rPr lang="es-MX" dirty="0" err="1"/>
              <a:t>FreeBSD</a:t>
            </a:r>
            <a:r>
              <a:rPr lang="es-MX" dirty="0"/>
              <a:t>, </a:t>
            </a:r>
            <a:r>
              <a:rPr lang="es-MX" dirty="0" err="1"/>
              <a:t>NetBSD</a:t>
            </a:r>
            <a:r>
              <a:rPr lang="es-MX" dirty="0"/>
              <a:t>, </a:t>
            </a:r>
            <a:r>
              <a:rPr lang="es-MX" dirty="0" err="1"/>
              <a:t>OpenBSD</a:t>
            </a:r>
            <a:r>
              <a:rPr lang="es-MX" dirty="0"/>
              <a:t>, Solaris, </a:t>
            </a:r>
            <a:r>
              <a:rPr lang="es-MX" dirty="0" err="1"/>
              <a:t>MacOS</a:t>
            </a:r>
            <a:r>
              <a:rPr lang="es-MX" dirty="0"/>
              <a:t> X, Windows</a:t>
            </a:r>
            <a:r>
              <a:rPr lang="es-MX" dirty="0" smtClean="0"/>
              <a:t>.</a:t>
            </a:r>
          </a:p>
          <a:p>
            <a:pPr algn="just"/>
            <a:r>
              <a:rPr lang="es-MX" dirty="0"/>
              <a:t>Soporta TCP, UDP, ICMP y protocolos RAW-IP</a:t>
            </a:r>
          </a:p>
        </p:txBody>
      </p:sp>
    </p:spTree>
    <p:extLst>
      <p:ext uri="{BB962C8B-B14F-4D97-AF65-F5344CB8AC3E}">
        <p14:creationId xmlns:p14="http://schemas.microsoft.com/office/powerpoint/2010/main" val="290855590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86927" y="404663"/>
            <a:ext cx="8229600" cy="1080121"/>
          </a:xfrm>
        </p:spPr>
        <p:txBody>
          <a:bodyPr>
            <a:normAutofit lnSpcReduction="10000"/>
          </a:bodyPr>
          <a:lstStyle/>
          <a:p>
            <a:r>
              <a:rPr lang="es-MX" dirty="0"/>
              <a:t>El uso más sencillo que podemos darle es como </a:t>
            </a:r>
            <a:r>
              <a:rPr lang="es-MX" b="1" dirty="0"/>
              <a:t>sustituto de la herramienta </a:t>
            </a:r>
            <a:r>
              <a:rPr lang="es-MX" b="1" dirty="0" smtClean="0"/>
              <a:t>ping, </a:t>
            </a:r>
            <a:r>
              <a:rPr lang="es-MX" dirty="0" smtClean="0"/>
              <a:t>también </a:t>
            </a:r>
            <a:r>
              <a:rPr lang="es-MX" dirty="0"/>
              <a:t>podemos utilizarlo como </a:t>
            </a:r>
            <a:r>
              <a:rPr lang="es-MX" b="1" dirty="0"/>
              <a:t>scanner de puertos</a:t>
            </a:r>
            <a:endParaRPr lang="es-MX"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0972" t="18651" r="32733" b="14087"/>
          <a:stretch/>
        </p:blipFill>
        <p:spPr bwMode="auto">
          <a:xfrm>
            <a:off x="178367" y="1556792"/>
            <a:ext cx="8732275" cy="5141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080536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46856" y="404664"/>
            <a:ext cx="8229600" cy="1224136"/>
          </a:xfrm>
        </p:spPr>
        <p:txBody>
          <a:bodyPr/>
          <a:lstStyle/>
          <a:p>
            <a:r>
              <a:rPr lang="es-MX" b="1" dirty="0" smtClean="0"/>
              <a:t>Flag</a:t>
            </a:r>
            <a:r>
              <a:rPr lang="es-MX" b="1" dirty="0"/>
              <a:t> </a:t>
            </a:r>
            <a:r>
              <a:rPr lang="es-MX" dirty="0"/>
              <a:t> </a:t>
            </a:r>
            <a:r>
              <a:rPr lang="es-MX" b="1" dirty="0"/>
              <a:t>SA</a:t>
            </a:r>
            <a:r>
              <a:rPr lang="es-MX" dirty="0"/>
              <a:t>, </a:t>
            </a:r>
            <a:r>
              <a:rPr lang="es-MX" dirty="0" smtClean="0"/>
              <a:t>indica puerto</a:t>
            </a:r>
            <a:r>
              <a:rPr lang="es-MX" dirty="0"/>
              <a:t>  </a:t>
            </a:r>
            <a:r>
              <a:rPr lang="es-MX" dirty="0" smtClean="0"/>
              <a:t>abierto. </a:t>
            </a:r>
          </a:p>
          <a:p>
            <a:r>
              <a:rPr lang="es-MX" b="1" dirty="0" smtClean="0"/>
              <a:t>Flag </a:t>
            </a:r>
            <a:r>
              <a:rPr lang="es-MX" dirty="0" smtClean="0"/>
              <a:t> </a:t>
            </a:r>
            <a:r>
              <a:rPr lang="es-MX" b="1" dirty="0"/>
              <a:t>R</a:t>
            </a:r>
            <a:r>
              <a:rPr lang="es-MX" b="1" dirty="0" smtClean="0"/>
              <a:t>A</a:t>
            </a:r>
            <a:r>
              <a:rPr lang="es-MX" dirty="0" smtClean="0"/>
              <a:t>, indica puerto cerrado.</a:t>
            </a:r>
            <a:endParaRPr lang="es-MX"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412776"/>
            <a:ext cx="8424936" cy="2505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640" y="4009426"/>
            <a:ext cx="8424936" cy="2785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814221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404664"/>
            <a:ext cx="8064896" cy="954360"/>
          </a:xfrm>
        </p:spPr>
        <p:txBody>
          <a:bodyPr>
            <a:noAutofit/>
          </a:bodyPr>
          <a:lstStyle/>
          <a:p>
            <a:r>
              <a:rPr lang="es-MX" sz="3500" dirty="0" err="1" smtClean="0"/>
              <a:t>Hping</a:t>
            </a:r>
            <a:r>
              <a:rPr lang="es-MX" sz="3500" dirty="0" smtClean="0"/>
              <a:t> puede</a:t>
            </a:r>
            <a:r>
              <a:rPr lang="es-MX" sz="3500" dirty="0"/>
              <a:t> </a:t>
            </a:r>
            <a:r>
              <a:rPr lang="es-MX" sz="3500" b="1" dirty="0"/>
              <a:t>enviar archivos a través de la red</a:t>
            </a:r>
            <a:endParaRPr lang="es-MX" sz="3500" dirty="0"/>
          </a:p>
        </p:txBody>
      </p:sp>
      <p:sp>
        <p:nvSpPr>
          <p:cNvPr id="3" name="2 Marcador de contenido"/>
          <p:cNvSpPr>
            <a:spLocks noGrp="1"/>
          </p:cNvSpPr>
          <p:nvPr>
            <p:ph idx="1"/>
          </p:nvPr>
        </p:nvSpPr>
        <p:spPr>
          <a:xfrm>
            <a:off x="0" y="1628800"/>
            <a:ext cx="9000841" cy="2304256"/>
          </a:xfrm>
        </p:spPr>
        <p:txBody>
          <a:bodyPr/>
          <a:lstStyle/>
          <a:p>
            <a:pPr algn="just"/>
            <a:r>
              <a:rPr lang="es-MX" dirty="0" smtClean="0"/>
              <a:t>Primero se prepara </a:t>
            </a:r>
            <a:r>
              <a:rPr lang="es-MX" dirty="0"/>
              <a:t>la máquina que </a:t>
            </a:r>
            <a:r>
              <a:rPr lang="es-MX" dirty="0" smtClean="0"/>
              <a:t>escuchará, esto con el </a:t>
            </a:r>
            <a:r>
              <a:rPr lang="es-MX" dirty="0"/>
              <a:t>parámetro </a:t>
            </a:r>
            <a:r>
              <a:rPr lang="es-MX" b="1" dirty="0"/>
              <a:t>−−listen</a:t>
            </a:r>
            <a:r>
              <a:rPr lang="es-MX" dirty="0"/>
              <a:t> en el que </a:t>
            </a:r>
            <a:r>
              <a:rPr lang="es-MX" dirty="0" smtClean="0"/>
              <a:t>se especifica </a:t>
            </a:r>
            <a:r>
              <a:rPr lang="es-MX" dirty="0"/>
              <a:t>el texto que </a:t>
            </a:r>
            <a:r>
              <a:rPr lang="es-MX" dirty="0" smtClean="0"/>
              <a:t>servirá </a:t>
            </a:r>
            <a:r>
              <a:rPr lang="es-MX" dirty="0"/>
              <a:t>de indicador de inicio de mensaje (en este </a:t>
            </a:r>
            <a:r>
              <a:rPr lang="es-MX" dirty="0" smtClean="0"/>
              <a:t>caso utilizo</a:t>
            </a:r>
            <a:r>
              <a:rPr lang="es-MX" dirty="0"/>
              <a:t> </a:t>
            </a:r>
            <a:r>
              <a:rPr lang="es-MX" b="1" dirty="0" err="1"/>
              <a:t>signature</a:t>
            </a:r>
            <a:r>
              <a:rPr lang="es-MX" dirty="0" smtClean="0"/>
              <a:t>).</a:t>
            </a:r>
            <a:endParaRPr lang="es-MX" dirty="0"/>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13628"/>
          <a:stretch/>
        </p:blipFill>
        <p:spPr bwMode="auto">
          <a:xfrm>
            <a:off x="467544" y="3764069"/>
            <a:ext cx="7819200" cy="2096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319602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23528" y="463283"/>
            <a:ext cx="8229600" cy="1296144"/>
          </a:xfrm>
        </p:spPr>
        <p:txBody>
          <a:bodyPr/>
          <a:lstStyle/>
          <a:p>
            <a:pPr algn="just"/>
            <a:r>
              <a:rPr lang="es-MX" dirty="0" smtClean="0"/>
              <a:t>Se prepara </a:t>
            </a:r>
            <a:r>
              <a:rPr lang="es-MX" dirty="0"/>
              <a:t>por otro lado el comando que </a:t>
            </a:r>
            <a:r>
              <a:rPr lang="es-MX" dirty="0" smtClean="0"/>
              <a:t>servirá </a:t>
            </a:r>
            <a:r>
              <a:rPr lang="es-MX" dirty="0"/>
              <a:t>para enviar el </a:t>
            </a:r>
            <a:r>
              <a:rPr lang="es-MX" dirty="0" smtClean="0"/>
              <a:t>fichero.</a:t>
            </a:r>
            <a:endParaRPr lang="es-MX"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100263"/>
            <a:ext cx="8622350" cy="3849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12713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70201" y="548680"/>
            <a:ext cx="8229600" cy="936104"/>
          </a:xfrm>
        </p:spPr>
        <p:txBody>
          <a:bodyPr/>
          <a:lstStyle/>
          <a:p>
            <a:r>
              <a:rPr lang="es-MX" dirty="0" smtClean="0"/>
              <a:t>Resultado:</a:t>
            </a:r>
            <a:endParaRPr lang="es-MX" dirty="0"/>
          </a:p>
        </p:txBody>
      </p:sp>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6802"/>
          <a:stretch/>
        </p:blipFill>
        <p:spPr bwMode="auto">
          <a:xfrm>
            <a:off x="443030" y="1196753"/>
            <a:ext cx="7801378" cy="3418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Rectángulo"/>
          <p:cNvSpPr/>
          <p:nvPr/>
        </p:nvSpPr>
        <p:spPr>
          <a:xfrm>
            <a:off x="31417" y="5032312"/>
            <a:ext cx="8964488" cy="1431161"/>
          </a:xfrm>
          <a:prstGeom prst="rect">
            <a:avLst/>
          </a:prstGeom>
        </p:spPr>
        <p:txBody>
          <a:bodyPr wrap="square">
            <a:spAutoFit/>
          </a:bodyPr>
          <a:lstStyle/>
          <a:p>
            <a:pPr marL="285750" indent="-285750" algn="just">
              <a:buFont typeface="Arial" pitchFamily="34" charset="0"/>
              <a:buChar char="•"/>
            </a:pPr>
            <a:r>
              <a:rPr lang="es-MX" dirty="0"/>
              <a:t> </a:t>
            </a:r>
            <a:r>
              <a:rPr lang="es-MX" sz="2900" dirty="0" err="1" smtClean="0"/>
              <a:t>Hping</a:t>
            </a:r>
            <a:r>
              <a:rPr lang="es-MX" sz="2900" dirty="0" smtClean="0"/>
              <a:t> puede ser usado como troyano. </a:t>
            </a:r>
            <a:r>
              <a:rPr lang="es-MX" sz="2900" dirty="0"/>
              <a:t>Aunque mas que para ser usado como troyano, esta herramienta es perfecta para realizar ataques de DoS , spoof  o </a:t>
            </a:r>
            <a:r>
              <a:rPr lang="es-MX" sz="2900" dirty="0" smtClean="0"/>
              <a:t>flood.</a:t>
            </a:r>
            <a:r>
              <a:rPr lang="es-MX" sz="2900" dirty="0"/>
              <a:t> </a:t>
            </a:r>
          </a:p>
        </p:txBody>
      </p:sp>
    </p:spTree>
    <p:extLst>
      <p:ext uri="{BB962C8B-B14F-4D97-AF65-F5344CB8AC3E}">
        <p14:creationId xmlns:p14="http://schemas.microsoft.com/office/powerpoint/2010/main" val="706864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b="1" dirty="0" smtClean="0"/>
              <a:t>Footprinting Email</a:t>
            </a:r>
            <a:endParaRPr lang="es-MX" b="1" dirty="0"/>
          </a:p>
        </p:txBody>
      </p:sp>
      <p:sp>
        <p:nvSpPr>
          <p:cNvPr id="3" name="2 Marcador de contenido"/>
          <p:cNvSpPr>
            <a:spLocks noGrp="1"/>
          </p:cNvSpPr>
          <p:nvPr>
            <p:ph idx="1"/>
          </p:nvPr>
        </p:nvSpPr>
        <p:spPr/>
        <p:txBody>
          <a:bodyPr/>
          <a:lstStyle/>
          <a:p>
            <a:pPr algn="just"/>
            <a:r>
              <a:rPr lang="es-MX" dirty="0" smtClean="0"/>
              <a:t>Sirve para obtener más </a:t>
            </a:r>
            <a:r>
              <a:rPr lang="es-MX" b="1" dirty="0" smtClean="0"/>
              <a:t>datos</a:t>
            </a:r>
            <a:r>
              <a:rPr lang="es-MX" dirty="0" smtClean="0"/>
              <a:t> sobre un </a:t>
            </a:r>
            <a:r>
              <a:rPr lang="es-MX" b="1" dirty="0" smtClean="0"/>
              <a:t>correo</a:t>
            </a:r>
            <a:r>
              <a:rPr lang="es-MX" dirty="0" smtClean="0"/>
              <a:t>, como el </a:t>
            </a:r>
            <a:r>
              <a:rPr lang="es-MX" b="1" dirty="0" smtClean="0"/>
              <a:t>lugar</a:t>
            </a:r>
            <a:r>
              <a:rPr lang="es-MX" dirty="0" smtClean="0"/>
              <a:t> desde el que se envió o el </a:t>
            </a:r>
            <a:r>
              <a:rPr lang="es-MX" b="1" dirty="0" smtClean="0"/>
              <a:t>programa</a:t>
            </a:r>
            <a:r>
              <a:rPr lang="es-MX" dirty="0" smtClean="0"/>
              <a:t> utilizado para componerlo.</a:t>
            </a:r>
          </a:p>
          <a:p>
            <a:pPr algn="just"/>
            <a:endParaRPr lang="es-MX" dirty="0"/>
          </a:p>
          <a:p>
            <a:pPr algn="just"/>
            <a:r>
              <a:rPr lang="es-MX" dirty="0" smtClean="0"/>
              <a:t>Esta información no es directamente visible, se puede encontrar en los encabezados ( o cabeceras) de los mensajes.</a:t>
            </a:r>
            <a:endParaRPr lang="es-MX" dirty="0"/>
          </a:p>
        </p:txBody>
      </p:sp>
    </p:spTree>
    <p:extLst>
      <p:ext uri="{BB962C8B-B14F-4D97-AF65-F5344CB8AC3E}">
        <p14:creationId xmlns:p14="http://schemas.microsoft.com/office/powerpoint/2010/main" val="35422455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88640"/>
            <a:ext cx="7920880"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7887"/>
          <a:stretch/>
        </p:blipFill>
        <p:spPr bwMode="auto">
          <a:xfrm>
            <a:off x="539552" y="2784615"/>
            <a:ext cx="7920880" cy="2687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Rectángulo"/>
          <p:cNvSpPr/>
          <p:nvPr/>
        </p:nvSpPr>
        <p:spPr>
          <a:xfrm>
            <a:off x="323528" y="5486401"/>
            <a:ext cx="8352928" cy="1246495"/>
          </a:xfrm>
          <a:prstGeom prst="rect">
            <a:avLst/>
          </a:prstGeom>
        </p:spPr>
        <p:txBody>
          <a:bodyPr wrap="square">
            <a:spAutoFit/>
          </a:bodyPr>
          <a:lstStyle/>
          <a:p>
            <a:pPr algn="just"/>
            <a:r>
              <a:rPr lang="es-MX" sz="2500" dirty="0"/>
              <a:t> El parámetro </a:t>
            </a:r>
            <a:r>
              <a:rPr lang="es-MX" sz="2500" b="1" dirty="0"/>
              <a:t>−−rand-</a:t>
            </a:r>
            <a:r>
              <a:rPr lang="es-MX" sz="2500" b="1" dirty="0" err="1"/>
              <a:t>source</a:t>
            </a:r>
            <a:r>
              <a:rPr lang="es-MX" sz="2500" dirty="0"/>
              <a:t> hace que cada paquete tenga un origen distinto y aleatorio, y </a:t>
            </a:r>
            <a:r>
              <a:rPr lang="es-MX" sz="2500" b="1" dirty="0"/>
              <a:t>−−flood</a:t>
            </a:r>
            <a:r>
              <a:rPr lang="es-MX" sz="2500" dirty="0"/>
              <a:t> no deja espacio entre paquete y paquete.</a:t>
            </a:r>
          </a:p>
        </p:txBody>
      </p:sp>
    </p:spTree>
    <p:extLst>
      <p:ext uri="{BB962C8B-B14F-4D97-AF65-F5344CB8AC3E}">
        <p14:creationId xmlns:p14="http://schemas.microsoft.com/office/powerpoint/2010/main" val="40187644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332656"/>
            <a:ext cx="7920880" cy="1143000"/>
          </a:xfrm>
        </p:spPr>
        <p:txBody>
          <a:bodyPr>
            <a:normAutofit/>
          </a:bodyPr>
          <a:lstStyle/>
          <a:p>
            <a:r>
              <a:rPr lang="es-MX" sz="3400" b="1" dirty="0" smtClean="0"/>
              <a:t>PARÁMETROS BÁSICOS DE FUNCIONAMIENTO</a:t>
            </a:r>
            <a:endParaRPr lang="es-MX" sz="3400" b="1" dirty="0"/>
          </a:p>
        </p:txBody>
      </p:sp>
      <p:sp>
        <p:nvSpPr>
          <p:cNvPr id="3" name="2 Marcador de contenido"/>
          <p:cNvSpPr>
            <a:spLocks noGrp="1"/>
          </p:cNvSpPr>
          <p:nvPr>
            <p:ph idx="1"/>
          </p:nvPr>
        </p:nvSpPr>
        <p:spPr>
          <a:xfrm>
            <a:off x="539552" y="1340768"/>
            <a:ext cx="8075240" cy="5069160"/>
          </a:xfrm>
        </p:spPr>
        <p:txBody>
          <a:bodyPr>
            <a:noAutofit/>
          </a:bodyPr>
          <a:lstStyle/>
          <a:p>
            <a:r>
              <a:rPr lang="es-MX" sz="3000" dirty="0" smtClean="0"/>
              <a:t>-c --</a:t>
            </a:r>
            <a:r>
              <a:rPr lang="es-MX" sz="3000" dirty="0" err="1" smtClean="0"/>
              <a:t>count</a:t>
            </a:r>
            <a:r>
              <a:rPr lang="es-MX" sz="3000" dirty="0" smtClean="0"/>
              <a:t> esta opción permite especificar el número de paquetes que queremos enviar o recibir. </a:t>
            </a:r>
          </a:p>
          <a:p>
            <a:r>
              <a:rPr lang="es-MX" sz="3000" dirty="0" smtClean="0"/>
              <a:t>-i --</a:t>
            </a:r>
            <a:r>
              <a:rPr lang="es-MX" sz="3000" dirty="0" err="1" smtClean="0"/>
              <a:t>interval</a:t>
            </a:r>
            <a:r>
              <a:rPr lang="es-MX" sz="3000" dirty="0" smtClean="0"/>
              <a:t> especifica el número de segundos, -</a:t>
            </a:r>
            <a:r>
              <a:rPr lang="es-MX" sz="3000" dirty="0" err="1" smtClean="0"/>
              <a:t>iX</a:t>
            </a:r>
            <a:r>
              <a:rPr lang="es-MX" sz="3000" dirty="0" smtClean="0"/>
              <a:t> donde X son los segundos, o micro segundos -</a:t>
            </a:r>
            <a:r>
              <a:rPr lang="es-MX" sz="3000" dirty="0" err="1" smtClean="0"/>
              <a:t>iuX</a:t>
            </a:r>
            <a:r>
              <a:rPr lang="es-MX" sz="3000" dirty="0" smtClean="0"/>
              <a:t>, donde X son los segundos, que tienen que transcurrir entre el envió de cada paquete. </a:t>
            </a:r>
          </a:p>
          <a:p>
            <a:r>
              <a:rPr lang="es-MX" sz="3000" dirty="0" smtClean="0"/>
              <a:t>--</a:t>
            </a:r>
            <a:r>
              <a:rPr lang="es-MX" sz="3000" dirty="0" err="1" smtClean="0"/>
              <a:t>fast</a:t>
            </a:r>
            <a:r>
              <a:rPr lang="es-MX" sz="3000" dirty="0" smtClean="0"/>
              <a:t> alias de tiempo para indicar -i u10000. Para enviar 10 paquetes por segundo. </a:t>
            </a:r>
          </a:p>
          <a:p>
            <a:r>
              <a:rPr lang="es-MX" sz="3000" dirty="0" smtClean="0"/>
              <a:t>--</a:t>
            </a:r>
            <a:r>
              <a:rPr lang="es-MX" sz="3000" dirty="0" err="1" smtClean="0"/>
              <a:t>faster</a:t>
            </a:r>
            <a:r>
              <a:rPr lang="es-MX" sz="3000" dirty="0" smtClean="0"/>
              <a:t> alias de tiempo para indicar -i u1. </a:t>
            </a:r>
          </a:p>
          <a:p>
            <a:endParaRPr lang="es-MX" sz="3000" dirty="0"/>
          </a:p>
        </p:txBody>
      </p:sp>
    </p:spTree>
    <p:extLst>
      <p:ext uri="{BB962C8B-B14F-4D97-AF65-F5344CB8AC3E}">
        <p14:creationId xmlns:p14="http://schemas.microsoft.com/office/powerpoint/2010/main" val="34615849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1052736"/>
            <a:ext cx="8219256" cy="5616624"/>
          </a:xfrm>
        </p:spPr>
        <p:txBody>
          <a:bodyPr>
            <a:normAutofit/>
          </a:bodyPr>
          <a:lstStyle/>
          <a:p>
            <a:endParaRPr lang="es-MX" dirty="0" smtClean="0"/>
          </a:p>
          <a:p>
            <a:r>
              <a:rPr lang="es-MX" dirty="0" smtClean="0"/>
              <a:t>-n --</a:t>
            </a:r>
            <a:r>
              <a:rPr lang="es-MX" dirty="0" err="1" smtClean="0"/>
              <a:t>numeric</a:t>
            </a:r>
            <a:r>
              <a:rPr lang="es-MX" dirty="0" smtClean="0"/>
              <a:t> trata la salida de datos únicamente como números, no hace resolución  inversa de host, etc..</a:t>
            </a:r>
          </a:p>
          <a:p>
            <a:r>
              <a:rPr lang="es-MX" dirty="0" smtClean="0"/>
              <a:t>-I --interface permite especificar el interfaz de red por donde </a:t>
            </a:r>
            <a:r>
              <a:rPr lang="es-MX" dirty="0" err="1" smtClean="0"/>
              <a:t>enrutar</a:t>
            </a:r>
            <a:r>
              <a:rPr lang="es-MX" dirty="0" smtClean="0"/>
              <a:t> el tráfico generado. </a:t>
            </a:r>
          </a:p>
          <a:p>
            <a:r>
              <a:rPr lang="es-MX" dirty="0" smtClean="0"/>
              <a:t>-D --</a:t>
            </a:r>
            <a:r>
              <a:rPr lang="es-MX" dirty="0" err="1" smtClean="0"/>
              <a:t>debug</a:t>
            </a:r>
            <a:r>
              <a:rPr lang="es-MX" dirty="0" smtClean="0"/>
              <a:t> la información que nos aporta el </a:t>
            </a:r>
            <a:r>
              <a:rPr lang="es-MX" dirty="0" err="1" smtClean="0"/>
              <a:t>debug</a:t>
            </a:r>
            <a:r>
              <a:rPr lang="es-MX" dirty="0" smtClean="0"/>
              <a:t> nos permitirá identificar errores de parámetros. </a:t>
            </a:r>
          </a:p>
          <a:p>
            <a:r>
              <a:rPr lang="es-MX" dirty="0" smtClean="0"/>
              <a:t>-z --</a:t>
            </a:r>
            <a:r>
              <a:rPr lang="es-MX" dirty="0" err="1" smtClean="0"/>
              <a:t>bind</a:t>
            </a:r>
            <a:r>
              <a:rPr lang="es-MX" dirty="0" smtClean="0"/>
              <a:t> asocia la combinación de teclas </a:t>
            </a:r>
            <a:r>
              <a:rPr lang="es-MX" dirty="0" err="1" smtClean="0"/>
              <a:t>Ctrl+z</a:t>
            </a:r>
            <a:r>
              <a:rPr lang="es-MX" dirty="0" smtClean="0"/>
              <a:t> para incrementar o reducir el TTL de los paquetes. </a:t>
            </a:r>
          </a:p>
          <a:p>
            <a:r>
              <a:rPr lang="es-MX" dirty="0" smtClean="0"/>
              <a:t>-Z --</a:t>
            </a:r>
            <a:r>
              <a:rPr lang="es-MX" dirty="0" err="1" smtClean="0"/>
              <a:t>unbind</a:t>
            </a:r>
            <a:r>
              <a:rPr lang="es-MX" dirty="0" smtClean="0"/>
              <a:t> desasocia la anterior combinación de teclas.</a:t>
            </a:r>
          </a:p>
          <a:p>
            <a:endParaRPr lang="es-MX" dirty="0"/>
          </a:p>
        </p:txBody>
      </p:sp>
    </p:spTree>
    <p:extLst>
      <p:ext uri="{BB962C8B-B14F-4D97-AF65-F5344CB8AC3E}">
        <p14:creationId xmlns:p14="http://schemas.microsoft.com/office/powerpoint/2010/main" val="379214655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PROTOCOLO ICMP</a:t>
            </a:r>
            <a:endParaRPr lang="es-MX" dirty="0"/>
          </a:p>
        </p:txBody>
      </p:sp>
      <p:sp>
        <p:nvSpPr>
          <p:cNvPr id="3" name="Subtítulo 2"/>
          <p:cNvSpPr>
            <a:spLocks noGrp="1"/>
          </p:cNvSpPr>
          <p:nvPr>
            <p:ph type="subTitle" idx="1"/>
          </p:nvPr>
        </p:nvSpPr>
        <p:spPr/>
        <p:txBody>
          <a:bodyPr/>
          <a:lstStyle/>
          <a:p>
            <a:r>
              <a:rPr lang="es-ES" dirty="0"/>
              <a:t>Internet Control </a:t>
            </a:r>
            <a:r>
              <a:rPr lang="es-ES" dirty="0" err="1"/>
              <a:t>Message</a:t>
            </a:r>
            <a:r>
              <a:rPr lang="es-ES" dirty="0"/>
              <a:t> </a:t>
            </a:r>
            <a:r>
              <a:rPr lang="es-ES" dirty="0" err="1"/>
              <a:t>Protocol</a:t>
            </a:r>
            <a:endParaRPr lang="es-ES" dirty="0"/>
          </a:p>
          <a:p>
            <a:endParaRPr lang="es-MX" dirty="0"/>
          </a:p>
        </p:txBody>
      </p:sp>
    </p:spTree>
    <p:extLst>
      <p:ext uri="{BB962C8B-B14F-4D97-AF65-F5344CB8AC3E}">
        <p14:creationId xmlns:p14="http://schemas.microsoft.com/office/powerpoint/2010/main" val="20042824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MX" dirty="0"/>
              <a:t>ICMP (Internet Control </a:t>
            </a:r>
            <a:r>
              <a:rPr lang="es-MX" dirty="0" err="1"/>
              <a:t>Message</a:t>
            </a:r>
            <a:r>
              <a:rPr lang="es-MX" dirty="0"/>
              <a:t> </a:t>
            </a:r>
            <a:r>
              <a:rPr lang="es-MX" dirty="0" err="1"/>
              <a:t>Protocol</a:t>
            </a:r>
            <a:r>
              <a:rPr lang="es-MX" dirty="0"/>
              <a:t>).</a:t>
            </a:r>
          </a:p>
        </p:txBody>
      </p:sp>
      <p:sp>
        <p:nvSpPr>
          <p:cNvPr id="3" name="Marcador de contenido 2"/>
          <p:cNvSpPr>
            <a:spLocks noGrp="1"/>
          </p:cNvSpPr>
          <p:nvPr>
            <p:ph idx="1"/>
          </p:nvPr>
        </p:nvSpPr>
        <p:spPr/>
        <p:txBody>
          <a:bodyPr/>
          <a:lstStyle/>
          <a:p>
            <a:pPr marL="0" indent="0">
              <a:buNone/>
            </a:pPr>
            <a:r>
              <a:rPr lang="es-MX" dirty="0" smtClean="0"/>
              <a:t> </a:t>
            </a:r>
            <a:endParaRPr lang="es-MX" dirty="0"/>
          </a:p>
          <a:p>
            <a:r>
              <a:rPr lang="es-MX" dirty="0" smtClean="0"/>
              <a:t>Este </a:t>
            </a:r>
            <a:r>
              <a:rPr lang="es-MX" dirty="0"/>
              <a:t>protocolo permite a los </a:t>
            </a:r>
            <a:r>
              <a:rPr lang="es-MX" dirty="0" err="1" smtClean="0"/>
              <a:t>routers</a:t>
            </a:r>
            <a:r>
              <a:rPr lang="es-MX" dirty="0" smtClean="0"/>
              <a:t> y hosts </a:t>
            </a:r>
            <a:r>
              <a:rPr lang="es-MX" dirty="0"/>
              <a:t>enviar </a:t>
            </a:r>
            <a:r>
              <a:rPr lang="es-MX" dirty="0" smtClean="0"/>
              <a:t>mensajes </a:t>
            </a:r>
            <a:r>
              <a:rPr lang="es-MX" dirty="0"/>
              <a:t>de control a los </a:t>
            </a:r>
            <a:r>
              <a:rPr lang="es-MX" dirty="0" smtClean="0"/>
              <a:t>hosts.</a:t>
            </a:r>
            <a:endParaRPr lang="es-MX" dirty="0"/>
          </a:p>
          <a:p>
            <a:r>
              <a:rPr lang="es-MX" dirty="0" smtClean="0">
                <a:hlinkClick r:id="rId2" tooltip="Ping"/>
              </a:rPr>
              <a:t>ping</a:t>
            </a:r>
            <a:r>
              <a:rPr lang="es-MX" dirty="0"/>
              <a:t> y </a:t>
            </a:r>
            <a:r>
              <a:rPr lang="es-MX" dirty="0" err="1">
                <a:hlinkClick r:id="rId3" tooltip="Traceroute"/>
              </a:rPr>
              <a:t>traceroute</a:t>
            </a:r>
            <a:r>
              <a:rPr lang="es-MX" dirty="0" smtClean="0"/>
              <a:t>, utilizan este protocolo.</a:t>
            </a:r>
          </a:p>
          <a:p>
            <a:endParaRPr lang="es-MX" dirty="0"/>
          </a:p>
          <a:p>
            <a:r>
              <a:rPr lang="es-MX" dirty="0" smtClean="0"/>
              <a:t>ICMPv4 / ICMPv6</a:t>
            </a:r>
          </a:p>
          <a:p>
            <a:endParaRPr lang="es-MX" dirty="0"/>
          </a:p>
          <a:p>
            <a:endParaRPr lang="es-MX" dirty="0"/>
          </a:p>
        </p:txBody>
      </p:sp>
    </p:spTree>
    <p:extLst>
      <p:ext uri="{BB962C8B-B14F-4D97-AF65-F5344CB8AC3E}">
        <p14:creationId xmlns:p14="http://schemas.microsoft.com/office/powerpoint/2010/main" val="18984838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¿Para qué sirve?</a:t>
            </a:r>
            <a:endParaRPr lang="es-MX" dirty="0"/>
          </a:p>
        </p:txBody>
      </p:sp>
      <p:sp>
        <p:nvSpPr>
          <p:cNvPr id="3" name="Marcador de contenido 2"/>
          <p:cNvSpPr>
            <a:spLocks noGrp="1"/>
          </p:cNvSpPr>
          <p:nvPr>
            <p:ph idx="1"/>
          </p:nvPr>
        </p:nvSpPr>
        <p:spPr/>
        <p:txBody>
          <a:bodyPr/>
          <a:lstStyle/>
          <a:p>
            <a:r>
              <a:rPr lang="es-MX" dirty="0"/>
              <a:t>ICMP nos permite saber, por ejemplo, por qué no </a:t>
            </a:r>
            <a:r>
              <a:rPr lang="es-MX" dirty="0" smtClean="0"/>
              <a:t>se </a:t>
            </a:r>
            <a:r>
              <a:rPr lang="es-MX" dirty="0"/>
              <a:t>ha entregado un datagrama.</a:t>
            </a:r>
          </a:p>
          <a:p>
            <a:r>
              <a:rPr lang="es-MX" dirty="0" smtClean="0"/>
              <a:t>Informa </a:t>
            </a:r>
            <a:r>
              <a:rPr lang="es-MX" dirty="0"/>
              <a:t>de errores sólo al origen del datagrama</a:t>
            </a:r>
            <a:r>
              <a:rPr lang="es-MX" dirty="0" smtClean="0"/>
              <a:t>. No </a:t>
            </a:r>
            <a:r>
              <a:rPr lang="es-MX" dirty="0"/>
              <a:t>corrige el problema (sólo informa).</a:t>
            </a:r>
          </a:p>
          <a:p>
            <a:r>
              <a:rPr lang="es-MX" dirty="0" smtClean="0"/>
              <a:t>Los </a:t>
            </a:r>
            <a:r>
              <a:rPr lang="es-MX" dirty="0"/>
              <a:t>mensajes ICMP viajan en el campo de datos de </a:t>
            </a:r>
            <a:r>
              <a:rPr lang="es-MX" dirty="0" smtClean="0"/>
              <a:t>un </a:t>
            </a:r>
            <a:r>
              <a:rPr lang="es-MX" dirty="0"/>
              <a:t>datagrama IP.</a:t>
            </a:r>
          </a:p>
        </p:txBody>
      </p:sp>
    </p:spTree>
    <p:extLst>
      <p:ext uri="{BB962C8B-B14F-4D97-AF65-F5344CB8AC3E}">
        <p14:creationId xmlns:p14="http://schemas.microsoft.com/office/powerpoint/2010/main" val="4604038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MX" dirty="0" smtClean="0"/>
              <a:t>Lista de mensajes de control permitidos:</a:t>
            </a:r>
            <a:br>
              <a:rPr lang="es-MX" dirty="0" smtClean="0"/>
            </a:br>
            <a:endParaRPr lang="es-MX" dirty="0"/>
          </a:p>
        </p:txBody>
      </p:sp>
      <p:sp>
        <p:nvSpPr>
          <p:cNvPr id="3" name="Marcador de contenido 2"/>
          <p:cNvSpPr>
            <a:spLocks noGrp="1"/>
          </p:cNvSpPr>
          <p:nvPr>
            <p:ph idx="1"/>
          </p:nvPr>
        </p:nvSpPr>
        <p:spPr>
          <a:xfrm>
            <a:off x="628650" y="1747348"/>
            <a:ext cx="7886700" cy="4023236"/>
          </a:xfrm>
        </p:spPr>
        <p:txBody>
          <a:bodyPr>
            <a:normAutofit fontScale="55000" lnSpcReduction="20000"/>
          </a:bodyPr>
          <a:lstStyle/>
          <a:p>
            <a:r>
              <a:rPr lang="es-MX" dirty="0" smtClean="0"/>
              <a:t>0 </a:t>
            </a:r>
            <a:r>
              <a:rPr lang="es-MX" dirty="0"/>
              <a:t>- </a:t>
            </a:r>
            <a:r>
              <a:rPr lang="es-MX" dirty="0">
                <a:hlinkClick r:id="rId2" tooltip="ICMP Echo Reply"/>
              </a:rPr>
              <a:t>Echo </a:t>
            </a:r>
            <a:r>
              <a:rPr lang="es-MX" dirty="0" err="1">
                <a:hlinkClick r:id="rId2" tooltip="ICMP Echo Reply"/>
              </a:rPr>
              <a:t>Reply</a:t>
            </a:r>
            <a:endParaRPr lang="es-MX" dirty="0"/>
          </a:p>
          <a:p>
            <a:r>
              <a:rPr lang="es-MX" dirty="0"/>
              <a:t>1 - Reservado</a:t>
            </a:r>
          </a:p>
          <a:p>
            <a:r>
              <a:rPr lang="es-MX" dirty="0"/>
              <a:t>2 - Reservado</a:t>
            </a:r>
          </a:p>
          <a:p>
            <a:r>
              <a:rPr lang="es-MX" dirty="0"/>
              <a:t>3 - </a:t>
            </a:r>
            <a:r>
              <a:rPr lang="es-MX" dirty="0" err="1">
                <a:hlinkClick r:id="rId3" tooltip="ICMP Destination Unreachable"/>
              </a:rPr>
              <a:t>Destination</a:t>
            </a:r>
            <a:r>
              <a:rPr lang="es-MX" dirty="0">
                <a:hlinkClick r:id="rId3" tooltip="ICMP Destination Unreachable"/>
              </a:rPr>
              <a:t> </a:t>
            </a:r>
            <a:r>
              <a:rPr lang="es-MX" dirty="0" err="1">
                <a:hlinkClick r:id="rId3" tooltip="ICMP Destination Unreachable"/>
              </a:rPr>
              <a:t>Unreachable</a:t>
            </a:r>
            <a:endParaRPr lang="es-MX" dirty="0"/>
          </a:p>
          <a:p>
            <a:r>
              <a:rPr lang="es-MX" dirty="0"/>
              <a:t>4 - </a:t>
            </a:r>
            <a:r>
              <a:rPr lang="es-MX" dirty="0" err="1">
                <a:hlinkClick r:id="rId4" tooltip="ICMP Source Quench (aún no redactado)"/>
              </a:rPr>
              <a:t>Source</a:t>
            </a:r>
            <a:r>
              <a:rPr lang="es-MX" dirty="0">
                <a:hlinkClick r:id="rId4" tooltip="ICMP Source Quench (aún no redactado)"/>
              </a:rPr>
              <a:t> </a:t>
            </a:r>
            <a:r>
              <a:rPr lang="es-MX" dirty="0" err="1">
                <a:hlinkClick r:id="rId4" tooltip="ICMP Source Quench (aún no redactado)"/>
              </a:rPr>
              <a:t>Quench</a:t>
            </a:r>
            <a:endParaRPr lang="es-MX" dirty="0"/>
          </a:p>
          <a:p>
            <a:r>
              <a:rPr lang="es-MX" dirty="0"/>
              <a:t>5 - </a:t>
            </a:r>
            <a:r>
              <a:rPr lang="es-MX" dirty="0" err="1">
                <a:hlinkClick r:id="rId5" tooltip="ICMP Redirect Message (aún no redactado)"/>
              </a:rPr>
              <a:t>Redirect</a:t>
            </a:r>
            <a:r>
              <a:rPr lang="es-MX" dirty="0">
                <a:hlinkClick r:id="rId5" tooltip="ICMP Redirect Message (aún no redactado)"/>
              </a:rPr>
              <a:t> </a:t>
            </a:r>
            <a:r>
              <a:rPr lang="es-MX" dirty="0" err="1">
                <a:hlinkClick r:id="rId5" tooltip="ICMP Redirect Message (aún no redactado)"/>
              </a:rPr>
              <a:t>Message</a:t>
            </a:r>
            <a:endParaRPr lang="es-MX" dirty="0"/>
          </a:p>
          <a:p>
            <a:r>
              <a:rPr lang="es-MX" dirty="0"/>
              <a:t>6 - Dirección Alterna de Host</a:t>
            </a:r>
          </a:p>
          <a:p>
            <a:r>
              <a:rPr lang="es-MX" dirty="0"/>
              <a:t>7 - Reservado</a:t>
            </a:r>
          </a:p>
          <a:p>
            <a:r>
              <a:rPr lang="es-MX" dirty="0"/>
              <a:t>8 - </a:t>
            </a:r>
            <a:r>
              <a:rPr lang="es-MX" dirty="0">
                <a:hlinkClick r:id="rId6" tooltip="ICMP Echo Request"/>
              </a:rPr>
              <a:t>Echo </a:t>
            </a:r>
            <a:r>
              <a:rPr lang="es-MX" dirty="0" err="1">
                <a:hlinkClick r:id="rId6" tooltip="ICMP Echo Request"/>
              </a:rPr>
              <a:t>Request</a:t>
            </a:r>
            <a:r>
              <a:rPr lang="es-MX" dirty="0"/>
              <a:t> (Ping)</a:t>
            </a:r>
          </a:p>
          <a:p>
            <a:r>
              <a:rPr lang="es-MX" dirty="0"/>
              <a:t>9 - Anuncio de </a:t>
            </a:r>
            <a:r>
              <a:rPr lang="es-MX" dirty="0" err="1"/>
              <a:t>Router</a:t>
            </a:r>
            <a:endParaRPr lang="es-MX" dirty="0"/>
          </a:p>
          <a:p>
            <a:r>
              <a:rPr lang="es-MX" dirty="0"/>
              <a:t>10 - Solicitud de </a:t>
            </a:r>
            <a:r>
              <a:rPr lang="es-MX" dirty="0" err="1"/>
              <a:t>Router</a:t>
            </a:r>
            <a:endParaRPr lang="es-MX" dirty="0"/>
          </a:p>
          <a:p>
            <a:r>
              <a:rPr lang="es-MX" dirty="0"/>
              <a:t>11 - Tiempo Excedido</a:t>
            </a:r>
          </a:p>
          <a:p>
            <a:r>
              <a:rPr lang="es-MX" dirty="0"/>
              <a:t>12 - Problema de Parámetro</a:t>
            </a:r>
          </a:p>
          <a:p>
            <a:r>
              <a:rPr lang="es-MX" dirty="0"/>
              <a:t>13 - Marca de tiempo</a:t>
            </a:r>
          </a:p>
          <a:p>
            <a:r>
              <a:rPr lang="es-MX" dirty="0"/>
              <a:t>14 - Respuesta de Marca de tiempo</a:t>
            </a:r>
          </a:p>
          <a:p>
            <a:r>
              <a:rPr lang="es-MX" dirty="0"/>
              <a:t>15 - Petición de </a:t>
            </a:r>
            <a:r>
              <a:rPr lang="es-MX" dirty="0" smtClean="0"/>
              <a:t>Información</a:t>
            </a:r>
          </a:p>
          <a:p>
            <a:r>
              <a:rPr lang="es-MX" dirty="0" smtClean="0"/>
              <a:t>16 - Respuesta de Información</a:t>
            </a:r>
          </a:p>
          <a:p>
            <a:r>
              <a:rPr lang="es-MX" dirty="0" smtClean="0"/>
              <a:t>17 - Petición de Máscara de Dirección</a:t>
            </a:r>
          </a:p>
          <a:p>
            <a:endParaRPr lang="es-MX" dirty="0"/>
          </a:p>
        </p:txBody>
      </p:sp>
      <p:sp>
        <p:nvSpPr>
          <p:cNvPr id="4" name="Marcador de contenido 2"/>
          <p:cNvSpPr txBox="1">
            <a:spLocks/>
          </p:cNvSpPr>
          <p:nvPr/>
        </p:nvSpPr>
        <p:spPr>
          <a:xfrm>
            <a:off x="4810774" y="1747348"/>
            <a:ext cx="2610894" cy="4023236"/>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1050" dirty="0"/>
              <a:t>18 - Respuesta de Máscara de Dirección</a:t>
            </a:r>
          </a:p>
          <a:p>
            <a:r>
              <a:rPr lang="es-MX" sz="1050" dirty="0"/>
              <a:t>19 - Reservado para seguridad</a:t>
            </a:r>
          </a:p>
          <a:p>
            <a:r>
              <a:rPr lang="es-MX" sz="1050" dirty="0"/>
              <a:t>20-29 - Reservado para </a:t>
            </a:r>
            <a:r>
              <a:rPr lang="es-MX" sz="900" dirty="0"/>
              <a:t>experimentos</a:t>
            </a:r>
            <a:r>
              <a:rPr lang="es-MX" sz="1050" dirty="0"/>
              <a:t> de robustez</a:t>
            </a:r>
          </a:p>
          <a:p>
            <a:r>
              <a:rPr lang="es-MX" sz="1050" dirty="0"/>
              <a:t>30 - </a:t>
            </a:r>
            <a:r>
              <a:rPr lang="es-MX" sz="1050" dirty="0" err="1"/>
              <a:t>Traceroute</a:t>
            </a:r>
            <a:endParaRPr lang="es-MX" sz="1050" dirty="0"/>
          </a:p>
          <a:p>
            <a:r>
              <a:rPr lang="es-MX" sz="1050" dirty="0"/>
              <a:t>31 - Error de Conversión de Datagrama</a:t>
            </a:r>
          </a:p>
          <a:p>
            <a:r>
              <a:rPr lang="es-MX" sz="1050" dirty="0"/>
              <a:t>32 - Redirección de Host Móvil</a:t>
            </a:r>
          </a:p>
          <a:p>
            <a:r>
              <a:rPr lang="es-MX" sz="1050" dirty="0"/>
              <a:t>33 - </a:t>
            </a:r>
            <a:r>
              <a:rPr lang="es-MX" sz="1050" dirty="0">
                <a:hlinkClick r:id="rId7" tooltip="IPv6"/>
              </a:rPr>
              <a:t>IPv6</a:t>
            </a:r>
            <a:endParaRPr lang="es-MX" sz="1050" dirty="0"/>
          </a:p>
          <a:p>
            <a:r>
              <a:rPr lang="es-MX" sz="1050" dirty="0"/>
              <a:t>34 - Petición de Registro de Móvil</a:t>
            </a:r>
          </a:p>
          <a:p>
            <a:r>
              <a:rPr lang="es-MX" sz="1050" dirty="0"/>
              <a:t>35 - Respuesta de registro de Móvil</a:t>
            </a:r>
          </a:p>
          <a:p>
            <a:r>
              <a:rPr lang="es-MX" sz="1050" dirty="0"/>
              <a:t>36 - Petición de Nombre de Dominio</a:t>
            </a:r>
          </a:p>
          <a:p>
            <a:r>
              <a:rPr lang="es-MX" sz="1050" dirty="0"/>
              <a:t>37 - Respuesta de Nombre de Dominio</a:t>
            </a:r>
          </a:p>
          <a:p>
            <a:r>
              <a:rPr lang="es-MX" sz="1050" dirty="0"/>
              <a:t>38 - </a:t>
            </a:r>
            <a:r>
              <a:rPr lang="es-MX" sz="1050" dirty="0">
                <a:hlinkClick r:id="rId8" tooltip="SKIP"/>
              </a:rPr>
              <a:t>SKIP</a:t>
            </a:r>
            <a:r>
              <a:rPr lang="es-MX" sz="1050" dirty="0"/>
              <a:t> Protocolo de Algoritmo de Descubrimiento</a:t>
            </a:r>
          </a:p>
          <a:p>
            <a:r>
              <a:rPr lang="es-MX" sz="1050" dirty="0"/>
              <a:t>39 - </a:t>
            </a:r>
            <a:r>
              <a:rPr lang="es-MX" sz="1050" dirty="0" err="1">
                <a:hlinkClick r:id="rId9" tooltip="Photuris (aún no redactado)"/>
              </a:rPr>
              <a:t>Photuris</a:t>
            </a:r>
            <a:r>
              <a:rPr lang="es-MX" sz="1050" dirty="0"/>
              <a:t>, Fallas de Seguridad</a:t>
            </a:r>
          </a:p>
          <a:p>
            <a:r>
              <a:rPr lang="es-MX" sz="1050" dirty="0"/>
              <a:t>40-255 - Reservado</a:t>
            </a:r>
          </a:p>
          <a:p>
            <a:pPr marL="0" indent="0">
              <a:buNone/>
            </a:pPr>
            <a:endParaRPr lang="es-MX" sz="1050" dirty="0"/>
          </a:p>
        </p:txBody>
      </p:sp>
    </p:spTree>
    <p:extLst>
      <p:ext uri="{BB962C8B-B14F-4D97-AF65-F5344CB8AC3E}">
        <p14:creationId xmlns:p14="http://schemas.microsoft.com/office/powerpoint/2010/main" val="205978610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MX" b="1" u="sng" dirty="0">
                <a:latin typeface="Times New Roman" panose="02020603050405020304" pitchFamily="18" charset="0"/>
              </a:rPr>
              <a:t>Mensajes ICMP Echo (8) y Echo </a:t>
            </a:r>
            <a:r>
              <a:rPr lang="es-MX" b="1" u="sng" dirty="0" err="1">
                <a:latin typeface="Times New Roman" panose="02020603050405020304" pitchFamily="18" charset="0"/>
              </a:rPr>
              <a:t>Reply</a:t>
            </a:r>
            <a:r>
              <a:rPr lang="es-MX" b="1" u="sng" dirty="0">
                <a:latin typeface="Times New Roman" panose="02020603050405020304" pitchFamily="18" charset="0"/>
              </a:rPr>
              <a:t> (0)</a:t>
            </a:r>
            <a:r>
              <a:rPr lang="es-MX" dirty="0"/>
              <a:t/>
            </a:r>
            <a:br>
              <a:rPr lang="es-MX" dirty="0"/>
            </a:br>
            <a:endParaRPr lang="es-MX" dirty="0"/>
          </a:p>
        </p:txBody>
      </p:sp>
      <p:pic>
        <p:nvPicPr>
          <p:cNvPr id="1026" name="Picture 2" descr="Mensaje+ICMP-Internet+Control+Message+Protocol.+Tipo+Echo">
            <a:hlinkClick r:id="rId2"/>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382"/>
          <a:stretch/>
        </p:blipFill>
        <p:spPr bwMode="auto">
          <a:xfrm>
            <a:off x="2844264" y="4095446"/>
            <a:ext cx="3455472" cy="2290053"/>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6"/>
          <p:cNvSpPr/>
          <p:nvPr/>
        </p:nvSpPr>
        <p:spPr>
          <a:xfrm>
            <a:off x="544883" y="1893367"/>
            <a:ext cx="7844424" cy="2977739"/>
          </a:xfrm>
          <a:prstGeom prst="rect">
            <a:avLst/>
          </a:prstGeom>
        </p:spPr>
        <p:txBody>
          <a:bodyPr vert="horz" lIns="68580" tIns="34290" rIns="68580" bIns="34290" rtlCol="0">
            <a:normAutofit/>
          </a:bodyPr>
          <a:lstStyle/>
          <a:p>
            <a:pPr marL="171450" indent="-171450">
              <a:lnSpc>
                <a:spcPct val="90000"/>
              </a:lnSpc>
              <a:spcBef>
                <a:spcPts val="750"/>
              </a:spcBef>
              <a:buFont typeface="Arial" panose="020B0604020202020204" pitchFamily="34" charset="0"/>
              <a:buChar char="•"/>
            </a:pPr>
            <a:r>
              <a:rPr lang="es-MX" sz="1500" dirty="0"/>
              <a:t> </a:t>
            </a:r>
            <a:r>
              <a:rPr lang="es-MX" sz="1500" dirty="0"/>
              <a:t>Los </a:t>
            </a:r>
            <a:r>
              <a:rPr lang="es-MX" sz="1500" dirty="0"/>
              <a:t>mensajes de echo son utilizados para detectar si otro equipo está activo en la red. Es utilizado por el comando Ping. El host que envía el mensaje de petición (</a:t>
            </a:r>
            <a:r>
              <a:rPr lang="es-MX" sz="1500" dirty="0" err="1"/>
              <a:t>request</a:t>
            </a:r>
            <a:r>
              <a:rPr lang="es-MX" sz="1500" dirty="0"/>
              <a:t>) inicializa los campos </a:t>
            </a:r>
            <a:r>
              <a:rPr lang="es-MX" sz="1500" dirty="0" err="1"/>
              <a:t>identifier</a:t>
            </a:r>
            <a:r>
              <a:rPr lang="es-MX" sz="1500" dirty="0"/>
              <a:t>, </a:t>
            </a:r>
            <a:r>
              <a:rPr lang="es-MX" sz="1500" dirty="0" err="1"/>
              <a:t>sequence</a:t>
            </a:r>
            <a:r>
              <a:rPr lang="es-MX" sz="1500" dirty="0"/>
              <a:t> </a:t>
            </a:r>
            <a:r>
              <a:rPr lang="es-MX" sz="1500" dirty="0" err="1"/>
              <a:t>number</a:t>
            </a:r>
            <a:r>
              <a:rPr lang="es-MX" sz="1500" dirty="0"/>
              <a:t> a valores escogidos por él, así como el contenido de los datos (data</a:t>
            </a:r>
            <a:r>
              <a:rPr lang="es-MX" sz="1500" dirty="0"/>
              <a:t>).</a:t>
            </a:r>
          </a:p>
          <a:p>
            <a:pPr marL="171450" indent="-171450">
              <a:lnSpc>
                <a:spcPct val="90000"/>
              </a:lnSpc>
              <a:spcBef>
                <a:spcPts val="750"/>
              </a:spcBef>
              <a:buFont typeface="Arial" panose="020B0604020202020204" pitchFamily="34" charset="0"/>
              <a:buChar char="•"/>
            </a:pPr>
            <a:r>
              <a:rPr lang="es-MX" sz="1500" dirty="0"/>
              <a:t> </a:t>
            </a:r>
            <a:r>
              <a:rPr lang="es-MX" sz="1500" dirty="0"/>
              <a:t>El host receptor de la </a:t>
            </a:r>
            <a:r>
              <a:rPr lang="es-MX" sz="1500" dirty="0"/>
              <a:t>petición cambia </a:t>
            </a:r>
            <a:r>
              <a:rPr lang="es-MX" sz="1500" dirty="0"/>
              <a:t>el tipo de mensaje a Echo </a:t>
            </a:r>
            <a:r>
              <a:rPr lang="es-MX" sz="1500" dirty="0" err="1"/>
              <a:t>Reply</a:t>
            </a:r>
            <a:r>
              <a:rPr lang="es-MX" sz="1500" dirty="0"/>
              <a:t> (0) </a:t>
            </a:r>
            <a:r>
              <a:rPr lang="es-MX" sz="1500" dirty="0"/>
              <a:t>y devuelve el datagrama al emisor con los mismos valores en los campos </a:t>
            </a:r>
            <a:r>
              <a:rPr lang="es-MX" sz="1500" dirty="0" err="1"/>
              <a:t>identifier</a:t>
            </a:r>
            <a:r>
              <a:rPr lang="es-MX" sz="1500" dirty="0"/>
              <a:t>, </a:t>
            </a:r>
            <a:r>
              <a:rPr lang="es-MX" sz="1500" dirty="0" err="1"/>
              <a:t>sequence</a:t>
            </a:r>
            <a:r>
              <a:rPr lang="es-MX" sz="1500" dirty="0"/>
              <a:t> </a:t>
            </a:r>
            <a:r>
              <a:rPr lang="es-MX" sz="1500" dirty="0" err="1"/>
              <a:t>number</a:t>
            </a:r>
            <a:r>
              <a:rPr lang="es-MX" sz="1500" dirty="0"/>
              <a:t> y contenido que recibió, es decir realiza un ‘eco’ del mensaje recibido. </a:t>
            </a:r>
          </a:p>
        </p:txBody>
      </p:sp>
    </p:spTree>
    <p:extLst>
      <p:ext uri="{BB962C8B-B14F-4D97-AF65-F5344CB8AC3E}">
        <p14:creationId xmlns:p14="http://schemas.microsoft.com/office/powerpoint/2010/main" val="39725395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7504" y="638200"/>
            <a:ext cx="9036496" cy="990600"/>
          </a:xfrm>
        </p:spPr>
        <p:txBody>
          <a:bodyPr>
            <a:normAutofit fontScale="90000"/>
          </a:bodyPr>
          <a:lstStyle/>
          <a:p>
            <a:r>
              <a:rPr lang="es-MX" b="1" u="sng" dirty="0"/>
              <a:t>Mensaje ICMP </a:t>
            </a:r>
            <a:r>
              <a:rPr lang="es-MX" b="1" u="sng" dirty="0" err="1"/>
              <a:t>Destination</a:t>
            </a:r>
            <a:r>
              <a:rPr lang="es-MX" b="1" u="sng" dirty="0"/>
              <a:t> </a:t>
            </a:r>
            <a:r>
              <a:rPr lang="es-MX" b="1" u="sng" dirty="0" err="1"/>
              <a:t>Unreachable</a:t>
            </a:r>
            <a:r>
              <a:rPr lang="es-MX" b="1" u="sng" dirty="0"/>
              <a:t> (3)</a:t>
            </a:r>
            <a:r>
              <a:rPr lang="es-MX" dirty="0"/>
              <a:t/>
            </a:r>
            <a:br>
              <a:rPr lang="es-MX" dirty="0"/>
            </a:br>
            <a:endParaRPr lang="es-MX" dirty="0"/>
          </a:p>
        </p:txBody>
      </p:sp>
      <p:sp>
        <p:nvSpPr>
          <p:cNvPr id="3" name="Marcador de contenido 2"/>
          <p:cNvSpPr>
            <a:spLocks noGrp="1"/>
          </p:cNvSpPr>
          <p:nvPr>
            <p:ph idx="1"/>
          </p:nvPr>
        </p:nvSpPr>
        <p:spPr>
          <a:xfrm>
            <a:off x="628650" y="1728559"/>
            <a:ext cx="7886700" cy="3263504"/>
          </a:xfrm>
        </p:spPr>
        <p:txBody>
          <a:bodyPr>
            <a:normAutofit/>
          </a:bodyPr>
          <a:lstStyle/>
          <a:p>
            <a:r>
              <a:rPr lang="es-MX" sz="1800" dirty="0"/>
              <a:t> </a:t>
            </a:r>
            <a:r>
              <a:rPr lang="es-MX" sz="1800" dirty="0"/>
              <a:t>Si </a:t>
            </a:r>
            <a:r>
              <a:rPr lang="es-MX" sz="1800" dirty="0"/>
              <a:t>este mensaje es recibido desde un </a:t>
            </a:r>
            <a:r>
              <a:rPr lang="es-MX" sz="1800" dirty="0" err="1"/>
              <a:t>router</a:t>
            </a:r>
            <a:r>
              <a:rPr lang="es-MX" sz="1800" dirty="0"/>
              <a:t> intermedio nos indicará que el </a:t>
            </a:r>
            <a:r>
              <a:rPr lang="es-MX" sz="1800" dirty="0" err="1"/>
              <a:t>router</a:t>
            </a:r>
            <a:r>
              <a:rPr lang="es-MX" sz="1800" dirty="0"/>
              <a:t> considera la dirección IP destino como inalcanzable</a:t>
            </a:r>
            <a:r>
              <a:rPr lang="es-MX" sz="1800" dirty="0"/>
              <a:t>.</a:t>
            </a:r>
            <a:r>
              <a:rPr lang="es-MX" sz="1800" dirty="0"/>
              <a:t/>
            </a:r>
            <a:br>
              <a:rPr lang="es-MX" sz="1800" dirty="0"/>
            </a:br>
            <a:endParaRPr lang="es-MX" sz="1800" dirty="0"/>
          </a:p>
          <a:p>
            <a:r>
              <a:rPr lang="es-MX" sz="1800" dirty="0"/>
              <a:t> </a:t>
            </a:r>
            <a:r>
              <a:rPr lang="es-MX" sz="1800" dirty="0"/>
              <a:t>Si </a:t>
            </a:r>
            <a:r>
              <a:rPr lang="es-MX" sz="1800" dirty="0"/>
              <a:t>el mensaje es recibido desde el equipo </a:t>
            </a:r>
            <a:r>
              <a:rPr lang="es-MX" sz="1800" dirty="0"/>
              <a:t>destino (host) </a:t>
            </a:r>
            <a:r>
              <a:rPr lang="es-MX" sz="1800" dirty="0"/>
              <a:t>nos indicará que el protocolo especificado en campo </a:t>
            </a:r>
            <a:r>
              <a:rPr lang="es-MX" sz="1800" dirty="0" err="1"/>
              <a:t>protocol</a:t>
            </a:r>
            <a:r>
              <a:rPr lang="es-MX" sz="1800" dirty="0"/>
              <a:t> </a:t>
            </a:r>
            <a:r>
              <a:rPr lang="es-MX" sz="1800" dirty="0" err="1"/>
              <a:t>number</a:t>
            </a:r>
            <a:r>
              <a:rPr lang="es-MX" sz="1800" dirty="0"/>
              <a:t> del datagrama original no está activo o que el puerto especificado no está activo.</a:t>
            </a:r>
          </a:p>
          <a:p>
            <a:endParaRPr lang="es-MX" sz="1800" dirty="0"/>
          </a:p>
        </p:txBody>
      </p:sp>
      <p:pic>
        <p:nvPicPr>
          <p:cNvPr id="2050" name="Picture 2" descr="Mensaje+ICMP-Internet+Control+Message+Protocol.+Tipo+Destination+Unreach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3399" y="4036822"/>
            <a:ext cx="2857500" cy="132159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a 3"/>
          <p:cNvGraphicFramePr>
            <a:graphicFrameLocks noGrp="1"/>
          </p:cNvGraphicFramePr>
          <p:nvPr>
            <p:extLst/>
          </p:nvPr>
        </p:nvGraphicFramePr>
        <p:xfrm>
          <a:off x="4697260" y="3342272"/>
          <a:ext cx="4239980" cy="2396494"/>
        </p:xfrm>
        <a:graphic>
          <a:graphicData uri="http://schemas.openxmlformats.org/drawingml/2006/table">
            <a:tbl>
              <a:tblPr/>
              <a:tblGrid>
                <a:gridCol w="695195"/>
                <a:gridCol w="3544785"/>
              </a:tblGrid>
              <a:tr h="137160">
                <a:tc>
                  <a:txBody>
                    <a:bodyPr/>
                    <a:lstStyle/>
                    <a:p>
                      <a:pPr algn="ctr"/>
                      <a:r>
                        <a:rPr lang="es-MX" sz="900" b="1" dirty="0">
                          <a:effectLst/>
                        </a:rPr>
                        <a:t>Código</a:t>
                      </a:r>
                      <a:endParaRPr lang="es-MX" sz="900" dirty="0">
                        <a:effectLst/>
                      </a:endParaRPr>
                    </a:p>
                  </a:txBody>
                  <a:tcPr marL="47993" marR="479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r>
                        <a:rPr lang="es-MX" sz="900" b="1">
                          <a:effectLst/>
                        </a:rPr>
                        <a:t>Valor</a:t>
                      </a:r>
                      <a:endParaRPr lang="es-MX" sz="900">
                        <a:effectLst/>
                      </a:endParaRPr>
                    </a:p>
                  </a:txBody>
                  <a:tcPr marL="47993" marR="479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37160">
                <a:tc>
                  <a:txBody>
                    <a:bodyPr/>
                    <a:lstStyle/>
                    <a:p>
                      <a:r>
                        <a:rPr lang="es-MX" sz="900">
                          <a:effectLst/>
                        </a:rPr>
                        <a:t>0</a:t>
                      </a:r>
                    </a:p>
                  </a:txBody>
                  <a:tcPr marL="47993" marR="479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s-MX" sz="900">
                          <a:effectLst/>
                        </a:rPr>
                        <a:t>Net unreachable</a:t>
                      </a:r>
                    </a:p>
                  </a:txBody>
                  <a:tcPr marL="47993" marR="479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37160">
                <a:tc>
                  <a:txBody>
                    <a:bodyPr/>
                    <a:lstStyle/>
                    <a:p>
                      <a:r>
                        <a:rPr lang="es-MX" sz="900">
                          <a:effectLst/>
                        </a:rPr>
                        <a:t>1</a:t>
                      </a:r>
                    </a:p>
                  </a:txBody>
                  <a:tcPr marL="47993" marR="479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s-MX" sz="900">
                          <a:effectLst/>
                        </a:rPr>
                        <a:t>Host unreachable</a:t>
                      </a:r>
                    </a:p>
                  </a:txBody>
                  <a:tcPr marL="47993" marR="479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37160">
                <a:tc>
                  <a:txBody>
                    <a:bodyPr/>
                    <a:lstStyle/>
                    <a:p>
                      <a:r>
                        <a:rPr lang="es-MX" sz="900">
                          <a:effectLst/>
                        </a:rPr>
                        <a:t>2</a:t>
                      </a:r>
                    </a:p>
                  </a:txBody>
                  <a:tcPr marL="47993" marR="479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s-MX" sz="900">
                          <a:effectLst/>
                        </a:rPr>
                        <a:t>Protocol unreachable</a:t>
                      </a:r>
                    </a:p>
                  </a:txBody>
                  <a:tcPr marL="47993" marR="479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37160">
                <a:tc>
                  <a:txBody>
                    <a:bodyPr/>
                    <a:lstStyle/>
                    <a:p>
                      <a:r>
                        <a:rPr lang="es-MX" sz="900">
                          <a:effectLst/>
                        </a:rPr>
                        <a:t>3</a:t>
                      </a:r>
                    </a:p>
                  </a:txBody>
                  <a:tcPr marL="47993" marR="479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s-MX" sz="900">
                          <a:effectLst/>
                        </a:rPr>
                        <a:t>Port unreachable</a:t>
                      </a:r>
                    </a:p>
                  </a:txBody>
                  <a:tcPr marL="47993" marR="479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69547">
                <a:tc>
                  <a:txBody>
                    <a:bodyPr/>
                    <a:lstStyle/>
                    <a:p>
                      <a:r>
                        <a:rPr lang="es-MX" sz="900">
                          <a:effectLst/>
                        </a:rPr>
                        <a:t>4</a:t>
                      </a:r>
                    </a:p>
                  </a:txBody>
                  <a:tcPr marL="47993" marR="479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US" sz="900">
                          <a:effectLst/>
                        </a:rPr>
                        <a:t>Fragmentation needed and don’t fragment bit was set</a:t>
                      </a:r>
                    </a:p>
                  </a:txBody>
                  <a:tcPr marL="47993" marR="479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37160">
                <a:tc>
                  <a:txBody>
                    <a:bodyPr/>
                    <a:lstStyle/>
                    <a:p>
                      <a:r>
                        <a:rPr lang="es-MX" sz="900">
                          <a:effectLst/>
                        </a:rPr>
                        <a:t>5</a:t>
                      </a:r>
                    </a:p>
                  </a:txBody>
                  <a:tcPr marL="47993" marR="479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s-MX" sz="900">
                          <a:effectLst/>
                        </a:rPr>
                        <a:t>Source route failed</a:t>
                      </a:r>
                    </a:p>
                  </a:txBody>
                  <a:tcPr marL="47993" marR="479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37160">
                <a:tc>
                  <a:txBody>
                    <a:bodyPr/>
                    <a:lstStyle/>
                    <a:p>
                      <a:r>
                        <a:rPr lang="es-MX" sz="900">
                          <a:effectLst/>
                        </a:rPr>
                        <a:t>6</a:t>
                      </a:r>
                    </a:p>
                  </a:txBody>
                  <a:tcPr marL="47993" marR="479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s-MX" sz="900">
                          <a:effectLst/>
                        </a:rPr>
                        <a:t>Destination network unknown</a:t>
                      </a:r>
                    </a:p>
                  </a:txBody>
                  <a:tcPr marL="47993" marR="479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37160">
                <a:tc>
                  <a:txBody>
                    <a:bodyPr/>
                    <a:lstStyle/>
                    <a:p>
                      <a:r>
                        <a:rPr lang="es-MX" sz="900">
                          <a:effectLst/>
                        </a:rPr>
                        <a:t>7</a:t>
                      </a:r>
                    </a:p>
                  </a:txBody>
                  <a:tcPr marL="47993" marR="479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s-MX" sz="900">
                          <a:effectLst/>
                        </a:rPr>
                        <a:t>Destination host unknown</a:t>
                      </a:r>
                    </a:p>
                  </a:txBody>
                  <a:tcPr marL="47993" marR="479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37160">
                <a:tc>
                  <a:txBody>
                    <a:bodyPr/>
                    <a:lstStyle/>
                    <a:p>
                      <a:r>
                        <a:rPr lang="es-MX" sz="900">
                          <a:effectLst/>
                        </a:rPr>
                        <a:t>8</a:t>
                      </a:r>
                    </a:p>
                  </a:txBody>
                  <a:tcPr marL="47993" marR="479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s-MX" sz="900">
                          <a:effectLst/>
                        </a:rPr>
                        <a:t>Source host isolated</a:t>
                      </a:r>
                    </a:p>
                  </a:txBody>
                  <a:tcPr marL="47993" marR="479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37160">
                <a:tc>
                  <a:txBody>
                    <a:bodyPr/>
                    <a:lstStyle/>
                    <a:p>
                      <a:r>
                        <a:rPr lang="es-MX" sz="900">
                          <a:effectLst/>
                        </a:rPr>
                        <a:t>9</a:t>
                      </a:r>
                    </a:p>
                  </a:txBody>
                  <a:tcPr marL="47993" marR="479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US" sz="900">
                          <a:effectLst/>
                        </a:rPr>
                        <a:t>Destination network is administratively prohibited</a:t>
                      </a:r>
                    </a:p>
                  </a:txBody>
                  <a:tcPr marL="47993" marR="479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37160">
                <a:tc>
                  <a:txBody>
                    <a:bodyPr/>
                    <a:lstStyle/>
                    <a:p>
                      <a:r>
                        <a:rPr lang="es-MX" sz="900">
                          <a:effectLst/>
                        </a:rPr>
                        <a:t>10</a:t>
                      </a:r>
                    </a:p>
                  </a:txBody>
                  <a:tcPr marL="47993" marR="479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US" sz="900">
                          <a:effectLst/>
                        </a:rPr>
                        <a:t>Destination host is administratively prohibited</a:t>
                      </a:r>
                    </a:p>
                  </a:txBody>
                  <a:tcPr marL="47993" marR="479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69547">
                <a:tc>
                  <a:txBody>
                    <a:bodyPr/>
                    <a:lstStyle/>
                    <a:p>
                      <a:r>
                        <a:rPr lang="es-MX" sz="900">
                          <a:effectLst/>
                        </a:rPr>
                        <a:t>11</a:t>
                      </a:r>
                    </a:p>
                  </a:txBody>
                  <a:tcPr marL="47993" marR="479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US" sz="900">
                          <a:effectLst/>
                        </a:rPr>
                        <a:t>Destination network unreacheable for type of service</a:t>
                      </a:r>
                    </a:p>
                  </a:txBody>
                  <a:tcPr marL="47993" marR="479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37160">
                <a:tc>
                  <a:txBody>
                    <a:bodyPr/>
                    <a:lstStyle/>
                    <a:p>
                      <a:r>
                        <a:rPr lang="es-MX" sz="900">
                          <a:effectLst/>
                        </a:rPr>
                        <a:t>12</a:t>
                      </a:r>
                    </a:p>
                  </a:txBody>
                  <a:tcPr marL="47993" marR="479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US" sz="900">
                          <a:effectLst/>
                        </a:rPr>
                        <a:t>Destination host unreacheable for type of service</a:t>
                      </a:r>
                    </a:p>
                  </a:txBody>
                  <a:tcPr marL="47993" marR="479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37160">
                <a:tc>
                  <a:txBody>
                    <a:bodyPr/>
                    <a:lstStyle/>
                    <a:p>
                      <a:r>
                        <a:rPr lang="es-MX" sz="900">
                          <a:effectLst/>
                        </a:rPr>
                        <a:t>13</a:t>
                      </a:r>
                    </a:p>
                  </a:txBody>
                  <a:tcPr marL="47993" marR="479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s-MX" sz="900">
                          <a:effectLst/>
                        </a:rPr>
                        <a:t>Communication Administratively prohibited</a:t>
                      </a:r>
                    </a:p>
                  </a:txBody>
                  <a:tcPr marL="47993" marR="479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37160">
                <a:tc>
                  <a:txBody>
                    <a:bodyPr/>
                    <a:lstStyle/>
                    <a:p>
                      <a:r>
                        <a:rPr lang="es-MX" sz="900">
                          <a:effectLst/>
                        </a:rPr>
                        <a:t>14</a:t>
                      </a:r>
                    </a:p>
                  </a:txBody>
                  <a:tcPr marL="47993" marR="479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s-MX" sz="900" dirty="0">
                          <a:effectLst/>
                        </a:rPr>
                        <a:t>Host </a:t>
                      </a:r>
                      <a:r>
                        <a:rPr lang="es-MX" sz="900" dirty="0" err="1">
                          <a:effectLst/>
                        </a:rPr>
                        <a:t>precedence</a:t>
                      </a:r>
                      <a:r>
                        <a:rPr lang="es-MX" sz="900" dirty="0">
                          <a:effectLst/>
                        </a:rPr>
                        <a:t> </a:t>
                      </a:r>
                      <a:r>
                        <a:rPr lang="es-MX" sz="900" dirty="0" err="1">
                          <a:effectLst/>
                        </a:rPr>
                        <a:t>violation</a:t>
                      </a:r>
                      <a:endParaRPr lang="es-MX" sz="900" dirty="0">
                        <a:effectLst/>
                      </a:endParaRPr>
                    </a:p>
                  </a:txBody>
                  <a:tcPr marL="47993" marR="479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37160">
                <a:tc>
                  <a:txBody>
                    <a:bodyPr/>
                    <a:lstStyle/>
                    <a:p>
                      <a:r>
                        <a:rPr lang="es-MX" sz="900">
                          <a:effectLst/>
                        </a:rPr>
                        <a:t>15</a:t>
                      </a:r>
                    </a:p>
                  </a:txBody>
                  <a:tcPr marL="47993" marR="479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s-MX" sz="900" dirty="0" err="1">
                          <a:effectLst/>
                        </a:rPr>
                        <a:t>Precedence</a:t>
                      </a:r>
                      <a:r>
                        <a:rPr lang="es-MX" sz="900" dirty="0">
                          <a:effectLst/>
                        </a:rPr>
                        <a:t> </a:t>
                      </a:r>
                      <a:r>
                        <a:rPr lang="es-MX" sz="900" dirty="0" err="1">
                          <a:effectLst/>
                        </a:rPr>
                        <a:t>cutoff</a:t>
                      </a:r>
                      <a:r>
                        <a:rPr lang="es-MX" sz="900" dirty="0">
                          <a:effectLst/>
                        </a:rPr>
                        <a:t> in </a:t>
                      </a:r>
                      <a:r>
                        <a:rPr lang="es-MX" sz="900" dirty="0" err="1">
                          <a:effectLst/>
                        </a:rPr>
                        <a:t>effect</a:t>
                      </a:r>
                      <a:endParaRPr lang="es-MX" sz="900" dirty="0">
                        <a:effectLst/>
                      </a:endParaRPr>
                    </a:p>
                  </a:txBody>
                  <a:tcPr marL="47993" marR="479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50478046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u="sng" dirty="0"/>
              <a:t>Mensaje ICMP </a:t>
            </a:r>
            <a:r>
              <a:rPr lang="es-MX" b="1" u="sng" dirty="0" err="1"/>
              <a:t>Redirect</a:t>
            </a:r>
            <a:r>
              <a:rPr lang="es-MX" b="1" u="sng" dirty="0"/>
              <a:t> (5</a:t>
            </a:r>
            <a:r>
              <a:rPr lang="es-MX" b="1" u="sng" dirty="0" smtClean="0"/>
              <a:t>)</a:t>
            </a:r>
            <a:endParaRPr lang="es-MX" dirty="0"/>
          </a:p>
        </p:txBody>
      </p:sp>
      <p:sp>
        <p:nvSpPr>
          <p:cNvPr id="3" name="Marcador de contenido 2"/>
          <p:cNvSpPr>
            <a:spLocks noGrp="1"/>
          </p:cNvSpPr>
          <p:nvPr>
            <p:ph idx="1"/>
          </p:nvPr>
        </p:nvSpPr>
        <p:spPr/>
        <p:txBody>
          <a:bodyPr>
            <a:normAutofit/>
          </a:bodyPr>
          <a:lstStyle/>
          <a:p>
            <a:r>
              <a:rPr lang="es-MX" sz="1500" dirty="0"/>
              <a:t>El </a:t>
            </a:r>
            <a:r>
              <a:rPr lang="es-MX" sz="1500" dirty="0"/>
              <a:t>ICMP </a:t>
            </a:r>
            <a:r>
              <a:rPr lang="es-MX" sz="1500" dirty="0" err="1"/>
              <a:t>redirect</a:t>
            </a:r>
            <a:r>
              <a:rPr lang="es-MX" sz="1500" dirty="0"/>
              <a:t> es un mecanismo que permite a los </a:t>
            </a:r>
            <a:r>
              <a:rPr lang="es-MX" sz="1500" dirty="0" err="1"/>
              <a:t>router</a:t>
            </a:r>
            <a:r>
              <a:rPr lang="es-MX" sz="1500" dirty="0"/>
              <a:t> transmitir información de </a:t>
            </a:r>
            <a:r>
              <a:rPr lang="es-MX" sz="1500" dirty="0" err="1"/>
              <a:t>routing</a:t>
            </a:r>
            <a:r>
              <a:rPr lang="es-MX" sz="1500" dirty="0"/>
              <a:t> a los host. Este mensaje informa a un host para que actualice su información de </a:t>
            </a:r>
            <a:r>
              <a:rPr lang="es-MX" sz="1500" dirty="0" err="1"/>
              <a:t>routing</a:t>
            </a:r>
            <a:r>
              <a:rPr lang="es-MX" sz="1500" dirty="0"/>
              <a:t>.</a:t>
            </a:r>
            <a:r>
              <a:rPr lang="es-MX" sz="1500" dirty="0"/>
              <a:t/>
            </a:r>
            <a:br>
              <a:rPr lang="es-MX" sz="1500" dirty="0"/>
            </a:br>
            <a:endParaRPr lang="es-MX" sz="1500" dirty="0"/>
          </a:p>
          <a:p>
            <a:r>
              <a:rPr lang="es-MX" sz="1500" dirty="0"/>
              <a:t> </a:t>
            </a:r>
            <a:r>
              <a:rPr lang="es-MX" sz="1500" dirty="0"/>
              <a:t>Si </a:t>
            </a:r>
            <a:r>
              <a:rPr lang="es-MX" sz="1500" dirty="0"/>
              <a:t>el mensaje es recibido desde un </a:t>
            </a:r>
            <a:r>
              <a:rPr lang="es-MX" sz="1500" dirty="0" err="1"/>
              <a:t>router</a:t>
            </a:r>
            <a:r>
              <a:rPr lang="es-MX" sz="1500" dirty="0"/>
              <a:t> intermedio nos indicará que el host debe enviar futuros mensajes a un  </a:t>
            </a:r>
            <a:r>
              <a:rPr lang="es-MX" sz="1500" dirty="0" err="1"/>
              <a:t>router</a:t>
            </a:r>
            <a:r>
              <a:rPr lang="es-MX" sz="1500" dirty="0"/>
              <a:t> alternativo cuya dirección IP es especificada en el mensaje ICMP. Este </a:t>
            </a:r>
            <a:r>
              <a:rPr lang="es-MX" sz="1500" dirty="0" err="1"/>
              <a:t>router</a:t>
            </a:r>
            <a:r>
              <a:rPr lang="es-MX" sz="1500" dirty="0"/>
              <a:t> alternativo deberá estar en la misma subred que el host que envía el datagrama y el </a:t>
            </a:r>
            <a:r>
              <a:rPr lang="es-MX" sz="1500" dirty="0" err="1"/>
              <a:t>router</a:t>
            </a:r>
            <a:r>
              <a:rPr lang="es-MX" sz="1500" dirty="0"/>
              <a:t> que lo devuelve</a:t>
            </a:r>
            <a:r>
              <a:rPr lang="es-MX" sz="1500" dirty="0"/>
              <a:t>.</a:t>
            </a:r>
            <a:endParaRPr lang="es-MX" sz="1500" dirty="0"/>
          </a:p>
          <a:p>
            <a:r>
              <a:rPr lang="es-MX" sz="1500" dirty="0"/>
              <a:t>Códigos causa de redirección:</a:t>
            </a:r>
          </a:p>
          <a:p>
            <a:r>
              <a:rPr lang="es-MX" sz="1500" dirty="0"/>
              <a:t>0</a:t>
            </a:r>
            <a:r>
              <a:rPr lang="es-MX" sz="1500" dirty="0"/>
              <a:t>. Error de red</a:t>
            </a:r>
          </a:p>
          <a:p>
            <a:r>
              <a:rPr lang="es-MX" sz="1500" dirty="0"/>
              <a:t>1. Error de host</a:t>
            </a:r>
          </a:p>
          <a:p>
            <a:r>
              <a:rPr lang="es-MX" sz="1500" dirty="0"/>
              <a:t>2. Error de tipo de servicio (TOS) y red</a:t>
            </a:r>
          </a:p>
          <a:p>
            <a:r>
              <a:rPr lang="es-MX" sz="1500" dirty="0"/>
              <a:t>3. Error de tipo de servicio (TOS) y host </a:t>
            </a:r>
          </a:p>
          <a:p>
            <a:endParaRPr lang="es-MX" sz="1500" dirty="0"/>
          </a:p>
        </p:txBody>
      </p:sp>
      <p:pic>
        <p:nvPicPr>
          <p:cNvPr id="3074" name="Picture 2" descr="Mensaje+ICMP-Internet+Control+Message+Protocol.+Tipo+Redir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0014" y="3573016"/>
            <a:ext cx="3477511" cy="1599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6468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¿Porqué Email Tracking?</a:t>
            </a:r>
            <a:endParaRPr lang="es-MX" dirty="0"/>
          </a:p>
        </p:txBody>
      </p:sp>
      <p:sp>
        <p:nvSpPr>
          <p:cNvPr id="3" name="2 Marcador de contenido"/>
          <p:cNvSpPr>
            <a:spLocks noGrp="1"/>
          </p:cNvSpPr>
          <p:nvPr>
            <p:ph idx="1"/>
          </p:nvPr>
        </p:nvSpPr>
        <p:spPr/>
        <p:txBody>
          <a:bodyPr/>
          <a:lstStyle/>
          <a:p>
            <a:pPr algn="just"/>
            <a:r>
              <a:rPr lang="es-MX" dirty="0" smtClean="0"/>
              <a:t>Más del 97% del correo electrónico es </a:t>
            </a:r>
            <a:r>
              <a:rPr lang="es-MX" dirty="0" err="1" smtClean="0"/>
              <a:t>spam</a:t>
            </a:r>
            <a:r>
              <a:rPr lang="es-MX" dirty="0" smtClean="0"/>
              <a:t>. El </a:t>
            </a:r>
            <a:r>
              <a:rPr lang="es-MX" dirty="0" err="1" smtClean="0"/>
              <a:t>spam</a:t>
            </a:r>
            <a:r>
              <a:rPr lang="es-MX" dirty="0" smtClean="0"/>
              <a:t> puede ser inofensivo pero molesto, puede contener virus o puede tratar de engañar a alguien a renunciar a las señas personales que a su vez conduce al fraude.</a:t>
            </a:r>
            <a:endParaRPr lang="es-MX" dirty="0"/>
          </a:p>
        </p:txBody>
      </p:sp>
      <p:pic>
        <p:nvPicPr>
          <p:cNvPr id="21506" name="Picture 2" descr="https://encrypted-tbn1.gstatic.com/images?q=tbn:ANd9GcRTHfhRePczAnb7rbytU8W0yQ5z7XSXwmtrs6tl_lnWgeQYqHDz2CylOEdW"/>
          <p:cNvPicPr>
            <a:picLocks noChangeAspect="1" noChangeArrowheads="1"/>
          </p:cNvPicPr>
          <p:nvPr/>
        </p:nvPicPr>
        <p:blipFill>
          <a:blip r:embed="rId2" cstate="print"/>
          <a:srcRect/>
          <a:stretch>
            <a:fillRect/>
          </a:stretch>
        </p:blipFill>
        <p:spPr bwMode="auto">
          <a:xfrm>
            <a:off x="2411760" y="4437112"/>
            <a:ext cx="2619375" cy="1743076"/>
          </a:xfrm>
          <a:prstGeom prst="rect">
            <a:avLst/>
          </a:prstGeom>
          <a:noFill/>
        </p:spPr>
      </p:pic>
      <p:pic>
        <p:nvPicPr>
          <p:cNvPr id="21508" name="Picture 4" descr="https://encrypted-tbn0.gstatic.com/images?q=tbn:ANd9GcQ29EC073xVXAr_qNUffALeWoycKcC5TZ1GZVl8J8P_I2xzGHqMEMpkpK3P"/>
          <p:cNvPicPr>
            <a:picLocks noChangeAspect="1" noChangeArrowheads="1"/>
          </p:cNvPicPr>
          <p:nvPr/>
        </p:nvPicPr>
        <p:blipFill>
          <a:blip r:embed="rId3" cstate="print"/>
          <a:srcRect/>
          <a:stretch>
            <a:fillRect/>
          </a:stretch>
        </p:blipFill>
        <p:spPr bwMode="auto">
          <a:xfrm>
            <a:off x="5436096" y="4149080"/>
            <a:ext cx="2114550" cy="2162176"/>
          </a:xfrm>
          <a:prstGeom prst="rect">
            <a:avLst/>
          </a:prstGeom>
          <a:noFill/>
        </p:spPr>
      </p:pic>
    </p:spTree>
    <p:extLst>
      <p:ext uri="{BB962C8B-B14F-4D97-AF65-F5344CB8AC3E}">
        <p14:creationId xmlns:p14="http://schemas.microsoft.com/office/powerpoint/2010/main" val="23587385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u="sng" dirty="0"/>
              <a:t>Mensaje ICMP </a:t>
            </a:r>
            <a:r>
              <a:rPr lang="es-MX" b="1" u="sng" dirty="0" err="1"/>
              <a:t>Redirect</a:t>
            </a:r>
            <a:r>
              <a:rPr lang="es-MX" b="1" u="sng" dirty="0"/>
              <a:t> (5)</a:t>
            </a:r>
            <a:endParaRPr lang="es-MX" dirty="0"/>
          </a:p>
        </p:txBody>
      </p:sp>
      <p:pic>
        <p:nvPicPr>
          <p:cNvPr id="4" name="Marcador de contenido 3"/>
          <p:cNvPicPr>
            <a:picLocks noGrp="1" noChangeAspect="1"/>
          </p:cNvPicPr>
          <p:nvPr>
            <p:ph idx="1"/>
          </p:nvPr>
        </p:nvPicPr>
        <p:blipFill>
          <a:blip r:embed="rId2"/>
          <a:stretch>
            <a:fillRect/>
          </a:stretch>
        </p:blipFill>
        <p:spPr>
          <a:xfrm>
            <a:off x="1928813" y="2483049"/>
            <a:ext cx="5286375" cy="2750344"/>
          </a:xfrm>
          <a:prstGeom prst="rect">
            <a:avLst/>
          </a:prstGeom>
        </p:spPr>
      </p:pic>
    </p:spTree>
    <p:extLst>
      <p:ext uri="{BB962C8B-B14F-4D97-AF65-F5344CB8AC3E}">
        <p14:creationId xmlns:p14="http://schemas.microsoft.com/office/powerpoint/2010/main" val="377657278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Referencias</a:t>
            </a:r>
            <a:endParaRPr lang="es-MX" dirty="0"/>
          </a:p>
        </p:txBody>
      </p:sp>
      <p:sp>
        <p:nvSpPr>
          <p:cNvPr id="3" name="2 Marcador de contenido"/>
          <p:cNvSpPr>
            <a:spLocks noGrp="1"/>
          </p:cNvSpPr>
          <p:nvPr>
            <p:ph idx="1"/>
          </p:nvPr>
        </p:nvSpPr>
        <p:spPr/>
        <p:txBody>
          <a:bodyPr/>
          <a:lstStyle/>
          <a:p>
            <a:r>
              <a:rPr lang="es-MX" dirty="0" smtClean="0">
                <a:hlinkClick r:id="rId2"/>
              </a:rPr>
              <a:t>http://</a:t>
            </a:r>
            <a:r>
              <a:rPr lang="es-MX" dirty="0" smtClean="0">
                <a:hlinkClick r:id="rId2"/>
              </a:rPr>
              <a:t>articulos.softonic.com/de-donde-viene-ese-correo-electronico</a:t>
            </a:r>
            <a:endParaRPr lang="es-MX" dirty="0" smtClean="0"/>
          </a:p>
          <a:p>
            <a:endParaRPr lang="es-MX" dirty="0" smtClean="0"/>
          </a:p>
          <a:p>
            <a:r>
              <a:rPr lang="es-MX" dirty="0" smtClean="0">
                <a:hlinkClick r:id="rId3"/>
              </a:rPr>
              <a:t>https://</a:t>
            </a:r>
            <a:r>
              <a:rPr lang="es-MX" dirty="0" smtClean="0">
                <a:hlinkClick r:id="rId3"/>
              </a:rPr>
              <a:t>support.google.com/mail/answer/29436?hl=es</a:t>
            </a:r>
            <a:endParaRPr lang="es-MX" dirty="0" smtClean="0"/>
          </a:p>
          <a:p>
            <a:endParaRPr lang="es-MX" dirty="0" smtClean="0"/>
          </a:p>
          <a:p>
            <a:r>
              <a:rPr lang="es-MX" dirty="0" smtClean="0"/>
              <a:t>Lista </a:t>
            </a:r>
            <a:r>
              <a:rPr lang="es-MX" dirty="0"/>
              <a:t>de tipos de mensajes ICMP</a:t>
            </a:r>
          </a:p>
          <a:p>
            <a:r>
              <a:rPr lang="es-MX" dirty="0" smtClean="0">
                <a:hlinkClick r:id="rId4"/>
              </a:rPr>
              <a:t>http</a:t>
            </a:r>
            <a:r>
              <a:rPr lang="es-MX" dirty="0">
                <a:hlinkClick r:id="rId4"/>
              </a:rPr>
              <a:t>://</a:t>
            </a:r>
            <a:r>
              <a:rPr lang="es-MX" dirty="0" smtClean="0">
                <a:hlinkClick r:id="rId4"/>
              </a:rPr>
              <a:t>rlworkman.net/howtos/iptables/spanish/chunkyhtml/a4189.html</a:t>
            </a:r>
            <a:endParaRPr lang="es-MX" dirty="0" smtClean="0"/>
          </a:p>
          <a:p>
            <a:r>
              <a:rPr lang="es-MX" dirty="0">
                <a:hlinkClick r:id="rId5"/>
              </a:rPr>
              <a:t>http://</a:t>
            </a:r>
            <a:r>
              <a:rPr lang="es-MX" dirty="0" smtClean="0">
                <a:hlinkClick r:id="rId5"/>
              </a:rPr>
              <a:t>www.redes.upv.es/rds/es/transparencias/T11_ICMP.pdf</a:t>
            </a:r>
            <a:endParaRPr lang="es-MX" dirty="0" smtClean="0"/>
          </a:p>
          <a:p>
            <a:endParaRPr lang="es-MX" dirty="0"/>
          </a:p>
        </p:txBody>
      </p:sp>
    </p:spTree>
    <p:extLst>
      <p:ext uri="{BB962C8B-B14F-4D97-AF65-F5344CB8AC3E}">
        <p14:creationId xmlns:p14="http://schemas.microsoft.com/office/powerpoint/2010/main" val="1344506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¿Cómo se puede rastrear un correo electrónico?</a:t>
            </a:r>
            <a:endParaRPr lang="es-MX" dirty="0"/>
          </a:p>
        </p:txBody>
      </p:sp>
      <p:sp>
        <p:nvSpPr>
          <p:cNvPr id="3" name="2 Marcador de contenido"/>
          <p:cNvSpPr>
            <a:spLocks noGrp="1"/>
          </p:cNvSpPr>
          <p:nvPr>
            <p:ph idx="1"/>
          </p:nvPr>
        </p:nvSpPr>
        <p:spPr/>
        <p:txBody>
          <a:bodyPr/>
          <a:lstStyle/>
          <a:p>
            <a:r>
              <a:rPr lang="es-MX" dirty="0" smtClean="0"/>
              <a:t>Utilizando encabezado correo electrónico</a:t>
            </a:r>
            <a:endParaRPr lang="es-MX" dirty="0"/>
          </a:p>
        </p:txBody>
      </p:sp>
      <p:sp>
        <p:nvSpPr>
          <p:cNvPr id="22530" name="AutoShape 2" descr="data:image/jpeg;base64,/9j/4AAQSkZJRgABAQAAAQABAAD/2wCEAAkGBhQSERUUEhITFRMWFxkaGBgXFhgfFxsdGRwYGBgXIRYbHicfFxsjGhYXIS8gJCcpLiwtFx4xNTEqNSYrLSkBCQoKDgwOGg8PGiwkHyQsLCwsLCwsLSwsLCwsKjAsLCwsLCw0LCwsLCwsLCwsLCwsLCwsKSwsLCwsLCwsLCwsLP/AABEIALMBGQMBIgACEQEDEQH/xAAbAAEAAwEBAQEAAAAAAAAAAAAAAwQFAgEGB//EADwQAAIBAwMDAwEGBAQFBQEAAAECEQMSIQAEMQUiQRMyUWEGFCNCcYEVUpGhM2JysRZTgpLRQ2PB4fA0/8QAGgEBAQEBAQEBAAAAAAAAAAAAAAECAwUEBv/EACwRAAIABAQEBgMBAQAAAAAAAAABAgMSoQQRFVEFIVLRFDFCYWKREzJBInH/2gAMAwEAAhEDEQA/AP2Lq/UvRVWhDLR3Pb+VmwbTLG2APM86q7f7T03ZQAVmq1M+oQrSFJwubswIMESNWes7upTVTSUsS0EWM2IYngi3gZzzgMSAatPrlUn/APlqL+IV7rsgRDdqHmTzC4PdoDofaZLA9jsCrt2FG9l1w7WyRA4n3rE+Ij9r6VpayoQKYqGLLoZrB23zzyYtAzOu9r1uq4UnbVEZlqG1g/uWLQXCWqCJyfIxPJ8frtUMR91qRZcG7oMsAAQELA2kEiCRBEGJ0B3Q+0au5VKbtCBsFbsx+S6QMjJifEjOi/aGGKuq/wCJ6YsqBs4JkMFhu4dq3HnGNXOm7pnRS6WsUQkQwywlhDDEHxJPzGs+l12pNrUYY1CiyWW7LQQGWfatxiQARk5AA1H3gFMuBMSIBB9pI8E/H/mDjWeevgLcVIETnVrf7tkZQqlgyvixzkCVF4FqA5HdzIjjVZ90fu5ZqcvaxgUKhmGgH0vdJEGwmc84J0BxS+0d0xTb+hzqQ9d/9tv6HVar1Cqq1LaWUSnaPu9WCzCWUfzjxiLfMwY0N1ubbIQ+9VYek7YIzFoxEju4wRzwBSqfaWGRTSaGJB5kQCcLHd7fpyNRr9tKWZSoAAxmaJHbIjtqGZKwNTUd/VLU7qGDVZWYIRYLJGCZ9xK3jtNvi4a6rbt0YJRpRS9Nm/wnwc+BEce2JN2NAc/8UUyrMCotppU76irIc8QJIIxyMkgeZ1c3/WEpKG90sF7WTBIuElmUCRxnMiJ1429daKv6bO3bcqghs4kKZI8GDx5ONVv4xU/5BkOisIq4VlBLA+l3w8rjHBJGgOB9q6d4Wx8tbM0oGQJPfI54iR5AMTt6z+m753Ri9Mqy/RwGEYMMoIP0F0fJ1lUesbpommFmJY0K/bip+SZb2r5EeR3LoD6XTWR07fVmqKrr2+krFvSdAGae2WYmRAlYxOT41z1LrNRBVsos7IQF7KsGVJnCd3cIhZ5EkeANnTVHe79kamFplg3uIv7RKjgIZPdMEjCn41S/i9bsikzT6t0UqgmybQAxBW4QbjIPA0Bt6axD1uqRAoMD6Za62qyghrQtpRWYkZjB/wB9cVusbi1ooEMKdJllGIZmm9e0yCDAgxHJxGgN7TWQOqVbyGpMqiqqjsdrlK+4Mkgd3k4Awc64PVqvZFOe6rfNKsDak2hRbywiGYgHMTwANrTWLQ6+5ALbaogsZmlakgrdiBTzNo/zG4Qp1socCedAe6aaaAaaaaAaaaaAaaaaAaaaaAaaodY29V1UUWtYNJNxGIb4BnNuDj5ng1aSbye5qX+IYtH5MWgzz+aeDxnQGzprF2tPeQoqNTutqAsvtBMWNaR3RBHI50anvbj3UrCnH5gxaSLogwsgEjMAkc6AbivulqVSlMuggIv4ee05HcD7om48EwBqzst3VmKtMiWNpUCAO/3QzRhFM4y4GpumpUCKKplgiAmZFwHcZgHn5/trPprulIBIINQgEQbUJYySQOFCiMmScxGgLm8er6qBA1kPcR6dvHaIY3TMRGMGfGvaNWp93Usj+raLh+HdPBIyUnkxMa931OqXX0zAtcElsAkdptg3QR8jzqH0aw25UCalrQTUI/N2qXCzhcXROP30KVRud2oC+lcQolyEgmFJELUXM3DAAwPnV/fVKkUrFaS63x6fav5rrjkeO3Mx4nVSrtdwQwBOVpwfUg3AG7he3JB8zB4nVzdLVNloyrrPfAKx3Ei0/J7foM6pClSfdSsg+9pxTiIXmDNs+pbHcYS7zqxtDX+7H1J9aGiLC3m3GEmIxxqDbbXcB1LkFfUcn8QmFIAVbbQG7rj4jEDPbaanVNam2FphTeLpyeMR8xn/AGzdAQ061cuTYwT0gYIpnvxiA8nlpzGBHyeatTcB2hWK+okACnlZN0SwMW2kzm6YxrveU9zL2FLY7BMNPZgm0wMPkZ7v6RV6G6uJVli+5QWEW2N2EBOL7cyTExGqCzXq1QyWqSL2DQEi202ky8xdHGfoNe9MNb0fxQPVzgkfWJKiP6DUXWttWez0WgCbu8r8RwD9fp9DgrSXpu67i1Ri1lSCKtq3FVCdgWAJuz+h/SAt1huCzD2j08WWEXAggAuJuPcMrER51HuDuheFk+2DFODg5EngtF08Am3Vk0Kw21oYGtbg3YBPi4gkgcScmPnTZpX9Z2qW+mVFoDcGfiPg8zyPjigt7hm7bR+YT+k5/wDj++sPb/fCEuvBIM/4BjgZ47ouKhQR7QxOdTVdluZYq5k1bhL9oQcAKE+JwZznPI621LdyoqMhEPcVIBOBYMrjN0n6jUBa6WatqirdPpgtcEBDEmR2dpj6fA+daGsMbXckQTB9ALIqky8iTFojA9wMm4+2Brh9hu7XHqqWK0wDLAEgL6keVnuyIOf0gDf01i/dNz6klgVNVTIdhCCcWwQ3gRiZJMwNRUKO+kFmoz3TE2eLe2J/m4IPtmYMgb+msqjR3HoMjH8U+pDX5EsSgkKM2nxHH9Gyo11cl7WBpqIvb3AAGJxHuMmTxk+ANXTWTXoVyxt9vrKwPqRCWgMLQvyPaTHdJJiDGm03V4LOhAqueWAsIW3tHkd2CSOPmQBtaaxdptd0AtzKWsqAtcStxIKNYRng4kAA4A1zS2O5IAqVBHoAG1iD6oKmbgJIMGTjHjQG5prGbabgM5DXC+kVF8YU984PI8ACf768G03QaRUUp69xBmfT8ifH+kAcDjMgbWmodoWsF4hjkiQYk4EgAGBH/wB86m0A0000By1QDkgfrp6g+RrH+022puqCpUWmL8Frcm1gFF3nPjODEcipR6AQZNeox9RmyTgMIKe6P3jHx515E/iEUqY4Mly7HRQ5o+j9QfI14aoHJH9dfNt0RjAbcMTa4GXB7gouxU5WJn/MeJ1NX6LdSZDUaSCASWZQLrh+GzFSQIEnONcdUi2Vy0EtfptU1Kr06yqXi3JIAtK8fQkN+o8SZtbJKqHuqLUVmJMt7R3nGM/+msfRjPzk0+gTJWuxRhTKCTatnBFrAEET9OOY1P0/YhGcLVDQ9zLntLF24DdshhiI7eM6apFl5K4oNHebZmqowZQqh5EsCSRAyDEfOJ4ziCoUmG3VLkLhQsksVMY5m7I8/XzqDdbEOytcwKzAk25BElfkTyIP11QH2fNtprMfwwmLwIAIBi+Jm0k8m3nOouKxf1K4oLA6XWUBE3ACAADm6YXyZxcCfnu+mr2+oM4pQ6Aq6s2WExyFg8k/IOJ45GDvujsBUI3bAstNQGdlRThRwwIkgwBm48nVwdGYGRVP+IribzAAiyC8Rn48nGrqkWyuKCel0lwVmrMOze5pyFE88m1p8D1GjU2z2RXbGkagdiGAJY+ZgSsGBMSI1mnpVpRPWIBaoYvYMRhgoEm6GCkmeJEQxGuKP2eKIF9aAqODAZfc95IIcWgRHzE5+LqkWyuKDTpbNw5Y1Vk0gtoZuRHdk44P/d4yW8q9Oe5mWouaiMJZ+FJJkAxwQscQATnWUemIQan3hcoih5b2hsdwqZVjjBEkc8zo7rpzOgX1WFpGe6TAgyVZSTOZBGY51HxSJPyVxQW9xt3LIQ69rsTLN7WUrECBOZz8a96XsWSjYahLd3cIJE/EiMfp/XWSfs+1wb7xUw0xLwcg5F8HjOI+g86WzC7emFvwJMu30k/AAAHAgADXSXxRN/7XL2I4Njmr0ZmZrqhYFLZYmZkESFtWAROAJkjjUe46I5vtqQDbHc89oIBOeVkERyVE6tN1dBM1KeFDHuGFPDc8H511X6oqAM7oqkgAsQASeACTnX0alJ9/olDLG4pE2wYhgT9QPGP6/trEofZyoAgaoDAN0NUHMYGeCBBnPcx1rvvIEkqBIGfkmAP3JA/fXNTqIUgMyAmYBMExkwJzA01KR7/QoZx0vYNSVQTMIFMFjLSSW7uOf7/Qav6pDqa2X3pZE3SLY+bpiNKXUVYkKyMQATBmJEg4PkZ01KT7/QoZd01n/wAXT/mU/dZ7h7v5efd9OdSUeoBxKMrAGJBnI5GDzpqUj3+hQy5pqt96/TXjbyOSMc6alI9/oUMtaapV+pKgBdkUEgAsYkngZOSfjSh1JXmxkaCQbSDBHIMHB+mmpSPf6FDLumq33rMYn/xH/kf11794P01NTke/0KGWNNVH3sAklQByTwPOT41394P001OR7/QoZY01WO5P01NSeROu8jGS50VMBHC0d6aaa+syZfXtsjqt7OFDD2TJLdgBgEkS/HHzidYVHpu1DYdyfXYwRd3m2fchtE2w4gyQA2dfU7vZioACSIIOPlSGH9xqqvQKQMgGb7/c3OD88SAbeJAMY14eJwk6ObFFCuT91sjrDEkjE/hG3oBEZ3tsqi1gGDKRc4LWTwsxIm3znSp0Hb2+tNSDTAMLJPcHuNOwyxbJFsEkyNblXodNiC1xIDASz/mkH83MMRPicRrlvs/TNP0+6wiCL3GJuOQ0yTyeTwca+bwWI2uu5akZ+13NCgsB2hEprJQ8AQpuCd2CJ5ifE65r9HpB1LEy1c1ALKZF9rGCRTwInJMzGZjXdehtiai1C4gwwPqwbRJggwQRExzK3ZI1a3yUVNP1HcFnuSDV5wPymAMjtOMnHOp4Cf5qG6FSMPadO2ivSdXa4kmn2ATYc/8ApiJ48XfUmTc3HRKG4c1LmuqIOAoNpEeUngZB+dW9p0/bFPUQm2mzNJNSA0AMYY5IAjM2wRggjXu23NBQtrt2rYJSpPaStsEe8lT2+428Y1p4HEeeV0KkRJ0AKCFq1BK01x6cxT9pmzJ+SZ/21PvulLWCh2YhXVx7eV4Ht4nPznnxqT+J0zhWZjgwFPBKgmTAxesiZE8an2u5p1GdUqBjTNrgeDkR/UEfqCPGufgcT503QqRmbX7OU6YCqz2XsxUlSGuW0gypJET5nJknXDfZakTMv7GQ+2CHm4kFYJ7v7D41fPVaIE3tGc+m/AjPHtMiDwZETqWnu6bU/UD9kxNrfMcETz9Prq+CxW10WpFE9DEMBUdbkVDaKQwvBxT5yfpnAGIl33SlqqFdiQGBEimRgRwUIMyTkcnEalPUacFrnKi3IpuZvYosAAlsjwNTbSutQsFLShggqR5IkHgg2nj94ONTwOJ86boVIyP+FaV4fuuVrhingyDzZJOOTk+Sca1K+2uIMkEBgCI/MI8gjwD+2qjdbUCbKvvZBhOVwc3xziJnnGDovW1MlUrMoVmutUCEAJwzA+QOOfpnR4HEv03QqRH/AMPpGXc/hhJNnAIIMWQTgciBzE51LX6OrIKdzhFgAK0QFUrExJEHIJzHxINqnu1NH1u62CcAE4MH2kg8cgkeZjOuqO4VqjU1JJUSTabeSIDcEgggxxxzp4HE9N0SpGSPspSBkNUn1PU5U90hvKmMqMjPiYxqzU6DSJEC0AMLViDcCD4ng+CPrOpm6kgYKQ4JqenwvOM+7juH1zxruhv6biabM/v4U/kiRJjORHzq+BxW10WpEH8HS0jN5BBqdt/cSzeLcknERnjXFHoNJZkFgVVbWgjsAAPEkwBkk/SJOpT1VAAbamaZcYUzEAiQ0TkGZtjMxrkdZQqxUOwVVbFklWW64AuMAET9TAnU8DitroVI8/gyySXqGXuyV4/k9uEwMc45513t+mBAwDv3MzNNuSwj+XxA/pmcz2/U6Sta7WG+wXR3EgERBMDI5jkfInpeo0iQA5kkAdj8kAicdvuHMf208Biem6FSM2n9laSpYLgLGQnsuIYlvdbPLNjjOQYGux9mqYUqGYSiKTFO42RaSShkwo54jEHOtHdbtKbEOSAELlsWwvPmZz8RkZkjR90ooisLipUNAtmDB8sBwfn+ur4LFbXRKkUh0NQzMruCzKxIFOTaboLWSRJ4JMcCBjU+26aEBhnNzMxLEEm6e3IwoJwBH+8+1OpoCwh+0xNo47rm54X03nz24BkTNtN0lQVCCw9NirSM4EzE8QZ+fpqPA4rpui1Iyh9lqdipLWqhSAtLILBjP4fyq/HHzJ11tfsvSRp7mBSy1rbYkMMBRwR/vq9R6ijOidwdrsEKCLZ57szGIn9s673G7CFgVc2rcYAyJg4unH1AGDEwYvgsV03RKkZ+7+zFJ7xlQ5BIUJyFsnKmTHkyR4jU2y6KlIOEZ4dy7SQZLAgjI4zPzgZjGtHcQgBNxllXA4uIAJzxJ1xtayuXAuBRrTIHwDODwQf108DimssrotSMhPsnRBX3QqsoXtCwy2EWhQM5P1JzOt3pu2FOkqDIUQMAf2UAD9AANVdpu1qEABxIY5UYi0iYPlXUj6cwcanq70U7gVc2pdgCDkiASeRHmBnnnX34HDz5cxxTFyy3W5iJprkXNNQ7fdBwCswVVhIIwwkZ41Nr2DmNNZHXuoPSClFuJYCIY4hifbx7edUqX2kuMejVH4hTMDiMjPmcDzB15cziNEThp8nubUGZ9Jpr5rbfaQuFIpVAWWoQrYaUiF+BInn40b7SkMV9Gt7Lg0dpBaBnkYIJxjMjGsan8LloPd5v9stSqKlJVClWd1IBYqPUFxETleCTJgEZE6NHcUNyTKIxQlReqnkkEjnBNNv1s1F07d+qgZltLIjEGZlhMEETg6ojqp9SGogxW9NCOR2tLmRjBIEfzR5Opqi8qLig0K3o0XSktKkLw5gWKYCgE2xkQApOI7RqPZbXbDbJUFOkENPFxVhDGSpqGZF7GT86p0ftFe6L6FTuMXHgTjP+x+DP66l33VGpMwsuQLdADSRDT/l9wUR/m1dT/lFxQVxvNp7noJeyKGTsYWgKy9pIEAMpmBx9Nau6q0aVhCUvxqix7QWJyGGO9gJP6AmRrK/4lHdO3qghaZ7gBN9uJ/y3Z/0t8Z1txWtUGJ7lH6SQJ/adR8US9FxQZ6brbtaPu1KC7iIp+QkwIyxvW4eIaTjVzZbqm21aotFFSHJSAFJWQZJAEGOSNUn6uwZQqBpeqDaciwkR9GPP/wCnU1HqJNAsQoa1yB3WkLieJjjxOdV8US9Fy0cwu427Oy+jSM0VYkCmZXthT4gSpEn9hgntOo0qbuFpU0h0QsCinvZhn/qkx5DT51SrdeIDlVELTpkdtTN0Qvtz7v0XyRmLnUOoWBYAJNRFIhjyJmQMY8mB+8AtUXRclB1XpbZWQGhR7ndcinzaSYHkm0COeJ1105aFWl6voIJDggUwSQe1hAWTIUCIzAGcai2XUC996W21GVT4aBMg5+D/AE1To9eeEIpmGSowgMMrMCDBUEDyCcgGCdTVF0XFBf3XUEKtS9FWQU7rH7RC2zNNllVAPJHKkRqE9TpUWdhQRXAUEiwNESVJAkRbCg+4xEal6fvzUOQAbFOCZyziYOQptkT8nVHc9bdXqLYIVwAStSGwW5AMmbRI4nV1RZ5UXFHI26m0opbFJM1JEKo72Ml+PdyZ5J1g0Oo0HVI2tAhg9olPzQrRKiVMwxGBDcgaU/tBVYqGoxNQLkN/MQW4jwD9DOCBIu9R6gaToAgIKuzHMgKJtUAZJn+x501NJ5UXFBP0xaNVVPoUlupAiAjCwkwsgccGOM/TWiuxpgkimgJABIUSYiBx4gf0Gvn0+0MoWVCp9EuAwaZUkWGB88frpuvtOV9QLRqsUUEGDa0rcIPMcDjnGNNT+FxQbv8ACqP/ACqfvv8AYvv5v490+edRr0WkChskozOpJYm5ySxknOT51Ftt0XBORBjznAP/AMx+oOs/ZfaEuKc03VnMRPkBWbnOFLE/6COY1NU+FxQba9PphrhTQNbZIUTbk2zE25OPqdeP0ykVsNKmUAUBSi2wmUERHaePjxrH3/2g9J2X0qjALNy5ExNvzOuD9opVmCkQlNwGDT3nuWAMMBGPqNNU+FxQbjdPpkkmmhJYMe0ZK+1uOR4Ouk2iLwijJbAHJwT+pBOdZe/6v6aghXeXVYXkXZn9I1Vo/aEuRFN1mo6WuCGNqyCIwATAz86LiifouKDcTp9MWxTQWzbCjF3MYxPnXDdKom6aNM3AK0ovcF4U4yBAgHWK32lIIHo1ZKOwkGO0EwTGCbSP6fI14OvsEYsAHFJakC8qSSZUYmfb/wB2rqfwuKDeq9PpsIamhEgwVBEr7TEePHxrqnsqa+1EHddhQO7Iu/WCc/XWZverBFuAZ8gQMcgkEk4GB/UjjVNvtKQ4X0avuIJ+IIEn+sx+nzqLimfouKDcTptIFSKVMFZtIRZF3ujGJ8/OvH6ZSPNKme0LlF9oyF44kDGqG76mUcLY5kTcJtEXEyfEQP1uxqkftC0KRSYylNhlsl3CMvHbbPJOi4pn6Lig+hobREmxVWYmABMAKP6AAal1Bsa99NHgi5QYPInMH66n16sEVUKi3RzMX7Q7msgBoKGbumVJ4ViDg/zAY88SJnUC9TqyB6R/xCpJDgWyIMBScgkzx2kTkHW+0eY/fXnb9P7a8edga43E4lzZ0UXI+dp9WrkKTt+VYkS8ggGBlOcDnm4RMa4bqu4KEjb2v6dwBuMN4EBc/pM/SM6+l7fp/bTt/wAv9tctPXUi1mR0/cVCzLUUYCwwBAaVE4PBunHiMx5zKvUN1cwVBbcwE03wAygHnuME44PN2CBf9Tcq9QhQy3wqn0sL3ZEMDHt9xnPGDNvp+4qYFamLieVChQLVOe9s3Ej6xMaaf84RUZA3m5FuLv8AFn8EjCEBPzzLCSI5xxzpS3W6KgkDiT+GcAEqRFwJaCrAQJAIgHGtXfep6nZdZ6TZU0vfm0AMJu+pNvEjnUtV29CQp9QqJANMMCeSCZSRz8arwHyhFRm7nd1xSJVLnsQ+wjJYhu2TBCwbcnP7an3m5qALYpm4BpUnxPg4HgtkDXD1t0vaqU2t/MQnfAc+KiwSfTE2gSWMREXd9ffS9MdtxvINOAIxIYSZP8pEfXjU075wioqbzc1LqYpqYLEMShwBiZkQJz9RwfBrPudypUWqwscsbCCILWmASCYt7QZyf2nppuIWSeHnFEmYMSBAJuttiBE3anPqja57q8flNMHnGWBQELzyMGPGmn5L94S1ENXd1BQutPqhQY9NjMni2eSBxPbOq1bfbiXtp4DoE7Gypm6cjxGeBMEj8uhtzVuqXA2/hhZ9Ig8XkBSCvnBJ4kTxqEiv6g5t9XJmjATPiJKkWjkMDcciAWn/ADhJX7Hm03NUtDLi8j2kQAs8znugT5njGre1qlkDFSs5giCPiQeDHjUW89YsnpwB+Jd/hgcNZMkmZtiDnMgca7oLV+7QSvr2mCwXmTbIUxMRwY/XUfDs/Wi1E+ms/d09z3WgnCRb6QE9skB5OO8kMc9oBGTrupS3FzRMeoIxS47v3siyfzSGjEa1pMfUiVl3TVuwfA0sHwNNJj6kKyppq3YPgaWD4Gmkx9SFZU14UEgwJHB8iedXLB8DSwfA00mPqQrKmmrdg+BpYPgaaTH1IVlTTVuwfA0sHwNNJj6kKyppq3YPgaWD4Gmkx9SFZU01bsHwNLB8DTSY+pCsqaat2D4Glg+BppMfUhWeUfaNd6Aaa9uVBRAodkkc2ZnXNk9RUCEjvUsQ7qbfzCUyZHjH641nPsd34qAG9+Svt/IP8HwJkczBuPB0ev7RaiKrVEQXj3gEEwYUAsATnzPHEwRAeiVfUV/vGFJgWvNps7S3qEHCeRBkm2dfHNwMM2Nxt+ZpRZHnTdrXUD1mvMtkRx224FNeO7iP38Op9MdwzU2cOVCgGpUWn7gZhMg4iRBjGvE6LW7T94emAtQFAS4ly5U3tDMRcvP8oiMzJt+nlXtO4ljSItLVZ5PeAaxIGQJ5wO4a46XBnnUy1lE7PeLcA9y9gSIuH5XZrxkZu9zHtAzJ1zR2u9wbgAKuQ9txphiPyJAJWMcz5zA1+tdJ+8IFvtgkzbPKOkRI/nzMyAR5kVj0tlZSdzH4oKqS4BEN2QKoDGIxFvZ7Oda0yDexKzjbdMqWguzq6mpbbUdlhiSt1wF9oOAfjUT7DdCAKn5QC0gGbwSwQ0mA7JGSQMQByZ6XRmb02NVH9M1SCBUiXJg/42SpkSZOcWnOuKfS6j0xZuwQKdgZA8SJFwAqxMfMmRyONZ0uDqZayvW2O9tayqoYhIuggEABwAKQiSCZM8wAvOi7XeGo0tCeosZQSneWgemxHKCGM9pyJ1bq9LqIpLbkZFKWcVLbktE2+sFAYr7REljJbjXNTYNex+9x+JgS0BjlUI9WDyvbABAGJJJ1pkG9kStnFPZ7ntJaAGqXAMDKsZQ5pDuXIAwOJJ41VGw3bFXLEE03lbgIYzaO1SuJU3Q3B8HX09OsrAkMCASDBBgjBH6jXNLcq0WspkSIIMjiRHI+uouGQb2LWz56v0/dsri+LlAAV4tP4cw/olgTFXJnlYjxc2e1rqzXEMsqFBOQPJmwGYjktJzKzGtSpvEWQzoCoBMsBAOAT8AnXdSqF9xAkgCTGTgD9SdHwyDLLMlbPnamx3nioPc3lYjEY9HA57ZJGO4xBn6dsdyGU1asgEyAB3cRwi2xngZ1t06ytNrAwSDBBgjkY4P01425UcsokE5I4X3H9B51Vw2DeyFbJNNQneJE3pFt03D2/wA3+n68am16hgaaaaAaaaaAaaaaAaaaaAaaaaAaaaaAaaaaAaaaaAaaaaAzeuLTKAVavprLGe3ICPcO4EewsfnGsqltNsjSdw1y1WcXBZBJRGVZSeWQSMyRnOtXrdGkyqKociTAQMWm05hQTgSZ8ECMxqm9Das4msS5c2/iZDShNvxkKMfJHnQEnR6VKjRDLVZ6aX9z5OYJyRI/bmZ17X2FKrUaoKxBiMWgAo4EwVz3LGZ8jUW1+5IiQ9KLGKFyLrIN0E5CxdMf5vrqN9hsmLEuJ9EKzF/yEgAlmxJKwT5zOgLGz6clHKV8n0w11huEqF9oGSBAP+YmNXN5SSo1P8W2x/aCncRBtMgnmDAI8azDQ2xeoZqKW9Ml8qpsFyFX9pwt2OY16tDZlgwqrJeF/EHuLXQP+oH9yR9NAae12gSkyioSJc3dgKySTECBBJ8azn6NSZBUNZjTIDHCQ8m+T2TmYgR41rXqEY3G0XEn4ybv6Z/prPp19uEWn6+PTBE1O62Ra+c4IEH6aAnbpwqbdKYqtbCw4tlgPGViCMGADB8a5foKlib2y135eJYlePJds8icERqTa9QohCEcFaarMScEAr+sgj9Z16nWqJMeoJvKQZm4XYj/AKW/pqg92fS1pq6qW72LEmMSAsARAAAGIjUW36NZb+IzWoyGVTuvNxZjbzOcQOcZ1Nt+rUqlvpuHDEgFcrIF0EjgxnVpHBEjjUBmbjoIYsRVqLcqqQtsdsZtKwCQsTyATBGIm3nSRUUqWIBZT2hZ7RETH/7jjGr+mgKmy6eKYcBnYMxbJ4nkCOBqr/w6gACvUWAwBkMZa8BpqBuPUaBxxIMa1dNAZX8AXHe8hQAYXlSpuyMnsXBxzjOtHb0AiKo4UACfgCBqTTQDTTTQDTTTQDTTTQDTTTQDTTTQDTTTQDTTTQDTTTQDTTTQEO62iVAA6yAZH68ePoSP0J1COkUgZszM8n5VvnAlFMcCNedV6h6KggJlol3tUYJy1pyYgCMk6qL9p6ZYLa+WKzNOB3Iue+R3Ooti4TkDQFk9BoGPwlkAgHMw0giZ4gkfTxr2rSpUfxCpnIFoZmNzFiAokkyWPHk6zz9sKQCkpUBZHaOwxYCSpYPbd2nE4MTGpv4xTqzTaizC260+k0w5RltvMlWUyePrxoCCvv8AbPdeXQtVRWkMLirMEGQRaShmP0MHGuAdmtpcMSarlWqJUm9SWaCQIUEn/L+uvK+/pIXv29G1TTwGp+pLklblcKqHLH3Hk/XXVLrW2vtWiAUqspNtIWmVVnywMEkCQJxxoC1S+0O3KSCxQqzSUeIlgRJHMg9vxxjVCvU2oUVPuzmnaB6kCCC0WmWDHuPBHzrqn1+iPTNOgAB6wn8MMopgM9iAlnLSMLzBmNW9t9oqda0LTdrkvg+nMBivtLyTK8gEcZ0BHS3O2UBjTZYsUdrmIQVF9siAoHdx2DPaNc/e9qWYFG9wzZUM5LXCPylqxzwb4zOoK3VaK1agbbU8WzBpeobknuRrQIUsD3HnzOJf4vtg5iisioO4CjJYz3RdddjGLmntDaA92+42d1OyZNxS0VYJRZaIwSFJH6yOZGrg6nTpJCowSnTUiYWRJWPxGBBEfmiZESdUKP2joTd6aqVLqpupXwtMOQBOCZIicR3QcakPVtvUcBqILurAlhRMBLmKk3mRNOcSBKyROgL38bW5lseVNMZtH+IVE5OQpYA+f11a2+4LFgabraYBa2G/zCCcfrGqm9op6TOtGk8hSQ0QQoxkK0kDjB+mq6/adJIYBStQUz3paCWKzMgjiYIB+JAJ09gbWmqnT+oCqGhSpV2QglSZUx+VjH6HP01b0A0000A0000A0000A0000A0000A0000A0000A0000A0000A0000Bn9Z3lSmqmmtxLQex2gWsS0J8RMfm9oyRqPd76sHphaRhnIPbcLRBuuDAUxzzJ4AB1516tWUL6AJM90BPbDSe8jPEfJgGBJFPfbrd3LYBbObbWxeme62GtvxkcmZAB+CZj5cuJwPPl/zubpbLFLrVQhSaDi5Ha0LWJlYtUk0wFJ7ufgRM65PXKtrH7uwIp35FYy1xW0AUpPAMYaGEgZjNpbzfCCVJ8kEUp/P2iCAATbPkCIJkkWv4juihmkyv6Ui0UjFSSIlmyD2nPAnM6w+JSve3cUMt7jrjIXmlCgoEJLrfeBb7qYAa8hbQSRkmIg6dGoTMiIMefgHyB5J4kY55Ax+obrclPw1gkpEMt0H3XBlKgD6FjjGvE6hubs08eqV7Qvsgw8l+Jt8TE41NTlZeTt3FDNPpu5Z0lgQwZhlHXhiAbXzBEGdW9fP0eo7olbqQUG+7CmIClRHqeSWE5m0HtnHI6puVUM9MwKQJFgLXibx2uZkAWhVPPONXUpWzt3FDPotNZu03NQjvgG1TgYkzImTMY8D9/GbS3u7DtcrMnqACPT9l9STyI7fT/mx9SYi4nJf8du4oZ9JGuDRUsGKi4AgGBIB5E8jga+d2fVd07y1OEDFWFoHmmJBLSYufuAIITgE62/WPzo+Jyl/HbuKGWtNVfWPzp6x+dZ1WTs7dxQy1pqr6x+dPWPzpqsnZ27ihlrTVX1j86esfnTVZOzt3FDLWmqvrH509Y/OmqydnbuKGWtNVfWPzp6x+dNVk7O3cUMtaaq+sfnT1j86arJ2du4oZa01V9Y/OuqdQyM61BxOVHEoUnz5fzuKGWNNNNemYGmmmgGmmmgGmmmgGmmmgMj7QUarBfRMGc91uIaRwcnAB8HOYg0t9tdyWBSots5AlZF6ELktm0MLhGCRGQRe69016wUU2tIMky2RDC3tIwZAP0mIMEVN70SqzKRVeAZIJA/PTa3sAlYQ85zEwSD+axMqNzomk/PZnZPkR7UbqF9UKTbUDWPGTBQjHMAj951wF3sY9KPSAEmT6giSTGQcnj+hzr09H3eIrhYUjgMJJeGMjJAYf9uvP4BuCO+oHa0AklxMEY7SBGJmJnXD8EzpszWaNXbhvzZwvxzHdwPnWXttvulcFmuW4SC4wv4kj25PchnzaB4kz7TpNZalR2Kkvb7WaBEXAA8Awfnnxqx1Lpj1DTtNoV7myZIgiBB5mOfjWFJmZ/q/pkzRTRd3iSn554iYFg+bbrvrEfqfLd5IzTiwzxdddjMRNn0ifGu06TuoH4+e6Tg8+3FomMCPETmdcUOj7pVj1h+Y8kmWZiBJHwQJ8RIHjWvwzOmzLmjlttuiWa+DbTAAK2yCDUwVME5zn9tXOpUarBfTMGcw0foZtNwB/LidU6vRd2Q4+8YZAAIEgxBNwUeZMxnjGrPUukVai0grWsjAkycwI/fOfB+o0/DM5f5syZojpLurlL2wCQQGGRakNNkjuD4H8wzjHCJugqgWCEgy1xuE5ujJPbB45kHVmlsKzUaiuTc14WTwIKqZWDJwxjycar0ejbhSYqzIfJJLSxBB4gRbGMQcDGX4ZnTZlzRNsadcVCahWwoODm/E4jiPjzcfIirUoboNUKEEM8rc8gJDSACDDTHwOMGMzHpW5z+KfaoAuHIMsZs8jE/TjJOvG6VupY+vglLcAQApDePLEGPpE6fhmZ502ZM0R7Vt2wUtavcZBAmBxgfJjgzE/IjyiN7CXGjIWpfAwWg+nH0mJ41PQ6LWV7vUOarMwLMQVMQI8QBAHHn6a63/R6r1Q6OQAB23MASBUEmP9Yj9MzAg5Mzpsy5o6alXO2gsor25I4mcx+399ebqjWNIKpCuLZN3OM5IJgNBzyAR51Vfo28INu4Cm1RAAIEBQSJEySp/S466PQ683XKzSpklwCRmSAYxwAAAQc6KRM6bMmaLmzp1VL35BfHdwM5GMCLRb9CZzqim13VtPuAI9S4Fi0EzYboF4H1EfQYi50rpL0xUDm69icE8GcZ45/wDs41FQ6DUV6bXkhS1wJMHAVDknIVRP1Zj5gxSZnS/p7FzQ2m3rqwLGQEOC8+SVU4y0W9/0OM653m2rlqhRoBi0Xx8cY7YMk83AxqXddJqu10gSgBFzRMyVx+U/POvd10us1EUwRICdxLSY9xkHn4JnPIOn4ZmedL+mM0QNtdxce/HqAju8ScxHti0WeSCZzrX1lN0OrezepINQMMkEATjHxwAZHJPwLGz6ZVRGUtJYt3SSRKgAifJYXEcSxjUikTGv1f0xmi7rulyNYq9Bq47+FYRc8ZLG2Zm3uGeewRq30zpVSnUDM5IsCxJ5AUefAtMHk3mddZOHjUyF5PzX8e5G1kbOmmmv1RwGmmmgGmmmgGmmmgGmmmgGmmmgGmmmgGmmmgGmmmgGmmmgGmmmgGmmmgGmmmgGmmmgGmmmgGmmmgGmmmgGmmmgGmmmgGmmmgGmmmgGmmmgGmmmg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pic>
        <p:nvPicPr>
          <p:cNvPr id="22532" name="Picture 4" descr="http://imagenes.es.sftcdn.net/blog/es/2009/06/headerthunderbird.png"/>
          <p:cNvPicPr>
            <a:picLocks noChangeAspect="1" noChangeArrowheads="1"/>
          </p:cNvPicPr>
          <p:nvPr/>
        </p:nvPicPr>
        <p:blipFill>
          <a:blip r:embed="rId2" cstate="print"/>
          <a:srcRect/>
          <a:stretch>
            <a:fillRect/>
          </a:stretch>
        </p:blipFill>
        <p:spPr bwMode="auto">
          <a:xfrm>
            <a:off x="1907704" y="2636912"/>
            <a:ext cx="5549675" cy="3096344"/>
          </a:xfrm>
          <a:prstGeom prst="rect">
            <a:avLst/>
          </a:prstGeom>
          <a:noFill/>
        </p:spPr>
      </p:pic>
    </p:spTree>
    <p:extLst>
      <p:ext uri="{BB962C8B-B14F-4D97-AF65-F5344CB8AC3E}">
        <p14:creationId xmlns:p14="http://schemas.microsoft.com/office/powerpoint/2010/main" val="652547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Extraer Encabezados</a:t>
            </a:r>
            <a:endParaRPr lang="es-MX" dirty="0"/>
          </a:p>
        </p:txBody>
      </p:sp>
      <p:sp>
        <p:nvSpPr>
          <p:cNvPr id="3" name="2 Marcador de contenido"/>
          <p:cNvSpPr>
            <a:spLocks noGrp="1"/>
          </p:cNvSpPr>
          <p:nvPr>
            <p:ph idx="1"/>
          </p:nvPr>
        </p:nvSpPr>
        <p:spPr>
          <a:xfrm>
            <a:off x="467544" y="2348880"/>
            <a:ext cx="8229600" cy="2692896"/>
          </a:xfrm>
        </p:spPr>
        <p:txBody>
          <a:bodyPr>
            <a:normAutofit/>
          </a:bodyPr>
          <a:lstStyle/>
          <a:p>
            <a:r>
              <a:rPr lang="es-MX" dirty="0" smtClean="0"/>
              <a:t>Todo correo electrónico se compone de dos partes, un cuerpo y los encabezados. </a:t>
            </a:r>
          </a:p>
          <a:p>
            <a:r>
              <a:rPr lang="es-MX" dirty="0" smtClean="0"/>
              <a:t>Cada cliente tiene una forma ligeramente distinta de acceder a los encabezados.</a:t>
            </a:r>
            <a:endParaRPr lang="es-MX" dirty="0"/>
          </a:p>
        </p:txBody>
      </p:sp>
    </p:spTree>
    <p:extLst>
      <p:ext uri="{BB962C8B-B14F-4D97-AF65-F5344CB8AC3E}">
        <p14:creationId xmlns:p14="http://schemas.microsoft.com/office/powerpoint/2010/main" val="2661277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b="1" dirty="0" smtClean="0"/>
              <a:t>Outlook Express y Outlook</a:t>
            </a:r>
            <a:endParaRPr lang="es-MX" dirty="0"/>
          </a:p>
        </p:txBody>
      </p:sp>
      <p:sp>
        <p:nvSpPr>
          <p:cNvPr id="3" name="2 Marcador de contenido"/>
          <p:cNvSpPr>
            <a:spLocks noGrp="1"/>
          </p:cNvSpPr>
          <p:nvPr>
            <p:ph idx="1"/>
          </p:nvPr>
        </p:nvSpPr>
        <p:spPr/>
        <p:txBody>
          <a:bodyPr/>
          <a:lstStyle/>
          <a:p>
            <a:pPr algn="just"/>
            <a:r>
              <a:rPr lang="es-MX" dirty="0" smtClean="0"/>
              <a:t>Clic con el botón derecho sobre un mensaje y elige </a:t>
            </a:r>
            <a:r>
              <a:rPr lang="es-MX" i="1" dirty="0" smtClean="0"/>
              <a:t>Propiedades</a:t>
            </a:r>
            <a:r>
              <a:rPr lang="es-MX" dirty="0" smtClean="0"/>
              <a:t>. Luego, pulsa en la pestaña </a:t>
            </a:r>
            <a:r>
              <a:rPr lang="es-MX" i="1" dirty="0" smtClean="0"/>
              <a:t>Detalles</a:t>
            </a:r>
            <a:r>
              <a:rPr lang="es-MX" dirty="0" smtClean="0"/>
              <a:t>.</a:t>
            </a:r>
            <a:endParaRPr lang="es-MX" dirty="0"/>
          </a:p>
        </p:txBody>
      </p:sp>
      <p:pic>
        <p:nvPicPr>
          <p:cNvPr id="23554" name="Picture 2" descr="Encabezados del mensaje"/>
          <p:cNvPicPr>
            <a:picLocks noChangeAspect="1" noChangeArrowheads="1"/>
          </p:cNvPicPr>
          <p:nvPr/>
        </p:nvPicPr>
        <p:blipFill>
          <a:blip r:embed="rId2" cstate="print"/>
          <a:srcRect/>
          <a:stretch>
            <a:fillRect/>
          </a:stretch>
        </p:blipFill>
        <p:spPr bwMode="auto">
          <a:xfrm>
            <a:off x="2267745" y="3284983"/>
            <a:ext cx="4824536" cy="3224202"/>
          </a:xfrm>
          <a:prstGeom prst="rect">
            <a:avLst/>
          </a:prstGeom>
          <a:noFill/>
        </p:spPr>
      </p:pic>
    </p:spTree>
    <p:extLst>
      <p:ext uri="{BB962C8B-B14F-4D97-AF65-F5344CB8AC3E}">
        <p14:creationId xmlns:p14="http://schemas.microsoft.com/office/powerpoint/2010/main" val="34051362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dad">
  <a:themeElements>
    <a:clrScheme name="Claridad">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Clásico de Office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dad">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94</TotalTime>
  <Words>1595</Words>
  <Application>Microsoft Office PowerPoint</Application>
  <PresentationFormat>Presentación en pantalla (4:3)</PresentationFormat>
  <Paragraphs>301</Paragraphs>
  <Slides>61</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61</vt:i4>
      </vt:variant>
    </vt:vector>
  </HeadingPairs>
  <TitlesOfParts>
    <vt:vector size="66" baseType="lpstr">
      <vt:lpstr>Arial</vt:lpstr>
      <vt:lpstr>Calibri</vt:lpstr>
      <vt:lpstr>Times New Roman</vt:lpstr>
      <vt:lpstr>Wingdings</vt:lpstr>
      <vt:lpstr>Claridad</vt:lpstr>
      <vt:lpstr>Email Tracking</vt:lpstr>
      <vt:lpstr>Email Tracking</vt:lpstr>
      <vt:lpstr>Email Tracking</vt:lpstr>
      <vt:lpstr>Email Tracking</vt:lpstr>
      <vt:lpstr>Footprinting Email</vt:lpstr>
      <vt:lpstr>¿Porqué Email Tracking?</vt:lpstr>
      <vt:lpstr>¿Cómo se puede rastrear un correo electrónico?</vt:lpstr>
      <vt:lpstr>Extraer Encabezados</vt:lpstr>
      <vt:lpstr>Outlook Express y Outlook</vt:lpstr>
      <vt:lpstr>Mozilla Thunderbird</vt:lpstr>
      <vt:lpstr> Correo web </vt:lpstr>
      <vt:lpstr> Correo web </vt:lpstr>
      <vt:lpstr>Análisis de Encabezados</vt:lpstr>
      <vt:lpstr>Análisis de Encabezados</vt:lpstr>
      <vt:lpstr>Análisis de Encabezados</vt:lpstr>
      <vt:lpstr>Presentación de PowerPoint</vt:lpstr>
      <vt:lpstr>¿Cómo leer la cabecera de un correo electrónico?</vt:lpstr>
      <vt:lpstr>Presentación de PowerPoint</vt:lpstr>
      <vt:lpstr>Presentación de PowerPoint</vt:lpstr>
      <vt:lpstr>Presentación de PowerPoint</vt:lpstr>
      <vt:lpstr>Sección de cabecera correo electrónico</vt:lpstr>
      <vt:lpstr>Sección de cabecera correo electrónico</vt:lpstr>
      <vt:lpstr>Sección de cabecera correo electrónico</vt:lpstr>
      <vt:lpstr>Sección de cabecera correo electrónico</vt:lpstr>
      <vt:lpstr>Sección de cabecera correo electrónico</vt:lpstr>
      <vt:lpstr>Sección de cabecera correo electrónico</vt:lpstr>
      <vt:lpstr>Sección de cabecera correo electrónico</vt:lpstr>
      <vt:lpstr>Presentación de PowerPoint</vt:lpstr>
      <vt:lpstr>NMAP (Network Mapper)</vt:lpstr>
      <vt:lpstr>Funcionamiento de Nmap</vt:lpstr>
      <vt:lpstr>Funcionamiento de Nmap</vt:lpstr>
      <vt:lpstr>Funcionamiento de Nmap</vt:lpstr>
      <vt:lpstr>Como usar Nmap</vt:lpstr>
      <vt:lpstr>Algunos Ejemplos</vt:lpstr>
      <vt:lpstr>Modificadores</vt:lpstr>
      <vt:lpstr>Modificadores</vt:lpstr>
      <vt:lpstr>Modificadores</vt:lpstr>
      <vt:lpstr>Interfaces graficas</vt:lpstr>
      <vt:lpstr>Zenmap</vt:lpstr>
      <vt:lpstr>Presentación de PowerPoint</vt:lpstr>
      <vt:lpstr>Presentación de PowerPoint</vt:lpstr>
      <vt:lpstr>Presentación de PowerPoint</vt:lpstr>
      <vt:lpstr>Presentación de PowerPoint</vt:lpstr>
      <vt:lpstr>HPing</vt:lpstr>
      <vt:lpstr>Presentación de PowerPoint</vt:lpstr>
      <vt:lpstr>Presentación de PowerPoint</vt:lpstr>
      <vt:lpstr>Hping puede enviar archivos a través de la red</vt:lpstr>
      <vt:lpstr>Presentación de PowerPoint</vt:lpstr>
      <vt:lpstr>Presentación de PowerPoint</vt:lpstr>
      <vt:lpstr>Presentación de PowerPoint</vt:lpstr>
      <vt:lpstr>PARÁMETROS BÁSICOS DE FUNCIONAMIENTO</vt:lpstr>
      <vt:lpstr>Presentación de PowerPoint</vt:lpstr>
      <vt:lpstr>PROTOCOLO ICMP</vt:lpstr>
      <vt:lpstr>ICMP (Internet Control Message Protocol).</vt:lpstr>
      <vt:lpstr>¿Para qué sirve?</vt:lpstr>
      <vt:lpstr>Lista de mensajes de control permitidos: </vt:lpstr>
      <vt:lpstr>Mensajes ICMP Echo (8) y Echo Reply (0) </vt:lpstr>
      <vt:lpstr>Mensaje ICMP Destination Unreachable (3) </vt:lpstr>
      <vt:lpstr>Mensaje ICMP Redirect (5)</vt:lpstr>
      <vt:lpstr>Mensaje ICMP Redirect (5)</vt:lpstr>
      <vt:lpstr>Referencias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YadJh</dc:creator>
  <cp:lastModifiedBy>Jose Antonio</cp:lastModifiedBy>
  <cp:revision>26</cp:revision>
  <dcterms:created xsi:type="dcterms:W3CDTF">2014-03-25T13:49:00Z</dcterms:created>
  <dcterms:modified xsi:type="dcterms:W3CDTF">2014-03-27T01:09:48Z</dcterms:modified>
</cp:coreProperties>
</file>