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1.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6" name="Shape 14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2" name="Shape 15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8" name="Shape 1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4" name="Shape 1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2" name="Shape 17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9" name="Shape 1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5" name="Shape 1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0" name="Shape 190"/>
        <p:cNvGrpSpPr/>
        <p:nvPr/>
      </p:nvGrpSpPr>
      <p:grpSpPr>
        <a:xfrm>
          <a:off y="0" x="0"/>
          <a:ext cy="0" cx="0"/>
          <a:chOff y="0" x="0"/>
          <a:chExt cy="0" cx="0"/>
        </a:xfrm>
      </p:grpSpPr>
      <p:sp>
        <p:nvSpPr>
          <p:cNvPr id="191" name="Shape 1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2" name="Shape 19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8" name="Shape 1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2" name="Shape 202"/>
        <p:cNvGrpSpPr/>
        <p:nvPr/>
      </p:nvGrpSpPr>
      <p:grpSpPr>
        <a:xfrm>
          <a:off y="0" x="0"/>
          <a:ext cy="0" cx="0"/>
          <a:chOff y="0" x="0"/>
          <a:chExt cy="0" cx="0"/>
        </a:xfrm>
      </p:grpSpPr>
      <p:sp>
        <p:nvSpPr>
          <p:cNvPr id="203" name="Shape 2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4" name="Shape 20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8" name="Shape 208"/>
        <p:cNvGrpSpPr/>
        <p:nvPr/>
      </p:nvGrpSpPr>
      <p:grpSpPr>
        <a:xfrm>
          <a:off y="0" x="0"/>
          <a:ext cy="0" cx="0"/>
          <a:chOff y="0" x="0"/>
          <a:chExt cy="0" cx="0"/>
        </a:xfrm>
      </p:grpSpPr>
      <p:sp>
        <p:nvSpPr>
          <p:cNvPr id="209" name="Shape 2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0" name="Shape 21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7" name="Shape 21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3" name="Shape 22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8" name="Shape 228"/>
        <p:cNvGrpSpPr/>
        <p:nvPr/>
      </p:nvGrpSpPr>
      <p:grpSpPr>
        <a:xfrm>
          <a:off y="0" x="0"/>
          <a:ext cy="0" cx="0"/>
          <a:chOff y="0" x="0"/>
          <a:chExt cy="0" cx="0"/>
        </a:xfrm>
      </p:grpSpPr>
      <p:sp>
        <p:nvSpPr>
          <p:cNvPr id="229" name="Shape 2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0" name="Shape 2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7" name="Shape 2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1" name="Shape 241"/>
        <p:cNvGrpSpPr/>
        <p:nvPr/>
      </p:nvGrpSpPr>
      <p:grpSpPr>
        <a:xfrm>
          <a:off y="0" x="0"/>
          <a:ext cy="0" cx="0"/>
          <a:chOff y="0" x="0"/>
          <a:chExt cy="0" cx="0"/>
        </a:xfrm>
      </p:grpSpPr>
      <p:sp>
        <p:nvSpPr>
          <p:cNvPr id="242" name="Shape 2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3" name="Shape 2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6" name="Shape 246"/>
        <p:cNvGrpSpPr/>
        <p:nvPr/>
      </p:nvGrpSpPr>
      <p:grpSpPr>
        <a:xfrm>
          <a:off y="0" x="0"/>
          <a:ext cy="0" cx="0"/>
          <a:chOff y="0" x="0"/>
          <a:chExt cy="0" cx="0"/>
        </a:xfrm>
      </p:grpSpPr>
      <p:sp>
        <p:nvSpPr>
          <p:cNvPr id="247" name="Shape 2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8" name="Shape 2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55" name="Shape 2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1" name="Shape 2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4" name="Shape 264"/>
        <p:cNvGrpSpPr/>
        <p:nvPr/>
      </p:nvGrpSpPr>
      <p:grpSpPr>
        <a:xfrm>
          <a:off y="0" x="0"/>
          <a:ext cy="0" cx="0"/>
          <a:chOff y="0" x="0"/>
          <a:chExt cy="0" cx="0"/>
        </a:xfrm>
      </p:grpSpPr>
      <p:sp>
        <p:nvSpPr>
          <p:cNvPr id="265" name="Shape 2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6" name="Shape 26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0" name="Shape 270"/>
        <p:cNvGrpSpPr/>
        <p:nvPr/>
      </p:nvGrpSpPr>
      <p:grpSpPr>
        <a:xfrm>
          <a:off y="0" x="0"/>
          <a:ext cy="0" cx="0"/>
          <a:chOff y="0" x="0"/>
          <a:chExt cy="0" cx="0"/>
        </a:xfrm>
      </p:grpSpPr>
      <p:sp>
        <p:nvSpPr>
          <p:cNvPr id="271" name="Shape 2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2" name="Shape 27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563759" x="457200"/>
            <a:ext cy="3009600" cx="8229600"/>
          </a:xfrm>
          <a:prstGeom prst="rect">
            <a:avLst/>
          </a:prstGeom>
        </p:spPr>
        <p:txBody>
          <a:bodyPr bIns="91425" rIns="91425" lIns="91425" tIns="91425" anchor="t" anchorCtr="0"/>
          <a:lstStyle>
            <a:lvl1pPr indent="457200">
              <a:buSzPct val="100000"/>
              <a:defRPr sz="7200"/>
            </a:lvl1pPr>
            <a:lvl2pPr indent="457200">
              <a:buSzPct val="100000"/>
              <a:defRPr sz="7200"/>
            </a:lvl2pPr>
            <a:lvl3pPr indent="457200">
              <a:buSzPct val="100000"/>
              <a:defRPr sz="7200"/>
            </a:lvl3pPr>
            <a:lvl4pPr indent="457200">
              <a:buSzPct val="100000"/>
              <a:defRPr sz="7200"/>
            </a:lvl4pPr>
            <a:lvl5pPr indent="457200">
              <a:buSzPct val="100000"/>
              <a:defRPr sz="7200"/>
            </a:lvl5pPr>
            <a:lvl6pPr indent="457200">
              <a:buSzPct val="100000"/>
              <a:defRPr sz="7200"/>
            </a:lvl6pPr>
            <a:lvl7pPr indent="457200">
              <a:buSzPct val="100000"/>
              <a:defRPr sz="7200"/>
            </a:lvl7pPr>
            <a:lvl8pPr indent="457200">
              <a:buSzPct val="100000"/>
              <a:defRPr sz="7200"/>
            </a:lvl8pPr>
            <a:lvl9pPr indent="457200">
              <a:buSzPct val="100000"/>
              <a:defRPr sz="7200"/>
            </a:lvl9pPr>
          </a:lstStyle>
          <a:p/>
        </p:txBody>
      </p:sp>
      <p:sp>
        <p:nvSpPr>
          <p:cNvPr id="10" name="Shape 10"/>
          <p:cNvSpPr txBox="1"/>
          <p:nvPr>
            <p:ph idx="1" type="subTitle"/>
          </p:nvPr>
        </p:nvSpPr>
        <p:spPr>
          <a:xfrm>
            <a:off y="3716392" x="457200"/>
            <a:ext cy="1232699" cx="8229600"/>
          </a:xfrm>
          <a:prstGeom prst="rect">
            <a:avLst/>
          </a:prstGeom>
        </p:spPr>
        <p:txBody>
          <a:bodyPr bIns="91425" rIns="91425" lIns="91425" tIns="91425" anchor="t" anchorCtr="0"/>
          <a:lstStyle>
            <a:lvl1pPr indent="304800" marL="0">
              <a:spcBef>
                <a:spcPts val="0"/>
              </a:spcBef>
              <a:buClr>
                <a:schemeClr val="dk2"/>
              </a:buClr>
              <a:buSzPct val="100000"/>
              <a:buNone/>
              <a:defRPr sz="4800">
                <a:solidFill>
                  <a:schemeClr val="dk2"/>
                </a:solidFill>
              </a:defRPr>
            </a:lvl1pPr>
            <a:lvl2pPr indent="304800" marL="0">
              <a:spcBef>
                <a:spcPts val="0"/>
              </a:spcBef>
              <a:buClr>
                <a:schemeClr val="dk2"/>
              </a:buClr>
              <a:buSzPct val="100000"/>
              <a:buNone/>
              <a:defRPr sz="4800">
                <a:solidFill>
                  <a:schemeClr val="dk2"/>
                </a:solidFill>
              </a:defRPr>
            </a:lvl2pPr>
            <a:lvl3pPr indent="304800" marL="0">
              <a:spcBef>
                <a:spcPts val="0"/>
              </a:spcBef>
              <a:buClr>
                <a:schemeClr val="dk2"/>
              </a:buClr>
              <a:buSzPct val="100000"/>
              <a:buNone/>
              <a:defRPr sz="4800">
                <a:solidFill>
                  <a:schemeClr val="dk2"/>
                </a:solidFill>
              </a:defRPr>
            </a:lvl3pPr>
            <a:lvl4pPr indent="304800" marL="0">
              <a:spcBef>
                <a:spcPts val="0"/>
              </a:spcBef>
              <a:buClr>
                <a:schemeClr val="dk2"/>
              </a:buClr>
              <a:buSzPct val="100000"/>
              <a:buNone/>
              <a:defRPr sz="4800">
                <a:solidFill>
                  <a:schemeClr val="dk2"/>
                </a:solidFill>
              </a:defRPr>
            </a:lvl4pPr>
            <a:lvl5pPr indent="304800" marL="0">
              <a:spcBef>
                <a:spcPts val="0"/>
              </a:spcBef>
              <a:buClr>
                <a:schemeClr val="dk2"/>
              </a:buClr>
              <a:buSzPct val="100000"/>
              <a:buNone/>
              <a:defRPr sz="4800">
                <a:solidFill>
                  <a:schemeClr val="dk2"/>
                </a:solidFill>
              </a:defRPr>
            </a:lvl5pPr>
            <a:lvl6pPr indent="304800" marL="0">
              <a:spcBef>
                <a:spcPts val="0"/>
              </a:spcBef>
              <a:buClr>
                <a:schemeClr val="dk2"/>
              </a:buClr>
              <a:buSzPct val="100000"/>
              <a:buNone/>
              <a:defRPr sz="4800">
                <a:solidFill>
                  <a:schemeClr val="dk2"/>
                </a:solidFill>
              </a:defRPr>
            </a:lvl6pPr>
            <a:lvl7pPr indent="304800" marL="0">
              <a:spcBef>
                <a:spcPts val="0"/>
              </a:spcBef>
              <a:buClr>
                <a:schemeClr val="dk2"/>
              </a:buClr>
              <a:buSzPct val="100000"/>
              <a:buNone/>
              <a:defRPr sz="4800">
                <a:solidFill>
                  <a:schemeClr val="dk2"/>
                </a:solidFill>
              </a:defRPr>
            </a:lvl7pPr>
            <a:lvl8pPr indent="304800" marL="0">
              <a:spcBef>
                <a:spcPts val="0"/>
              </a:spcBef>
              <a:buClr>
                <a:schemeClr val="dk2"/>
              </a:buClr>
              <a:buSzPct val="100000"/>
              <a:buNone/>
              <a:defRPr sz="4800">
                <a:solidFill>
                  <a:schemeClr val="dk2"/>
                </a:solidFill>
              </a:defRPr>
            </a:lvl8pPr>
            <a:lvl9pPr indent="304800" marL="0">
              <a:spcBef>
                <a:spcPts val="0"/>
              </a:spcBef>
              <a:buClr>
                <a:schemeClr val="dk2"/>
              </a:buClr>
              <a:buSzPct val="100000"/>
              <a:buNone/>
              <a:defRPr sz="4800">
                <a:solidFill>
                  <a:schemeClr val="dk2"/>
                </a:solidFill>
              </a:defRPr>
            </a:lvl9pPr>
          </a:lstStyle>
          <a:p/>
        </p:txBody>
      </p:sp>
      <p:cxnSp>
        <p:nvCxnSpPr>
          <p:cNvPr id="11" name="Shape 11"/>
          <p:cNvCxnSpPr/>
          <p:nvPr/>
        </p:nvCxnSpPr>
        <p:spPr>
          <a:xfrm>
            <a:off y="41147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12" name="Shape 12"/>
          <p:cNvCxnSpPr/>
          <p:nvPr/>
        </p:nvCxnSpPr>
        <p:spPr>
          <a:xfrm>
            <a:off y="3633382" x="457200"/>
            <a:ext cy="0" cx="8229600"/>
          </a:xfrm>
          <a:prstGeom prst="straightConnector1">
            <a:avLst/>
          </a:prstGeom>
          <a:noFill/>
          <a:ln w="57150" cap="flat">
            <a:solidFill>
              <a:schemeClr val="accent1"/>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defRPr>
                <a:solidFill>
                  <a:srgbClr val="DA0002"/>
                </a:solidFill>
              </a:defRPr>
            </a:lvl1pPr>
            <a:lvl2pPr>
              <a:defRPr>
                <a:solidFill>
                  <a:srgbClr val="DA0002"/>
                </a:solidFill>
              </a:defRPr>
            </a:lvl2pPr>
            <a:lvl3pPr>
              <a:defRPr>
                <a:solidFill>
                  <a:srgbClr val="DA0002"/>
                </a:solidFill>
              </a:defRPr>
            </a:lvl3pPr>
            <a:lvl4pPr>
              <a:defRPr>
                <a:solidFill>
                  <a:srgbClr val="DA0002"/>
                </a:solidFill>
              </a:defRPr>
            </a:lvl4pPr>
            <a:lvl5pPr>
              <a:defRPr>
                <a:solidFill>
                  <a:srgbClr val="DA0002"/>
                </a:solidFill>
              </a:defRPr>
            </a:lvl5pPr>
            <a:lvl6pPr>
              <a:defRPr>
                <a:solidFill>
                  <a:srgbClr val="DA0002"/>
                </a:solidFill>
              </a:defRPr>
            </a:lvl6pPr>
            <a:lvl7pPr>
              <a:defRPr>
                <a:solidFill>
                  <a:srgbClr val="DA0002"/>
                </a:solidFill>
              </a:defRPr>
            </a:lvl7pPr>
            <a:lvl8pPr>
              <a:defRPr>
                <a:solidFill>
                  <a:srgbClr val="DA0002"/>
                </a:solidFill>
              </a:defRPr>
            </a:lvl8pPr>
            <a:lvl9pPr>
              <a:defRPr>
                <a:solidFill>
                  <a:srgbClr val="DA0002"/>
                </a:solidFill>
              </a:defRPr>
            </a:lvl9pPr>
          </a:lstStyle>
          <a:p/>
        </p:txBody>
      </p:sp>
      <p:sp>
        <p:nvSpPr>
          <p:cNvPr id="15" name="Shape 15"/>
          <p:cNvSpPr txBox="1"/>
          <p:nvPr>
            <p:ph idx="1" type="body"/>
          </p:nvPr>
        </p:nvSpPr>
        <p:spPr>
          <a:xfrm>
            <a:off y="1200150" x="457200"/>
            <a:ext cy="37256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cxnSp>
        <p:nvCxnSpPr>
          <p:cNvPr id="16" name="Shape 16"/>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defRPr>
                <a:solidFill>
                  <a:srgbClr val="DA0002"/>
                </a:solidFill>
              </a:defRPr>
            </a:lvl1pPr>
            <a:lvl2pPr>
              <a:defRPr>
                <a:solidFill>
                  <a:srgbClr val="DA0002"/>
                </a:solidFill>
              </a:defRPr>
            </a:lvl2pPr>
            <a:lvl3pPr>
              <a:defRPr>
                <a:solidFill>
                  <a:srgbClr val="DA0002"/>
                </a:solidFill>
              </a:defRPr>
            </a:lvl3pPr>
            <a:lvl4pPr>
              <a:defRPr>
                <a:solidFill>
                  <a:srgbClr val="DA0002"/>
                </a:solidFill>
              </a:defRPr>
            </a:lvl4pPr>
            <a:lvl5pPr>
              <a:defRPr>
                <a:solidFill>
                  <a:srgbClr val="DA0002"/>
                </a:solidFill>
              </a:defRPr>
            </a:lvl5pPr>
            <a:lvl6pPr>
              <a:defRPr>
                <a:solidFill>
                  <a:srgbClr val="DA0002"/>
                </a:solidFill>
              </a:defRPr>
            </a:lvl6pPr>
            <a:lvl7pPr>
              <a:defRPr>
                <a:solidFill>
                  <a:srgbClr val="DA0002"/>
                </a:solidFill>
              </a:defRPr>
            </a:lvl7pPr>
            <a:lvl8pPr>
              <a:defRPr>
                <a:solidFill>
                  <a:srgbClr val="DA0002"/>
                </a:solidFill>
              </a:defRPr>
            </a:lvl8pPr>
            <a:lvl9pPr>
              <a:defRPr>
                <a:solidFill>
                  <a:srgbClr val="DA0002"/>
                </a:solidFill>
              </a:defRPr>
            </a:lvl9pPr>
          </a:lstStyle>
          <a:p/>
        </p:txBody>
      </p:sp>
      <p:sp>
        <p:nvSpPr>
          <p:cNvPr id="19" name="Shape 19"/>
          <p:cNvSpPr txBox="1"/>
          <p:nvPr>
            <p:ph idx="1" type="body"/>
          </p:nvPr>
        </p:nvSpPr>
        <p:spPr>
          <a:xfrm>
            <a:off y="1200150" x="457200"/>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20" name="Shape 20"/>
          <p:cNvSpPr txBox="1"/>
          <p:nvPr>
            <p:ph idx="2" type="body"/>
          </p:nvPr>
        </p:nvSpPr>
        <p:spPr>
          <a:xfrm>
            <a:off y="1200150" x="4692273"/>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cxnSp>
        <p:nvCxnSpPr>
          <p:cNvPr id="21" name="Shape 21"/>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cxnSp>
        <p:nvCxnSpPr>
          <p:cNvPr id="24" name="Shape 24"/>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y="0" x="0"/>
          <a:ext cy="0" cx="0"/>
          <a:chOff y="0" x="0"/>
          <a:chExt cy="0" cx="0"/>
        </a:xfrm>
      </p:grpSpPr>
      <p:sp>
        <p:nvSpPr>
          <p:cNvPr id="26" name="Shape 26"/>
          <p:cNvSpPr txBox="1"/>
          <p:nvPr>
            <p:ph idx="1" type="body"/>
          </p:nvPr>
        </p:nvSpPr>
        <p:spPr>
          <a:xfrm>
            <a:off y="4406309" x="457200"/>
            <a:ext cy="519599" cx="8229600"/>
          </a:xfrm>
          <a:prstGeom prst="rect">
            <a:avLst/>
          </a:prstGeom>
        </p:spPr>
        <p:txBody>
          <a:bodyPr bIns="91425" rIns="91425" lIns="91425" tIns="91425" anchor="t" anchorCtr="0"/>
          <a:lstStyle>
            <a:lvl1pPr algn="ctr" indent="-171450" marL="285750">
              <a:spcBef>
                <a:spcPts val="0"/>
              </a:spcBef>
              <a:buSzPct val="100000"/>
              <a:buNone/>
              <a:defRPr sz="1800"/>
            </a:lvl1pPr>
          </a:lstStyle>
          <a:p/>
        </p:txBody>
      </p:sp>
      <p:cxnSp>
        <p:nvCxnSpPr>
          <p:cNvPr id="27" name="Shape 27"/>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y="0" x="0"/>
          <a:ext cy="0" cx="0"/>
          <a:chOff y="0" x="0"/>
          <a:chExt cy="0" cx="0"/>
        </a:xfrm>
      </p:grpSpPr>
      <p:cxnSp>
        <p:nvCxnSpPr>
          <p:cNvPr id="29" name="Shape 29"/>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marL="0">
              <a:buClr>
                <a:schemeClr val="accent1"/>
              </a:buClr>
              <a:buSzPct val="100000"/>
              <a:buNone/>
              <a:defRPr b="1" sz="3600">
                <a:solidFill>
                  <a:schemeClr val="accent1"/>
                </a:solidFill>
              </a:defRPr>
            </a:lvl1pPr>
            <a:lvl2pPr indent="228600" marL="0">
              <a:buClr>
                <a:schemeClr val="accent1"/>
              </a:buClr>
              <a:buSzPct val="100000"/>
              <a:buNone/>
              <a:defRPr b="1" sz="3600">
                <a:solidFill>
                  <a:schemeClr val="accent1"/>
                </a:solidFill>
              </a:defRPr>
            </a:lvl2pPr>
            <a:lvl3pPr indent="228600" marL="0">
              <a:buClr>
                <a:schemeClr val="accent1"/>
              </a:buClr>
              <a:buSzPct val="100000"/>
              <a:buNone/>
              <a:defRPr b="1" sz="3600">
                <a:solidFill>
                  <a:schemeClr val="accent1"/>
                </a:solidFill>
              </a:defRPr>
            </a:lvl3pPr>
            <a:lvl4pPr indent="228600" marL="0">
              <a:buClr>
                <a:schemeClr val="accent1"/>
              </a:buClr>
              <a:buSzPct val="100000"/>
              <a:buNone/>
              <a:defRPr b="1" sz="3600">
                <a:solidFill>
                  <a:schemeClr val="accent1"/>
                </a:solidFill>
              </a:defRPr>
            </a:lvl4pPr>
            <a:lvl5pPr indent="228600" marL="0">
              <a:buClr>
                <a:schemeClr val="accent1"/>
              </a:buClr>
              <a:buSzPct val="100000"/>
              <a:buNone/>
              <a:defRPr b="1" sz="3600">
                <a:solidFill>
                  <a:schemeClr val="accent1"/>
                </a:solidFill>
              </a:defRPr>
            </a:lvl5pPr>
            <a:lvl6pPr indent="228600" marL="0">
              <a:buClr>
                <a:schemeClr val="accent1"/>
              </a:buClr>
              <a:buSzPct val="100000"/>
              <a:buNone/>
              <a:defRPr b="1" sz="3600">
                <a:solidFill>
                  <a:schemeClr val="accent1"/>
                </a:solidFill>
              </a:defRPr>
            </a:lvl6pPr>
            <a:lvl7pPr indent="228600" marL="0">
              <a:buClr>
                <a:schemeClr val="accent1"/>
              </a:buClr>
              <a:buSzPct val="100000"/>
              <a:buNone/>
              <a:defRPr b="1" sz="3600">
                <a:solidFill>
                  <a:schemeClr val="accent1"/>
                </a:solidFill>
              </a:defRPr>
            </a:lvl7pPr>
            <a:lvl8pPr indent="228600" marL="0">
              <a:buClr>
                <a:schemeClr val="accent1"/>
              </a:buClr>
              <a:buSzPct val="100000"/>
              <a:buNone/>
              <a:defRPr b="1" sz="3600">
                <a:solidFill>
                  <a:schemeClr val="accent1"/>
                </a:solidFill>
              </a:defRPr>
            </a:lvl8pPr>
            <a:lvl9pPr indent="228600" marL="0">
              <a:buClr>
                <a:schemeClr val="accent1"/>
              </a:buClr>
              <a:buSzPct val="100000"/>
              <a:buNone/>
              <a:defRPr b="1" sz="3600">
                <a:solidFill>
                  <a:schemeClr val="accent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Clr>
                <a:schemeClr val="dk1"/>
              </a:buClr>
              <a:buSzPct val="100000"/>
              <a:defRPr sz="3000">
                <a:solidFill>
                  <a:schemeClr val="dk1"/>
                </a:solidFill>
              </a:defRPr>
            </a:lvl1pPr>
            <a:lvl2pPr indent="-133350" marL="742950">
              <a:spcBef>
                <a:spcPts val="480"/>
              </a:spcBef>
              <a:buClr>
                <a:schemeClr val="dk1"/>
              </a:buClr>
              <a:buSzPct val="100000"/>
              <a:defRPr sz="2400">
                <a:solidFill>
                  <a:schemeClr val="dk1"/>
                </a:solidFill>
              </a:defRPr>
            </a:lvl2pPr>
            <a:lvl3pPr indent="-76200" marL="1143000">
              <a:spcBef>
                <a:spcPts val="480"/>
              </a:spcBef>
              <a:buClr>
                <a:schemeClr val="dk1"/>
              </a:buClr>
              <a:buSzPct val="100000"/>
              <a:defRPr sz="2400">
                <a:solidFill>
                  <a:schemeClr val="dk1"/>
                </a:solidFill>
              </a:defRPr>
            </a:lvl3pPr>
            <a:lvl4pPr indent="-114300" marL="1600200">
              <a:spcBef>
                <a:spcPts val="360"/>
              </a:spcBef>
              <a:buClr>
                <a:schemeClr val="dk1"/>
              </a:buClr>
              <a:buSzPct val="100000"/>
              <a:defRPr sz="1800">
                <a:solidFill>
                  <a:schemeClr val="dk1"/>
                </a:solidFill>
              </a:defRPr>
            </a:lvl4pPr>
            <a:lvl5pPr indent="-114300" marL="2057400">
              <a:spcBef>
                <a:spcPts val="360"/>
              </a:spcBef>
              <a:buClr>
                <a:schemeClr val="dk1"/>
              </a:buClr>
              <a:buSzPct val="100000"/>
              <a:defRPr sz="1800">
                <a:solidFill>
                  <a:schemeClr val="dk1"/>
                </a:solidFill>
              </a:defRPr>
            </a:lvl5pPr>
            <a:lvl6pPr indent="-114300" marL="2514600">
              <a:spcBef>
                <a:spcPts val="360"/>
              </a:spcBef>
              <a:buClr>
                <a:schemeClr val="dk1"/>
              </a:buClr>
              <a:buSzPct val="100000"/>
              <a:defRPr sz="1800">
                <a:solidFill>
                  <a:schemeClr val="dk1"/>
                </a:solidFill>
              </a:defRPr>
            </a:lvl6pPr>
            <a:lvl7pPr indent="-114300" marL="2971800">
              <a:spcBef>
                <a:spcPts val="360"/>
              </a:spcBef>
              <a:buClr>
                <a:schemeClr val="dk1"/>
              </a:buClr>
              <a:buSzPct val="100000"/>
              <a:defRPr sz="1800">
                <a:solidFill>
                  <a:schemeClr val="dk1"/>
                </a:solidFill>
              </a:defRPr>
            </a:lvl7pPr>
            <a:lvl8pPr indent="-114300" marL="3429000">
              <a:spcBef>
                <a:spcPts val="360"/>
              </a:spcBef>
              <a:buClr>
                <a:schemeClr val="dk1"/>
              </a:buClr>
              <a:buSzPct val="100000"/>
              <a:defRPr sz="1800">
                <a:solidFill>
                  <a:schemeClr val="dk1"/>
                </a:solidFill>
              </a:defRPr>
            </a:lvl8pPr>
            <a:lvl9pPr indent="-114300" marL="3886200">
              <a:spcBef>
                <a:spcPts val="360"/>
              </a:spcBef>
              <a:buClr>
                <a:schemeClr val="dk1"/>
              </a:buClr>
              <a:buSzPct val="100000"/>
              <a:defRPr sz="1800">
                <a:solidFill>
                  <a:schemeClr val="dk1"/>
                </a:solidFill>
              </a:defRPr>
            </a:lvl9pPr>
          </a:lstStyle>
          <a:p/>
        </p:txBody>
      </p:sp>
      <p:cxnSp>
        <p:nvCxnSpPr>
          <p:cNvPr id="7" name="Shape 7"/>
          <p:cNvCxnSpPr/>
          <p:nvPr/>
        </p:nvCxnSpPr>
        <p:spPr>
          <a:xfrm>
            <a:off y="5023259"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media/image02.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4"/><Relationship Target="../media/image10.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http://es.wikipedia.org/wiki/Licencia_p%C3%BAblica_general_de_GNU" Type="http://schemas.openxmlformats.org/officeDocument/2006/relationships/hyperlink" TargetMode="External" Id="rId4"/><Relationship Target="http://es.wikipedia.org/wiki/MySQL" Type="http://schemas.openxmlformats.org/officeDocument/2006/relationships/hyperlink" TargetMode="External" Id="rId3"/><Relationship Target="http://es.wikipedia.org/wiki/UNIX" Type="http://schemas.openxmlformats.org/officeDocument/2006/relationships/hyperlink" TargetMode="External" Id="rId6"/><Relationship Target="http://es.wikipedia.org/wiki/Windows" Type="http://schemas.openxmlformats.org/officeDocument/2006/relationships/hyperlink" TargetMode="External" Id="rId5"/><Relationship Target="http://es.wikipedia.org/wiki/Linux" Type="http://schemas.openxmlformats.org/officeDocument/2006/relationships/hyperlink" TargetMode="External" Id="rId7"/></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ctrTitle"/>
          </p:nvPr>
        </p:nvSpPr>
        <p:spPr>
          <a:xfrm>
            <a:off y="563759" x="457200"/>
            <a:ext cy="3009600" cx="8229600"/>
          </a:xfrm>
          <a:prstGeom prst="rect">
            <a:avLst/>
          </a:prstGeom>
        </p:spPr>
        <p:txBody>
          <a:bodyPr bIns="91425" rIns="91425" lIns="91425" tIns="91425" anchor="t" anchorCtr="0">
            <a:noAutofit/>
          </a:bodyPr>
          <a:lstStyle/>
          <a:p>
            <a:pPr>
              <a:buNone/>
            </a:pPr>
            <a:r>
              <a:rPr lang="es"/>
              <a:t>PenTesting</a:t>
            </a:r>
          </a:p>
        </p:txBody>
      </p:sp>
      <p:sp>
        <p:nvSpPr>
          <p:cNvPr id="32" name="Shape 32"/>
          <p:cNvSpPr txBox="1"/>
          <p:nvPr>
            <p:ph idx="1" type="subTitle"/>
          </p:nvPr>
        </p:nvSpPr>
        <p:spPr>
          <a:xfrm>
            <a:off y="3716392" x="457200"/>
            <a:ext cy="1232699" cx="8229600"/>
          </a:xfrm>
          <a:prstGeom prst="rect">
            <a:avLst/>
          </a:prstGeom>
        </p:spPr>
        <p:txBody>
          <a:bodyPr bIns="91425" rIns="91425" lIns="91425" tIns="91425" anchor="t" anchorCtr="0">
            <a:noAutofit/>
          </a:bodyPr>
          <a:lstStyle/>
          <a:p>
            <a:pPr>
              <a:buNone/>
            </a:pPr>
            <a:r>
              <a:rPr lang="es"/>
              <a:t>MSICU</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s"/>
              <a:t>Pen-testing - Tipos</a:t>
            </a:r>
          </a:p>
        </p:txBody>
      </p:sp>
      <p:sp>
        <p:nvSpPr>
          <p:cNvPr id="86" name="Shape 86"/>
          <p:cNvSpPr txBox="1"/>
          <p:nvPr>
            <p:ph idx="1" type="body"/>
          </p:nvPr>
        </p:nvSpPr>
        <p:spPr>
          <a:xfrm>
            <a:off y="1063375" x="297375"/>
            <a:ext cy="3725699" cx="8535899"/>
          </a:xfrm>
          <a:prstGeom prst="rect">
            <a:avLst/>
          </a:prstGeom>
        </p:spPr>
        <p:txBody>
          <a:bodyPr bIns="91425" rIns="91425" lIns="91425" tIns="91425" anchor="t" anchorCtr="0">
            <a:noAutofit/>
          </a:bodyPr>
          <a:lstStyle/>
          <a:p>
            <a:pPr rtl="0" lvl="0" indent="-330200" marL="457200">
              <a:lnSpc>
                <a:spcPct val="145000"/>
              </a:lnSpc>
              <a:spcBef>
                <a:spcPts val="0"/>
              </a:spcBef>
              <a:buClr>
                <a:srgbClr val="555555"/>
              </a:buClr>
              <a:buSzPct val="100000"/>
              <a:buFont typeface="Arial"/>
              <a:buChar char="●"/>
            </a:pPr>
            <a:r>
              <a:rPr b="1" sz="1600" lang="es">
                <a:solidFill>
                  <a:srgbClr val="555555"/>
                </a:solidFill>
              </a:rPr>
              <a:t>Externo:</a:t>
            </a:r>
          </a:p>
          <a:p>
            <a:pPr rtl="0" lvl="1" indent="-330200" marL="914400">
              <a:lnSpc>
                <a:spcPct val="145000"/>
              </a:lnSpc>
              <a:spcBef>
                <a:spcPts val="0"/>
              </a:spcBef>
              <a:buClr>
                <a:schemeClr val="dk1"/>
              </a:buClr>
              <a:buSzPct val="100000"/>
              <a:buFont typeface="Arial"/>
              <a:buChar char="○"/>
            </a:pPr>
            <a:r>
              <a:rPr sz="1600" lang="es">
                <a:solidFill>
                  <a:srgbClr val="4B4B4B"/>
                </a:solidFill>
              </a:rPr>
              <a:t>Se compone de un elevado número de pruebas:</a:t>
            </a:r>
          </a:p>
          <a:p>
            <a:pPr algn="l" rtl="0" lvl="2" marR="0" indent="-317500" marL="1371600">
              <a:lnSpc>
                <a:spcPct val="145000"/>
              </a:lnSpc>
              <a:spcBef>
                <a:spcPts val="0"/>
              </a:spcBef>
              <a:spcAft>
                <a:spcPts val="0"/>
              </a:spcAft>
              <a:buClr>
                <a:srgbClr val="4B4B4B"/>
              </a:buClr>
              <a:buSzPct val="100000"/>
              <a:buFont typeface="Arial"/>
              <a:buChar char="■"/>
            </a:pPr>
            <a:r>
              <a:rPr sz="1400" lang="es">
                <a:solidFill>
                  <a:srgbClr val="4B4B4B"/>
                </a:solidFill>
              </a:rPr>
              <a:t>Pruebas de usuarios y la “fuerza” de sus passwords.</a:t>
            </a:r>
          </a:p>
          <a:p>
            <a:pPr algn="l" rtl="0" lvl="2" marR="0" indent="-317500" marL="1371600">
              <a:lnSpc>
                <a:spcPct val="145000"/>
              </a:lnSpc>
              <a:spcBef>
                <a:spcPts val="0"/>
              </a:spcBef>
              <a:spcAft>
                <a:spcPts val="0"/>
              </a:spcAft>
              <a:buClr>
                <a:srgbClr val="4B4B4B"/>
              </a:buClr>
              <a:buSzPct val="100000"/>
              <a:buFont typeface="Arial"/>
              <a:buChar char="■"/>
            </a:pPr>
            <a:r>
              <a:rPr sz="1400" lang="es">
                <a:solidFill>
                  <a:srgbClr val="4B4B4B"/>
                </a:solidFill>
              </a:rPr>
              <a:t>Captura de tráfico.</a:t>
            </a:r>
          </a:p>
          <a:p>
            <a:pPr algn="l" rtl="0" lvl="2" marR="0" indent="-317500" marL="1371600">
              <a:lnSpc>
                <a:spcPct val="145000"/>
              </a:lnSpc>
              <a:spcBef>
                <a:spcPts val="0"/>
              </a:spcBef>
              <a:spcAft>
                <a:spcPts val="0"/>
              </a:spcAft>
              <a:buClr>
                <a:srgbClr val="4B4B4B"/>
              </a:buClr>
              <a:buSzPct val="100000"/>
              <a:buFont typeface="Arial"/>
              <a:buChar char="■"/>
            </a:pPr>
            <a:r>
              <a:rPr sz="1400" lang="es">
                <a:solidFill>
                  <a:srgbClr val="4B4B4B"/>
                </a:solidFill>
              </a:rPr>
              <a:t>Detección de protocolos utilizados, conexiones externas y sus rangos de direcciones.</a:t>
            </a:r>
          </a:p>
          <a:p>
            <a:pPr algn="l" rtl="0" lvl="2" marR="0" indent="-317500" marL="1371600">
              <a:lnSpc>
                <a:spcPct val="145000"/>
              </a:lnSpc>
              <a:spcBef>
                <a:spcPts val="0"/>
              </a:spcBef>
              <a:spcAft>
                <a:spcPts val="0"/>
              </a:spcAft>
              <a:buClr>
                <a:srgbClr val="4B4B4B"/>
              </a:buClr>
              <a:buSzPct val="100000"/>
              <a:buFont typeface="Arial"/>
              <a:buChar char="■"/>
            </a:pPr>
            <a:r>
              <a:rPr sz="1400" lang="es">
                <a:solidFill>
                  <a:srgbClr val="4B4B4B"/>
                </a:solidFill>
              </a:rPr>
              <a:t>Scanning de puertos TCP, UDP e ICMP.</a:t>
            </a:r>
          </a:p>
          <a:p>
            <a:pPr algn="l" rtl="0" lvl="2" marR="0" indent="-317500" marL="1371600">
              <a:lnSpc>
                <a:spcPct val="145000"/>
              </a:lnSpc>
              <a:spcBef>
                <a:spcPts val="0"/>
              </a:spcBef>
              <a:spcAft>
                <a:spcPts val="0"/>
              </a:spcAft>
              <a:buClr>
                <a:srgbClr val="4B4B4B"/>
              </a:buClr>
              <a:buSzPct val="100000"/>
              <a:buFont typeface="Arial"/>
              <a:buChar char="■"/>
            </a:pPr>
            <a:r>
              <a:rPr sz="1400" lang="es">
                <a:solidFill>
                  <a:srgbClr val="4B4B4B"/>
                </a:solidFill>
              </a:rPr>
              <a:t>Intentos de acceso vía accesos remotos.</a:t>
            </a:r>
          </a:p>
          <a:p>
            <a:pPr algn="l" rtl="0" lvl="2" marR="0" indent="-317500" marL="1371600">
              <a:lnSpc>
                <a:spcPct val="145000"/>
              </a:lnSpc>
              <a:spcBef>
                <a:spcPts val="0"/>
              </a:spcBef>
              <a:spcAft>
                <a:spcPts val="0"/>
              </a:spcAft>
              <a:buClr>
                <a:srgbClr val="4B4B4B"/>
              </a:buClr>
              <a:buSzPct val="100000"/>
              <a:buFont typeface="Arial"/>
              <a:buChar char="■"/>
            </a:pPr>
            <a:r>
              <a:rPr sz="1400" lang="es">
                <a:solidFill>
                  <a:srgbClr val="4B4B4B"/>
                </a:solidFill>
              </a:rPr>
              <a:t>Análisis de la seguridad de las conexiones con entidades externas a la organización.</a:t>
            </a:r>
          </a:p>
          <a:p>
            <a:pPr algn="l" rtl="0" lvl="2" marR="0" indent="-317500" marL="1371600">
              <a:lnSpc>
                <a:spcPct val="145000"/>
              </a:lnSpc>
              <a:spcBef>
                <a:spcPts val="0"/>
              </a:spcBef>
              <a:spcAft>
                <a:spcPts val="0"/>
              </a:spcAft>
              <a:buClr>
                <a:srgbClr val="4B4B4B"/>
              </a:buClr>
              <a:buSzPct val="100000"/>
              <a:buFont typeface="Arial"/>
              <a:buChar char="■"/>
            </a:pPr>
            <a:r>
              <a:rPr sz="1400" lang="es">
                <a:solidFill>
                  <a:srgbClr val="4B4B4B"/>
                </a:solidFill>
              </a:rPr>
              <a:t>Pruebas de vulnerabilidades existentes y conocidas en el momento de realización del Test.</a:t>
            </a:r>
          </a:p>
          <a:p>
            <a:pPr algn="l" rtl="0" lvl="2" marR="0" indent="-317500" marL="1371600">
              <a:lnSpc>
                <a:spcPct val="145000"/>
              </a:lnSpc>
              <a:spcBef>
                <a:spcPts val="0"/>
              </a:spcBef>
              <a:spcAft>
                <a:spcPts val="0"/>
              </a:spcAft>
              <a:buClr>
                <a:srgbClr val="4B4B4B"/>
              </a:buClr>
              <a:buSzPct val="100000"/>
              <a:buFont typeface="Arial"/>
              <a:buChar char="■"/>
            </a:pPr>
            <a:r>
              <a:rPr sz="1400" lang="es">
                <a:solidFill>
                  <a:srgbClr val="4B4B4B"/>
                </a:solidFill>
              </a:rPr>
              <a:t>Prueba de ataques de Denegación de Servicio</a:t>
            </a:r>
          </a:p>
          <a:p>
            <a:r>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s"/>
              <a:t>Pen-testing - Tipos</a:t>
            </a:r>
          </a:p>
        </p:txBody>
      </p:sp>
      <p:sp>
        <p:nvSpPr>
          <p:cNvPr id="92" name="Shape 92"/>
          <p:cNvSpPr txBox="1"/>
          <p:nvPr>
            <p:ph idx="1" type="body"/>
          </p:nvPr>
        </p:nvSpPr>
        <p:spPr>
          <a:xfrm>
            <a:off y="1063375" x="297375"/>
            <a:ext cy="3725699" cx="8535899"/>
          </a:xfrm>
          <a:prstGeom prst="rect">
            <a:avLst/>
          </a:prstGeom>
        </p:spPr>
        <p:txBody>
          <a:bodyPr bIns="91425" rIns="91425" lIns="91425" tIns="91425" anchor="t" anchorCtr="0">
            <a:noAutofit/>
          </a:bodyPr>
          <a:lstStyle/>
          <a:p>
            <a:pPr rtl="0" lvl="0" indent="-342900" marL="457200">
              <a:lnSpc>
                <a:spcPct val="145000"/>
              </a:lnSpc>
              <a:spcBef>
                <a:spcPts val="0"/>
              </a:spcBef>
              <a:buClr>
                <a:srgbClr val="555555"/>
              </a:buClr>
              <a:buSzPct val="100000"/>
              <a:buFont typeface="Arial"/>
              <a:buChar char="●"/>
            </a:pPr>
            <a:r>
              <a:rPr b="1" sz="1800" lang="es">
                <a:solidFill>
                  <a:srgbClr val="555555"/>
                </a:solidFill>
              </a:rPr>
              <a:t>Interno:</a:t>
            </a:r>
          </a:p>
          <a:p>
            <a:r>
              <a:t/>
            </a:r>
          </a:p>
          <a:p>
            <a:pPr rtl="0" lvl="1" indent="-342900" marL="914400">
              <a:lnSpc>
                <a:spcPct val="145000"/>
              </a:lnSpc>
              <a:spcBef>
                <a:spcPts val="0"/>
              </a:spcBef>
              <a:buClr>
                <a:schemeClr val="dk1"/>
              </a:buClr>
              <a:buSzPct val="100000"/>
              <a:buFont typeface="Arial"/>
              <a:buChar char="○"/>
            </a:pPr>
            <a:r>
              <a:rPr sz="1800" lang="es">
                <a:solidFill>
                  <a:srgbClr val="4B4B4B"/>
                </a:solidFill>
              </a:rPr>
              <a:t>Trata de demostrar cual es el nivel de seguridad interno</a:t>
            </a:r>
          </a:p>
          <a:p>
            <a:r>
              <a:t/>
            </a:r>
          </a:p>
          <a:p>
            <a:pPr rtl="0" lvl="1" indent="-342900" marL="914400">
              <a:lnSpc>
                <a:spcPct val="145000"/>
              </a:lnSpc>
              <a:spcBef>
                <a:spcPts val="0"/>
              </a:spcBef>
              <a:buClr>
                <a:schemeClr val="dk1"/>
              </a:buClr>
              <a:buSzPct val="100000"/>
              <a:buFont typeface="Arial"/>
              <a:buChar char="○"/>
            </a:pPr>
            <a:r>
              <a:rPr sz="1800" lang="es">
                <a:solidFill>
                  <a:srgbClr val="4B4B4B"/>
                </a:solidFill>
              </a:rPr>
              <a:t>Se deberá establecer qué puede hacer un atacante interno y hasta dónde será capaz de penetrar en el sistema siendo un usuario con privilegios bajos.</a:t>
            </a:r>
          </a:p>
          <a:p>
            <a:r>
              <a:t/>
            </a:r>
          </a:p>
          <a:p>
            <a:r>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s"/>
              <a:t>Pen-testing - Tipos</a:t>
            </a:r>
          </a:p>
        </p:txBody>
      </p:sp>
      <p:sp>
        <p:nvSpPr>
          <p:cNvPr id="98" name="Shape 98"/>
          <p:cNvSpPr txBox="1"/>
          <p:nvPr>
            <p:ph idx="1" type="body"/>
          </p:nvPr>
        </p:nvSpPr>
        <p:spPr>
          <a:xfrm>
            <a:off y="1063375" x="297375"/>
            <a:ext cy="3725699" cx="8535899"/>
          </a:xfrm>
          <a:prstGeom prst="rect">
            <a:avLst/>
          </a:prstGeom>
        </p:spPr>
        <p:txBody>
          <a:bodyPr bIns="91425" rIns="91425" lIns="91425" tIns="91425" anchor="t" anchorCtr="0">
            <a:noAutofit/>
          </a:bodyPr>
          <a:lstStyle/>
          <a:p>
            <a:pPr rtl="0" lvl="0" indent="-342900" marL="457200">
              <a:lnSpc>
                <a:spcPct val="145000"/>
              </a:lnSpc>
              <a:spcBef>
                <a:spcPts val="0"/>
              </a:spcBef>
              <a:buClr>
                <a:srgbClr val="555555"/>
              </a:buClr>
              <a:buSzPct val="100000"/>
              <a:buFont typeface="Arial"/>
              <a:buChar char="●"/>
            </a:pPr>
            <a:r>
              <a:rPr b="1" sz="1800" lang="es">
                <a:solidFill>
                  <a:srgbClr val="555555"/>
                </a:solidFill>
              </a:rPr>
              <a:t>Interno:</a:t>
            </a:r>
          </a:p>
          <a:p>
            <a:pPr rtl="0" lvl="1" indent="-342900" marL="914400">
              <a:lnSpc>
                <a:spcPct val="145000"/>
              </a:lnSpc>
              <a:spcBef>
                <a:spcPts val="0"/>
              </a:spcBef>
              <a:buClr>
                <a:schemeClr val="dk1"/>
              </a:buClr>
              <a:buSzPct val="100000"/>
              <a:buFont typeface="Arial"/>
              <a:buChar char="○"/>
            </a:pPr>
            <a:r>
              <a:rPr sz="1800" lang="es">
                <a:solidFill>
                  <a:srgbClr val="4B4B4B"/>
                </a:solidFill>
              </a:rPr>
              <a:t>Se compone de numerosas pruebas:</a:t>
            </a:r>
          </a:p>
          <a:p>
            <a:pPr rtl="0" lvl="2" indent="-317500" marL="1371600">
              <a:lnSpc>
                <a:spcPct val="145000"/>
              </a:lnSpc>
              <a:spcBef>
                <a:spcPts val="0"/>
              </a:spcBef>
              <a:buClr>
                <a:schemeClr val="dk1"/>
              </a:buClr>
              <a:buSzPct val="100000"/>
              <a:buFont typeface="Arial"/>
              <a:buChar char="■"/>
            </a:pPr>
            <a:r>
              <a:rPr sz="1400" lang="es">
                <a:solidFill>
                  <a:srgbClr val="4B4B4B"/>
                </a:solidFill>
              </a:rPr>
              <a:t>Análisis de protocolos internos y sus vulnerabilidades.</a:t>
            </a:r>
          </a:p>
          <a:p>
            <a:pPr rtl="0" lvl="2" indent="-317500" marL="1371600">
              <a:lnSpc>
                <a:spcPct val="145000"/>
              </a:lnSpc>
              <a:spcBef>
                <a:spcPts val="0"/>
              </a:spcBef>
              <a:buClr>
                <a:schemeClr val="dk1"/>
              </a:buClr>
              <a:buSzPct val="100000"/>
              <a:buFont typeface="Arial"/>
              <a:buChar char="■"/>
            </a:pPr>
            <a:r>
              <a:rPr sz="1400" lang="es">
                <a:solidFill>
                  <a:srgbClr val="4B4B4B"/>
                </a:solidFill>
              </a:rPr>
              <a:t>Autenticación de usuarios, verificación de permisos y recursos compartidos.</a:t>
            </a:r>
          </a:p>
          <a:p>
            <a:pPr rtl="0" lvl="2" indent="-317500" marL="1371600">
              <a:lnSpc>
                <a:spcPct val="145000"/>
              </a:lnSpc>
              <a:spcBef>
                <a:spcPts val="0"/>
              </a:spcBef>
              <a:buClr>
                <a:schemeClr val="dk1"/>
              </a:buClr>
              <a:buSzPct val="100000"/>
              <a:buFont typeface="Arial"/>
              <a:buChar char="■"/>
            </a:pPr>
            <a:r>
              <a:rPr sz="1400" lang="es">
                <a:solidFill>
                  <a:srgbClr val="4B4B4B"/>
                </a:solidFill>
              </a:rPr>
              <a:t>Test de los servidores principales (WWW, DNS, FTP, SMTP, etc.).</a:t>
            </a:r>
          </a:p>
          <a:p>
            <a:pPr rtl="0" lvl="2" indent="-317500" marL="1371600">
              <a:lnSpc>
                <a:spcPct val="145000"/>
              </a:lnSpc>
              <a:spcBef>
                <a:spcPts val="0"/>
              </a:spcBef>
              <a:buClr>
                <a:schemeClr val="dk1"/>
              </a:buClr>
              <a:buSzPct val="100000"/>
              <a:buFont typeface="Arial"/>
              <a:buChar char="■"/>
            </a:pPr>
            <a:r>
              <a:rPr sz="1400" lang="es">
                <a:solidFill>
                  <a:srgbClr val="4B4B4B"/>
                </a:solidFill>
              </a:rPr>
              <a:t>Test de vulnerabilidad sobre las aplicaciones propietarias.</a:t>
            </a:r>
          </a:p>
          <a:p>
            <a:pPr rtl="0" lvl="2" indent="-317500" marL="1371600">
              <a:lnSpc>
                <a:spcPct val="145000"/>
              </a:lnSpc>
              <a:spcBef>
                <a:spcPts val="0"/>
              </a:spcBef>
              <a:buClr>
                <a:schemeClr val="dk1"/>
              </a:buClr>
              <a:buSzPct val="100000"/>
              <a:buFont typeface="Arial"/>
              <a:buChar char="■"/>
            </a:pPr>
            <a:r>
              <a:rPr sz="1400" lang="es">
                <a:solidFill>
                  <a:srgbClr val="4B4B4B"/>
                </a:solidFill>
              </a:rPr>
              <a:t>Nivel de detección de la intrusión de los sistemas.</a:t>
            </a:r>
          </a:p>
          <a:p>
            <a:pPr rtl="0" lvl="2" indent="-317500" marL="1371600">
              <a:lnSpc>
                <a:spcPct val="145000"/>
              </a:lnSpc>
              <a:spcBef>
                <a:spcPts val="0"/>
              </a:spcBef>
              <a:buClr>
                <a:schemeClr val="dk1"/>
              </a:buClr>
              <a:buSzPct val="100000"/>
              <a:buFont typeface="Arial"/>
              <a:buChar char="■"/>
            </a:pPr>
            <a:r>
              <a:rPr sz="1400" lang="es">
                <a:solidFill>
                  <a:srgbClr val="4B4B4B"/>
                </a:solidFill>
              </a:rPr>
              <a:t>Análisis de la seguridad de las estaciones de trabajo.</a:t>
            </a:r>
          </a:p>
          <a:p>
            <a:pPr rtl="0" lvl="2" indent="-317500" marL="1371600">
              <a:lnSpc>
                <a:spcPct val="145000"/>
              </a:lnSpc>
              <a:spcBef>
                <a:spcPts val="0"/>
              </a:spcBef>
              <a:buClr>
                <a:schemeClr val="dk1"/>
              </a:buClr>
              <a:buSzPct val="100000"/>
              <a:buFont typeface="Arial"/>
              <a:buChar char="■"/>
            </a:pPr>
            <a:r>
              <a:rPr sz="1400" lang="es">
                <a:solidFill>
                  <a:srgbClr val="4B4B4B"/>
                </a:solidFill>
              </a:rPr>
              <a:t>Verificación de reglas de acceso.</a:t>
            </a:r>
          </a:p>
          <a:p>
            <a:pPr rtl="0" lvl="2" indent="-317500" marL="1371600">
              <a:lnSpc>
                <a:spcPct val="145000"/>
              </a:lnSpc>
              <a:spcBef>
                <a:spcPts val="0"/>
              </a:spcBef>
              <a:buClr>
                <a:schemeClr val="dk1"/>
              </a:buClr>
              <a:buSzPct val="100000"/>
              <a:buFont typeface="Arial"/>
              <a:buChar char="■"/>
            </a:pPr>
            <a:r>
              <a:rPr sz="1400" lang="es">
                <a:solidFill>
                  <a:srgbClr val="4B4B4B"/>
                </a:solidFill>
              </a:rPr>
              <a:t>Ataques de Denegación de Servicio</a:t>
            </a:r>
          </a:p>
          <a:p>
            <a:r>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s"/>
              <a:t>Pen-testing - Herramientas</a:t>
            </a:r>
          </a:p>
        </p:txBody>
      </p:sp>
      <p:sp>
        <p:nvSpPr>
          <p:cNvPr id="104" name="Shape 104"/>
          <p:cNvSpPr txBox="1"/>
          <p:nvPr>
            <p:ph idx="1" type="body"/>
          </p:nvPr>
        </p:nvSpPr>
        <p:spPr>
          <a:xfrm>
            <a:off y="1063375" x="297375"/>
            <a:ext cy="3725699" cx="8535899"/>
          </a:xfrm>
          <a:prstGeom prst="rect">
            <a:avLst/>
          </a:prstGeom>
        </p:spPr>
        <p:txBody>
          <a:bodyPr bIns="91425" rIns="91425" lIns="91425" tIns="91425" anchor="t" anchorCtr="0">
            <a:noAutofit/>
          </a:bodyPr>
          <a:lstStyle/>
          <a:p>
            <a:pPr rtl="0" lvl="0" indent="-311150" marL="457200">
              <a:lnSpc>
                <a:spcPct val="200000"/>
              </a:lnSpc>
              <a:spcBef>
                <a:spcPts val="0"/>
              </a:spcBef>
              <a:buClr>
                <a:srgbClr val="555555"/>
              </a:buClr>
              <a:buSzPct val="100000"/>
              <a:buFont typeface="Arial"/>
              <a:buChar char="●"/>
            </a:pPr>
            <a:r>
              <a:rPr b="1" sz="1300" lang="es">
                <a:solidFill>
                  <a:srgbClr val="555555"/>
                </a:solidFill>
              </a:rPr>
              <a:t>Acunetix: </a:t>
            </a:r>
            <a:r>
              <a:rPr sz="1100" lang="es">
                <a:solidFill>
                  <a:srgbClr val="4B4B4B"/>
                </a:solidFill>
              </a:rPr>
              <a:t>En esencia hace pruebas y reportes en SQL injection y Cross Site scripting </a:t>
            </a:r>
          </a:p>
          <a:p>
            <a:pPr rtl="0" lvl="0" indent="-298450" marL="457200">
              <a:lnSpc>
                <a:spcPct val="200000"/>
              </a:lnSpc>
              <a:spcBef>
                <a:spcPts val="0"/>
              </a:spcBef>
              <a:buClr>
                <a:srgbClr val="4B4B4B"/>
              </a:buClr>
              <a:buSzPct val="84615"/>
              <a:buFont typeface="Verdana"/>
              <a:buChar char="●"/>
            </a:pPr>
            <a:r>
              <a:rPr b="1" sz="1300" lang="es">
                <a:solidFill>
                  <a:srgbClr val="555555"/>
                </a:solidFill>
              </a:rPr>
              <a:t>Metasploit: </a:t>
            </a:r>
            <a:r>
              <a:rPr sz="1100" lang="es">
                <a:solidFill>
                  <a:srgbClr val="4B4B4B"/>
                </a:solidFill>
              </a:rPr>
              <a:t>Framework par arealizar pruebas de segurida como ataques simulados a una red, detección de accesos y vulnerabilidades, verificar defensas, exposición al phishing</a:t>
            </a:r>
          </a:p>
          <a:p>
            <a:pPr rtl="0" lvl="0" indent="-311150" marL="457200">
              <a:lnSpc>
                <a:spcPct val="200000"/>
              </a:lnSpc>
              <a:spcBef>
                <a:spcPts val="0"/>
              </a:spcBef>
              <a:buClr>
                <a:srgbClr val="555555"/>
              </a:buClr>
              <a:buSzPct val="100000"/>
              <a:buFont typeface="Arial"/>
              <a:buChar char="●"/>
            </a:pPr>
            <a:r>
              <a:rPr b="1" sz="1300" lang="es">
                <a:solidFill>
                  <a:srgbClr val="555555"/>
                </a:solidFill>
              </a:rPr>
              <a:t>Wireshark: </a:t>
            </a:r>
            <a:r>
              <a:rPr sz="1100" lang="es">
                <a:solidFill>
                  <a:srgbClr val="4B4B4B"/>
                </a:solidFill>
              </a:rPr>
              <a:t>Es un analizador de protocolos de red que brinda información detallada sobre protocolos, paquetes de información, desencriptación, etc.</a:t>
            </a:r>
          </a:p>
          <a:p>
            <a:pPr rtl="0" lvl="0" indent="-298450" marL="457200">
              <a:lnSpc>
                <a:spcPct val="200000"/>
              </a:lnSpc>
              <a:spcBef>
                <a:spcPts val="0"/>
              </a:spcBef>
              <a:buClr>
                <a:srgbClr val="4B4B4B"/>
              </a:buClr>
              <a:buSzPct val="84615"/>
              <a:buFont typeface="Verdana"/>
              <a:buChar char="●"/>
            </a:pPr>
            <a:r>
              <a:rPr b="1" sz="1300" lang="es">
                <a:solidFill>
                  <a:srgbClr val="555555"/>
                </a:solidFill>
              </a:rPr>
              <a:t>Cain &amp; Abel: </a:t>
            </a:r>
            <a:r>
              <a:rPr sz="1100" lang="es">
                <a:solidFill>
                  <a:srgbClr val="4B4B4B"/>
                </a:solidFill>
              </a:rPr>
              <a:t>Es una herramienta para la recuperación de contraseñas. Recupera contraseñas con sniff y crackeando las contraseñas cifradas usando un diccionario o ataques de fuerza bruta</a:t>
            </a:r>
          </a:p>
          <a:p>
            <a:pPr rtl="0" lvl="0" indent="-298450" marL="457200">
              <a:lnSpc>
                <a:spcPct val="200000"/>
              </a:lnSpc>
              <a:spcBef>
                <a:spcPts val="0"/>
              </a:spcBef>
              <a:buClr>
                <a:srgbClr val="4B4B4B"/>
              </a:buClr>
              <a:buSzPct val="84615"/>
              <a:buFont typeface="Verdana"/>
              <a:buChar char="●"/>
            </a:pPr>
            <a:r>
              <a:rPr b="1" sz="1300" lang="es">
                <a:solidFill>
                  <a:srgbClr val="555555"/>
                </a:solidFill>
              </a:rPr>
              <a:t>Ettercap: </a:t>
            </a:r>
            <a:r>
              <a:rPr sz="1100" lang="es">
                <a:solidFill>
                  <a:srgbClr val="4B4B4B"/>
                </a:solidFill>
              </a:rPr>
              <a:t>Es una herramienta gratis y de código abierto para analizar protocolos de red sin seguridad mediante distintos métodos</a:t>
            </a:r>
          </a:p>
          <a:p>
            <a:pPr rtl="0" lvl="0" indent="-298450" marL="457200">
              <a:lnSpc>
                <a:spcPct val="200000"/>
              </a:lnSpc>
              <a:spcBef>
                <a:spcPts val="0"/>
              </a:spcBef>
              <a:buClr>
                <a:srgbClr val="4B4B4B"/>
              </a:buClr>
              <a:buSzPct val="84615"/>
              <a:buFont typeface="Verdana"/>
              <a:buChar char="●"/>
            </a:pPr>
            <a:r>
              <a:rPr b="1" sz="1300" lang="es">
                <a:solidFill>
                  <a:srgbClr val="555555"/>
                </a:solidFill>
              </a:rPr>
              <a:t>Kismet: </a:t>
            </a:r>
            <a:r>
              <a:rPr sz="1100" lang="es">
                <a:solidFill>
                  <a:srgbClr val="4B4B4B"/>
                </a:solidFill>
              </a:rPr>
              <a:t>Es un detector de redes inalámbricas, sniffer y una herramienta de detección de intrusiones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ctrTitle"/>
          </p:nvPr>
        </p:nvSpPr>
        <p:spPr>
          <a:xfrm>
            <a:off y="563759" x="457200"/>
            <a:ext cy="3009600" cx="8229600"/>
          </a:xfrm>
          <a:prstGeom prst="rect">
            <a:avLst/>
          </a:prstGeom>
        </p:spPr>
        <p:txBody>
          <a:bodyPr bIns="91425" rIns="91425" lIns="91425" tIns="91425" anchor="t" anchorCtr="0">
            <a:noAutofit/>
          </a:bodyPr>
          <a:lstStyle/>
          <a:p>
            <a:pPr>
              <a:buNone/>
            </a:pPr>
            <a:r>
              <a:rPr sz="6000" lang="es"/>
              <a:t>Herramientas para escanear vulnerabilidades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s"/>
              <a:t>Nessus (descripción)</a:t>
            </a:r>
          </a:p>
        </p:txBody>
      </p:sp>
      <p:sp>
        <p:nvSpPr>
          <p:cNvPr id="115" name="Shape 11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800" lang="es"/>
              <a:t>El Nessus Security Scanner es una herramienta de auditoría de seguridad. Hace posible poner a prueba módulos de seguridad en un intento de encontrar vulnerables claves que deben ser corregidos. </a:t>
            </a:r>
          </a:p>
          <a:p>
            <a:pPr rtl="0" lvl="0">
              <a:buNone/>
            </a:pPr>
            <a:r>
              <a:rPr sz="1800" lang="es"/>
              <a:t>Se compone de dos partes: un servidor y un cliente. El servidor nessus, está a cargo de los ataques, mientras que el cliente, nessus, proporciona al usuario una interfaz agradable con la cual interactuar de forma fácil e intuitiva [Nessus Team, 2010]. </a:t>
            </a:r>
          </a:p>
          <a:p>
            <a:pPr rtl="0" lvl="0">
              <a:buNone/>
            </a:pPr>
            <a:r>
              <a:rPr sz="1800" lang="es"/>
              <a:t>Posee una amplia documentación, y es altamente configurable. </a:t>
            </a:r>
          </a:p>
          <a:p>
            <a:pPr rtl="0" lvl="0">
              <a:buClr>
                <a:schemeClr val="dk1"/>
              </a:buClr>
              <a:buSzPct val="61111"/>
              <a:buFont typeface="Arial"/>
              <a:buNone/>
            </a:pPr>
            <a:r>
              <a:rPr sz="1800" lang="es"/>
              <a:t> </a:t>
            </a:r>
          </a:p>
          <a:p>
            <a:r>
              <a:t/>
            </a:r>
          </a:p>
        </p:txBody>
      </p:sp>
      <p:pic>
        <p:nvPicPr>
          <p:cNvPr id="116" name="Shape 116"/>
          <p:cNvPicPr preferRelativeResize="0"/>
          <p:nvPr/>
        </p:nvPicPr>
        <p:blipFill>
          <a:blip r:embed="rId3"/>
          <a:stretch>
            <a:fillRect/>
          </a:stretch>
        </p:blipFill>
        <p:spPr>
          <a:xfrm>
            <a:off y="35650" x="5718625"/>
            <a:ext cy="1027725" cx="1040013"/>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s"/>
              <a:t>Nessus</a:t>
            </a:r>
          </a:p>
        </p:txBody>
      </p:sp>
      <p:sp>
        <p:nvSpPr>
          <p:cNvPr id="122" name="Shape 1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Clr>
                <a:schemeClr val="dk1"/>
              </a:buClr>
              <a:buSzPct val="61111"/>
              <a:buFont typeface="Arial"/>
              <a:buNone/>
            </a:pPr>
            <a:r>
              <a:rPr sz="1800" lang="es"/>
              <a:t>Las principales características y posibilidades de Nessus son : </a:t>
            </a:r>
          </a:p>
          <a:p>
            <a:pPr rtl="0" lvl="0">
              <a:buClr>
                <a:schemeClr val="dk1"/>
              </a:buClr>
              <a:buSzPct val="61111"/>
              <a:buFont typeface="Arial"/>
              <a:buNone/>
            </a:pPr>
            <a:r>
              <a:rPr sz="1800" lang="es"/>
              <a:t> Proporcionar credenciales a Nessus permite determinar: falta de parches de seguridad y la configuración del sistema vulnerable, cumplimiento e incumplimiento de los parámetros de configuración y la presencia de los datos sensibles como números de seguro social o tarjeta de crédito. </a:t>
            </a:r>
          </a:p>
          <a:p>
            <a:pPr rtl="0" lvl="0">
              <a:buClr>
                <a:schemeClr val="dk1"/>
              </a:buClr>
              <a:buSzPct val="61111"/>
              <a:buFont typeface="Arial"/>
              <a:buNone/>
            </a:pPr>
            <a:r>
              <a:rPr sz="1800" lang="es"/>
              <a:t> Cada escáner Nessus puede hacer uso de un dominio de Microsoft Windows, claves UNIX Secure Shell o </a:t>
            </a:r>
          </a:p>
          <a:p>
            <a:pPr rtl="0" lvl="0">
              <a:buClr>
                <a:schemeClr val="dk1"/>
              </a:buClr>
              <a:buSzPct val="61111"/>
              <a:buFont typeface="Arial"/>
              <a:buNone/>
            </a:pPr>
            <a:r>
              <a:rPr sz="1800" lang="es"/>
              <a:t>SNMPv2. </a:t>
            </a:r>
          </a:p>
          <a:p>
            <a:pPr rtl="0" lvl="0">
              <a:buClr>
                <a:schemeClr val="dk1"/>
              </a:buClr>
              <a:buSzPct val="61111"/>
              <a:buFont typeface="Arial"/>
              <a:buNone/>
            </a:pPr>
            <a:r>
              <a:rPr sz="1800" lang="es"/>
              <a:t> Escaneo rápido. </a:t>
            </a:r>
          </a:p>
          <a:p>
            <a:pPr rtl="0" lvl="0">
              <a:buClr>
                <a:schemeClr val="dk1"/>
              </a:buClr>
              <a:buSzPct val="61111"/>
              <a:buFont typeface="Arial"/>
              <a:buNone/>
            </a:pPr>
            <a:r>
              <a:rPr sz="1800" lang="es"/>
              <a:t> Los escáneres Nessus pueden ser empleados para testear un rango de direcciones IP, DNS o direcciones MAC si las IP's son dinámicas. </a:t>
            </a:r>
          </a:p>
          <a:p>
            <a:pPr rtl="0" lvl="0">
              <a:buNone/>
            </a:pPr>
            <a:r>
              <a:rPr sz="1800" lang="es"/>
              <a:t> </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s"/>
              <a:t>Nessus </a:t>
            </a:r>
          </a:p>
        </p:txBody>
      </p:sp>
      <p:sp>
        <p:nvSpPr>
          <p:cNvPr id="128" name="Shape 12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Clr>
                <a:schemeClr val="dk1"/>
              </a:buClr>
              <a:buSzPct val="61111"/>
              <a:buFont typeface="Arial"/>
              <a:buNone/>
            </a:pPr>
            <a:r>
              <a:rPr sz="1800" lang="es"/>
              <a:t>Tras las exploraciones se pueden detectar cambios en los distintos dispositivos. </a:t>
            </a:r>
          </a:p>
          <a:p>
            <a:pPr rtl="0" lvl="0">
              <a:buClr>
                <a:schemeClr val="dk1"/>
              </a:buClr>
              <a:buSzPct val="61111"/>
              <a:buFont typeface="Arial"/>
              <a:buNone/>
            </a:pPr>
            <a:r>
              <a:rPr sz="1800" lang="es"/>
              <a:t> Permite exportar los resultados obtenidos con el escáner en varios formatos: texto plano, HTML, Latex y XML. </a:t>
            </a:r>
          </a:p>
          <a:p>
            <a:pPr rtl="0" lvl="0">
              <a:buClr>
                <a:schemeClr val="dk1"/>
              </a:buClr>
              <a:buSzPct val="61111"/>
              <a:buFont typeface="Arial"/>
              <a:buNone/>
            </a:pPr>
            <a:r>
              <a:rPr sz="1800" lang="es"/>
              <a:t>Nessus posee una arquitectura basada en plugins, lo que permite que sea extensible a otras funcionalidades. </a:t>
            </a:r>
          </a:p>
          <a:p>
            <a:pPr rtl="0" lvl="0">
              <a:buClr>
                <a:schemeClr val="dk1"/>
              </a:buClr>
              <a:buSzPct val="61111"/>
              <a:buFont typeface="Arial"/>
              <a:buNone/>
            </a:pPr>
            <a:r>
              <a:rPr sz="1800" lang="es"/>
              <a:t>Muchos de estos plugins están disponibles para su descarga en la página oficial del escáner. </a:t>
            </a:r>
          </a:p>
          <a:p>
            <a:r>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s"/>
              <a:t>Nessus</a:t>
            </a:r>
          </a:p>
        </p:txBody>
      </p:sp>
      <p:sp>
        <p:nvSpPr>
          <p:cNvPr id="134" name="Shape 134"/>
          <p:cNvSpPr txBox="1"/>
          <p:nvPr>
            <p:ph idx="1" type="body"/>
          </p:nvPr>
        </p:nvSpPr>
        <p:spPr>
          <a:xfrm>
            <a:off y="1200150" x="457200"/>
            <a:ext cy="3725699" cx="8229600"/>
          </a:xfrm>
          <a:prstGeom prst="rect">
            <a:avLst/>
          </a:prstGeom>
        </p:spPr>
        <p:txBody>
          <a:bodyPr bIns="91425" rIns="91425" lIns="91425" tIns="91425" anchor="t" anchorCtr="0">
            <a:noAutofit/>
          </a:bodyPr>
          <a:lstStyle/>
          <a:p/>
        </p:txBody>
      </p:sp>
      <p:pic>
        <p:nvPicPr>
          <p:cNvPr id="135" name="Shape 135"/>
          <p:cNvPicPr preferRelativeResize="0"/>
          <p:nvPr/>
        </p:nvPicPr>
        <p:blipFill>
          <a:blip r:embed="rId3"/>
          <a:stretch>
            <a:fillRect/>
          </a:stretch>
        </p:blipFill>
        <p:spPr>
          <a:xfrm>
            <a:off y="1063375" x="152375"/>
            <a:ext cy="3399925" cx="4445424"/>
          </a:xfrm>
          <a:prstGeom prst="rect">
            <a:avLst/>
          </a:prstGeom>
        </p:spPr>
      </p:pic>
      <p:pic>
        <p:nvPicPr>
          <p:cNvPr id="136" name="Shape 136"/>
          <p:cNvPicPr preferRelativeResize="0"/>
          <p:nvPr/>
        </p:nvPicPr>
        <p:blipFill>
          <a:blip r:embed="rId4"/>
          <a:stretch>
            <a:fillRect/>
          </a:stretch>
        </p:blipFill>
        <p:spPr>
          <a:xfrm>
            <a:off y="1110900" x="4447350"/>
            <a:ext cy="3137375" cx="4172124"/>
          </a:xfrm>
          <a:prstGeom prst="rect">
            <a:avLst/>
          </a:prstGeom>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b="0" sz="3000" lang="es"/>
              <a:t>GFI LANguard Network Security Scanner (GFI LANguard N.S.S.) </a:t>
            </a:r>
          </a:p>
        </p:txBody>
      </p:sp>
      <p:sp>
        <p:nvSpPr>
          <p:cNvPr id="142" name="Shape 1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800" lang="es"/>
              <a:t>Es una herramienta que permite a los administradores de red realizar rápida y fácilmente una auditoría de segurida de red. GFI LANguard N.S.S. crea informes que pueden ser utilizados para resolver problemas de seguridad de la red. Además puede realizar la administración de actualizaciones de seguridad. </a:t>
            </a:r>
          </a:p>
          <a:p>
            <a:pPr rtl="0" lvl="0">
              <a:buNone/>
            </a:pPr>
            <a:r>
              <a:rPr sz="1800" lang="es"/>
              <a:t>Además proporciona hipervínculos a sitios de seguridad para averiguar más sobre estas vulnerabilidades. </a:t>
            </a:r>
          </a:p>
          <a:p>
            <a:r>
              <a:t/>
            </a:r>
          </a:p>
          <a:p>
            <a:r>
              <a:t/>
            </a:r>
          </a:p>
        </p:txBody>
      </p:sp>
      <p:pic>
        <p:nvPicPr>
          <p:cNvPr id="143" name="Shape 143"/>
          <p:cNvPicPr preferRelativeResize="0"/>
          <p:nvPr/>
        </p:nvPicPr>
        <p:blipFill>
          <a:blip r:embed="rId3"/>
          <a:stretch>
            <a:fillRect/>
          </a:stretch>
        </p:blipFill>
        <p:spPr>
          <a:xfrm>
            <a:off y="3565050" x="4743975"/>
            <a:ext cy="801125" cx="2571229"/>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s"/>
              <a:t>Pen-testing</a:t>
            </a:r>
          </a:p>
        </p:txBody>
      </p:sp>
      <p:sp>
        <p:nvSpPr>
          <p:cNvPr id="38" name="Shape 38"/>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a:buNone/>
            </a:pPr>
            <a:r>
              <a:rPr lang="es">
                <a:solidFill>
                  <a:srgbClr val="4B4B4B"/>
                </a:solidFill>
              </a:rPr>
              <a:t>Método para evaluar la seguridad de equipos y redes de comunicación simulando un ataque informático a un servidor o red desde una fuente externa o interna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b="0" sz="3000" lang="es"/>
              <a:t>GFI LANguard</a:t>
            </a:r>
          </a:p>
        </p:txBody>
      </p:sp>
      <p:sp>
        <p:nvSpPr>
          <p:cNvPr id="149" name="Shape 14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Clr>
                <a:schemeClr val="dk1"/>
              </a:buClr>
              <a:buSzPct val="61111"/>
              <a:buFont typeface="Arial"/>
              <a:buNone/>
            </a:pPr>
            <a:r>
              <a:rPr sz="1800" lang="es"/>
              <a:t>Utilizando análisis inteligente, GFI LANguard N.S.S. recoge información sobre los equipos como nombres de usuario, grupos, recursos compartidos, dispositivos USB, dispositivos inalámbricos y otras informaciónes sobre un Dominio Windows. </a:t>
            </a:r>
          </a:p>
          <a:p>
            <a:pPr rtl="0" lvl="0">
              <a:buClr>
                <a:schemeClr val="dk1"/>
              </a:buClr>
              <a:buSzPct val="61111"/>
              <a:buFont typeface="Arial"/>
              <a:buNone/>
            </a:pPr>
            <a:r>
              <a:rPr sz="1800" lang="es"/>
              <a:t>Además de esto, GFI LANguard N.S.S. también identifica vulnerabilidades específicas como problemas de configuración de servidores FTP, exploits en Servidores Microsoft IIS y Apache Web o problemas en la configuración de la política de seguridad Windows, más otros muchos potenciales problemas de seguridad. </a:t>
            </a:r>
          </a:p>
          <a:p>
            <a:r>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y="0" x="0"/>
          <a:ext cy="0" cx="0"/>
          <a:chOff y="0" x="0"/>
          <a:chExt cy="0" cx="0"/>
        </a:xfrm>
      </p:grpSpPr>
      <p:sp>
        <p:nvSpPr>
          <p:cNvPr id="154" name="Shape 15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b="0" sz="3000" lang="es"/>
              <a:t>GFI LANguard</a:t>
            </a:r>
          </a:p>
        </p:txBody>
      </p:sp>
      <p:sp>
        <p:nvSpPr>
          <p:cNvPr id="155" name="Shape 15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800" lang="es"/>
              <a:t>GFI LANguard N.S.S. está construido sobre una arquitectura de clase empresarial y tiene los siguientes componentes. </a:t>
            </a:r>
          </a:p>
          <a:p>
            <a:pPr rtl="0" lvl="0">
              <a:buNone/>
            </a:pPr>
            <a:r>
              <a:rPr b="1" sz="1800" lang="es"/>
              <a:t>GFI LANguard Network Security Scanner</a:t>
            </a:r>
            <a:r>
              <a:rPr sz="1800" lang="es"/>
              <a:t>: Este es la principal interfaz del producto. Utilice esta aplicación para ver los resultados del análisis en tiempo real, configurar las opciones de análisis, perfiles, informes filtrados, uso de herramientas de seguridad especializadas y más. </a:t>
            </a:r>
          </a:p>
          <a:p>
            <a:pPr rtl="0" lvl="0">
              <a:buNone/>
            </a:pPr>
            <a:r>
              <a:rPr b="1" sz="1800" lang="es"/>
              <a:t>GFI LANguard N.S.S. servicio asistente</a:t>
            </a:r>
            <a:r>
              <a:rPr sz="1800" lang="es"/>
              <a:t>: Este servicio inicia los análisis de red programados, e implantaciones programadas de actualizaciones. Funciona en segundo plano. </a:t>
            </a:r>
          </a:p>
          <a:p>
            <a:r>
              <a:t/>
            </a:r>
          </a:p>
          <a:p>
            <a:r>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b="0" sz="3000" lang="es"/>
              <a:t>GFI LANguard</a:t>
            </a:r>
          </a:p>
        </p:txBody>
      </p:sp>
      <p:sp>
        <p:nvSpPr>
          <p:cNvPr id="161" name="Shape 16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Clr>
                <a:schemeClr val="dk1"/>
              </a:buClr>
              <a:buSzPct val="61111"/>
              <a:buFont typeface="Arial"/>
              <a:buNone/>
            </a:pPr>
            <a:r>
              <a:rPr b="1" sz="1800" lang="es"/>
              <a:t>GFI LANguard N.S.S. Servicio agente de actualizaciones</a:t>
            </a:r>
            <a:r>
              <a:rPr sz="1800" lang="es"/>
              <a:t>: Este servicio se implanta en los equipos objetivo a los cuales hay que instalar actualizaciones, service pack o aplicaciones y se encarga de la instalación de los parches, service pack o aplicaciones. </a:t>
            </a:r>
          </a:p>
          <a:p>
            <a:pPr rtl="0" lvl="0">
              <a:buClr>
                <a:schemeClr val="dk1"/>
              </a:buClr>
              <a:buSzPct val="61111"/>
              <a:buFont typeface="Arial"/>
              <a:buNone/>
            </a:pPr>
            <a:r>
              <a:rPr b="1" sz="1800" lang="es"/>
              <a:t>GFI LANguard N.S.S. Depurador de Scripts</a:t>
            </a:r>
            <a:r>
              <a:rPr sz="1800" lang="es"/>
              <a:t>: Utilice este módulo para escribir/depurar los scripts a medida que haya creado. </a:t>
            </a:r>
          </a:p>
          <a:p>
            <a:pPr rtl="0" lvl="0">
              <a:buNone/>
            </a:pPr>
            <a:r>
              <a:rPr b="1" sz="1800" lang="es"/>
              <a:t>Monitor de GFI LANguard N.S.S</a:t>
            </a:r>
            <a:r>
              <a:rPr sz="1800" lang="es"/>
              <a:t>.: Utilice este módulo para supervisar el estado de los análisis programados y las implantaciones de actualización de software en curso. Además puede detener operaciones programadas que todavía no se hayan ejecutado. </a:t>
            </a:r>
          </a:p>
          <a:p>
            <a:r>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y="0" x="0"/>
          <a:ext cy="0" cx="0"/>
          <a:chOff y="0" x="0"/>
          <a:chExt cy="0" cx="0"/>
        </a:xfrm>
      </p:grpSpPr>
      <p:sp>
        <p:nvSpPr>
          <p:cNvPr id="166" name="Shape 166"/>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b="0" sz="3000" lang="es"/>
              <a:t>GFI LANguard</a:t>
            </a:r>
          </a:p>
        </p:txBody>
      </p:sp>
      <p:sp>
        <p:nvSpPr>
          <p:cNvPr id="167" name="Shape 167"/>
          <p:cNvSpPr txBox="1"/>
          <p:nvPr>
            <p:ph idx="1" type="body"/>
          </p:nvPr>
        </p:nvSpPr>
        <p:spPr>
          <a:xfrm>
            <a:off y="1200150" x="457200"/>
            <a:ext cy="3725699" cx="8229600"/>
          </a:xfrm>
          <a:prstGeom prst="rect">
            <a:avLst/>
          </a:prstGeom>
        </p:spPr>
        <p:txBody>
          <a:bodyPr bIns="91425" rIns="91425" lIns="91425" tIns="91425" anchor="t" anchorCtr="0">
            <a:noAutofit/>
          </a:bodyPr>
          <a:lstStyle/>
          <a:p/>
        </p:txBody>
      </p:sp>
      <p:pic>
        <p:nvPicPr>
          <p:cNvPr id="168" name="Shape 168"/>
          <p:cNvPicPr preferRelativeResize="0"/>
          <p:nvPr/>
        </p:nvPicPr>
        <p:blipFill>
          <a:blip r:embed="rId3"/>
          <a:stretch>
            <a:fillRect/>
          </a:stretch>
        </p:blipFill>
        <p:spPr>
          <a:xfrm>
            <a:off y="1200150" x="457200"/>
            <a:ext cy="3019425" cx="4020550"/>
          </a:xfrm>
          <a:prstGeom prst="rect">
            <a:avLst/>
          </a:prstGeom>
        </p:spPr>
      </p:pic>
      <p:pic>
        <p:nvPicPr>
          <p:cNvPr id="169" name="Shape 169"/>
          <p:cNvPicPr preferRelativeResize="0"/>
          <p:nvPr/>
        </p:nvPicPr>
        <p:blipFill>
          <a:blip r:embed="rId4"/>
          <a:stretch>
            <a:fillRect/>
          </a:stretch>
        </p:blipFill>
        <p:spPr>
          <a:xfrm>
            <a:off y="1200150" x="4477750"/>
            <a:ext cy="3019425" cx="4265834"/>
          </a:xfrm>
          <a:prstGeom prst="rect">
            <a:avLst/>
          </a:prstGeom>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sp>
        <p:nvSpPr>
          <p:cNvPr id="174" name="Shape 17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s"/>
              <a:t>Snort</a:t>
            </a:r>
          </a:p>
        </p:txBody>
      </p:sp>
      <p:sp>
        <p:nvSpPr>
          <p:cNvPr id="175" name="Shape 175"/>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rtl="0" lvl="0">
              <a:buNone/>
            </a:pPr>
            <a:r>
              <a:rPr sz="1800" lang="es"/>
              <a:t>
</a:t>
            </a:r>
          </a:p>
          <a:p>
            <a:pPr algn="just" rtl="0" lvl="0">
              <a:buNone/>
            </a:pPr>
            <a:r>
              <a:rPr sz="1800" lang="es"/>
              <a:t>Es un sistema de detección de intrusiones de red, capaz de realizar análisis de tráfico en tiempo real y registro de paquetes en redes con IP. </a:t>
            </a:r>
          </a:p>
          <a:p>
            <a:r>
              <a:t/>
            </a:r>
          </a:p>
          <a:p>
            <a:pPr algn="just" rtl="0" lvl="0">
              <a:buNone/>
            </a:pPr>
            <a:r>
              <a:rPr sz="1800" lang="es"/>
              <a:t>Puede realizar análisis de protocolos, búsqueda/identificación de contenido y puede ser utilizado para detectar una gran variedad de ataques y pruebas, como por ej. buffer overflows, escaneos indetectables de puertos, ataques a CGI, intentos de reconocimientos de sistema operativos {"OS fingerprinting"} y mucho más.</a:t>
            </a:r>
          </a:p>
          <a:p>
            <a:r>
              <a:t/>
            </a:r>
          </a:p>
        </p:txBody>
      </p:sp>
      <p:pic>
        <p:nvPicPr>
          <p:cNvPr id="176" name="Shape 176"/>
          <p:cNvPicPr preferRelativeResize="0"/>
          <p:nvPr/>
        </p:nvPicPr>
        <p:blipFill>
          <a:blip r:embed="rId3"/>
          <a:stretch>
            <a:fillRect/>
          </a:stretch>
        </p:blipFill>
        <p:spPr>
          <a:xfrm>
            <a:off y="453725" x="3458125"/>
            <a:ext cy="1239975" cx="2227750"/>
          </a:xfrm>
          <a:prstGeom prst="rect">
            <a:avLst/>
          </a:prstGeom>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y="0" x="0"/>
          <a:ext cy="0" cx="0"/>
          <a:chOff y="0" x="0"/>
          <a:chExt cy="0" cx="0"/>
        </a:xfrm>
      </p:grpSpPr>
      <p:sp>
        <p:nvSpPr>
          <p:cNvPr id="181" name="Shape 18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s"/>
              <a:t>Snort</a:t>
            </a:r>
          </a:p>
        </p:txBody>
      </p:sp>
      <p:sp>
        <p:nvSpPr>
          <p:cNvPr id="182" name="Shape 182"/>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just" rtl="0" lvl="0">
              <a:buNone/>
            </a:pPr>
            <a:r>
              <a:rPr sz="1800" lang="es"/>
              <a:t>Es un software muy flexible que ofrece capacidades de almacenamiento de sus bitácoras tanto en archivos de texto como en bases de datos abiertas como lo es </a:t>
            </a:r>
            <a:r>
              <a:rPr sz="1800" lang="es">
                <a:solidFill>
                  <a:srgbClr val="000000"/>
                </a:solidFill>
                <a:hlinkClick r:id="rId3"/>
              </a:rPr>
              <a:t>MySQL</a:t>
            </a:r>
            <a:r>
              <a:rPr sz="1800" lang="es">
                <a:solidFill>
                  <a:srgbClr val="000000"/>
                </a:solidFill>
              </a:rPr>
              <a:t>.</a:t>
            </a:r>
          </a:p>
          <a:p>
            <a:r>
              <a:t/>
            </a:r>
          </a:p>
          <a:p>
            <a:pPr algn="just">
              <a:buNone/>
            </a:pPr>
            <a:r>
              <a:rPr sz="1800" lang="es">
                <a:solidFill>
                  <a:srgbClr val="000000"/>
                </a:solidFill>
              </a:rPr>
              <a:t>Snort está disponible bajo licencia </a:t>
            </a:r>
            <a:r>
              <a:rPr sz="1800" lang="es">
                <a:solidFill>
                  <a:srgbClr val="000000"/>
                </a:solidFill>
                <a:hlinkClick r:id="rId4"/>
              </a:rPr>
              <a:t>GPL</a:t>
            </a:r>
            <a:r>
              <a:rPr sz="1800" lang="es">
                <a:solidFill>
                  <a:srgbClr val="000000"/>
                </a:solidFill>
              </a:rPr>
              <a:t>, gratuito y funciona bajo plataformas </a:t>
            </a:r>
            <a:r>
              <a:rPr sz="1800" lang="es">
                <a:solidFill>
                  <a:srgbClr val="000000"/>
                </a:solidFill>
                <a:hlinkClick r:id="rId5"/>
              </a:rPr>
              <a:t>Windows</a:t>
            </a:r>
            <a:r>
              <a:rPr sz="1800" lang="es">
                <a:solidFill>
                  <a:srgbClr val="000000"/>
                </a:solidFill>
              </a:rPr>
              <a:t> y </a:t>
            </a:r>
            <a:r>
              <a:rPr sz="1800" lang="es">
                <a:solidFill>
                  <a:srgbClr val="000000"/>
                </a:solidFill>
                <a:hlinkClick r:id="rId6"/>
              </a:rPr>
              <a:t>UNIX</a:t>
            </a:r>
            <a:r>
              <a:rPr sz="1800" lang="es">
                <a:solidFill>
                  <a:srgbClr val="000000"/>
                </a:solidFill>
              </a:rPr>
              <a:t>/</a:t>
            </a:r>
            <a:r>
              <a:rPr sz="1800" lang="es">
                <a:solidFill>
                  <a:srgbClr val="000000"/>
                </a:solidFill>
                <a:hlinkClick r:id="rId7"/>
              </a:rPr>
              <a:t>Linux</a:t>
            </a:r>
            <a:r>
              <a:rPr sz="1800" lang="es">
                <a:solidFill>
                  <a:srgbClr val="000000"/>
                </a:solidFill>
              </a:rPr>
              <a:t>.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y="0" x="0"/>
          <a:ext cy="0" cx="0"/>
          <a:chOff y="0" x="0"/>
          <a:chExt cy="0" cx="0"/>
        </a:xfrm>
      </p:grpSpPr>
      <p:sp>
        <p:nvSpPr>
          <p:cNvPr id="187" name="Shape 187"/>
          <p:cNvSpPr txBox="1"/>
          <p:nvPr>
            <p:ph type="title"/>
          </p:nvPr>
        </p:nvSpPr>
        <p:spPr>
          <a:xfrm>
            <a:off y="205978" x="457200"/>
            <a:ext cy="857400" cx="8229600"/>
          </a:xfrm>
          <a:prstGeom prst="rect">
            <a:avLst/>
          </a:prstGeom>
        </p:spPr>
        <p:txBody>
          <a:bodyPr bIns="91425" rIns="91425" lIns="91425" tIns="91425" anchor="b" anchorCtr="0">
            <a:noAutofit/>
          </a:bodyPr>
          <a:lstStyle/>
          <a:p/>
        </p:txBody>
      </p:sp>
      <p:sp>
        <p:nvSpPr>
          <p:cNvPr id="188" name="Shape 188"/>
          <p:cNvSpPr txBox="1"/>
          <p:nvPr>
            <p:ph idx="1" type="body"/>
          </p:nvPr>
        </p:nvSpPr>
        <p:spPr>
          <a:xfrm>
            <a:off y="1200150" x="457200"/>
            <a:ext cy="3725699" cx="8229600"/>
          </a:xfrm>
          <a:prstGeom prst="rect">
            <a:avLst/>
          </a:prstGeom>
        </p:spPr>
        <p:txBody>
          <a:bodyPr bIns="91425" rIns="91425" lIns="91425" tIns="91425" anchor="t" anchorCtr="0">
            <a:noAutofit/>
          </a:bodyPr>
          <a:lstStyle/>
          <a:p/>
        </p:txBody>
      </p:sp>
      <p:pic>
        <p:nvPicPr>
          <p:cNvPr id="189" name="Shape 189"/>
          <p:cNvPicPr preferRelativeResize="0"/>
          <p:nvPr/>
        </p:nvPicPr>
        <p:blipFill>
          <a:blip r:embed="rId3"/>
          <a:stretch>
            <a:fillRect/>
          </a:stretch>
        </p:blipFill>
        <p:spPr>
          <a:xfrm>
            <a:off y="103549" x="1014351"/>
            <a:ext cy="4936400" cx="7115301"/>
          </a:xfrm>
          <a:prstGeom prst="rect">
            <a:avLst/>
          </a:prstGeom>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y="0" x="0"/>
          <a:ext cy="0" cx="0"/>
          <a:chOff y="0" x="0"/>
          <a:chExt cy="0" cx="0"/>
        </a:xfrm>
      </p:grpSpPr>
      <p:sp>
        <p:nvSpPr>
          <p:cNvPr id="194" name="Shape 194"/>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just" rtl="0" lvl="0">
              <a:buNone/>
            </a:pPr>
            <a:r>
              <a:rPr sz="1800" lang="es">
                <a:solidFill>
                  <a:srgbClr val="000000"/>
                </a:solidFill>
                <a:latin typeface="Verdana"/>
                <a:ea typeface="Verdana"/>
                <a:cs typeface="Verdana"/>
                <a:sym typeface="Verdana"/>
              </a:rPr>
              <a:t>NeXpose es una herramientas diseñada para el análisis de vulnerabilidades de redes, identifica y analiza los datos de cada exploración, las vulnerabilidades encontradas en Sistemas Operativos, Bases de Datos, aplicaciones y archivos, también detecta todo tipo de programa malicioso.</a:t>
            </a:r>
          </a:p>
          <a:p>
            <a:r>
              <a:t/>
            </a:r>
          </a:p>
          <a:p>
            <a:pPr algn="just">
              <a:buNone/>
            </a:pPr>
            <a:r>
              <a:rPr sz="1800" lang="es">
                <a:solidFill>
                  <a:srgbClr val="000000"/>
                </a:solidFill>
                <a:latin typeface="Verdana"/>
                <a:ea typeface="Verdana"/>
                <a:cs typeface="Verdana"/>
                <a:sym typeface="Verdana"/>
              </a:rPr>
              <a:t>Cuenta con una gran base de datos que nos almacena la información de cada escaneo además crea informes para poder remediar las vulnerabilidades encontradas y nos dan los exploits a usar en cada vulnerabilidad crítica. </a:t>
            </a:r>
          </a:p>
        </p:txBody>
      </p:sp>
      <p:pic>
        <p:nvPicPr>
          <p:cNvPr id="195" name="Shape 195"/>
          <p:cNvPicPr preferRelativeResize="0"/>
          <p:nvPr/>
        </p:nvPicPr>
        <p:blipFill>
          <a:blip r:embed="rId3"/>
          <a:stretch>
            <a:fillRect/>
          </a:stretch>
        </p:blipFill>
        <p:spPr>
          <a:xfrm>
            <a:off y="119850" x="2179650"/>
            <a:ext cy="1220574" cx="4356299"/>
          </a:xfrm>
          <a:prstGeom prst="rect">
            <a:avLst/>
          </a:prstGeom>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idx="1" type="body"/>
          </p:nvPr>
        </p:nvSpPr>
        <p:spPr>
          <a:xfrm>
            <a:off y="1200150" x="457200"/>
            <a:ext cy="3725699" cx="8229600"/>
          </a:xfrm>
          <a:prstGeom prst="rect">
            <a:avLst/>
          </a:prstGeom>
        </p:spPr>
        <p:txBody>
          <a:bodyPr bIns="91425" rIns="91425" lIns="91425" tIns="91425" anchor="t" anchorCtr="0">
            <a:noAutofit/>
          </a:bodyPr>
          <a:lstStyle/>
          <a:p/>
        </p:txBody>
      </p:sp>
      <p:pic>
        <p:nvPicPr>
          <p:cNvPr id="201" name="Shape 201"/>
          <p:cNvPicPr preferRelativeResize="0"/>
          <p:nvPr/>
        </p:nvPicPr>
        <p:blipFill>
          <a:blip r:embed="rId3"/>
          <a:stretch>
            <a:fillRect/>
          </a:stretch>
        </p:blipFill>
        <p:spPr>
          <a:xfrm>
            <a:off y="168675" x="54800"/>
            <a:ext cy="4757175" cx="9034398"/>
          </a:xfrm>
          <a:prstGeom prst="rect">
            <a:avLst/>
          </a:prstGeom>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sp>
        <p:nvSpPr>
          <p:cNvPr id="206" name="Shape 206"/>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s"/>
              <a:t>Sam Spade</a:t>
            </a:r>
          </a:p>
        </p:txBody>
      </p:sp>
      <p:sp>
        <p:nvSpPr>
          <p:cNvPr id="207" name="Shape 207"/>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rtl="0" lvl="0">
              <a:buNone/>
            </a:pPr>
            <a:r>
              <a:rPr sz="1800" lang="es"/>
              <a:t>Provee una interfaz de usuario gráfica (GUI) consistente y de una implementación de varias tareas de investigación de red útiles. </a:t>
            </a:r>
          </a:p>
          <a:p>
            <a:r>
              <a:t/>
            </a:r>
          </a:p>
          <a:p>
            <a:pPr algn="just" rtl="0" lvl="0">
              <a:buNone/>
            </a:pPr>
            <a:r>
              <a:rPr sz="1800" lang="es"/>
              <a:t>Fue diseñada con la idea de rastrear spammers, pero puede ser útil para muchas otras tareas de exploración, administración y seguridad.</a:t>
            </a:r>
          </a:p>
          <a:p>
            <a:r>
              <a:t/>
            </a:r>
          </a:p>
          <a:p>
            <a:pPr algn="just">
              <a:buNone/>
            </a:pPr>
            <a:r>
              <a:rPr sz="1800" lang="es"/>
              <a:t>Incluye herramientas como ping, nslookup, whois, dig, traceroute, finger, explorador de web crudo, transferencia de zona de DNS {"DNS zone transer"}, comprobación de "relay" de SMTP, búsqueda en sitios web, entre otras.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s"/>
              <a:t>Pen-testing</a:t>
            </a:r>
          </a:p>
        </p:txBody>
      </p:sp>
      <p:sp>
        <p:nvSpPr>
          <p:cNvPr id="44" name="Shape 44"/>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rtl="0" lvl="0">
              <a:buNone/>
            </a:pPr>
            <a:r>
              <a:rPr lang="es">
                <a:solidFill>
                  <a:srgbClr val="4B4B4B"/>
                </a:solidFill>
              </a:rPr>
              <a:t>Consiste en un análisis activo de todos los equipos de la red para detectar cualquier vulnerabilidad de seguridad por una falla en la configuración de los servidores o los equipos de seguridad</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y="0" x="0"/>
          <a:ext cy="0" cx="0"/>
          <a:chOff y="0" x="0"/>
          <a:chExt cy="0" cx="0"/>
        </a:xfrm>
      </p:grpSpPr>
      <p:sp>
        <p:nvSpPr>
          <p:cNvPr id="212" name="Shape 212"/>
          <p:cNvSpPr txBox="1"/>
          <p:nvPr>
            <p:ph type="title"/>
          </p:nvPr>
        </p:nvSpPr>
        <p:spPr>
          <a:xfrm>
            <a:off y="205978" x="457200"/>
            <a:ext cy="857400" cx="8229600"/>
          </a:xfrm>
          <a:prstGeom prst="rect">
            <a:avLst/>
          </a:prstGeom>
        </p:spPr>
        <p:txBody>
          <a:bodyPr bIns="91425" rIns="91425" lIns="91425" tIns="91425" anchor="b" anchorCtr="0">
            <a:noAutofit/>
          </a:bodyPr>
          <a:lstStyle/>
          <a:p/>
        </p:txBody>
      </p:sp>
      <p:sp>
        <p:nvSpPr>
          <p:cNvPr id="213" name="Shape 213"/>
          <p:cNvSpPr txBox="1"/>
          <p:nvPr>
            <p:ph idx="1" type="body"/>
          </p:nvPr>
        </p:nvSpPr>
        <p:spPr>
          <a:xfrm>
            <a:off y="1200150" x="457200"/>
            <a:ext cy="3725699" cx="8229600"/>
          </a:xfrm>
          <a:prstGeom prst="rect">
            <a:avLst/>
          </a:prstGeom>
        </p:spPr>
        <p:txBody>
          <a:bodyPr bIns="91425" rIns="91425" lIns="91425" tIns="91425" anchor="t" anchorCtr="0">
            <a:noAutofit/>
          </a:bodyPr>
          <a:lstStyle/>
          <a:p/>
        </p:txBody>
      </p:sp>
      <p:pic>
        <p:nvPicPr>
          <p:cNvPr id="214" name="Shape 214"/>
          <p:cNvPicPr preferRelativeResize="0"/>
          <p:nvPr/>
        </p:nvPicPr>
        <p:blipFill>
          <a:blip r:embed="rId3"/>
          <a:stretch>
            <a:fillRect/>
          </a:stretch>
        </p:blipFill>
        <p:spPr>
          <a:xfrm>
            <a:off y="153725" x="1966637"/>
            <a:ext cy="4836049" cx="521072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y="0" x="0"/>
          <a:ext cy="0" cx="0"/>
          <a:chOff y="0" x="0"/>
          <a:chExt cy="0" cx="0"/>
        </a:xfrm>
      </p:grpSpPr>
      <p:sp>
        <p:nvSpPr>
          <p:cNvPr id="219" name="Shape 21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s"/>
              <a:t>Otras herramientas:</a:t>
            </a:r>
          </a:p>
        </p:txBody>
      </p:sp>
      <p:sp>
        <p:nvSpPr>
          <p:cNvPr id="220" name="Shape 22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s"/>
              <a:t>Nagios</a:t>
            </a:r>
          </a:p>
          <a:p>
            <a:pPr rtl="0" lvl="0" indent="-419100" marL="457200">
              <a:buClr>
                <a:schemeClr val="dk1"/>
              </a:buClr>
              <a:buSzPct val="166666"/>
              <a:buFont typeface="Arial"/>
              <a:buChar char="•"/>
            </a:pPr>
            <a:r>
              <a:rPr lang="es"/>
              <a:t>Tiger</a:t>
            </a:r>
          </a:p>
          <a:p>
            <a:pPr rtl="0" lvl="0" indent="-419100" marL="457200">
              <a:buClr>
                <a:schemeClr val="dk1"/>
              </a:buClr>
              <a:buSzPct val="166666"/>
              <a:buFont typeface="Arial"/>
              <a:buChar char="•"/>
            </a:pPr>
            <a:r>
              <a:rPr lang="es"/>
              <a:t>Sarg</a:t>
            </a:r>
          </a:p>
          <a:p>
            <a:pPr rtl="0" lvl="0" indent="-419100" marL="457200">
              <a:buClr>
                <a:schemeClr val="dk1"/>
              </a:buClr>
              <a:buSzPct val="166666"/>
              <a:buFont typeface="Arial"/>
              <a:buChar char="•"/>
            </a:pPr>
            <a:r>
              <a:rPr lang="es"/>
              <a:t>Lyns</a:t>
            </a:r>
          </a:p>
          <a:p>
            <a:pPr lvl="0" indent="-419100" marL="457200">
              <a:buClr>
                <a:schemeClr val="dk1"/>
              </a:buClr>
              <a:buSzPct val="166666"/>
              <a:buFont typeface="Arial"/>
              <a:buChar char="•"/>
            </a:pPr>
            <a:r>
              <a:rPr lang="es"/>
              <a:t>Wireshark</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pic>
        <p:nvPicPr>
          <p:cNvPr id="225" name="Shape 225"/>
          <p:cNvPicPr preferRelativeResize="0"/>
          <p:nvPr/>
        </p:nvPicPr>
        <p:blipFill>
          <a:blip r:embed="rId3"/>
          <a:stretch>
            <a:fillRect/>
          </a:stretch>
        </p:blipFill>
        <p:spPr>
          <a:xfrm>
            <a:off y="299475" x="1318537"/>
            <a:ext cy="4735849" cx="6314475"/>
          </a:xfrm>
          <a:prstGeom prst="rect">
            <a:avLst/>
          </a:prstGeom>
          <a:noFill/>
          <a:ln>
            <a:noFill/>
          </a:ln>
        </p:spPr>
      </p:pic>
      <p:sp>
        <p:nvSpPr>
          <p:cNvPr id="226" name="Shape 226"/>
          <p:cNvSpPr/>
          <p:nvPr/>
        </p:nvSpPr>
        <p:spPr>
          <a:xfrm>
            <a:off y="4254725" x="0"/>
            <a:ext cy="780599" cx="9144000"/>
          </a:xfrm>
          <a:prstGeom prst="rect">
            <a:avLst/>
          </a:prstGeom>
          <a:solidFill>
            <a:srgbClr val="000000"/>
          </a:solidFill>
          <a:ln>
            <a:noFill/>
          </a:ln>
        </p:spPr>
        <p:txBody>
          <a:bodyPr bIns="91425" rIns="91425" lIns="91425" tIns="91425" anchor="ctr" anchorCtr="0">
            <a:noAutofit/>
          </a:bodyPr>
          <a:lstStyle/>
          <a:p/>
        </p:txBody>
      </p:sp>
      <p:sp>
        <p:nvSpPr>
          <p:cNvPr id="227" name="Shape 227"/>
          <p:cNvSpPr txBox="1"/>
          <p:nvPr>
            <p:ph idx="1" type="body"/>
          </p:nvPr>
        </p:nvSpPr>
        <p:spPr>
          <a:xfrm>
            <a:off y="4319525" x="360975"/>
            <a:ext cy="650999" cx="8229600"/>
          </a:xfrm>
          <a:prstGeom prst="rect">
            <a:avLst/>
          </a:prstGeom>
          <a:ln>
            <a:noFill/>
          </a:ln>
        </p:spPr>
        <p:txBody>
          <a:bodyPr bIns="91425" rIns="91425" lIns="91425" tIns="91425" anchor="t" anchorCtr="0">
            <a:noAutofit/>
          </a:bodyPr>
          <a:lstStyle/>
          <a:p>
            <a:pPr algn="ctr" rtl="0" lvl="0">
              <a:buNone/>
            </a:pPr>
            <a:r>
              <a:rPr b="1" sz="2400" lang="es">
                <a:solidFill>
                  <a:srgbClr val="FFFFFF"/>
                </a:solidFill>
              </a:rPr>
              <a:t>GENERAR DIAGRAMAS DE UNA RED OBJETIVO</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y="0" x="0"/>
          <a:ext cy="0" cx="0"/>
          <a:chOff y="0" x="0"/>
          <a:chExt cy="0" cx="0"/>
        </a:xfrm>
      </p:grpSpPr>
      <p:pic>
        <p:nvPicPr>
          <p:cNvPr id="232" name="Shape 232"/>
          <p:cNvPicPr preferRelativeResize="0"/>
          <p:nvPr/>
        </p:nvPicPr>
        <p:blipFill>
          <a:blip r:embed="rId3"/>
          <a:stretch>
            <a:fillRect/>
          </a:stretch>
        </p:blipFill>
        <p:spPr>
          <a:xfrm>
            <a:off y="25637" x="0"/>
            <a:ext cy="5092225" cx="9057276"/>
          </a:xfrm>
          <a:prstGeom prst="rect">
            <a:avLst/>
          </a:prstGeom>
        </p:spPr>
      </p:pic>
      <p:sp>
        <p:nvSpPr>
          <p:cNvPr id="233" name="Shape 233"/>
          <p:cNvSpPr/>
          <p:nvPr/>
        </p:nvSpPr>
        <p:spPr>
          <a:xfrm>
            <a:off y="523975" x="395700"/>
            <a:ext cy="2106599" cx="21707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234" name="Shape 234"/>
          <p:cNvSpPr txBox="1"/>
          <p:nvPr>
            <p:ph idx="1" type="body"/>
          </p:nvPr>
        </p:nvSpPr>
        <p:spPr>
          <a:xfrm>
            <a:off y="2865225" x="6595175"/>
            <a:ext cy="650999" cx="2170799"/>
          </a:xfrm>
          <a:prstGeom prst="rect">
            <a:avLst/>
          </a:prstGeom>
          <a:solidFill>
            <a:srgbClr val="434343"/>
          </a:solidFill>
          <a:ln w="9525" cap="flat">
            <a:solidFill>
              <a:srgbClr val="FFFFFF"/>
            </a:solidFill>
            <a:prstDash val="solid"/>
            <a:round/>
            <a:headEnd w="med" len="med" type="none"/>
            <a:tailEnd w="med" len="med" type="none"/>
          </a:ln>
        </p:spPr>
        <p:txBody>
          <a:bodyPr bIns="91425" rIns="91425" lIns="91425" tIns="91425" anchor="t" anchorCtr="0">
            <a:noAutofit/>
          </a:bodyPr>
          <a:lstStyle/>
          <a:p>
            <a:pPr algn="l" rtl="0" lvl="0">
              <a:buNone/>
            </a:pPr>
            <a:r>
              <a:rPr b="1" sz="2400" lang="es">
                <a:solidFill>
                  <a:srgbClr val="FFFFFF"/>
                </a:solidFill>
              </a:rPr>
              <a:t>LANSurveyor</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y="0" x="0"/>
          <a:ext cy="0" cx="0"/>
          <a:chOff y="0" x="0"/>
          <a:chExt cy="0" cx="0"/>
        </a:xfrm>
      </p:grpSpPr>
      <p:sp>
        <p:nvSpPr>
          <p:cNvPr id="239" name="Shape 239"/>
          <p:cNvSpPr txBox="1"/>
          <p:nvPr>
            <p:ph idx="1" type="body"/>
          </p:nvPr>
        </p:nvSpPr>
        <p:spPr>
          <a:xfrm>
            <a:off y="362975" x="4309400"/>
            <a:ext cy="650999" cx="4427100"/>
          </a:xfrm>
          <a:prstGeom prst="rect">
            <a:avLst/>
          </a:prstGeom>
          <a:ln>
            <a:noFill/>
          </a:ln>
        </p:spPr>
        <p:txBody>
          <a:bodyPr bIns="91425" rIns="91425" lIns="91425" tIns="91425" anchor="t" anchorCtr="0">
            <a:noAutofit/>
          </a:bodyPr>
          <a:lstStyle/>
          <a:p>
            <a:pPr algn="ctr" rtl="0" lvl="0">
              <a:buNone/>
            </a:pPr>
            <a:r>
              <a:rPr b="1" sz="3600" lang="es">
                <a:solidFill>
                  <a:srgbClr val="000000"/>
                </a:solidFill>
                <a:latin typeface="Calibri"/>
                <a:ea typeface="Calibri"/>
                <a:cs typeface="Calibri"/>
                <a:sym typeface="Calibri"/>
              </a:rPr>
              <a:t>Características</a:t>
            </a:r>
          </a:p>
        </p:txBody>
      </p:sp>
      <p:sp>
        <p:nvSpPr>
          <p:cNvPr id="240" name="Shape 240"/>
          <p:cNvSpPr txBox="1"/>
          <p:nvPr/>
        </p:nvSpPr>
        <p:spPr>
          <a:xfrm>
            <a:off y="1411525" x="630900"/>
            <a:ext cy="3368399" cx="8223300"/>
          </a:xfrm>
          <a:prstGeom prst="rect">
            <a:avLst/>
          </a:prstGeom>
        </p:spPr>
        <p:txBody>
          <a:bodyPr bIns="91425" rIns="91425" lIns="91425" tIns="91425" anchor="t" anchorCtr="0">
            <a:noAutofit/>
          </a:bodyPr>
          <a:lstStyle/>
          <a:p>
            <a:pPr rtl="0" lvl="0">
              <a:buNone/>
            </a:pPr>
            <a:r>
              <a:rPr sz="1800" lang="es"/>
              <a:t>Permite trazar y crear rápidamente un diagrama de red</a:t>
            </a:r>
          </a:p>
          <a:p>
            <a:r>
              <a:t/>
            </a:r>
          </a:p>
          <a:p>
            <a:pPr rtl="0" lvl="0" indent="-342900" marL="457200">
              <a:buClr>
                <a:srgbClr val="000000"/>
              </a:buClr>
              <a:buSzPct val="100000"/>
              <a:buFont typeface="Arial"/>
              <a:buChar char="●"/>
            </a:pPr>
            <a:r>
              <a:rPr sz="1800" lang="es"/>
              <a:t>Diagrama automáticamente la red</a:t>
            </a:r>
          </a:p>
          <a:p>
            <a:pPr rtl="0" lvl="0" indent="-342900" marL="457200">
              <a:buClr>
                <a:srgbClr val="000000"/>
              </a:buClr>
              <a:buSzPct val="100000"/>
              <a:buFont typeface="Arial"/>
              <a:buChar char="●"/>
            </a:pPr>
            <a:r>
              <a:rPr sz="1800" lang="es"/>
              <a:t>Crea la base de datos de la topología de red</a:t>
            </a:r>
          </a:p>
          <a:p>
            <a:pPr rtl="0" lvl="0" indent="-342900" marL="457200">
              <a:buClr>
                <a:srgbClr val="000000"/>
              </a:buClr>
              <a:buSzPct val="100000"/>
              <a:buFont typeface="Arial"/>
              <a:buChar char="●"/>
            </a:pPr>
            <a:r>
              <a:rPr sz="1800" lang="es"/>
              <a:t>Descubre las conexiones portuarias del interruptor</a:t>
            </a:r>
          </a:p>
          <a:p>
            <a:pPr rtl="0" lvl="0" indent="-342900" marL="457200">
              <a:buClr>
                <a:srgbClr val="000000"/>
              </a:buClr>
              <a:buSzPct val="100000"/>
              <a:buFont typeface="Arial"/>
              <a:buChar char="●"/>
            </a:pPr>
            <a:r>
              <a:rPr sz="1800" lang="es"/>
              <a:t>Realiza descubrimiento de niveles múltiples </a:t>
            </a:r>
          </a:p>
          <a:p>
            <a:pPr rtl="0" lvl="0" indent="-342900" marL="457200">
              <a:buClr>
                <a:srgbClr val="000000"/>
              </a:buClr>
              <a:buSzPct val="100000"/>
              <a:buFont typeface="Arial"/>
              <a:buChar char="●"/>
            </a:pPr>
            <a:r>
              <a:rPr sz="1800" lang="es"/>
              <a:t>Detecta y bloquea nodos de red desconocidos</a:t>
            </a:r>
          </a:p>
          <a:p>
            <a:pPr lvl="0" indent="-342900" marL="457200">
              <a:buClr>
                <a:srgbClr val="000000"/>
              </a:buClr>
              <a:buSzPct val="100000"/>
              <a:buFont typeface="Arial"/>
              <a:buChar char="●"/>
            </a:pPr>
            <a:r>
              <a:rPr sz="1800" lang="es"/>
              <a:t>Informes hardware y activos del software</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y="0" x="0"/>
          <a:ext cy="0" cx="0"/>
          <a:chOff y="0" x="0"/>
          <a:chExt cy="0" cx="0"/>
        </a:xfrm>
      </p:grpSpPr>
      <p:sp>
        <p:nvSpPr>
          <p:cNvPr id="245" name="Shape 245"/>
          <p:cNvSpPr txBox="1"/>
          <p:nvPr>
            <p:ph idx="1" type="body"/>
          </p:nvPr>
        </p:nvSpPr>
        <p:spPr>
          <a:xfrm>
            <a:off y="1368150" x="2416675"/>
            <a:ext cy="650999" cx="4427100"/>
          </a:xfrm>
          <a:prstGeom prst="rect">
            <a:avLst/>
          </a:prstGeom>
          <a:ln>
            <a:noFill/>
          </a:ln>
        </p:spPr>
        <p:txBody>
          <a:bodyPr bIns="91425" rIns="91425" lIns="91425" tIns="91425" anchor="t" anchorCtr="0">
            <a:noAutofit/>
          </a:bodyPr>
          <a:lstStyle/>
          <a:p>
            <a:pPr algn="ctr" rtl="0" lvl="0">
              <a:buNone/>
            </a:pPr>
            <a:r>
              <a:rPr b="1" sz="2400" lang="es">
                <a:solidFill>
                  <a:srgbClr val="000000"/>
                </a:solidFill>
                <a:latin typeface="Calibri"/>
                <a:ea typeface="Calibri"/>
                <a:cs typeface="Calibri"/>
                <a:sym typeface="Calibri"/>
              </a:rPr>
              <a:t>Ejemplo:</a:t>
            </a:r>
          </a:p>
          <a:p>
            <a:r>
              <a:t/>
            </a:r>
          </a:p>
          <a:p>
            <a:pPr algn="ctr" rtl="0" lvl="0">
              <a:buNone/>
            </a:pPr>
            <a:r>
              <a:rPr b="1" sz="3600" lang="es">
                <a:solidFill>
                  <a:srgbClr val="000000"/>
                </a:solidFill>
                <a:latin typeface="Calibri"/>
                <a:ea typeface="Calibri"/>
                <a:cs typeface="Calibri"/>
                <a:sym typeface="Calibri"/>
              </a:rPr>
              <a:t>RED MSICU_FEI</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y="0" x="0"/>
          <a:ext cy="0" cx="0"/>
          <a:chOff y="0" x="0"/>
          <a:chExt cy="0" cx="0"/>
        </a:xfrm>
      </p:grpSpPr>
      <p:pic>
        <p:nvPicPr>
          <p:cNvPr id="250" name="Shape 250"/>
          <p:cNvPicPr preferRelativeResize="0"/>
          <p:nvPr/>
        </p:nvPicPr>
        <p:blipFill>
          <a:blip r:embed="rId3"/>
          <a:stretch>
            <a:fillRect/>
          </a:stretch>
        </p:blipFill>
        <p:spPr>
          <a:xfrm>
            <a:off y="0" x="89637"/>
            <a:ext cy="5040199" cx="8964723"/>
          </a:xfrm>
          <a:prstGeom prst="rect">
            <a:avLst/>
          </a:prstGeom>
        </p:spPr>
      </p:pic>
      <p:sp>
        <p:nvSpPr>
          <p:cNvPr id="251" name="Shape 251"/>
          <p:cNvSpPr/>
          <p:nvPr/>
        </p:nvSpPr>
        <p:spPr>
          <a:xfrm>
            <a:off y="-96250" x="5646125"/>
            <a:ext cy="2106599" cx="2170799"/>
          </a:xfrm>
          <a:prstGeom prst="flowChartConnector">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252" name="Shape 252"/>
          <p:cNvSpPr txBox="1"/>
          <p:nvPr>
            <p:ph idx="1" type="body"/>
          </p:nvPr>
        </p:nvSpPr>
        <p:spPr>
          <a:xfrm>
            <a:off y="3763450" x="2127975"/>
            <a:ext cy="650999" cx="2673299"/>
          </a:xfrm>
          <a:prstGeom prst="rect">
            <a:avLst/>
          </a:prstGeom>
          <a:solidFill>
            <a:srgbClr val="434343"/>
          </a:solidFill>
          <a:ln w="9525" cap="flat">
            <a:solidFill>
              <a:srgbClr val="FFFFFF"/>
            </a:solidFill>
            <a:prstDash val="solid"/>
            <a:round/>
            <a:headEnd w="med" len="med" type="none"/>
            <a:tailEnd w="med" len="med" type="none"/>
          </a:ln>
        </p:spPr>
        <p:txBody>
          <a:bodyPr bIns="91425" rIns="91425" lIns="91425" tIns="91425" anchor="t" anchorCtr="0">
            <a:noAutofit/>
          </a:bodyPr>
          <a:lstStyle/>
          <a:p>
            <a:pPr algn="l" rtl="0" lvl="0">
              <a:buNone/>
            </a:pPr>
            <a:r>
              <a:rPr b="1" sz="2400" lang="es">
                <a:solidFill>
                  <a:srgbClr val="FFFFFF"/>
                </a:solidFill>
              </a:rPr>
              <a:t>OpManager 11</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idx="1" type="body"/>
          </p:nvPr>
        </p:nvSpPr>
        <p:spPr>
          <a:xfrm>
            <a:off y="362975" x="4309400"/>
            <a:ext cy="650999" cx="4427100"/>
          </a:xfrm>
          <a:prstGeom prst="rect">
            <a:avLst/>
          </a:prstGeom>
          <a:ln>
            <a:noFill/>
          </a:ln>
        </p:spPr>
        <p:txBody>
          <a:bodyPr bIns="91425" rIns="91425" lIns="91425" tIns="91425" anchor="t" anchorCtr="0">
            <a:noAutofit/>
          </a:bodyPr>
          <a:lstStyle/>
          <a:p>
            <a:pPr algn="ctr" rtl="0" lvl="0">
              <a:buNone/>
            </a:pPr>
            <a:r>
              <a:rPr b="1" sz="3600" lang="es">
                <a:solidFill>
                  <a:srgbClr val="000000"/>
                </a:solidFill>
                <a:latin typeface="Calibri"/>
                <a:ea typeface="Calibri"/>
                <a:cs typeface="Calibri"/>
                <a:sym typeface="Calibri"/>
              </a:rPr>
              <a:t>Características</a:t>
            </a:r>
          </a:p>
        </p:txBody>
      </p:sp>
      <p:sp>
        <p:nvSpPr>
          <p:cNvPr id="258" name="Shape 258"/>
          <p:cNvSpPr txBox="1"/>
          <p:nvPr/>
        </p:nvSpPr>
        <p:spPr>
          <a:xfrm>
            <a:off y="1625400" x="898250"/>
            <a:ext cy="2951399" cx="7838399"/>
          </a:xfrm>
          <a:prstGeom prst="rect">
            <a:avLst/>
          </a:prstGeom>
        </p:spPr>
        <p:txBody>
          <a:bodyPr bIns="91425" rIns="91425" lIns="91425" tIns="91425" anchor="t" anchorCtr="0">
            <a:noAutofit/>
          </a:bodyPr>
          <a:lstStyle/>
          <a:p>
            <a:pPr rtl="0" lvl="0">
              <a:buNone/>
            </a:pPr>
            <a:r>
              <a:rPr sz="1800" lang="es"/>
              <a:t>Monitoreo de rendimiento de redes </a:t>
            </a:r>
          </a:p>
          <a:p>
            <a:pPr rtl="0" lvl="0">
              <a:buNone/>
            </a:pPr>
            <a:r>
              <a:rPr sz="1800" lang="es"/>
              <a:t>Monitoreo de rendimiento de servidores</a:t>
            </a:r>
          </a:p>
          <a:p>
            <a:pPr rtl="0" lvl="0">
              <a:buNone/>
            </a:pPr>
            <a:r>
              <a:rPr sz="1800" lang="es"/>
              <a:t>Administración de fallos y rendimiento</a:t>
            </a:r>
          </a:p>
          <a:p>
            <a:pPr>
              <a:buNone/>
            </a:pPr>
            <a:r>
              <a:rPr sz="1800" lang="es"/>
              <a:t>Administración de rendimiento de aplicaciones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y="0" x="0"/>
          <a:ext cy="0" cx="0"/>
          <a:chOff y="0" x="0"/>
          <a:chExt cy="0" cx="0"/>
        </a:xfrm>
      </p:grpSpPr>
      <p:sp>
        <p:nvSpPr>
          <p:cNvPr id="263" name="Shape 263"/>
          <p:cNvSpPr txBox="1"/>
          <p:nvPr>
            <p:ph idx="1" type="body"/>
          </p:nvPr>
        </p:nvSpPr>
        <p:spPr>
          <a:xfrm>
            <a:off y="1368150" x="2416675"/>
            <a:ext cy="650999" cx="4427100"/>
          </a:xfrm>
          <a:prstGeom prst="rect">
            <a:avLst/>
          </a:prstGeom>
          <a:ln>
            <a:noFill/>
          </a:ln>
        </p:spPr>
        <p:txBody>
          <a:bodyPr bIns="91425" rIns="91425" lIns="91425" tIns="91425" anchor="t" anchorCtr="0">
            <a:noAutofit/>
          </a:bodyPr>
          <a:lstStyle/>
          <a:p>
            <a:pPr algn="ctr" rtl="0" lvl="0">
              <a:buNone/>
            </a:pPr>
            <a:r>
              <a:rPr b="1" sz="2400" lang="es">
                <a:solidFill>
                  <a:srgbClr val="000000"/>
                </a:solidFill>
                <a:latin typeface="Calibri"/>
                <a:ea typeface="Calibri"/>
                <a:cs typeface="Calibri"/>
                <a:sym typeface="Calibri"/>
              </a:rPr>
              <a:t>Ejemplo:</a:t>
            </a:r>
          </a:p>
          <a:p>
            <a:r>
              <a:t/>
            </a:r>
          </a:p>
          <a:p>
            <a:pPr algn="ctr" rtl="0" lvl="0">
              <a:buNone/>
            </a:pPr>
            <a:r>
              <a:rPr b="1" sz="3600" lang="es">
                <a:solidFill>
                  <a:srgbClr val="000000"/>
                </a:solidFill>
                <a:latin typeface="Calibri"/>
                <a:ea typeface="Calibri"/>
                <a:cs typeface="Calibri"/>
                <a:sym typeface="Calibri"/>
              </a:rPr>
              <a:t>RED MSICU_FEI</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y="0" x="0"/>
          <a:ext cy="0" cx="0"/>
          <a:chOff y="0" x="0"/>
          <a:chExt cy="0" cx="0"/>
        </a:xfrm>
      </p:grpSpPr>
      <p:sp>
        <p:nvSpPr>
          <p:cNvPr id="268" name="Shape 268"/>
          <p:cNvSpPr txBox="1"/>
          <p:nvPr/>
        </p:nvSpPr>
        <p:spPr>
          <a:xfrm>
            <a:off y="1871325" x="667250"/>
            <a:ext cy="1507800" cx="4074000"/>
          </a:xfrm>
          <a:prstGeom prst="rect">
            <a:avLst/>
          </a:prstGeom>
        </p:spPr>
        <p:txBody>
          <a:bodyPr bIns="91425" rIns="91425" lIns="91425" tIns="91425" anchor="ctr" anchorCtr="0">
            <a:noAutofit/>
          </a:bodyPr>
          <a:lstStyle/>
          <a:p>
            <a:pPr rtl="0" lvl="0" indent="-336550" marL="457200">
              <a:lnSpc>
                <a:spcPct val="115000"/>
              </a:lnSpc>
              <a:buClr>
                <a:srgbClr val="000000"/>
              </a:buClr>
              <a:buSzPct val="100000"/>
              <a:buFont typeface="Arial"/>
              <a:buChar char="●"/>
            </a:pPr>
            <a:r>
              <a:rPr sz="1700" lang="es">
                <a:solidFill>
                  <a:srgbClr val="333333"/>
                </a:solidFill>
              </a:rPr>
              <a:t>10-Strike Network Diagram</a:t>
            </a:r>
          </a:p>
          <a:p>
            <a:pPr rtl="0" lvl="0" indent="-336550" marL="457200">
              <a:lnSpc>
                <a:spcPct val="115000"/>
              </a:lnSpc>
              <a:buClr>
                <a:srgbClr val="000000"/>
              </a:buClr>
              <a:buSzPct val="100000"/>
              <a:buFont typeface="Arial"/>
              <a:buChar char="●"/>
            </a:pPr>
            <a:r>
              <a:rPr sz="1700" lang="es">
                <a:solidFill>
                  <a:srgbClr val="333333"/>
                </a:solidFill>
              </a:rPr>
              <a:t>LAN Mapshot visio 2003</a:t>
            </a:r>
          </a:p>
          <a:p>
            <a:pPr rtl="0" lvl="0" indent="-336550" marL="457200">
              <a:lnSpc>
                <a:spcPct val="115000"/>
              </a:lnSpc>
              <a:buClr>
                <a:srgbClr val="000000"/>
              </a:buClr>
              <a:buSzPct val="100000"/>
              <a:buFont typeface="Arial"/>
              <a:buChar char="●"/>
            </a:pPr>
            <a:r>
              <a:rPr sz="1700" lang="es">
                <a:solidFill>
                  <a:srgbClr val="333333"/>
                </a:solidFill>
              </a:rPr>
              <a:t>Auto Scan</a:t>
            </a:r>
          </a:p>
        </p:txBody>
      </p:sp>
      <p:sp>
        <p:nvSpPr>
          <p:cNvPr id="269" name="Shape 269"/>
          <p:cNvSpPr txBox="1"/>
          <p:nvPr>
            <p:ph idx="1" type="body"/>
          </p:nvPr>
        </p:nvSpPr>
        <p:spPr>
          <a:xfrm>
            <a:off y="194925" x="4854800"/>
            <a:ext cy="733799" cx="4074000"/>
          </a:xfrm>
          <a:prstGeom prst="rect">
            <a:avLst/>
          </a:prstGeom>
          <a:ln>
            <a:noFill/>
          </a:ln>
        </p:spPr>
        <p:txBody>
          <a:bodyPr bIns="91425" rIns="91425" lIns="91425" tIns="91425" anchor="t" anchorCtr="0">
            <a:noAutofit/>
          </a:bodyPr>
          <a:lstStyle/>
          <a:p>
            <a:pPr algn="l" rtl="0" lvl="0">
              <a:buNone/>
            </a:pPr>
            <a:r>
              <a:rPr b="1" lang="es">
                <a:solidFill>
                  <a:srgbClr val="000000"/>
                </a:solidFill>
                <a:latin typeface="Calibri"/>
                <a:ea typeface="Calibri"/>
                <a:cs typeface="Calibri"/>
                <a:sym typeface="Calibri"/>
              </a:rPr>
              <a:t>OTRAS HERRAMIENTAS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s"/>
              <a:t>Pen-testing</a:t>
            </a:r>
          </a:p>
        </p:txBody>
      </p:sp>
      <p:sp>
        <p:nvSpPr>
          <p:cNvPr id="50" name="Shape 50"/>
          <p:cNvSpPr txBox="1"/>
          <p:nvPr>
            <p:ph idx="1" type="body"/>
          </p:nvPr>
        </p:nvSpPr>
        <p:spPr>
          <a:xfrm>
            <a:off y="1200150" x="457200"/>
            <a:ext cy="3725699" cx="7913399"/>
          </a:xfrm>
          <a:prstGeom prst="rect">
            <a:avLst/>
          </a:prstGeom>
        </p:spPr>
        <p:txBody>
          <a:bodyPr bIns="91425" rIns="91425" lIns="91425" tIns="91425" anchor="t" anchorCtr="0">
            <a:noAutofit/>
          </a:bodyPr>
          <a:lstStyle/>
          <a:p>
            <a:pPr algn="just" rtl="0" lvl="0" indent="-330200" marL="698500">
              <a:lnSpc>
                <a:spcPct val="163636"/>
              </a:lnSpc>
              <a:spcBef>
                <a:spcPts val="0"/>
              </a:spcBef>
              <a:spcAft>
                <a:spcPts val="800"/>
              </a:spcAft>
              <a:buClr>
                <a:srgbClr val="4B4B4B"/>
              </a:buClr>
              <a:buSzPct val="166666"/>
              <a:buFont typeface="Arial"/>
              <a:buChar char="•"/>
            </a:pPr>
            <a:r>
              <a:rPr sz="1600" lang="es">
                <a:solidFill>
                  <a:srgbClr val="4B4B4B"/>
                </a:solidFill>
              </a:rPr>
              <a:t>Determinar la viabilidad de un conjunto particular de vectores de ataque</a:t>
            </a:r>
          </a:p>
          <a:p>
            <a:pPr algn="just" rtl="0" lvl="0" indent="-330200" marL="698500">
              <a:lnSpc>
                <a:spcPct val="163636"/>
              </a:lnSpc>
              <a:spcBef>
                <a:spcPts val="0"/>
              </a:spcBef>
              <a:spcAft>
                <a:spcPts val="800"/>
              </a:spcAft>
              <a:buClr>
                <a:srgbClr val="4B4B4B"/>
              </a:buClr>
              <a:buSzPct val="166666"/>
              <a:buFont typeface="Arial"/>
              <a:buChar char="•"/>
            </a:pPr>
            <a:r>
              <a:rPr sz="1600" lang="es">
                <a:solidFill>
                  <a:srgbClr val="4B4B4B"/>
                </a:solidFill>
              </a:rPr>
              <a:t>Identificar las vulnerabilidades de alto riesgo que resultan de una combinación de vulnerabilidades de menor riesgo explotados en una secuencia particular</a:t>
            </a:r>
          </a:p>
          <a:p>
            <a:pPr algn="just" rtl="0" lvl="0" indent="-330200" marL="698500">
              <a:lnSpc>
                <a:spcPct val="163636"/>
              </a:lnSpc>
              <a:spcBef>
                <a:spcPts val="0"/>
              </a:spcBef>
              <a:spcAft>
                <a:spcPts val="800"/>
              </a:spcAft>
              <a:buClr>
                <a:srgbClr val="4B4B4B"/>
              </a:buClr>
              <a:buSzPct val="166666"/>
              <a:buFont typeface="Arial"/>
              <a:buChar char="•"/>
            </a:pPr>
            <a:r>
              <a:rPr sz="1600" lang="es">
                <a:solidFill>
                  <a:srgbClr val="4B4B4B"/>
                </a:solidFill>
              </a:rPr>
              <a:t>Identificar las vulnerabilidades que pueden ser difíciles o imposibles de detectar con los sistemas automatizados de la red o por software de detección de vulnerabilidades.</a:t>
            </a:r>
          </a:p>
          <a:p>
            <a:pPr algn="just" rtl="0" lvl="0" indent="-330200" marL="698500">
              <a:lnSpc>
                <a:spcPct val="163636"/>
              </a:lnSpc>
              <a:spcBef>
                <a:spcPts val="0"/>
              </a:spcBef>
              <a:spcAft>
                <a:spcPts val="800"/>
              </a:spcAft>
              <a:buClr>
                <a:srgbClr val="4B4B4B"/>
              </a:buClr>
              <a:buSzPct val="166666"/>
              <a:buFont typeface="Arial"/>
              <a:buChar char="•"/>
            </a:pPr>
            <a:r>
              <a:rPr sz="1600" lang="es">
                <a:solidFill>
                  <a:srgbClr val="4B4B4B"/>
                </a:solidFill>
              </a:rPr>
              <a:t>Probar la capacidad de las defensas de la red para detectar con éxito y responder a los ataques</a:t>
            </a:r>
          </a:p>
          <a:p>
            <a:r>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s"/>
              <a:t>Pen-testing</a:t>
            </a:r>
          </a:p>
        </p:txBody>
      </p:sp>
      <p:sp>
        <p:nvSpPr>
          <p:cNvPr id="56" name="Shape 56"/>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rtl="0" lvl="0">
              <a:buNone/>
            </a:pPr>
            <a:r>
              <a:rPr sz="2000" lang="es">
                <a:solidFill>
                  <a:srgbClr val="555555"/>
                </a:solidFill>
              </a:rPr>
              <a:t>Comprende múltiples etapas con diferentes tipos de actividades en distintos ámbitos y entornos</a:t>
            </a:r>
          </a:p>
          <a:p>
            <a:r>
              <a:t/>
            </a:r>
          </a:p>
          <a:p>
            <a:pPr algn="just" rtl="0" lvl="0">
              <a:buNone/>
            </a:pPr>
            <a:r>
              <a:rPr sz="2000" lang="es">
                <a:solidFill>
                  <a:srgbClr val="555555"/>
                </a:solidFill>
              </a:rPr>
              <a:t>La profundidad con que se lleven a cabo las actividades dependerá de ciertos factores </a:t>
            </a:r>
            <a:r>
              <a:rPr b="1" sz="2000" lang="es">
                <a:solidFill>
                  <a:srgbClr val="555555"/>
                </a:solidFill>
              </a:rPr>
              <a:t>(el riesgo que puede generar hacia el cliente)</a:t>
            </a:r>
          </a:p>
          <a:p>
            <a:r>
              <a:t/>
            </a:r>
          </a:p>
          <a:p>
            <a:pPr algn="just" rtl="0" lvl="0">
              <a:buNone/>
            </a:pPr>
            <a:r>
              <a:rPr sz="2000" lang="es">
                <a:solidFill>
                  <a:srgbClr val="555555"/>
                </a:solidFill>
              </a:rPr>
              <a:t>Se establece un previo acuerdo con el cliente para llevar a cabo las diferentes fases del análisis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s"/>
              <a:t>Pen-testing - Fases</a:t>
            </a:r>
          </a:p>
        </p:txBody>
      </p:sp>
      <p:sp>
        <p:nvSpPr>
          <p:cNvPr id="62" name="Shape 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lnSpc>
                <a:spcPct val="145000"/>
              </a:lnSpc>
              <a:spcBef>
                <a:spcPts val="0"/>
              </a:spcBef>
              <a:buClr>
                <a:srgbClr val="555555"/>
              </a:buClr>
              <a:buSzPct val="100000"/>
              <a:buFont typeface="Arial"/>
              <a:buChar char="●"/>
            </a:pPr>
            <a:r>
              <a:rPr b="1" sz="1800" lang="es">
                <a:solidFill>
                  <a:srgbClr val="555555"/>
                </a:solidFill>
              </a:rPr>
              <a:t>Fase de reconocimiento:</a:t>
            </a:r>
            <a:r>
              <a:rPr sz="1800" lang="es">
                <a:solidFill>
                  <a:srgbClr val="555555"/>
                </a:solidFill>
              </a:rPr>
              <a:t> </a:t>
            </a:r>
          </a:p>
          <a:p>
            <a:pPr rtl="0" lvl="1" indent="-342900" marL="914400">
              <a:lnSpc>
                <a:spcPct val="145000"/>
              </a:lnSpc>
              <a:spcBef>
                <a:spcPts val="0"/>
              </a:spcBef>
              <a:buClr>
                <a:schemeClr val="dk1"/>
              </a:buClr>
              <a:buSzPct val="100000"/>
              <a:buFont typeface="Arial"/>
              <a:buChar char="○"/>
            </a:pPr>
            <a:r>
              <a:rPr sz="1800" lang="es">
                <a:solidFill>
                  <a:srgbClr val="555555"/>
                </a:solidFill>
              </a:rPr>
              <a:t>Una de las que más tiempo demanda</a:t>
            </a:r>
          </a:p>
          <a:p>
            <a:pPr rtl="0" lvl="1" indent="-342900" marL="914400">
              <a:lnSpc>
                <a:spcPct val="145000"/>
              </a:lnSpc>
              <a:spcBef>
                <a:spcPts val="0"/>
              </a:spcBef>
              <a:buClr>
                <a:schemeClr val="dk1"/>
              </a:buClr>
              <a:buSzPct val="100000"/>
              <a:buFont typeface="Arial"/>
              <a:buChar char="○"/>
            </a:pPr>
            <a:r>
              <a:rPr sz="1800" lang="es">
                <a:solidFill>
                  <a:srgbClr val="555555"/>
                </a:solidFill>
              </a:rPr>
              <a:t>Se definen objetivos y se recopila toda la información posible</a:t>
            </a:r>
          </a:p>
          <a:p>
            <a:pPr algn="l" rtl="0" lvl="2" marR="0" indent="-342900" marL="1371600">
              <a:lnSpc>
                <a:spcPct val="145000"/>
              </a:lnSpc>
              <a:spcBef>
                <a:spcPts val="0"/>
              </a:spcBef>
              <a:spcAft>
                <a:spcPts val="0"/>
              </a:spcAft>
              <a:buClr>
                <a:srgbClr val="555555"/>
              </a:buClr>
              <a:buSzPct val="100000"/>
              <a:buFont typeface="Arial"/>
              <a:buChar char="■"/>
            </a:pPr>
            <a:r>
              <a:rPr sz="1800" lang="es">
                <a:solidFill>
                  <a:srgbClr val="555555"/>
                </a:solidFill>
              </a:rPr>
              <a:t>Nombres</a:t>
            </a:r>
          </a:p>
          <a:p>
            <a:pPr algn="l" rtl="0" lvl="2" marR="0" indent="-342900" marL="1371600">
              <a:lnSpc>
                <a:spcPct val="145000"/>
              </a:lnSpc>
              <a:spcBef>
                <a:spcPts val="0"/>
              </a:spcBef>
              <a:spcAft>
                <a:spcPts val="0"/>
              </a:spcAft>
              <a:buClr>
                <a:srgbClr val="555555"/>
              </a:buClr>
              <a:buSzPct val="100000"/>
              <a:buFont typeface="Arial"/>
              <a:buChar char="■"/>
            </a:pPr>
            <a:r>
              <a:rPr sz="1800" lang="es">
                <a:solidFill>
                  <a:srgbClr val="555555"/>
                </a:solidFill>
              </a:rPr>
              <a:t>Direcciones de correo de los empleados</a:t>
            </a:r>
          </a:p>
          <a:p>
            <a:pPr algn="l" rtl="0" lvl="2" marR="0" indent="-342900" marL="1371600">
              <a:lnSpc>
                <a:spcPct val="145000"/>
              </a:lnSpc>
              <a:spcBef>
                <a:spcPts val="0"/>
              </a:spcBef>
              <a:spcAft>
                <a:spcPts val="0"/>
              </a:spcAft>
              <a:buClr>
                <a:srgbClr val="555555"/>
              </a:buClr>
              <a:buSzPct val="100000"/>
              <a:buFont typeface="Arial"/>
              <a:buChar char="■"/>
            </a:pPr>
            <a:r>
              <a:rPr sz="1800" lang="es">
                <a:solidFill>
                  <a:srgbClr val="555555"/>
                </a:solidFill>
              </a:rPr>
              <a:t>La topología de la red</a:t>
            </a:r>
          </a:p>
          <a:p>
            <a:pPr algn="l" rtl="0" lvl="2" marR="0" indent="-342900" marL="1371600">
              <a:lnSpc>
                <a:spcPct val="145000"/>
              </a:lnSpc>
              <a:spcBef>
                <a:spcPts val="0"/>
              </a:spcBef>
              <a:spcAft>
                <a:spcPts val="0"/>
              </a:spcAft>
              <a:buClr>
                <a:srgbClr val="555555"/>
              </a:buClr>
              <a:buSzPct val="100000"/>
              <a:buFont typeface="Arial"/>
              <a:buChar char="■"/>
            </a:pPr>
            <a:r>
              <a:rPr sz="1800" lang="es">
                <a:solidFill>
                  <a:srgbClr val="555555"/>
                </a:solidFill>
              </a:rPr>
              <a:t>Direcciones IP, entre otros.</a:t>
            </a:r>
          </a:p>
          <a:p>
            <a:pPr rtl="0" lvl="1" indent="-342900" marL="914400">
              <a:lnSpc>
                <a:spcPct val="145000"/>
              </a:lnSpc>
              <a:spcBef>
                <a:spcPts val="0"/>
              </a:spcBef>
              <a:buClr>
                <a:schemeClr val="dk1"/>
              </a:buClr>
              <a:buSzPct val="100000"/>
              <a:buFont typeface="Arial"/>
              <a:buChar char="○"/>
            </a:pPr>
            <a:r>
              <a:rPr sz="1800" lang="es">
                <a:solidFill>
                  <a:srgbClr val="555555"/>
                </a:solidFill>
              </a:rPr>
              <a:t>El tipo o profundidad de información de los objetivos que se hayan fijado en la auditoría.</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s"/>
              <a:t>Pen-testing - Fases</a:t>
            </a:r>
          </a:p>
        </p:txBody>
      </p:sp>
      <p:sp>
        <p:nvSpPr>
          <p:cNvPr id="68" name="Shape 6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30200" marL="457200">
              <a:lnSpc>
                <a:spcPct val="145000"/>
              </a:lnSpc>
              <a:spcBef>
                <a:spcPts val="0"/>
              </a:spcBef>
              <a:buClr>
                <a:srgbClr val="555555"/>
              </a:buClr>
              <a:buSzPct val="100000"/>
              <a:buFont typeface="Arial"/>
              <a:buChar char="●"/>
            </a:pPr>
            <a:r>
              <a:rPr b="1" sz="1600" lang="es">
                <a:solidFill>
                  <a:srgbClr val="555555"/>
                </a:solidFill>
              </a:rPr>
              <a:t>Fase de escaneo:</a:t>
            </a:r>
          </a:p>
          <a:p>
            <a:pPr rtl="0" lvl="1" indent="-330200" marL="914400">
              <a:lnSpc>
                <a:spcPct val="145000"/>
              </a:lnSpc>
              <a:spcBef>
                <a:spcPts val="0"/>
              </a:spcBef>
              <a:buClr>
                <a:schemeClr val="dk1"/>
              </a:buClr>
              <a:buSzPct val="100000"/>
              <a:buFont typeface="Arial"/>
              <a:buChar char="○"/>
            </a:pPr>
            <a:r>
              <a:rPr sz="1600" lang="es">
                <a:solidFill>
                  <a:srgbClr val="555555"/>
                </a:solidFill>
              </a:rPr>
              <a:t>Con la información obtenida se buscan posibles vectores de ataque</a:t>
            </a:r>
          </a:p>
          <a:p>
            <a:pPr rtl="0" lvl="1" indent="-330200" marL="914400">
              <a:lnSpc>
                <a:spcPct val="145000"/>
              </a:lnSpc>
              <a:spcBef>
                <a:spcPts val="0"/>
              </a:spcBef>
              <a:buClr>
                <a:schemeClr val="dk1"/>
              </a:buClr>
              <a:buSzPct val="100000"/>
              <a:buFont typeface="Arial"/>
              <a:buChar char="○"/>
            </a:pPr>
            <a:r>
              <a:rPr sz="1600" lang="es">
                <a:solidFill>
                  <a:srgbClr val="555555"/>
                </a:solidFill>
              </a:rPr>
              <a:t>Se involucra el escaneo de puertos y servicios</a:t>
            </a:r>
          </a:p>
          <a:p>
            <a:pPr rtl="0" lvl="1" indent="-330200" marL="914400">
              <a:lnSpc>
                <a:spcPct val="145000"/>
              </a:lnSpc>
              <a:spcBef>
                <a:spcPts val="0"/>
              </a:spcBef>
              <a:buClr>
                <a:schemeClr val="dk1"/>
              </a:buClr>
              <a:buSzPct val="100000"/>
              <a:buFont typeface="Arial"/>
              <a:buChar char="○"/>
            </a:pPr>
            <a:r>
              <a:rPr sz="1600" lang="es">
                <a:solidFill>
                  <a:srgbClr val="555555"/>
                </a:solidFill>
              </a:rPr>
              <a:t>Escaneo de vulnerabilidades que permitirá definir los vectores de ataque</a:t>
            </a:r>
          </a:p>
          <a:p>
            <a:r>
              <a:t/>
            </a:r>
          </a:p>
          <a:p>
            <a:pPr rtl="0" lvl="0" indent="-330200" marL="457200">
              <a:lnSpc>
                <a:spcPct val="145000"/>
              </a:lnSpc>
              <a:spcBef>
                <a:spcPts val="0"/>
              </a:spcBef>
              <a:buClr>
                <a:srgbClr val="555555"/>
              </a:buClr>
              <a:buSzPct val="100000"/>
              <a:buFont typeface="Arial"/>
              <a:buChar char="●"/>
            </a:pPr>
            <a:r>
              <a:rPr b="1" sz="1600" lang="es">
                <a:solidFill>
                  <a:srgbClr val="555555"/>
                </a:solidFill>
              </a:rPr>
              <a:t>Fase de enumeración:</a:t>
            </a:r>
          </a:p>
          <a:p>
            <a:pPr rtl="0" lvl="1" indent="-330200" marL="914400">
              <a:lnSpc>
                <a:spcPct val="145000"/>
              </a:lnSpc>
              <a:spcBef>
                <a:spcPts val="0"/>
              </a:spcBef>
              <a:buClr>
                <a:schemeClr val="dk1"/>
              </a:buClr>
              <a:buSzPct val="100000"/>
              <a:buFont typeface="Arial"/>
              <a:buChar char="○"/>
            </a:pPr>
            <a:r>
              <a:rPr sz="1600" lang="es">
                <a:solidFill>
                  <a:srgbClr val="555555"/>
                </a:solidFill>
              </a:rPr>
              <a:t>Obtención de los datos referente a los usuarios(nombres de equipos, servicios de red, entre otros)</a:t>
            </a:r>
          </a:p>
          <a:p>
            <a:pPr rtl="0" lvl="1" indent="-330200" marL="914400">
              <a:lnSpc>
                <a:spcPct val="145000"/>
              </a:lnSpc>
              <a:spcBef>
                <a:spcPts val="0"/>
              </a:spcBef>
              <a:buClr>
                <a:schemeClr val="dk1"/>
              </a:buClr>
              <a:buSzPct val="100000"/>
              <a:buFont typeface="Arial"/>
              <a:buChar char="○"/>
            </a:pPr>
            <a:r>
              <a:rPr sz="1600" lang="es">
                <a:solidFill>
                  <a:srgbClr val="555555"/>
                </a:solidFill>
              </a:rPr>
              <a:t>Se realizan conexiones activas con el sistema y se ejecutan consultas dentro del mismo.</a:t>
            </a:r>
          </a:p>
          <a:p>
            <a:r>
              <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s"/>
              <a:t>Pen-testing - Fases</a:t>
            </a:r>
          </a:p>
        </p:txBody>
      </p:sp>
      <p:sp>
        <p:nvSpPr>
          <p:cNvPr id="74" name="Shape 7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30200" marL="457200">
              <a:lnSpc>
                <a:spcPct val="145000"/>
              </a:lnSpc>
              <a:spcBef>
                <a:spcPts val="0"/>
              </a:spcBef>
              <a:buClr>
                <a:srgbClr val="555555"/>
              </a:buClr>
              <a:buSzPct val="100000"/>
              <a:buFont typeface="Arial"/>
              <a:buChar char="●"/>
            </a:pPr>
            <a:r>
              <a:rPr b="1" sz="1600" lang="es">
                <a:solidFill>
                  <a:srgbClr val="555555"/>
                </a:solidFill>
              </a:rPr>
              <a:t>Fase de acceso:</a:t>
            </a:r>
          </a:p>
          <a:p>
            <a:pPr rtl="0" lvl="1" indent="-330200" marL="914400">
              <a:lnSpc>
                <a:spcPct val="145000"/>
              </a:lnSpc>
              <a:spcBef>
                <a:spcPts val="0"/>
              </a:spcBef>
              <a:buClr>
                <a:schemeClr val="dk1"/>
              </a:buClr>
              <a:buSzPct val="100000"/>
              <a:buFont typeface="Arial"/>
              <a:buChar char="○"/>
            </a:pPr>
            <a:r>
              <a:rPr sz="1600" lang="es">
                <a:solidFill>
                  <a:srgbClr val="555555"/>
                </a:solidFill>
              </a:rPr>
              <a:t>Se realiza el acceso al sistema a partir de la explotación de aquellas vulnerabilidades detectadas que fueron aprovechadas por el auditor para comprometer el sistema</a:t>
            </a:r>
          </a:p>
          <a:p>
            <a:r>
              <a:t/>
            </a:r>
          </a:p>
          <a:p>
            <a:pPr rtl="0" lvl="0" indent="-330200" marL="457200">
              <a:lnSpc>
                <a:spcPct val="145000"/>
              </a:lnSpc>
              <a:spcBef>
                <a:spcPts val="0"/>
              </a:spcBef>
              <a:buClr>
                <a:srgbClr val="555555"/>
              </a:buClr>
              <a:buSzPct val="100000"/>
              <a:buFont typeface="Arial"/>
              <a:buChar char="●"/>
            </a:pPr>
            <a:r>
              <a:rPr b="1" sz="1600" lang="es">
                <a:solidFill>
                  <a:srgbClr val="555555"/>
                </a:solidFill>
              </a:rPr>
              <a:t>Fase de mantenimiento de acceso:</a:t>
            </a:r>
          </a:p>
          <a:p>
            <a:pPr rtl="0" lvl="1" indent="-330200" marL="914400">
              <a:lnSpc>
                <a:spcPct val="145000"/>
              </a:lnSpc>
              <a:spcBef>
                <a:spcPts val="0"/>
              </a:spcBef>
              <a:buClr>
                <a:schemeClr val="dk1"/>
              </a:buClr>
              <a:buSzPct val="100000"/>
              <a:buFont typeface="Arial"/>
              <a:buChar char="○"/>
            </a:pPr>
            <a:r>
              <a:rPr sz="1600" lang="es">
                <a:solidFill>
                  <a:srgbClr val="555555"/>
                </a:solidFill>
              </a:rPr>
              <a:t>Luego de acceder al sistema, se busca la manera de preservarlo a disposición de quien lo ha atacado</a:t>
            </a:r>
          </a:p>
          <a:p>
            <a:pPr rtl="0" lvl="1" indent="-330200" marL="914400">
              <a:lnSpc>
                <a:spcPct val="145000"/>
              </a:lnSpc>
              <a:spcBef>
                <a:spcPts val="0"/>
              </a:spcBef>
              <a:buClr>
                <a:schemeClr val="dk1"/>
              </a:buClr>
              <a:buSzPct val="100000"/>
              <a:buFont typeface="Arial"/>
              <a:buChar char="○"/>
            </a:pPr>
            <a:r>
              <a:rPr sz="1600" lang="es">
                <a:solidFill>
                  <a:srgbClr val="555555"/>
                </a:solidFill>
              </a:rPr>
              <a:t>El objetivo es mantener el acceso al sistema perdurable en el tiempo</a:t>
            </a:r>
          </a:p>
          <a:p>
            <a:r>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s"/>
              <a:t>Pen-testing - Tipos</a:t>
            </a:r>
          </a:p>
        </p:txBody>
      </p:sp>
      <p:sp>
        <p:nvSpPr>
          <p:cNvPr id="80" name="Shape 80"/>
          <p:cNvSpPr txBox="1"/>
          <p:nvPr>
            <p:ph idx="1" type="body"/>
          </p:nvPr>
        </p:nvSpPr>
        <p:spPr>
          <a:xfrm>
            <a:off y="1063375" x="297375"/>
            <a:ext cy="3725699" cx="8535899"/>
          </a:xfrm>
          <a:prstGeom prst="rect">
            <a:avLst/>
          </a:prstGeom>
        </p:spPr>
        <p:txBody>
          <a:bodyPr bIns="91425" rIns="91425" lIns="91425" tIns="91425" anchor="t" anchorCtr="0">
            <a:noAutofit/>
          </a:bodyPr>
          <a:lstStyle/>
          <a:p>
            <a:pPr rtl="0" lvl="0" indent="-342900" marL="457200">
              <a:lnSpc>
                <a:spcPct val="145000"/>
              </a:lnSpc>
              <a:spcBef>
                <a:spcPts val="0"/>
              </a:spcBef>
              <a:buClr>
                <a:srgbClr val="555555"/>
              </a:buClr>
              <a:buSzPct val="100000"/>
              <a:buFont typeface="Arial"/>
              <a:buChar char="●"/>
            </a:pPr>
            <a:r>
              <a:rPr b="1" sz="1800" lang="es">
                <a:solidFill>
                  <a:srgbClr val="555555"/>
                </a:solidFill>
              </a:rPr>
              <a:t>Externo:</a:t>
            </a:r>
          </a:p>
          <a:p>
            <a:pPr rtl="0" lvl="1" indent="-342900" marL="914400">
              <a:lnSpc>
                <a:spcPct val="145000"/>
              </a:lnSpc>
              <a:spcBef>
                <a:spcPts val="0"/>
              </a:spcBef>
              <a:buClr>
                <a:schemeClr val="dk1"/>
              </a:buClr>
              <a:buSzPct val="100000"/>
              <a:buFont typeface="Arial"/>
              <a:buChar char="○"/>
            </a:pPr>
            <a:r>
              <a:rPr sz="1800" lang="es">
                <a:solidFill>
                  <a:srgbClr val="4B4B4B"/>
                </a:solidFill>
              </a:rPr>
              <a:t>El objetivo es acceder en forma remota a los equipos de la organización y posicionarse como administrador del sistema.</a:t>
            </a:r>
          </a:p>
          <a:p>
            <a:r>
              <a:t/>
            </a:r>
          </a:p>
          <a:p>
            <a:pPr rtl="0" lvl="1" indent="-342900" marL="914400">
              <a:lnSpc>
                <a:spcPct val="145000"/>
              </a:lnSpc>
              <a:spcBef>
                <a:spcPts val="0"/>
              </a:spcBef>
              <a:buClr>
                <a:schemeClr val="dk1"/>
              </a:buClr>
              <a:buSzPct val="100000"/>
              <a:buFont typeface="Arial"/>
              <a:buChar char="○"/>
            </a:pPr>
            <a:r>
              <a:rPr sz="1800" lang="es">
                <a:solidFill>
                  <a:srgbClr val="4B4B4B"/>
                </a:solidFill>
              </a:rPr>
              <a:t>Se realizan desde fuera del Firewall y consisten en penetrar la Zona Desmilitarizada (DMZ) para luego acceder a la red interna.</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