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notesMasterIdLst>
    <p:notesMasterId r:id="rId9"/>
  </p:notesMasterIdLst>
  <p:sldIdLst>
    <p:sldId id="296" r:id="rId2"/>
    <p:sldId id="1016" r:id="rId3"/>
    <p:sldId id="1020" r:id="rId4"/>
    <p:sldId id="1019" r:id="rId5"/>
    <p:sldId id="1017" r:id="rId6"/>
    <p:sldId id="1018" r:id="rId7"/>
    <p:sldId id="102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3" clrIdx="0">
    <p:extLst>
      <p:ext uri="{19B8F6BF-5375-455C-9EA6-DF929625EA0E}">
        <p15:presenceInfo xmlns:p15="http://schemas.microsoft.com/office/powerpoint/2012/main" userId="c82d2f07acd681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66"/>
    <a:srgbClr val="339933"/>
    <a:srgbClr val="EBEFF2"/>
    <a:srgbClr val="A63637"/>
    <a:srgbClr val="006C31"/>
    <a:srgbClr val="6E020C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0470" autoAdjust="0"/>
  </p:normalViewPr>
  <p:slideViewPr>
    <p:cSldViewPr>
      <p:cViewPr varScale="1">
        <p:scale>
          <a:sx n="113" d="100"/>
          <a:sy n="113" d="100"/>
        </p:scale>
        <p:origin x="12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8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C97F-FADE-4F99-AD2D-5D58E09748D8}" type="datetimeFigureOut">
              <a:rPr lang="fr-CA" smtClean="0"/>
              <a:t>2025-08-05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"/>
              <a:t>Cliquez pour modifier les styles de texte maître</a:t>
            </a:r>
          </a:p>
          <a:p>
            <a:pPr lvl="1"/>
            <a:r>
              <a:rPr lang="fr"/>
              <a:t>Deuxième niveau</a:t>
            </a:r>
          </a:p>
          <a:p>
            <a:pPr lvl="2"/>
            <a:r>
              <a:rPr lang="fr"/>
              <a:t>Troisième niveau</a:t>
            </a:r>
          </a:p>
          <a:p>
            <a:pPr lvl="3"/>
            <a:r>
              <a:rPr lang="fr"/>
              <a:t>Quatrième niveau</a:t>
            </a:r>
          </a:p>
          <a:p>
            <a:pPr lvl="4"/>
            <a:r>
              <a:rPr lang="fr"/>
              <a:t>Cinquième niveau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219C1-BB90-443C-9B10-792BE9F1BA5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366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19C1-BB90-443C-9B10-792BE9F1BA5B}" type="slidenum">
              <a:rPr lang="fr-CA" smtClean="0"/>
              <a:t>1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2825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21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FAF4-EEC5-C058-ED0A-3B6A60A6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D7EF7A58-3E2D-485A-6870-53BBB06831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386F346E-2101-5097-57E1-1A11D1DC9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94E0DCEB-6D48-63D5-6DFE-FC325D4AE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6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69E95-E11C-2325-C762-283D9680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23E259EB-884E-D96C-F899-CB5765B9D4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15763A3-DF13-EE03-3A85-D13B6F29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183F8E1-12EA-045F-5AA0-7F0227F4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5E147-0AC3-95A5-09B6-AE5F7065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7657BA93-52A2-C665-7D9D-6B9E19ABB4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3107A40-891A-A149-4ECE-18836864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5301087-4DCB-21AE-4FF5-918D4B0FF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88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3537-7933-79F0-C5A9-D29CB166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3559DB4-07AF-9870-992F-EAC9BD80D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B08238F1-523D-50AC-7245-A3216CD9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50166D2-225E-3AFB-68B0-708BC4A6E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78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B28D-7EE0-CD16-E353-185510BC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8CE94F36-177F-25A3-C2F7-F3919ED168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00C626FA-F6FD-9A93-D09C-9AA840B7B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C811503-2C7A-514D-E36C-199EFFF49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732987-1AF3-405F-899B-FEA083E38F8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9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66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80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5035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57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585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14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611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05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6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7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0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65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212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497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301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9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C9FB-5277-4562-80D3-C7A570677511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DBABF-20A2-4052-B5E8-1E21107F71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BABF-20A2-4052-B5E8-1E21107F7192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6389D-7D4D-EF26-9A85-DDEF846FF485}"/>
              </a:ext>
            </a:extLst>
          </p:cNvPr>
          <p:cNvSpPr txBox="1"/>
          <p:nvPr/>
        </p:nvSpPr>
        <p:spPr>
          <a:xfrm>
            <a:off x="1952747" y="5255577"/>
            <a:ext cx="523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Nom: Sofia Alessandra</a:t>
            </a:r>
            <a:r>
              <a:rPr lang="en-US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BF85C-2D3D-08BA-59BF-47DE80BD5C9A}"/>
              </a:ext>
            </a:extLst>
          </p:cNvPr>
          <p:cNvSpPr txBox="1"/>
          <p:nvPr/>
        </p:nvSpPr>
        <p:spPr>
          <a:xfrm>
            <a:off x="1295400" y="3413482"/>
            <a:ext cx="6324600" cy="14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</a:t>
            </a:r>
          </a:p>
        </p:txBody>
      </p:sp>
      <p:pic>
        <p:nvPicPr>
          <p:cNvPr id="9" name="Picture 8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CF66A605-D9D0-E07C-F2DA-4FE28398C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55" y="1219200"/>
            <a:ext cx="3058690" cy="8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3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2</a:t>
            </a:fld>
            <a:endParaRPr lang="en-US" dirty="0">
              <a:solidFill>
                <a:srgbClr val="009466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6210F6F-59AB-CE58-B833-96D235D3A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6D67D-2CE3-2713-1021-751C5C36976F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22E64-21A6-15B2-39EA-52AB0275EA0B}"/>
              </a:ext>
            </a:extLst>
          </p:cNvPr>
          <p:cNvSpPr txBox="1"/>
          <p:nvPr/>
        </p:nvSpPr>
        <p:spPr>
          <a:xfrm>
            <a:off x="1477431" y="2016835"/>
            <a:ext cx="6189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Objectif du projet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7DA7F59-189D-57A5-250C-48D3EFE1C3C6}"/>
              </a:ext>
            </a:extLst>
          </p:cNvPr>
          <p:cNvSpPr txBox="1"/>
          <p:nvPr/>
        </p:nvSpPr>
        <p:spPr>
          <a:xfrm>
            <a:off x="1981198" y="2857641"/>
            <a:ext cx="5181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Créer un programme Python capable de générer un arbre fractal à l’aide du module </a:t>
            </a:r>
            <a:r>
              <a:rPr lang="fr-CA" i="1" dirty="0" err="1"/>
              <a:t>turtle</a:t>
            </a:r>
            <a:r>
              <a:rPr lang="fr-CA" dirty="0"/>
              <a:t>, en appliquant les principes de la récursivité et de la programmation structurée par fonctions. </a:t>
            </a:r>
            <a:endParaRPr lang="fr-FR" dirty="0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73B1EEED-7F73-E675-49D7-C7FE6B44F68A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28B22-E464-58AE-1013-6A8A4EA74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8FEA86-FE48-422C-C4E4-DE0336CA9077}"/>
              </a:ext>
            </a:extLst>
          </p:cNvPr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2471A7-A0E2-EF2E-3590-AA51A613234B}"/>
              </a:ext>
            </a:extLst>
          </p:cNvPr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8EC56-9DA5-09CD-B58D-94CE3A2D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3</a:t>
            </a:fld>
            <a:endParaRPr lang="en-US" dirty="0">
              <a:solidFill>
                <a:srgbClr val="009466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EC40D76B-1B4D-18FC-2360-9140B5480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81F04-3681-E1D7-32E4-662655D69E5A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9A5D8F-2877-336E-4550-CF009E5C55EF}"/>
              </a:ext>
            </a:extLst>
          </p:cNvPr>
          <p:cNvSpPr txBox="1"/>
          <p:nvPr/>
        </p:nvSpPr>
        <p:spPr>
          <a:xfrm>
            <a:off x="1477433" y="974217"/>
            <a:ext cx="6189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Explication du fonctionnement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4F54DB-560C-2D3A-92C3-BD366925F668}"/>
              </a:ext>
            </a:extLst>
          </p:cNvPr>
          <p:cNvSpPr txBox="1"/>
          <p:nvPr/>
        </p:nvSpPr>
        <p:spPr>
          <a:xfrm>
            <a:off x="1371599" y="2292304"/>
            <a:ext cx="6400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programme utilise le module </a:t>
            </a:r>
            <a:r>
              <a:rPr lang="fr-FR" dirty="0" err="1"/>
              <a:t>turtle</a:t>
            </a:r>
            <a:r>
              <a:rPr lang="fr-FR" dirty="0"/>
              <a:t> pour dessiner un arbre fractal à l’aide de la récursivité.</a:t>
            </a:r>
          </a:p>
          <a:p>
            <a:endParaRPr lang="fr-FR" dirty="0"/>
          </a:p>
          <a:p>
            <a:r>
              <a:rPr lang="fr-FR" dirty="0"/>
              <a:t>Fonctions principales :</a:t>
            </a:r>
          </a:p>
          <a:p>
            <a:r>
              <a:rPr lang="fr-FR" dirty="0"/>
              <a:t>- </a:t>
            </a:r>
            <a:r>
              <a:rPr lang="fr-FR" dirty="0" err="1"/>
              <a:t>initialiser_turtle</a:t>
            </a:r>
            <a:r>
              <a:rPr lang="fr-FR" dirty="0"/>
              <a:t>(): prépare la tortue et la position de départ.</a:t>
            </a:r>
          </a:p>
          <a:p>
            <a:r>
              <a:rPr lang="fr-FR" dirty="0"/>
              <a:t>- </a:t>
            </a:r>
            <a:r>
              <a:rPr lang="fr-FR" dirty="0" err="1"/>
              <a:t>dessiner_branche</a:t>
            </a:r>
            <a:r>
              <a:rPr lang="fr-FR" dirty="0"/>
              <a:t>(): avance pour dessiner une branche.</a:t>
            </a:r>
          </a:p>
          <a:p>
            <a:r>
              <a:rPr lang="fr-FR" dirty="0"/>
              <a:t>- </a:t>
            </a:r>
            <a:r>
              <a:rPr lang="fr-FR" dirty="0" err="1"/>
              <a:t>retourner_position</a:t>
            </a:r>
            <a:r>
              <a:rPr lang="fr-FR" dirty="0"/>
              <a:t>(): revient en arrière pour se repositionner.</a:t>
            </a:r>
          </a:p>
          <a:p>
            <a:r>
              <a:rPr lang="fr-FR" dirty="0"/>
              <a:t>- </a:t>
            </a:r>
            <a:r>
              <a:rPr lang="fr-FR" dirty="0" err="1"/>
              <a:t>arbre_fractal</a:t>
            </a:r>
            <a:r>
              <a:rPr lang="fr-FR" dirty="0"/>
              <a:t>(longueur, niveau) : fonction récursive qui trace deux sous-branches à chaque appel.</a:t>
            </a:r>
          </a:p>
          <a:p>
            <a:r>
              <a:rPr lang="fr-FR" dirty="0"/>
              <a:t>- </a:t>
            </a:r>
            <a:r>
              <a:rPr lang="fr-FR" dirty="0" err="1"/>
              <a:t>dessiner_arbre</a:t>
            </a:r>
            <a:r>
              <a:rPr lang="fr-FR" dirty="0"/>
              <a:t>(): fonction principale qui lance le programme.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164AE7C-9C03-291C-B541-5C5E3A3C0B02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7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94CC-8D9D-4C00-A5D5-9299E62E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6FC9B0-5D47-53F0-CE14-DC88A832A42B}"/>
              </a:ext>
            </a:extLst>
          </p:cNvPr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DA541A-C93A-7275-95A4-489E8B0A40B7}"/>
              </a:ext>
            </a:extLst>
          </p:cNvPr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BE9A8-FE02-7058-D98B-0308DF5C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4</a:t>
            </a:fld>
            <a:endParaRPr lang="en-US" dirty="0">
              <a:solidFill>
                <a:srgbClr val="00946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FEE1A-A50C-E64E-3FB6-7693B24931DB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671FA801-7A86-7895-A3C2-A23ED71A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DE3C7-A0AB-DD9D-623F-7952E1C54775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377F94-6FC9-6D76-C364-D2E8DACEE4ED}"/>
              </a:ext>
            </a:extLst>
          </p:cNvPr>
          <p:cNvSpPr txBox="1"/>
          <p:nvPr/>
        </p:nvSpPr>
        <p:spPr>
          <a:xfrm>
            <a:off x="1477432" y="1444195"/>
            <a:ext cx="6189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 </a:t>
            </a:r>
            <a:r>
              <a:rPr lang="fr-CA" sz="4000" b="1" dirty="0" err="1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recursivité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DFB451-AEBE-2779-012C-F7BE23DC0B47}"/>
              </a:ext>
            </a:extLst>
          </p:cNvPr>
          <p:cNvSpPr txBox="1"/>
          <p:nvPr/>
        </p:nvSpPr>
        <p:spPr>
          <a:xfrm>
            <a:off x="1022822" y="2362200"/>
            <a:ext cx="66294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La récursivité est un concept fondamental en programmation, permettant à une fonction de s’appeler elle-même pour résoudre un problème divisé en sous-problèmes similaires. </a:t>
            </a:r>
          </a:p>
          <a:p>
            <a:endParaRPr lang="fr-CA" dirty="0"/>
          </a:p>
          <a:p>
            <a:r>
              <a:rPr lang="fr-CA" dirty="0"/>
              <a:t>Dans ce projet, elle a été utilisée pour dessiner un arbre fractal, chaque branche appelant récursivement deux sous-branches avec une longueur réduite. </a:t>
            </a:r>
          </a:p>
          <a:p>
            <a:endParaRPr lang="fr-CA" dirty="0"/>
          </a:p>
          <a:p>
            <a:r>
              <a:rPr lang="fr-CA" dirty="0"/>
              <a:t>Ce mécanisme a permis de générer une structure visuelle complexe à partir d’un algorithme simple et répétitif.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97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0EABA-A9B5-E277-F98B-F96C83E8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A15FCC-2B32-74FF-C7DF-BAD34071EDDE}"/>
              </a:ext>
            </a:extLst>
          </p:cNvPr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3CE680-8530-0986-9017-5DFDBDB1E5E7}"/>
              </a:ext>
            </a:extLst>
          </p:cNvPr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B8AACC-CCE3-5DC5-39CC-7D76EA7D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5</a:t>
            </a:fld>
            <a:endParaRPr lang="en-US" dirty="0">
              <a:solidFill>
                <a:srgbClr val="009466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6E6F4577-130E-72AD-46E0-924540006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FF8B2-E2F8-82E1-FB33-28FB381A5B49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4B643D-4B22-68DF-1CDB-8CF2772C9666}"/>
              </a:ext>
            </a:extLst>
          </p:cNvPr>
          <p:cNvSpPr txBox="1"/>
          <p:nvPr/>
        </p:nvSpPr>
        <p:spPr>
          <a:xfrm>
            <a:off x="1477433" y="974217"/>
            <a:ext cx="61891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Exemple du résultat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B4FAB9-3D81-58C5-2545-0EC1D12B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604" t="43658" r="37570" b="21263"/>
          <a:stretch>
            <a:fillRect/>
          </a:stretch>
        </p:blipFill>
        <p:spPr>
          <a:xfrm>
            <a:off x="706931" y="1979176"/>
            <a:ext cx="5846269" cy="390460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0938A018-7267-B7F2-537A-C4B236A8A3D3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8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F09CA-255D-3DD3-FE27-DF1F07FE5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08C2FA-309A-E76A-B335-4E1DA996AEAB}"/>
              </a:ext>
            </a:extLst>
          </p:cNvPr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55CF83-896F-C7B7-BBC0-CBDACA1DD8CD}"/>
              </a:ext>
            </a:extLst>
          </p:cNvPr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14A6E7-5CA4-33F0-8E4A-F82D41D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6</a:t>
            </a:fld>
            <a:endParaRPr lang="en-US" dirty="0">
              <a:solidFill>
                <a:srgbClr val="009466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43D0DCD2-9C15-DCE7-646B-40EB4C64E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C8B47-1338-CBB4-535F-36A255E850D5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E1B09C-8F62-8297-0B48-12466A4573CB}"/>
              </a:ext>
            </a:extLst>
          </p:cNvPr>
          <p:cNvSpPr txBox="1"/>
          <p:nvPr/>
        </p:nvSpPr>
        <p:spPr>
          <a:xfrm>
            <a:off x="1447800" y="2528027"/>
            <a:ext cx="2865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 Éléments de réflexion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189E7A-48F3-1D38-0469-C15A3D2C22D6}"/>
              </a:ext>
            </a:extLst>
          </p:cNvPr>
          <p:cNvSpPr txBox="1"/>
          <p:nvPr/>
        </p:nvSpPr>
        <p:spPr>
          <a:xfrm>
            <a:off x="4569823" y="1512364"/>
            <a:ext cx="220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dirty="0"/>
              <a:t>- Ce projet m’a permis de mieux comprendre la récursivité et d’organiser mon code de façon structurée.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- La gestion des angles a été le principal défi pour obtenir un arbre visuellement cohérent. </a:t>
            </a:r>
            <a:endParaRPr lang="fr-FR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1F00099-A64B-8CD5-A2EF-CFD95DD4475B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2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6345A-3A34-FA0F-6E63-031323D87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F26EB7-7E9C-9047-4936-825831C01524}"/>
              </a:ext>
            </a:extLst>
          </p:cNvPr>
          <p:cNvCxnSpPr/>
          <p:nvPr/>
        </p:nvCxnSpPr>
        <p:spPr>
          <a:xfrm>
            <a:off x="0" y="818719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2013D-7AC6-D03C-53C0-3C9170834E3A}"/>
              </a:ext>
            </a:extLst>
          </p:cNvPr>
          <p:cNvCxnSpPr/>
          <p:nvPr/>
        </p:nvCxnSpPr>
        <p:spPr>
          <a:xfrm>
            <a:off x="0" y="6336606"/>
            <a:ext cx="9144000" cy="0"/>
          </a:xfrm>
          <a:prstGeom prst="line">
            <a:avLst/>
          </a:prstGeom>
          <a:ln w="38100">
            <a:solidFill>
              <a:srgbClr val="0094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E8604-ED64-9DC9-80FF-C226E252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68356"/>
            <a:ext cx="2133600" cy="365125"/>
          </a:xfrm>
        </p:spPr>
        <p:txBody>
          <a:bodyPr/>
          <a:lstStyle/>
          <a:p>
            <a:fld id="{484DBABF-20A2-4052-B5E8-1E21107F7192}" type="slidenum">
              <a:rPr lang="en-US" smtClean="0">
                <a:solidFill>
                  <a:srgbClr val="009466"/>
                </a:solidFill>
              </a:rPr>
              <a:t>7</a:t>
            </a:fld>
            <a:endParaRPr lang="en-US" dirty="0">
              <a:solidFill>
                <a:srgbClr val="009466"/>
              </a:solidFill>
            </a:endParaRPr>
          </a:p>
        </p:txBody>
      </p:sp>
      <p:pic>
        <p:nvPicPr>
          <p:cNvPr id="3" name="Picture 2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806C7AB3-0C18-58DF-7F28-861FB3D7A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130613"/>
            <a:ext cx="1938528" cy="555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52E9A-07D6-D670-B0F6-F1D8DAB0B3ED}"/>
              </a:ext>
            </a:extLst>
          </p:cNvPr>
          <p:cNvSpPr txBox="1"/>
          <p:nvPr/>
        </p:nvSpPr>
        <p:spPr>
          <a:xfrm>
            <a:off x="7848600" y="124519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F3B780-4F2C-BC9C-387F-5EA7C093D813}"/>
              </a:ext>
            </a:extLst>
          </p:cNvPr>
          <p:cNvSpPr txBox="1"/>
          <p:nvPr/>
        </p:nvSpPr>
        <p:spPr>
          <a:xfrm>
            <a:off x="3139016" y="3075057"/>
            <a:ext cx="2865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A" sz="40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Merci</a:t>
            </a:r>
            <a:endParaRPr lang="fr-CA" sz="4000" dirty="0">
              <a:solidFill>
                <a:srgbClr val="7030A0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B37C063-E93B-A1CB-D6BA-35FC1F05C9A2}"/>
              </a:ext>
            </a:extLst>
          </p:cNvPr>
          <p:cNvSpPr txBox="1"/>
          <p:nvPr/>
        </p:nvSpPr>
        <p:spPr>
          <a:xfrm>
            <a:off x="72147" y="6408341"/>
            <a:ext cx="168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Sofia Alessandra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610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97865</TotalTime>
  <Words>278</Words>
  <Application>Microsoft Macintosh PowerPoint</Application>
  <PresentationFormat>Affichage à l'écran (4:3)</PresentationFormat>
  <Paragraphs>52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ADLaM Display</vt:lpstr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Sofia Alessandra Concha Callirgos</cp:lastModifiedBy>
  <cp:revision>2968</cp:revision>
  <dcterms:created xsi:type="dcterms:W3CDTF">2019-08-01T18:55:56Z</dcterms:created>
  <dcterms:modified xsi:type="dcterms:W3CDTF">2025-08-05T14:11:49Z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2025-08-05T02:36:05Z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bcddfb02-c1c7-4e65-b644-cef11c278466</vt:lpwstr>
  </property>
  <property fmtid="{D5CDD505-2E9C-101B-9397-08002B2CF9AE}" pid="8" name="MSIP_Label_cdde0556-1f76-452e-9e94-03158f226e4e_ContentBits">
    <vt:lpwstr>0</vt:lpwstr>
  </property>
  <property fmtid="{D5CDD505-2E9C-101B-9397-08002B2CF9AE}" pid="9" name="MSIP_Label_cdde0556-1f76-452e-9e94-03158f226e4e_Tag">
    <vt:lpwstr>50, 3, 0, 1</vt:lpwstr>
  </property>
</Properties>
</file>