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Vidaloka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Vidaloka-regular.fnt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582bd0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4582bd0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582bd0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4582bd0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582bd0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582bd0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45c35ea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45c35ea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22850" y="3511075"/>
            <a:ext cx="82548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Integrantes: </a:t>
            </a:r>
            <a:endParaRPr b="1"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alibri"/>
              <a:buChar char="●"/>
            </a:pPr>
            <a:r>
              <a:rPr lang="es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Alessandra Aldave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Calibri"/>
              <a:buChar char="●"/>
            </a:pPr>
            <a:r>
              <a:rPr lang="es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Valeria </a:t>
            </a:r>
            <a:r>
              <a:rPr lang="es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Zavaleta 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Lima, 2024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75" y="990600"/>
            <a:ext cx="6848037" cy="2261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578100" y="850425"/>
            <a:ext cx="79878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72725" y="256350"/>
            <a:ext cx="83049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Challenge 9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2903" r="0" t="0"/>
          <a:stretch/>
        </p:blipFill>
        <p:spPr>
          <a:xfrm>
            <a:off x="5329300" y="2756650"/>
            <a:ext cx="3685350" cy="238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345725"/>
            <a:ext cx="2094600" cy="3645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25250" y="320900"/>
            <a:ext cx="20424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5564500" y="2221175"/>
            <a:ext cx="27633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30">
                <a:latin typeface="Calibri"/>
                <a:ea typeface="Calibri"/>
                <a:cs typeface="Calibri"/>
                <a:sym typeface="Calibri"/>
              </a:rPr>
              <a:t>Modelos tradicionales: </a:t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Font typeface="Calibri"/>
              <a:buChar char="●"/>
            </a:pPr>
            <a:r>
              <a:rPr lang="es" sz="1330">
                <a:latin typeface="Calibri"/>
                <a:ea typeface="Calibri"/>
                <a:cs typeface="Calibri"/>
                <a:sym typeface="Calibri"/>
              </a:rPr>
              <a:t>Historical Average</a:t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Font typeface="Calibri"/>
              <a:buChar char="●"/>
            </a:pPr>
            <a:r>
              <a:rPr lang="es" sz="1330">
                <a:latin typeface="Calibri"/>
                <a:ea typeface="Calibri"/>
                <a:cs typeface="Calibri"/>
                <a:sym typeface="Calibri"/>
              </a:rPr>
              <a:t>ARIMA </a:t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30">
                <a:latin typeface="Calibri"/>
                <a:ea typeface="Calibri"/>
                <a:cs typeface="Calibri"/>
                <a:sym typeface="Calibri"/>
              </a:rPr>
              <a:t>Modelos avanzadas:</a:t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Font typeface="Calibri"/>
              <a:buChar char="●"/>
            </a:pPr>
            <a:r>
              <a:rPr lang="es" sz="1330">
                <a:latin typeface="Calibri"/>
                <a:ea typeface="Calibri"/>
                <a:cs typeface="Calibri"/>
                <a:sym typeface="Calibri"/>
              </a:rPr>
              <a:t>Support Vector </a:t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30"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ts val="1330"/>
              <a:buFont typeface="Calibri"/>
              <a:buChar char="●"/>
            </a:pPr>
            <a:r>
              <a:rPr lang="es" sz="1330">
                <a:latin typeface="Calibri"/>
                <a:ea typeface="Calibri"/>
                <a:cs typeface="Calibri"/>
                <a:sym typeface="Calibri"/>
              </a:rPr>
              <a:t>Back Propagation Neural Network</a:t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330">
                <a:latin typeface="Calibri"/>
                <a:ea typeface="Calibri"/>
                <a:cs typeface="Calibri"/>
                <a:sym typeface="Calibri"/>
              </a:rPr>
              <a:t>Enfoque en RNN: Bi-GRU (Bidirectional Gated Recurrent Unit)</a:t>
            </a:r>
            <a:endParaRPr b="1" sz="133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33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4325"/>
            <a:ext cx="5442876" cy="30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13" y="399325"/>
            <a:ext cx="3519175" cy="16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13400" y="838963"/>
            <a:ext cx="46983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00">
                <a:latin typeface="Calibri"/>
                <a:ea typeface="Calibri"/>
                <a:cs typeface="Calibri"/>
                <a:sym typeface="Calibri"/>
              </a:rPr>
              <a:t>Predicción precisa del flujo de tráfico a corto plazo, un componente crucial para la gestión eficiente del transporte en sistemas inteligentes. La precisión en estas predicciones es fundamental para reducir la congestión, mejorar la seguridad y optimizar las rutas de viaje.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5425" y="2074325"/>
            <a:ext cx="1698025" cy="1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259675" y="280625"/>
            <a:ext cx="64551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M</a:t>
            </a:r>
            <a:r>
              <a:rPr lang="es" sz="2120"/>
              <a:t>odelo bi-GRU (Bi-directional gated recurrent unit)</a:t>
            </a:r>
            <a:endParaRPr sz="21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19800" y="4672025"/>
            <a:ext cx="87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>
                <a:solidFill>
                  <a:srgbClr val="222222"/>
                </a:solidFill>
                <a:highlight>
                  <a:srgbClr val="FFFFFF"/>
                </a:highlight>
              </a:rPr>
              <a:t>Mekruksavanich, Sakorn, Narit Hnoohom, and Anuchit Jitpattanakul. "A hybrid deep residual network for efficient transitional activity recognition based on wearable sensors." </a:t>
            </a:r>
            <a:r>
              <a:rPr i="1" lang="es" sz="900">
                <a:solidFill>
                  <a:srgbClr val="222222"/>
                </a:solidFill>
                <a:highlight>
                  <a:srgbClr val="FFFFFF"/>
                </a:highlight>
              </a:rPr>
              <a:t>Applied Sciences</a:t>
            </a:r>
            <a:r>
              <a:rPr lang="es" sz="900">
                <a:solidFill>
                  <a:srgbClr val="222222"/>
                </a:solidFill>
                <a:highlight>
                  <a:srgbClr val="FFFFFF"/>
                </a:highlight>
              </a:rPr>
              <a:t> 12.10 (2022): 4988 [1].</a:t>
            </a:r>
            <a:endParaRPr sz="9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496625"/>
            <a:ext cx="6355801" cy="20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825" y="1228900"/>
            <a:ext cx="15430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2825" y="2084362"/>
            <a:ext cx="1543050" cy="22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2825" y="2481312"/>
            <a:ext cx="1723556" cy="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9173" y="2864461"/>
            <a:ext cx="1650850" cy="125145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464100" y="4240100"/>
            <a:ext cx="53079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Métricas</a:t>
            </a:r>
            <a:r>
              <a:rPr lang="es" sz="1700"/>
              <a:t> de </a:t>
            </a:r>
            <a:r>
              <a:rPr lang="es" sz="1700"/>
              <a:t>evaluación: RMSE, MAPE, MAE</a:t>
            </a:r>
            <a:endParaRPr sz="1700"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616500" y="3556525"/>
            <a:ext cx="59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310"/>
              <a:t>Figura 1. Estructura de GRU bidireccional (BiGRU): (a) celda GRU y (b) arquitectura del modelo BiGRU [1].</a:t>
            </a:r>
            <a:endParaRPr sz="1310"/>
          </a:p>
        </p:txBody>
      </p:sp>
      <p:sp>
        <p:nvSpPr>
          <p:cNvPr id="83" name="Google Shape;83;p15"/>
          <p:cNvSpPr/>
          <p:nvPr/>
        </p:nvSpPr>
        <p:spPr>
          <a:xfrm>
            <a:off x="0" y="345725"/>
            <a:ext cx="2094600" cy="3645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125250" y="320900"/>
            <a:ext cx="20424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237" y="870350"/>
            <a:ext cx="6805525" cy="35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653150" y="4515625"/>
            <a:ext cx="80475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510"/>
              <a:t>Figura 2. </a:t>
            </a:r>
            <a:r>
              <a:rPr lang="es" sz="1510"/>
              <a:t>Distribución</a:t>
            </a:r>
            <a:r>
              <a:rPr lang="es" sz="1510"/>
              <a:t> del flujo de </a:t>
            </a:r>
            <a:r>
              <a:rPr lang="es" sz="1510"/>
              <a:t>tráfico</a:t>
            </a:r>
            <a:r>
              <a:rPr lang="es" sz="1510"/>
              <a:t> en los tramos estudiados</a:t>
            </a:r>
            <a:endParaRPr sz="1510"/>
          </a:p>
        </p:txBody>
      </p:sp>
      <p:sp>
        <p:nvSpPr>
          <p:cNvPr id="91" name="Google Shape;91;p16"/>
          <p:cNvSpPr/>
          <p:nvPr/>
        </p:nvSpPr>
        <p:spPr>
          <a:xfrm>
            <a:off x="0" y="345725"/>
            <a:ext cx="1169100" cy="3645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125250" y="320900"/>
            <a:ext cx="10884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0" y="345725"/>
            <a:ext cx="2094600" cy="3645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125250" y="320900"/>
            <a:ext cx="20424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DISCUSIÓN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00" y="1509750"/>
            <a:ext cx="4313301" cy="28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804" y="1415675"/>
            <a:ext cx="3721046" cy="33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5262863" y="909400"/>
            <a:ext cx="31749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Rendimiento del modelo para períodos pico</a:t>
            </a:r>
            <a:endParaRPr sz="1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39801" y="909400"/>
            <a:ext cx="35511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Comparación de rendimiento con otros modelos</a:t>
            </a:r>
            <a:endParaRPr sz="13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