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51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3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1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21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5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6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06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68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6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27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B96A-EB77-44F2-BDA5-370255C9026C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363E-5C51-49B8-AE1B-F20C6C120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5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F2210C-881E-48E4-A67B-9E2A950E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962529"/>
            <a:ext cx="9101150" cy="3268711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8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Bianca Maria Visconti (1425-1468), duchessa di Milano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252063-1D6D-42F6-A622-60B3EB6D7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it-IT" sz="2200" dirty="0"/>
          </a:p>
          <a:p>
            <a:pPr algn="l"/>
            <a:r>
              <a:rPr lang="it-IT" sz="2200" dirty="0"/>
              <a:t>Alessandra Borghesi</a:t>
            </a:r>
          </a:p>
          <a:p>
            <a:pPr algn="l"/>
            <a:r>
              <a:rPr lang="it-IT" sz="2200" dirty="0"/>
              <a:t>Digital </a:t>
            </a:r>
            <a:r>
              <a:rPr lang="it-IT" sz="2200" dirty="0" err="1"/>
              <a:t>humanities</a:t>
            </a:r>
            <a:r>
              <a:rPr lang="it-IT" sz="2200" dirty="0"/>
              <a:t> e patrimonio culturale </a:t>
            </a:r>
            <a:r>
              <a:rPr lang="it-IT" sz="2200" dirty="0" err="1"/>
              <a:t>a.a</a:t>
            </a:r>
            <a:r>
              <a:rPr lang="it-IT" sz="2200" dirty="0"/>
              <a:t>. 2020-2021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ADD184-EC61-4D5C-824F-9C22EE4B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91" y="747943"/>
            <a:ext cx="1069333" cy="12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6494A-78E2-48CF-9F9F-4091C86E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C23-82DD-4544-8395-F7E83336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i="1" dirty="0"/>
              <a:t>Bianca Maria Visconti </a:t>
            </a:r>
            <a:r>
              <a:rPr lang="it-IT" sz="2100" dirty="0"/>
              <a:t>è un progetto di Digital </a:t>
            </a:r>
            <a:r>
              <a:rPr lang="it-IT" sz="2100" dirty="0" err="1"/>
              <a:t>Humanities</a:t>
            </a:r>
            <a:r>
              <a:rPr lang="it-IT" sz="2100" dirty="0"/>
              <a:t> che si propone di raccogliere oggetti eterogenei relativi alla vita e all’impegno politico di Bianca Maria Visconti come duchessa di Milano e non solo.</a:t>
            </a:r>
          </a:p>
          <a:p>
            <a:pPr marL="0" indent="0">
              <a:buNone/>
            </a:pPr>
            <a:r>
              <a:rPr lang="it-IT" sz="2100" dirty="0"/>
              <a:t>Per la realizzazione di questo progetto si prevedono due cataloghi in dialogo tra loro:</a:t>
            </a:r>
          </a:p>
          <a:p>
            <a:pPr marL="0" indent="0">
              <a:buNone/>
            </a:pPr>
            <a:r>
              <a:rPr lang="it-IT" sz="2100" dirty="0"/>
              <a:t>1- il </a:t>
            </a:r>
            <a:r>
              <a:rPr lang="it-IT" sz="2100" i="1" dirty="0"/>
              <a:t>Carteggio epistolare </a:t>
            </a:r>
            <a:r>
              <a:rPr lang="it-IT" sz="2100" dirty="0"/>
              <a:t>si propone come edizione digitale delle lettere di Bianca Maria provenienti sia dalle diverse sezioni del Carteggio visconteo-sforzesco dell’Archivio di Stato di Milano sia da altri Archivi di Stato italiani ed europei. Si è deciso di mantenere la suddivisione, artificiosa, operata da Pietro </a:t>
            </a:r>
            <a:r>
              <a:rPr lang="it-IT" sz="2100" dirty="0" err="1"/>
              <a:t>Ghinzoni</a:t>
            </a:r>
            <a:r>
              <a:rPr lang="it-IT" sz="2100" dirty="0"/>
              <a:t> (1828-1895)</a:t>
            </a:r>
          </a:p>
          <a:p>
            <a:pPr marL="0" indent="0">
              <a:buNone/>
            </a:pPr>
            <a:r>
              <a:rPr lang="it-IT" sz="2100" dirty="0"/>
              <a:t>2- il</a:t>
            </a:r>
            <a:r>
              <a:rPr lang="it-IT" sz="2100" i="1" dirty="0"/>
              <a:t> Catalogo </a:t>
            </a:r>
            <a:r>
              <a:rPr lang="it-IT" sz="2100" dirty="0"/>
              <a:t>raccoglie oggetti di diverso tipo e trasmessi su supporti eterogenei proponendosi come valido aiuto alla ricerca storiografica grazie alla catalogazione, metadatazione, conservazione e diffusione degli oggetti raccolti.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76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3A485-D1BE-4F37-9008-F5161C6F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7E52E8-99FF-45A8-852F-29DAD355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578543"/>
            <a:ext cx="11030551" cy="459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/>
              <a:t>L’interfaccia di accesso mostra una </a:t>
            </a:r>
            <a:r>
              <a:rPr lang="it-IT" sz="2100" u="sng" dirty="0"/>
              <a:t>barra di navigazione</a:t>
            </a:r>
            <a:r>
              <a:rPr lang="it-IT" sz="2100" dirty="0"/>
              <a:t>, fissata in alto, che consente la navigazione del sito nelle sezioni: Home, Ducato di Milano (con la raccolta di item che riguardano più in generale la storia del ducato), Catalogo e Carteggio epistolare. A ciò si aggiunge la componente </a:t>
            </a:r>
            <a:r>
              <a:rPr lang="it-IT" sz="2100" i="1" dirty="0" err="1"/>
              <a:t>search</a:t>
            </a:r>
            <a:r>
              <a:rPr lang="it-IT" sz="2100" dirty="0"/>
              <a:t> per la ricerca libera.</a:t>
            </a:r>
          </a:p>
          <a:p>
            <a:pPr marL="0" indent="0">
              <a:buNone/>
            </a:pPr>
            <a:r>
              <a:rPr lang="it-IT" sz="2100" dirty="0"/>
              <a:t>È presente un </a:t>
            </a:r>
            <a:r>
              <a:rPr lang="it-IT" sz="2100" u="sng" dirty="0"/>
              <a:t>carosello</a:t>
            </a:r>
            <a:r>
              <a:rPr lang="it-IT" sz="2100" dirty="0"/>
              <a:t> con accesso al catalogo per tematiche proposte: al momento sono presenti le sezioni «Castelli e residenze», «Opere d’arte» e «Tra storia e leggende».</a:t>
            </a:r>
          </a:p>
          <a:p>
            <a:pPr marL="0" indent="0">
              <a:buNone/>
            </a:pPr>
            <a:r>
              <a:rPr lang="it-IT" sz="2100" dirty="0"/>
              <a:t>A seguire è presente la possibilità di accesso, tramite semplici bottoni, ai due distinti </a:t>
            </a:r>
            <a:r>
              <a:rPr lang="it-IT" sz="2100" u="sng" dirty="0"/>
              <a:t>cataloghi,</a:t>
            </a:r>
            <a:r>
              <a:rPr lang="it-IT" sz="2100" dirty="0"/>
              <a:t> preceduti da brevi introduzioni.</a:t>
            </a:r>
          </a:p>
          <a:p>
            <a:pPr marL="0" indent="0">
              <a:buNone/>
            </a:pPr>
            <a:r>
              <a:rPr lang="it-IT" sz="2100" dirty="0"/>
              <a:t>Si prevedono modalità di navigazione attraverso alcuni </a:t>
            </a:r>
            <a:r>
              <a:rPr lang="it-IT" sz="2100" u="sng" dirty="0"/>
              <a:t>tools</a:t>
            </a:r>
            <a:r>
              <a:rPr lang="it-IT" sz="2100" dirty="0"/>
              <a:t> (al momento non inseriti): per quanto riguarda la navigazione per luoghi si pensa di inserire </a:t>
            </a:r>
            <a:r>
              <a:rPr lang="it-IT" sz="2100" dirty="0" err="1"/>
              <a:t>StoryMapJs</a:t>
            </a:r>
            <a:r>
              <a:rPr lang="it-IT" sz="2100" dirty="0"/>
              <a:t> e per quanto riguarda la linea del tempo si è pensato a Timeline.</a:t>
            </a:r>
          </a:p>
          <a:p>
            <a:pPr marL="0" indent="0">
              <a:buNone/>
            </a:pPr>
            <a:r>
              <a:rPr lang="it-IT" sz="2100" dirty="0"/>
              <a:t>Per gli oggetti testuali è previsto lo strumento di analisi testuale </a:t>
            </a:r>
            <a:r>
              <a:rPr lang="it-IT" sz="2100" dirty="0" err="1"/>
              <a:t>Voyant</a:t>
            </a:r>
            <a:r>
              <a:rPr lang="it-IT" sz="2100" dirty="0"/>
              <a:t> Tools posizionato a lato del testo, nella pagina dell’item</a:t>
            </a:r>
          </a:p>
        </p:txBody>
      </p:sp>
    </p:spTree>
    <p:extLst>
      <p:ext uri="{BB962C8B-B14F-4D97-AF65-F5344CB8AC3E}">
        <p14:creationId xmlns:p14="http://schemas.microsoft.com/office/powerpoint/2010/main" val="26669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C94E6-2C85-4FE9-9EAF-907BEB3F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FBD78-F683-4DCA-B06B-9EAD2204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413"/>
            <a:ext cx="10515600" cy="4800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300" dirty="0"/>
              <a:t>Nei cataloghi sono presenti oggetti digitali trasmessi su supporti eterogenei. </a:t>
            </a:r>
          </a:p>
          <a:p>
            <a:pPr marL="0" indent="0">
              <a:buNone/>
            </a:pPr>
            <a:r>
              <a:rPr lang="it-IT" sz="2300" dirty="0"/>
              <a:t>Sono presenti  oggetti testuali, come libri a stampa, saggi e articoli, e si prevede l’aggiunta di oggetti testuali nati in formato digitali come ebook o articoli di riviste online. Questi oggetti sono consultabili in formato </a:t>
            </a:r>
            <a:r>
              <a:rPr lang="it-IT" sz="2300" u="sng" dirty="0" err="1"/>
              <a:t>txt</a:t>
            </a:r>
            <a:r>
              <a:rPr lang="it-IT" sz="2300" dirty="0"/>
              <a:t> o </a:t>
            </a:r>
            <a:r>
              <a:rPr lang="it-IT" sz="2300" u="sng" dirty="0"/>
              <a:t>pdf</a:t>
            </a:r>
            <a:r>
              <a:rPr lang="it-IT" sz="2300" dirty="0"/>
              <a:t>.</a:t>
            </a:r>
          </a:p>
          <a:p>
            <a:pPr marL="0" indent="0">
              <a:buNone/>
            </a:pPr>
            <a:r>
              <a:rPr lang="it-IT" sz="2300" dirty="0"/>
              <a:t>Le immagini raccolte sono testimonianze grafiche di vario genere, come affreschi, miniature, cartine o piantine, disponibili in </a:t>
            </a:r>
            <a:r>
              <a:rPr lang="it-IT" sz="2300" u="sng" dirty="0"/>
              <a:t>jpg</a:t>
            </a:r>
            <a:r>
              <a:rPr lang="it-IT" sz="2300" dirty="0"/>
              <a:t> o </a:t>
            </a:r>
            <a:r>
              <a:rPr lang="it-IT" sz="2300" u="sng" dirty="0"/>
              <a:t>png</a:t>
            </a:r>
            <a:r>
              <a:rPr lang="it-IT" sz="2300" dirty="0"/>
              <a:t>.</a:t>
            </a:r>
          </a:p>
          <a:p>
            <a:pPr marL="0" indent="0">
              <a:buNone/>
            </a:pPr>
            <a:r>
              <a:rPr lang="it-IT" sz="2300" dirty="0"/>
              <a:t>Sono stati raccolti anche video  in formato </a:t>
            </a:r>
            <a:r>
              <a:rPr lang="it-IT" sz="2300" u="sng" dirty="0"/>
              <a:t>mp4</a:t>
            </a:r>
            <a:r>
              <a:rPr lang="it-IT" sz="2300" dirty="0"/>
              <a:t> o con collegamento diretto tramite </a:t>
            </a:r>
            <a:r>
              <a:rPr lang="it-IT" sz="2300" i="1" dirty="0" err="1"/>
              <a:t>iframe</a:t>
            </a:r>
            <a:endParaRPr lang="it-IT" sz="2300" i="1" dirty="0"/>
          </a:p>
          <a:p>
            <a:pPr marL="0" indent="0">
              <a:buNone/>
            </a:pPr>
            <a:endParaRPr lang="it-IT" sz="2300" dirty="0"/>
          </a:p>
          <a:p>
            <a:pPr marL="0" indent="0">
              <a:buNone/>
            </a:pPr>
            <a:r>
              <a:rPr lang="it-IT" sz="2300" dirty="0"/>
              <a:t>Tutti gli oggetti sono sottoposti a «</a:t>
            </a:r>
            <a:r>
              <a:rPr lang="it-IT" sz="2300" i="1" dirty="0"/>
              <a:t>Licenza Creative Commons</a:t>
            </a:r>
            <a:r>
              <a:rPr lang="it-IT" sz="2300" dirty="0"/>
              <a:t>» (scaricabili e riutilizzabili liberamente da parte degli utenti)</a:t>
            </a:r>
          </a:p>
          <a:p>
            <a:pPr marL="0" indent="0">
              <a:buNone/>
            </a:pPr>
            <a:r>
              <a:rPr lang="it-IT" sz="2300" dirty="0"/>
              <a:t>Per quanto riguarda l’item presentato è stata utilizzata, a livello di descrizione XML, la codifica </a:t>
            </a:r>
            <a:r>
              <a:rPr lang="it-IT" sz="2300" u="sng" dirty="0" err="1"/>
              <a:t>Dublin</a:t>
            </a:r>
            <a:r>
              <a:rPr lang="it-IT" sz="2300" u="sng" dirty="0"/>
              <a:t> Core</a:t>
            </a:r>
            <a:r>
              <a:rPr lang="it-IT" sz="2300" dirty="0"/>
              <a:t>. Trattandosi di un oggetto testuale si è aggiunta una descrizione secondo il vocabolario </a:t>
            </a:r>
            <a:r>
              <a:rPr lang="it-IT" sz="2300" u="sng" dirty="0"/>
              <a:t>TEI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5290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EA226-1C10-4B23-85CA-662F05AA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5B551-DC85-4082-9E33-0CAFCEB0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/>
              <a:t>Trattandosi di una raccolta di oggetti eterogenei si rende necessario l’utilizzo di standard di descrizione relativi all’istituto culturale di appartenenza:</a:t>
            </a:r>
          </a:p>
          <a:p>
            <a:pPr>
              <a:buFontTx/>
              <a:buChar char="-"/>
            </a:pPr>
            <a:r>
              <a:rPr lang="it-IT" sz="2100" dirty="0"/>
              <a:t>documenti d’archivio: utilizzo in HTML di standard ISAD a livello di oggetto (associato al vocabolario EAD in XML) e ISAR a livello di soggetto produttore (associato a vocabolario EAC in XML);</a:t>
            </a:r>
          </a:p>
          <a:p>
            <a:pPr>
              <a:buFontTx/>
              <a:buChar char="-"/>
            </a:pPr>
            <a:r>
              <a:rPr lang="it-IT" sz="2100" dirty="0"/>
              <a:t>per gli oggetti bibliografici: utilizzo in HTML di standard ISBD per l’oggetto e FRAD per il responsabile intellettuale;</a:t>
            </a:r>
          </a:p>
          <a:p>
            <a:pPr>
              <a:buFontTx/>
              <a:buChar char="-"/>
            </a:pPr>
            <a:r>
              <a:rPr lang="it-IT" sz="2100" dirty="0"/>
              <a:t>Per gli oggetti provenienti da musei sarà deciso di volta in volta lo standard adatto in base alle caratteristiche dell’oggetto.</a:t>
            </a:r>
          </a:p>
          <a:p>
            <a:pPr marL="0" indent="0">
              <a:buNone/>
            </a:pPr>
            <a:r>
              <a:rPr lang="it-IT" sz="2100" dirty="0"/>
              <a:t>(Per gli oggetti testuali si è scelto di descrivere il livello della </a:t>
            </a:r>
            <a:r>
              <a:rPr lang="it-IT" sz="2100" i="1" dirty="0" err="1"/>
              <a:t>manifestation</a:t>
            </a:r>
            <a:r>
              <a:rPr lang="it-IT" sz="2100" dirty="0"/>
              <a:t> sulla base del modello FRBR)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4446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A5E17-F6D8-44A7-B078-1BED7E25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A6B30-B50D-41F0-9A3D-4071079D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/>
              <a:t>Entrambi i cataloghi sono riordinabili per </a:t>
            </a:r>
            <a:r>
              <a:rPr lang="it-IT" sz="2100" u="sng" dirty="0"/>
              <a:t>ordine alfabetico </a:t>
            </a:r>
            <a:r>
              <a:rPr lang="it-IT" sz="2100" dirty="0"/>
              <a:t>e per </a:t>
            </a:r>
            <a:r>
              <a:rPr lang="it-IT" sz="2100" u="sng" dirty="0"/>
              <a:t>ordine cronologico</a:t>
            </a:r>
            <a:r>
              <a:rPr lang="it-IT" sz="2100" dirty="0"/>
              <a:t>. A questi si aggiungono </a:t>
            </a:r>
            <a:r>
              <a:rPr lang="it-IT" sz="2100" u="sng" dirty="0"/>
              <a:t>filtri di navigazione </a:t>
            </a:r>
            <a:r>
              <a:rPr lang="it-IT" sz="2100" dirty="0"/>
              <a:t>specifici per raffinare la ricerca.</a:t>
            </a:r>
          </a:p>
          <a:p>
            <a:pPr marL="0" indent="0">
              <a:buNone/>
            </a:pPr>
            <a:r>
              <a:rPr lang="it-IT" sz="2100" dirty="0"/>
              <a:t>Nel catalogo generale i filtri prevedono la navigazione per: luogo, supporto (immagini, testi, video) e per persona. </a:t>
            </a:r>
          </a:p>
          <a:p>
            <a:pPr marL="0" indent="0">
              <a:buNone/>
            </a:pPr>
            <a:r>
              <a:rPr lang="it-IT" sz="2100" dirty="0"/>
              <a:t>Il carteggio epistolare presenta come filtri per la navigazione: luoghi, date, persone, lettere inviate e lettere ricevute.</a:t>
            </a:r>
          </a:p>
          <a:p>
            <a:pPr marL="0" indent="0">
              <a:buNone/>
            </a:pPr>
            <a:r>
              <a:rPr lang="it-IT" sz="2100" dirty="0"/>
              <a:t>Rimangono sempre valide le possibilità di navigazione per mappa o linea del tempo. </a:t>
            </a:r>
          </a:p>
          <a:p>
            <a:pPr marL="0" indent="0">
              <a:buNone/>
            </a:pPr>
            <a:r>
              <a:rPr lang="it-IT" sz="2100" dirty="0"/>
              <a:t>Nella pagina dell’item, inoltre, è possibile l’accesso diretto alle pagine «persona» da cui dipendono.</a:t>
            </a:r>
          </a:p>
        </p:txBody>
      </p:sp>
    </p:spTree>
    <p:extLst>
      <p:ext uri="{BB962C8B-B14F-4D97-AF65-F5344CB8AC3E}">
        <p14:creationId xmlns:p14="http://schemas.microsoft.com/office/powerpoint/2010/main" val="223114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716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Bianca Maria Visconti (1425-1468), duchessa di Milano</vt:lpstr>
      <vt:lpstr>Il progetto</vt:lpstr>
      <vt:lpstr>Interfaccia</vt:lpstr>
      <vt:lpstr>Gli oggetti</vt:lpstr>
      <vt:lpstr>Standard</vt:lpstr>
      <vt:lpstr>Metodi di accesso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Ducissa Mediolani et Cremone domina: Bianca Maria Visconti (1425-1468)</dc:title>
  <dc:creator>alessandra borghesi</dc:creator>
  <cp:lastModifiedBy>alessandra borghesi</cp:lastModifiedBy>
  <cp:revision>14</cp:revision>
  <dcterms:created xsi:type="dcterms:W3CDTF">2021-07-10T16:59:01Z</dcterms:created>
  <dcterms:modified xsi:type="dcterms:W3CDTF">2021-07-13T10:02:17Z</dcterms:modified>
</cp:coreProperties>
</file>