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7" r:id="rId3"/>
    <p:sldId id="317" r:id="rId4"/>
    <p:sldId id="327" r:id="rId5"/>
    <p:sldId id="325" r:id="rId6"/>
    <p:sldId id="328" r:id="rId7"/>
    <p:sldId id="335" r:id="rId8"/>
    <p:sldId id="329" r:id="rId9"/>
    <p:sldId id="337" r:id="rId10"/>
    <p:sldId id="338" r:id="rId11"/>
    <p:sldId id="340" r:id="rId12"/>
    <p:sldId id="341" r:id="rId13"/>
    <p:sldId id="334" r:id="rId14"/>
    <p:sldId id="342" r:id="rId15"/>
    <p:sldId id="330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43" r:id="rId26"/>
    <p:sldId id="344" r:id="rId27"/>
    <p:sldId id="345" r:id="rId28"/>
    <p:sldId id="293" r:id="rId29"/>
    <p:sldId id="356" r:id="rId30"/>
    <p:sldId id="314" r:id="rId31"/>
    <p:sldId id="306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40" autoAdjust="0"/>
  </p:normalViewPr>
  <p:slideViewPr>
    <p:cSldViewPr snapToGrid="0">
      <p:cViewPr varScale="1">
        <p:scale>
          <a:sx n="57" d="100"/>
          <a:sy n="57" d="100"/>
        </p:scale>
        <p:origin x="797" y="27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4/10/2025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oZfSZA71RD5UbYHj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tuna.readthedocs.io/en/stable/index.html?utm_source=chatgpt.com" TargetMode="External"/><Relationship Id="rId2" Type="http://schemas.openxmlformats.org/officeDocument/2006/relationships/hyperlink" Target="https://arxiv.org/abs/1907.109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P6NwZVl8ttc" TargetMode="External"/><Relationship Id="rId4" Type="http://schemas.openxmlformats.org/officeDocument/2006/relationships/hyperlink" Target="https://www.youtube.com/watch?v=J_aymk4YXh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pt-BR" b="1" i="1" dirty="0" err="1"/>
              <a:t>Optuna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Alessandra Carolina Domiciano</a:t>
            </a:r>
          </a:p>
          <a:p>
            <a:r>
              <a:rPr lang="pt-BR" dirty="0"/>
              <a:t>alessandra.carolina@mtel.inatel.br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A0612-F051-1902-7FDD-7B371945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TPE (</a:t>
            </a:r>
            <a:r>
              <a:rPr lang="pt-BR" b="1" dirty="0" err="1"/>
              <a:t>Tree-structured</a:t>
            </a:r>
            <a:r>
              <a:rPr lang="pt-BR" b="1" dirty="0"/>
              <a:t> </a:t>
            </a:r>
            <a:r>
              <a:rPr lang="pt-BR" b="1" dirty="0" err="1"/>
              <a:t>Parzen</a:t>
            </a:r>
            <a:r>
              <a:rPr lang="pt-BR" b="1" dirty="0"/>
              <a:t> </a:t>
            </a:r>
            <a:r>
              <a:rPr lang="pt-BR" b="1" dirty="0" err="1"/>
              <a:t>Estimator</a:t>
            </a:r>
            <a:r>
              <a:rPr lang="pt-BR" b="1" dirty="0"/>
              <a:t>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BFD86B-46B8-7D73-4953-6743401C5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Tipo:</a:t>
            </a:r>
            <a:r>
              <a:rPr lang="pt-BR" sz="2000" dirty="0"/>
              <a:t> Bayesiano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Funcionamento básico:</a:t>
            </a:r>
          </a:p>
          <a:p>
            <a:r>
              <a:rPr lang="pt-BR" sz="2000" dirty="0"/>
              <a:t>Executa testes com n amostras aleatórias na função objetivo.</a:t>
            </a:r>
          </a:p>
          <a:p>
            <a:r>
              <a:rPr lang="pt-BR" sz="2000" dirty="0"/>
              <a:t>Modela uma distribuição de probabilidade para valores com bons resultados (l(x)).</a:t>
            </a:r>
          </a:p>
          <a:p>
            <a:r>
              <a:rPr lang="pt-BR" sz="2000" dirty="0"/>
              <a:t>Modela outra distribuição de probabilidade para os demais valores (g(x)).</a:t>
            </a:r>
          </a:p>
          <a:p>
            <a:r>
              <a:rPr lang="pt-BR" sz="2000" dirty="0"/>
              <a:t>Escolhe novos pontos onde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a razão l(x) / g(x) é alta </a:t>
            </a:r>
            <a:r>
              <a:rPr lang="pt-BR" sz="2000" dirty="0"/>
              <a:t>→ regiões promissoras.</a:t>
            </a: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Vantagens:</a:t>
            </a:r>
          </a:p>
          <a:p>
            <a:pPr lvl="1"/>
            <a:r>
              <a:rPr lang="pt-BR" sz="1600" dirty="0"/>
              <a:t>Eficiente em alta dimensionalidade</a:t>
            </a:r>
          </a:p>
          <a:p>
            <a:pPr lvl="1"/>
            <a:r>
              <a:rPr lang="pt-BR" sz="1600" dirty="0"/>
              <a:t>Baixo custo computacional por iteração</a:t>
            </a:r>
          </a:p>
          <a:p>
            <a:pPr lvl="1"/>
            <a:r>
              <a:rPr lang="pt-BR" sz="1600" dirty="0"/>
              <a:t>Suporta variáveis categóricas</a:t>
            </a:r>
          </a:p>
          <a:p>
            <a:pPr marL="0" indent="0">
              <a:buNone/>
            </a:pPr>
            <a:r>
              <a:rPr lang="pt-BR" sz="2000" b="1" dirty="0"/>
              <a:t>Desvantagem:</a:t>
            </a:r>
          </a:p>
          <a:p>
            <a:pPr lvl="1"/>
            <a:r>
              <a:rPr lang="pt-BR" sz="1600" dirty="0"/>
              <a:t>Modelo probabilístico simplificado, </a:t>
            </a:r>
          </a:p>
          <a:p>
            <a:pPr marL="457200" lvl="1" indent="0">
              <a:buNone/>
            </a:pPr>
            <a:r>
              <a:rPr lang="pt-BR" sz="1600" dirty="0"/>
              <a:t>não captura correlações entre os </a:t>
            </a:r>
            <a:r>
              <a:rPr lang="pt-BR" sz="1600" dirty="0" err="1"/>
              <a:t>hiperparâmetros</a:t>
            </a:r>
            <a:endParaRPr lang="pt-BR" sz="1600" dirty="0"/>
          </a:p>
          <a:p>
            <a:pPr lvl="1"/>
            <a:r>
              <a:rPr lang="pt-BR" sz="1600" dirty="0"/>
              <a:t>Pode ter baixo desempenho em espaços pequenos</a:t>
            </a:r>
          </a:p>
        </p:txBody>
      </p:sp>
      <p:pic>
        <p:nvPicPr>
          <p:cNvPr id="1026" name="Picture 2" descr="Hyperparameter optimization for Neural Networks — NeuPy">
            <a:extLst>
              <a:ext uri="{FF2B5EF4-FFF2-40B4-BE49-F238E27FC236}">
                <a16:creationId xmlns:a16="http://schemas.microsoft.com/office/drawing/2014/main" id="{64B308B3-2148-5D8F-35DD-712DD9995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524" y="4287419"/>
            <a:ext cx="4315203" cy="257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7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C9F1D-8EBB-3297-4622-731986F55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GP (Gaussian Processes)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25A46-9B09-5C5C-8F1F-F91B0F6FD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b="1" dirty="0"/>
              <a:t>Tipo:</a:t>
            </a:r>
            <a:r>
              <a:rPr lang="pt-BR" sz="2000" dirty="0"/>
              <a:t> Bayesiano</a:t>
            </a:r>
          </a:p>
          <a:p>
            <a:pPr marL="0" indent="0">
              <a:buNone/>
            </a:pPr>
            <a:r>
              <a:rPr lang="pt-BR" sz="2000" b="1" dirty="0"/>
              <a:t>Funcionamento básico:</a:t>
            </a:r>
          </a:p>
          <a:p>
            <a:r>
              <a:rPr lang="pt-BR" sz="2000" dirty="0"/>
              <a:t>Executa testes com n amostras aleatórias na função objetivo.</a:t>
            </a:r>
          </a:p>
          <a:p>
            <a:r>
              <a:rPr lang="pt-BR" sz="2000" dirty="0"/>
              <a:t>Constrói um modelo probabilístico para a função objetivo, utilizando um processo gaussiano para modelar os resultados com: </a:t>
            </a:r>
          </a:p>
          <a:p>
            <a:pPr lvl="1"/>
            <a:r>
              <a:rPr lang="pt-BR" sz="1600" dirty="0"/>
              <a:t>média </a:t>
            </a:r>
            <a:r>
              <a:rPr lang="el-GR" sz="1600" dirty="0"/>
              <a:t>μ</a:t>
            </a:r>
            <a:r>
              <a:rPr lang="pt-BR" sz="1600" dirty="0"/>
              <a:t>(x): predição de desempenho</a:t>
            </a:r>
          </a:p>
          <a:p>
            <a:pPr lvl="1"/>
            <a:r>
              <a:rPr lang="pt-BR" sz="1600" dirty="0"/>
              <a:t>desvio padrão </a:t>
            </a:r>
            <a:r>
              <a:rPr lang="el-GR" sz="1600" dirty="0"/>
              <a:t>σ</a:t>
            </a:r>
            <a:r>
              <a:rPr lang="pt-BR" sz="1600" dirty="0"/>
              <a:t>(x): incerteza associada</a:t>
            </a:r>
          </a:p>
          <a:p>
            <a:r>
              <a:rPr lang="pt-BR" sz="2000" dirty="0"/>
              <a:t>Utiliza uma função de aquisição para sugerir uma nova combinação de </a:t>
            </a:r>
            <a:r>
              <a:rPr lang="pt-BR" sz="2000" dirty="0" err="1"/>
              <a:t>hiperparâmetros</a:t>
            </a:r>
            <a:r>
              <a:rPr lang="pt-BR" sz="2000" dirty="0"/>
              <a:t> com base em:</a:t>
            </a:r>
          </a:p>
          <a:p>
            <a:pPr lvl="1"/>
            <a:r>
              <a:rPr lang="pt-BR" sz="1600" dirty="0"/>
              <a:t>média </a:t>
            </a:r>
            <a:r>
              <a:rPr lang="el-GR" sz="1600" dirty="0"/>
              <a:t>μ</a:t>
            </a:r>
            <a:r>
              <a:rPr lang="pt-BR" sz="1600" dirty="0"/>
              <a:t>(x): onde o desempenho é alto</a:t>
            </a:r>
          </a:p>
          <a:p>
            <a:pPr lvl="1"/>
            <a:r>
              <a:rPr lang="pt-BR" sz="1600" dirty="0"/>
              <a:t>desvio padrão </a:t>
            </a:r>
            <a:r>
              <a:rPr lang="el-GR" sz="1600" dirty="0"/>
              <a:t>σ</a:t>
            </a:r>
            <a:r>
              <a:rPr lang="pt-BR" sz="1600" dirty="0"/>
              <a:t>(x): onde a incerteza é alta</a:t>
            </a:r>
          </a:p>
          <a:p>
            <a:r>
              <a:rPr lang="pt-BR" sz="2000" dirty="0"/>
              <a:t>Testa os novos valores e repete o processo, atualizando o modelo de predição.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4704E0-3513-C02A-B13A-3208A0DC92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000" b="1" dirty="0"/>
              <a:t>Vantagens:</a:t>
            </a:r>
          </a:p>
          <a:p>
            <a:pPr lvl="1"/>
            <a:r>
              <a:rPr lang="pt-BR" sz="1600" dirty="0"/>
              <a:t>Captura correlações entre </a:t>
            </a:r>
            <a:r>
              <a:rPr lang="pt-BR" sz="1600" dirty="0" err="1"/>
              <a:t>hiperparâmetros</a:t>
            </a:r>
            <a:endParaRPr lang="pt-BR" sz="1600" dirty="0"/>
          </a:p>
          <a:p>
            <a:pPr lvl="1"/>
            <a:r>
              <a:rPr lang="pt-BR" sz="1600" dirty="0"/>
              <a:t>Alta precisão em espaços pequenos</a:t>
            </a:r>
          </a:p>
          <a:p>
            <a:pPr marL="0" indent="0">
              <a:buNone/>
            </a:pPr>
            <a:r>
              <a:rPr lang="pt-BR" sz="2000" b="1" dirty="0"/>
              <a:t>Desvantagens:</a:t>
            </a:r>
          </a:p>
          <a:p>
            <a:pPr lvl="1"/>
            <a:r>
              <a:rPr lang="pt-BR" sz="1600" dirty="0"/>
              <a:t>Baixa eficiência em alta dimensionalidade</a:t>
            </a:r>
          </a:p>
          <a:p>
            <a:pPr lvl="1"/>
            <a:r>
              <a:rPr lang="pt-BR" sz="1600" dirty="0"/>
              <a:t>Alto custo computacional por iteração</a:t>
            </a:r>
          </a:p>
          <a:p>
            <a:pPr lvl="1"/>
            <a:r>
              <a:rPr lang="pt-BR" sz="1600" dirty="0"/>
              <a:t>Não suporta variáveis categóricas</a:t>
            </a:r>
          </a:p>
          <a:p>
            <a:endParaRPr lang="pt-BR" sz="2000" dirty="0"/>
          </a:p>
        </p:txBody>
      </p:sp>
      <p:pic>
        <p:nvPicPr>
          <p:cNvPr id="2050" name="Picture 2" descr="Gaussian Processes, not quite for dummies">
            <a:extLst>
              <a:ext uri="{FF2B5EF4-FFF2-40B4-BE49-F238E27FC236}">
                <a16:creationId xmlns:a16="http://schemas.microsoft.com/office/drawing/2014/main" id="{BE674A4D-E1D5-8039-46DA-8B6DEB2A3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784" y="3807304"/>
            <a:ext cx="3212432" cy="30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38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020C3-DD1A-6714-42F8-3BAB9C49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CMA-ES (Covariance Matrix Adaptation Evolution </a:t>
            </a:r>
            <a:r>
              <a:rPr lang="fr-FR" b="1" dirty="0" err="1"/>
              <a:t>Strategy</a:t>
            </a:r>
            <a:r>
              <a:rPr lang="fr-FR" b="1" dirty="0"/>
              <a:t>)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6C12ABD-7D8D-258C-9569-6F76807414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Tipo:</a:t>
                </a:r>
                <a:r>
                  <a:rPr lang="pt-BR" sz="2000" dirty="0"/>
                  <a:t> Evolutivo</a:t>
                </a:r>
              </a:p>
              <a:p>
                <a:pPr marL="0" indent="0">
                  <a:buNone/>
                </a:pPr>
                <a:r>
                  <a:rPr lang="pt-BR" sz="2000" b="1" dirty="0"/>
                  <a:t>Funcionamento básico:</a:t>
                </a:r>
              </a:p>
              <a:p>
                <a:r>
                  <a:rPr lang="pt-BR" sz="2000" dirty="0"/>
                  <a:t>Gera n amostras aleatórias (população inicial) a partir de uma distribuição gaussiana e executa os testes na função objetivo.</a:t>
                </a:r>
              </a:p>
              <a:p>
                <a:pPr lvl="1"/>
                <a:r>
                  <a:rPr lang="pt-BR" sz="1600" dirty="0"/>
                  <a:t>A população inicial possui uma média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1600" dirty="0"/>
                          <m:t>μ</m:t>
                        </m:r>
                      </m:e>
                      <m: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l-GR" sz="1600" dirty="0"/>
                  <a:t> </a:t>
                </a:r>
                <a:r>
                  <a:rPr lang="pt-BR" sz="1600" dirty="0"/>
                  <a:t>e uma matriz de covariância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pt-BR" sz="1600" dirty="0"/>
                  <a:t>.</a:t>
                </a:r>
              </a:p>
              <a:p>
                <a:r>
                  <a:rPr lang="pt-BR" sz="2000" dirty="0"/>
                  <a:t>Seleciona os melhores candidatos.</a:t>
                </a:r>
              </a:p>
              <a:p>
                <a:r>
                  <a:rPr lang="pt-BR" sz="2000" dirty="0"/>
                  <a:t>Ajusta a média e a matriz de covariância da distribuição da população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2000" dirty="0"/>
                          <m:t>μ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.</a:t>
                </a:r>
              </a:p>
              <a:p>
                <a:r>
                  <a:rPr lang="pt-BR" sz="2000" dirty="0"/>
                  <a:t>Gera novas amostras (nova geração) a partir da nova distribuição e repete o processo.</a:t>
                </a:r>
              </a:p>
              <a:p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6C12ABD-7D8D-258C-9569-6F7680741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94" t="-1401" r="-10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B73A5D-AB70-D881-039F-D51DAC3860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Vantagens:</a:t>
            </a:r>
          </a:p>
          <a:p>
            <a:pPr lvl="1"/>
            <a:r>
              <a:rPr lang="pt-BR" sz="1600" dirty="0"/>
              <a:t>Captura correlações entre </a:t>
            </a:r>
            <a:r>
              <a:rPr lang="pt-BR" sz="1600" dirty="0" err="1"/>
              <a:t>hiperparâmetros</a:t>
            </a:r>
            <a:endParaRPr lang="pt-BR" sz="1600" dirty="0"/>
          </a:p>
          <a:p>
            <a:pPr lvl="1"/>
            <a:r>
              <a:rPr lang="pt-BR" sz="1600" dirty="0"/>
              <a:t>Bom desempenho em funções não lineares e ruidosas</a:t>
            </a:r>
            <a:endParaRPr lang="pt-BR" sz="2000" dirty="0"/>
          </a:p>
          <a:p>
            <a:pPr marL="0" indent="0">
              <a:buNone/>
            </a:pPr>
            <a:r>
              <a:rPr lang="pt-BR" sz="2000" b="1" dirty="0"/>
              <a:t>Desvantagens:</a:t>
            </a:r>
          </a:p>
          <a:p>
            <a:pPr lvl="1"/>
            <a:r>
              <a:rPr lang="pt-BR" sz="1600" dirty="0"/>
              <a:t>Baixa eficiência em alta dimensionalidade</a:t>
            </a:r>
          </a:p>
          <a:p>
            <a:pPr lvl="1"/>
            <a:r>
              <a:rPr lang="pt-BR" sz="1600" dirty="0"/>
              <a:t>Alto custo computacional por iteração</a:t>
            </a:r>
          </a:p>
          <a:p>
            <a:pPr lvl="1"/>
            <a:r>
              <a:rPr lang="pt-BR" sz="1600" dirty="0"/>
              <a:t>Não suporta variáveis categóricas</a:t>
            </a:r>
          </a:p>
        </p:txBody>
      </p:sp>
      <p:pic>
        <p:nvPicPr>
          <p:cNvPr id="3074" name="Picture 2" descr="CMA-ES - Wikipedia">
            <a:extLst>
              <a:ext uri="{FF2B5EF4-FFF2-40B4-BE49-F238E27FC236}">
                <a16:creationId xmlns:a16="http://schemas.microsoft.com/office/drawing/2014/main" id="{13A08901-D85D-2DB9-64CC-8F10D12C7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26" y="4259439"/>
            <a:ext cx="3779921" cy="250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15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B8A51-B3CE-CB21-B01F-AC6C7755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Poda (</a:t>
            </a:r>
            <a:r>
              <a:rPr lang="pt-BR" b="1" dirty="0" err="1"/>
              <a:t>Pruning</a:t>
            </a:r>
            <a:r>
              <a:rPr lang="pt-BR" b="1" dirty="0"/>
              <a:t>)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EE3B882-C449-9F6E-A515-96706EC09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sz="2000" b="1" dirty="0" err="1"/>
              <a:t>Pruning</a:t>
            </a:r>
            <a:r>
              <a:rPr lang="pt-BR" sz="2000" dirty="0"/>
              <a:t> é uma técnica usada pelo </a:t>
            </a:r>
            <a:r>
              <a:rPr lang="pt-BR" sz="2000" dirty="0" err="1"/>
              <a:t>Optuna</a:t>
            </a:r>
            <a:r>
              <a:rPr lang="pt-BR" sz="2000" dirty="0"/>
              <a:t> para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encerrar tentativas com baixo desempenho antes que terminem</a:t>
            </a:r>
            <a:r>
              <a:rPr lang="pt-BR" sz="2000" dirty="0"/>
              <a:t>.</a:t>
            </a:r>
          </a:p>
          <a:p>
            <a:r>
              <a:rPr lang="pt-BR" sz="2000" dirty="0"/>
              <a:t>Em modelos cujo treinamento ocorre em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múltiplas etapas </a:t>
            </a:r>
            <a:r>
              <a:rPr lang="pt-BR" sz="2000" dirty="0"/>
              <a:t>(épocas, iterações), o </a:t>
            </a:r>
            <a:r>
              <a:rPr lang="pt-BR" sz="2000" dirty="0" err="1"/>
              <a:t>Optuna</a:t>
            </a:r>
            <a:r>
              <a:rPr lang="pt-BR" sz="2000" dirty="0"/>
              <a:t> pode ser configurado para interromper antecipadamente um teste com uma combinação de </a:t>
            </a:r>
            <a:r>
              <a:rPr lang="pt-BR" sz="2000" dirty="0" err="1"/>
              <a:t>hiperparâmetros</a:t>
            </a:r>
            <a:r>
              <a:rPr lang="pt-BR" sz="2000" dirty="0"/>
              <a:t> se ele tiver desempenho ruim nas primeiras etapas.</a:t>
            </a:r>
          </a:p>
          <a:p>
            <a:r>
              <a:rPr lang="pt-BR" sz="2000" dirty="0"/>
              <a:t>As vantagens do </a:t>
            </a:r>
            <a:r>
              <a:rPr lang="pt-BR" sz="2000" dirty="0" err="1"/>
              <a:t>pruning</a:t>
            </a:r>
            <a:r>
              <a:rPr lang="pt-BR" sz="2000" dirty="0"/>
              <a:t> são:</a:t>
            </a:r>
          </a:p>
          <a:p>
            <a:pPr lvl="1"/>
            <a:r>
              <a:rPr lang="pt-BR" sz="1600" dirty="0"/>
              <a:t>Economia de tempo</a:t>
            </a:r>
          </a:p>
          <a:p>
            <a:pPr lvl="1"/>
            <a:r>
              <a:rPr lang="pt-BR" sz="1600" dirty="0"/>
              <a:t>Maior número de testes</a:t>
            </a:r>
          </a:p>
          <a:p>
            <a:pPr lvl="1"/>
            <a:r>
              <a:rPr lang="pt-BR" sz="1600" dirty="0"/>
              <a:t>Foco nos melhores candidatos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BE9646-754E-F92F-6AE4-16D4505C5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191" y="2548583"/>
            <a:ext cx="4988609" cy="29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04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42F7E-09E2-C868-4B2D-3DAE6D42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Optuna</a:t>
            </a:r>
            <a:r>
              <a:rPr lang="pt-BR" b="1" dirty="0"/>
              <a:t> –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31F57-8CA9-2102-4CF3-5DEEDFC6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0588" cy="4351338"/>
          </a:xfrm>
        </p:spPr>
        <p:txBody>
          <a:bodyPr>
            <a:normAutofit/>
          </a:bodyPr>
          <a:lstStyle/>
          <a:p>
            <a:r>
              <a:rPr lang="pt-BR" sz="2000" dirty="0"/>
              <a:t>Uma sessão de otimização é chamado de estudo.</a:t>
            </a:r>
          </a:p>
          <a:p>
            <a:r>
              <a:rPr lang="pt-BR" sz="2000" dirty="0"/>
              <a:t>Cada </a:t>
            </a:r>
            <a:r>
              <a:rPr lang="pt-BR" sz="2000" dirty="0" err="1"/>
              <a:t>worker</a:t>
            </a:r>
            <a:r>
              <a:rPr lang="pt-BR" sz="2000" dirty="0"/>
              <a:t> executa uma instância da função objetivo de um estudo e compartilha o progresso do estudo atual por meio do armazenamento.</a:t>
            </a:r>
          </a:p>
          <a:p>
            <a:r>
              <a:rPr lang="pt-BR" sz="2000" dirty="0"/>
              <a:t>A função objetivo executa seu teste usando as APIs do </a:t>
            </a:r>
            <a:r>
              <a:rPr lang="pt-BR" sz="2000" dirty="0" err="1"/>
              <a:t>Optuna</a:t>
            </a:r>
            <a:r>
              <a:rPr lang="pt-BR" sz="2000" dirty="0"/>
              <a:t> e os dados dos estudos anteriores, quando necessário, que são armazenadas. </a:t>
            </a:r>
          </a:p>
          <a:p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permite configurar um banco de dados local ou externo, como </a:t>
            </a:r>
            <a:r>
              <a:rPr lang="pt-BR" sz="2000" dirty="0" err="1"/>
              <a:t>SQLite</a:t>
            </a:r>
            <a:r>
              <a:rPr lang="pt-BR" sz="2000" dirty="0"/>
              <a:t> e PostgreSQL.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9897F0-59FD-763A-3C42-4DFCCAFB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20" y="1993203"/>
            <a:ext cx="5304380" cy="28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3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FF3FE-66FD-59A2-D27B-2236B734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básica do </a:t>
            </a:r>
            <a:r>
              <a:rPr lang="pt-BR" b="1" dirty="0" err="1"/>
              <a:t>Optuna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BD4B7-55AD-D2EB-14E2-88C6C9FD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000" dirty="0"/>
              <a:t>Definir a função objetivo para minimizar/maximizar durante o processo de otimização dos </a:t>
            </a:r>
            <a:r>
              <a:rPr lang="pt-BR" sz="2000" dirty="0" err="1"/>
              <a:t>hiperparâmetros</a:t>
            </a:r>
            <a:r>
              <a:rPr lang="pt-B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Obter os </a:t>
            </a:r>
            <a:r>
              <a:rPr lang="pt-BR" sz="2000" dirty="0" err="1"/>
              <a:t>hiperparâmetros</a:t>
            </a:r>
            <a:r>
              <a:rPr lang="pt-BR" sz="2000" dirty="0"/>
              <a:t> de teste a cada </a:t>
            </a:r>
            <a:r>
              <a:rPr lang="pt-BR" sz="2000" dirty="0" err="1"/>
              <a:t>trial</a:t>
            </a:r>
            <a:r>
              <a:rPr lang="pt-BR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000" dirty="0"/>
              <a:t>Executar a busca com </a:t>
            </a:r>
            <a:r>
              <a:rPr lang="pt-BR" sz="2000" dirty="0" err="1"/>
              <a:t>study.optimize</a:t>
            </a:r>
            <a:r>
              <a:rPr lang="pt-BR" sz="2000" dirty="0"/>
              <a:t>().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5EE26F-297C-340B-DF96-2541440E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520" y="3316379"/>
            <a:ext cx="6876958" cy="28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96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0F261-0D20-0EDF-E99F-5245A772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82A4C5-A262-A9C3-613F-0F1F9DE8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857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 err="1"/>
              <a:t>Dataset</a:t>
            </a:r>
            <a:r>
              <a:rPr lang="pt-BR" sz="2000" b="1" dirty="0"/>
              <a:t>: </a:t>
            </a:r>
            <a:r>
              <a:rPr lang="pt-BR" sz="2000" b="1" dirty="0" err="1"/>
              <a:t>Covertype</a:t>
            </a:r>
            <a:endParaRPr lang="pt-BR" sz="2000" b="1" dirty="0"/>
          </a:p>
          <a:p>
            <a:r>
              <a:rPr lang="pt-BR" sz="2000" dirty="0"/>
              <a:t>Amostras sobre tipo de cobertura do solo (vegetação/floresta) com base em características cartográficas.</a:t>
            </a:r>
          </a:p>
          <a:p>
            <a:r>
              <a:rPr lang="pt-BR" sz="2000" dirty="0"/>
              <a:t>Número de classes: 7, foi adaptado para binário (classe 2 contra o resto)</a:t>
            </a:r>
          </a:p>
          <a:p>
            <a:r>
              <a:rPr lang="pt-BR" sz="2000" dirty="0"/>
              <a:t>Número de amostras: 581.012</a:t>
            </a:r>
          </a:p>
          <a:p>
            <a:r>
              <a:rPr lang="pt-BR" sz="2000" dirty="0"/>
              <a:t>Número de features: 53 + alvo</a:t>
            </a:r>
          </a:p>
          <a:p>
            <a:r>
              <a:rPr lang="pt-BR" sz="2000" dirty="0"/>
              <a:t>Conjunto dividido em treino (80%) e teste (20%)</a:t>
            </a:r>
          </a:p>
          <a:p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Modelo testado: </a:t>
            </a:r>
            <a:r>
              <a:rPr lang="pt-BR" sz="2000" b="1" dirty="0" err="1"/>
              <a:t>XGBoost</a:t>
            </a:r>
            <a:endParaRPr lang="pt-BR" sz="2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811E45-5217-E1B4-27EB-0F4AD345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615" y="2287787"/>
            <a:ext cx="5525185" cy="34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8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12786-E58C-A11A-977F-0BB52E6C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864D6-9F5F-ADB6-B230-DC661F8F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Modelo </a:t>
            </a:r>
            <a:r>
              <a:rPr lang="pt-BR" sz="2000" b="1" dirty="0" err="1"/>
              <a:t>XGBoost</a:t>
            </a:r>
            <a:r>
              <a:rPr lang="pt-BR" sz="2000" b="1" dirty="0"/>
              <a:t> padrão: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Acurácia: 88%</a:t>
            </a:r>
          </a:p>
          <a:p>
            <a:r>
              <a:rPr lang="pt-BR" sz="2000" dirty="0"/>
              <a:t>Precisão: 88%</a:t>
            </a:r>
          </a:p>
          <a:p>
            <a:r>
              <a:rPr lang="pt-BR" sz="2000" dirty="0"/>
              <a:t>Recall: 88%</a:t>
            </a:r>
          </a:p>
          <a:p>
            <a:r>
              <a:rPr lang="pt-BR" sz="2000" dirty="0"/>
              <a:t>F1-score: 88%</a:t>
            </a:r>
          </a:p>
          <a:p>
            <a:endParaRPr lang="pt-BR" sz="2000" b="1" dirty="0"/>
          </a:p>
          <a:p>
            <a:endParaRPr lang="pt-BR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57ADF4-C714-95D5-DC6E-0A87E98E2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062" y="1825626"/>
            <a:ext cx="55977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3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7F7D6-221B-5A38-EF91-11C2F79D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19DF542-18EC-9A9E-5AFA-CC417233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014" y="1825625"/>
            <a:ext cx="3326327" cy="4351338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Função de perda: </a:t>
            </a:r>
            <a:r>
              <a:rPr lang="pt-BR" sz="2000" dirty="0" err="1"/>
              <a:t>logloss</a:t>
            </a:r>
            <a:endParaRPr lang="pt-BR" sz="2000" dirty="0"/>
          </a:p>
          <a:p>
            <a:r>
              <a:rPr lang="pt-BR" sz="2000" dirty="0"/>
              <a:t>Número de árvores no ensemble: 50 a 200</a:t>
            </a:r>
          </a:p>
          <a:p>
            <a:r>
              <a:rPr lang="pt-BR" sz="2000" dirty="0"/>
              <a:t>Regularização L2: 0,0001 a 1</a:t>
            </a:r>
          </a:p>
          <a:p>
            <a:r>
              <a:rPr lang="pt-BR" sz="2000" dirty="0"/>
              <a:t>Regularização L1: 0,0001 a 1</a:t>
            </a:r>
          </a:p>
          <a:p>
            <a:r>
              <a:rPr lang="pt-BR" sz="2000" dirty="0"/>
              <a:t>Profundidade máxima das árvores: 4 a 10</a:t>
            </a:r>
          </a:p>
          <a:p>
            <a:r>
              <a:rPr lang="pt-BR" sz="2000" dirty="0"/>
              <a:t>Passo de aprendizagem: 0,001 a 0,3</a:t>
            </a:r>
          </a:p>
          <a:p>
            <a:r>
              <a:rPr lang="pt-BR" sz="2000" dirty="0"/>
              <a:t>Fator de poda: 0 a 10</a:t>
            </a:r>
          </a:p>
          <a:p>
            <a:endParaRPr lang="pt-BR" sz="2000" dirty="0"/>
          </a:p>
          <a:p>
            <a:r>
              <a:rPr lang="pt-BR" sz="2000" dirty="0"/>
              <a:t>Métrica objetivo: acurácia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6093BC5-85B2-403D-AD92-1C23E3EBC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4563"/>
            <a:ext cx="7305815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39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F65D-AED1-5359-7287-9698AF24E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58466-4EE5-183B-B8F4-0798AB8C3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042F4-656F-223A-8D2B-9FEF96C6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26395" cy="530204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1E2925B5-75C2-0489-7CFB-D1121005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A otimização é feita no sentido de maximizar a função objetivo (acurácia).</a:t>
            </a:r>
          </a:p>
          <a:p>
            <a:r>
              <a:rPr lang="pt-BR" sz="2000" dirty="0"/>
              <a:t>O processo realiza 100 testes.</a:t>
            </a:r>
          </a:p>
          <a:p>
            <a:r>
              <a:rPr lang="pt-BR" sz="2000" dirty="0"/>
              <a:t>Tempo total: </a:t>
            </a:r>
          </a:p>
          <a:p>
            <a:endParaRPr lang="pt-BR" sz="2000" dirty="0"/>
          </a:p>
          <a:p>
            <a:r>
              <a:rPr lang="pt-BR" sz="2000" dirty="0"/>
              <a:t>Melhores </a:t>
            </a:r>
            <a:r>
              <a:rPr lang="pt-BR" sz="2000" dirty="0" err="1"/>
              <a:t>hiperparâmetros</a:t>
            </a:r>
            <a:r>
              <a:rPr lang="pt-BR" sz="2000" dirty="0"/>
              <a:t>:</a:t>
            </a:r>
          </a:p>
          <a:p>
            <a:pPr lvl="1"/>
            <a:r>
              <a:rPr lang="pt-BR" sz="1600" dirty="0"/>
              <a:t>Função de perda: </a:t>
            </a:r>
            <a:r>
              <a:rPr lang="pt-BR" sz="1600" dirty="0" err="1"/>
              <a:t>logloss</a:t>
            </a:r>
            <a:endParaRPr lang="pt-BR" sz="1600" dirty="0"/>
          </a:p>
          <a:p>
            <a:pPr lvl="1"/>
            <a:r>
              <a:rPr lang="pt-BR" sz="1600" dirty="0"/>
              <a:t>Número de árvores no ensemble: 175</a:t>
            </a:r>
          </a:p>
          <a:p>
            <a:pPr lvl="1"/>
            <a:r>
              <a:rPr lang="pt-BR" sz="1600" dirty="0"/>
              <a:t>Regularização L2: 0,00021</a:t>
            </a:r>
          </a:p>
          <a:p>
            <a:pPr lvl="1"/>
            <a:r>
              <a:rPr lang="pt-BR" sz="1600" dirty="0"/>
              <a:t>Regularização L1: 0,08989</a:t>
            </a:r>
          </a:p>
          <a:p>
            <a:pPr lvl="1"/>
            <a:r>
              <a:rPr lang="pt-BR" sz="1600" dirty="0"/>
              <a:t>Profundidade máxima das árvores: 10</a:t>
            </a:r>
          </a:p>
          <a:p>
            <a:pPr lvl="1"/>
            <a:r>
              <a:rPr lang="pt-BR" sz="1600" dirty="0"/>
              <a:t>Passo de aprendizagem: 0,25</a:t>
            </a:r>
          </a:p>
          <a:p>
            <a:pPr lvl="1"/>
            <a:r>
              <a:rPr lang="pt-BR" sz="1600" dirty="0"/>
              <a:t>Fator de poda: 0,2832</a:t>
            </a:r>
          </a:p>
          <a:p>
            <a:pPr lvl="1"/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266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Otimização de </a:t>
            </a:r>
            <a:r>
              <a:rPr lang="pt-BR" b="1" dirty="0" err="1"/>
              <a:t>hiperparâmetros</a:t>
            </a:r>
            <a:r>
              <a:rPr lang="pt-BR" b="1" dirty="0"/>
              <a:t>: </a:t>
            </a:r>
            <a:br>
              <a:rPr lang="pt-BR" b="1" dirty="0"/>
            </a:br>
            <a:r>
              <a:rPr lang="pt-BR" b="1" dirty="0"/>
              <a:t>o que é e por quê?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 é o processo de encontrar os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melhores valores </a:t>
            </a:r>
            <a:r>
              <a:rPr lang="pt-BR" sz="2000" dirty="0"/>
              <a:t>para os </a:t>
            </a:r>
            <a:r>
              <a:rPr lang="pt-BR" sz="2000" dirty="0" err="1"/>
              <a:t>hiperparâmetros</a:t>
            </a:r>
            <a:r>
              <a:rPr lang="pt-BR" sz="2000" dirty="0"/>
              <a:t> de um modelo de aprendizado de máquina.</a:t>
            </a:r>
          </a:p>
          <a:p>
            <a:r>
              <a:rPr lang="pt-BR" sz="2000" dirty="0"/>
              <a:t>Esse processo permite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melhorar o desempenho do modelo </a:t>
            </a:r>
            <a:r>
              <a:rPr lang="pt-BR" sz="2000" dirty="0"/>
              <a:t>ao encontrar uma configuração mais eficiente, além de aumentar a capacidade de generalização e reduzir o consumo de tempo e recursos computacionais.</a:t>
            </a:r>
          </a:p>
          <a:p>
            <a:r>
              <a:rPr lang="pt-BR" sz="2000" dirty="0"/>
              <a:t>Como resultado, 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 pode levar a </a:t>
            </a:r>
            <a:r>
              <a:rPr lang="pt-BR" sz="2000" b="1" dirty="0">
                <a:solidFill>
                  <a:srgbClr val="FF0000"/>
                </a:solidFill>
              </a:rPr>
              <a:t>vantagens de negócio</a:t>
            </a:r>
            <a:r>
              <a:rPr lang="pt-BR" sz="2000" dirty="0"/>
              <a:t>:</a:t>
            </a:r>
          </a:p>
          <a:p>
            <a:pPr lvl="1"/>
            <a:r>
              <a:rPr lang="pt-BR" sz="1600" dirty="0" err="1"/>
              <a:t>Ex</a:t>
            </a:r>
            <a:r>
              <a:rPr lang="pt-BR" sz="1600" dirty="0"/>
              <a:t>: decisões mais precisas, automação mais eficaz e redução de custos operacionais, etc.</a:t>
            </a:r>
          </a:p>
          <a:p>
            <a:endParaRPr lang="pt-BR" sz="2000" u="sng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D52A55-E6A8-EB82-1290-44958A91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09" y="4303491"/>
            <a:ext cx="7074781" cy="200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01A6E-E7FC-B960-2E31-2F790BEAF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B8D75-E9CB-25DF-7AD9-CBE48DBE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E0DEE7-0EAC-00CD-FBFE-2E64C63F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Modelo </a:t>
            </a:r>
            <a:r>
              <a:rPr lang="pt-BR" sz="2000" b="1" dirty="0" err="1"/>
              <a:t>XGBoost</a:t>
            </a:r>
            <a:r>
              <a:rPr lang="pt-BR" sz="2000" b="1" dirty="0"/>
              <a:t> otimizado: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dirty="0"/>
              <a:t>Acurácia: 96%</a:t>
            </a:r>
          </a:p>
          <a:p>
            <a:r>
              <a:rPr lang="pt-BR" sz="2000" dirty="0"/>
              <a:t>Precisão: 96%</a:t>
            </a:r>
          </a:p>
          <a:p>
            <a:r>
              <a:rPr lang="pt-BR" sz="2000" dirty="0"/>
              <a:t>Recall: 96%</a:t>
            </a:r>
          </a:p>
          <a:p>
            <a:r>
              <a:rPr lang="pt-BR" sz="2000" dirty="0"/>
              <a:t>F1-score: 96%</a:t>
            </a:r>
          </a:p>
          <a:p>
            <a:endParaRPr lang="pt-BR" sz="2000" b="1" dirty="0"/>
          </a:p>
          <a:p>
            <a:endParaRPr lang="pt-BR" sz="2000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61DB71-FC57-FE3F-FA99-1746E44A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74" y="1690688"/>
            <a:ext cx="5837426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37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35F32-E6EE-D0B0-4529-0FC51F1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67DAEE6-738C-9D47-AA36-5F0DD9DF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52" y="1825625"/>
            <a:ext cx="880009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924F1-ECE8-DA62-CB2E-16C5CB7B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EF3786-6DF5-1483-3F4A-DB2B9D725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43" y="1825625"/>
            <a:ext cx="733511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54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0B695-65BA-02A1-2DF8-B59C4C1A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9A52A9-C330-D89D-A37E-942829CA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250" y="1825625"/>
            <a:ext cx="871149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20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C20B-BF9B-B931-4871-9ABEAF0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– Classificação binária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5CE3AF-C8DE-6AFB-7036-F9CC5B01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374"/>
            <a:ext cx="12192000" cy="326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86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6D7B9-388E-8391-4276-2A8874FF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Otimização multiobjetivo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D85DC37-89DC-7B61-ECB5-07BAB0CD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Desde a versão 2.0, o </a:t>
            </a:r>
            <a:r>
              <a:rPr lang="pt-BR" sz="2000" dirty="0" err="1"/>
              <a:t>Optuna</a:t>
            </a:r>
            <a:r>
              <a:rPr lang="pt-BR" sz="2000" dirty="0"/>
              <a:t> suporta otimização multiobjetivo.</a:t>
            </a:r>
          </a:p>
          <a:p>
            <a:r>
              <a:rPr lang="pt-BR" sz="2000" dirty="0"/>
              <a:t>Ela permite que os </a:t>
            </a:r>
            <a:r>
              <a:rPr lang="pt-BR" sz="2000" dirty="0" err="1"/>
              <a:t>hiperparâmetros</a:t>
            </a:r>
            <a:r>
              <a:rPr lang="pt-BR" sz="2000" dirty="0"/>
              <a:t> sejam otimizados considerando mais de uma métrica simultaneamente, por exemplo, acurácia e tempo de inferência.</a:t>
            </a:r>
          </a:p>
          <a:p>
            <a:r>
              <a:rPr lang="pt-BR" sz="2000" dirty="0"/>
              <a:t>A otimização multiobjetivo é baseada no conceito de fronteira de Pareto, que representa o conjunto das melhores soluções  não dominadas por outras.</a:t>
            </a:r>
          </a:p>
          <a:p>
            <a:r>
              <a:rPr lang="pt-BR" sz="2000" dirty="0"/>
              <a:t>Na imagem, as bolinhas vermelhas representam a fronteira de Pareto em um exemplo onde o objetivo é minimizar ambas as métricas.</a:t>
            </a:r>
          </a:p>
          <a:p>
            <a:endParaRPr lang="pt-BR" sz="2000" dirty="0"/>
          </a:p>
        </p:txBody>
      </p:sp>
      <p:pic>
        <p:nvPicPr>
          <p:cNvPr id="7" name="Imagem 6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7C87DF1E-AAD6-A315-AFAD-AF2346202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040" y="1825625"/>
            <a:ext cx="52119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F33AB-5509-93F6-8451-53998F94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Paralelismo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81D69F0-686E-5191-3E07-41433EEFB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suporta paralelismo dos tipos:</a:t>
            </a:r>
          </a:p>
          <a:p>
            <a:pPr lvl="1"/>
            <a:r>
              <a:rPr lang="pt-BR" sz="1600" dirty="0" err="1"/>
              <a:t>Multi-threading</a:t>
            </a:r>
            <a:r>
              <a:rPr lang="pt-BR" sz="1600" dirty="0"/>
              <a:t>: Mesma máquina, vários threads no mesmo processo Python</a:t>
            </a:r>
          </a:p>
          <a:p>
            <a:pPr lvl="1"/>
            <a:r>
              <a:rPr lang="pt-BR" sz="1600" dirty="0" err="1"/>
              <a:t>Multi-processo</a:t>
            </a:r>
            <a:r>
              <a:rPr lang="pt-BR" sz="1600" dirty="0"/>
              <a:t>: Mesma máquina, vários processos Python paralelos</a:t>
            </a:r>
          </a:p>
          <a:p>
            <a:pPr lvl="1"/>
            <a:r>
              <a:rPr lang="pt-BR" sz="1600" dirty="0" err="1"/>
              <a:t>Multi-máquina</a:t>
            </a:r>
            <a:r>
              <a:rPr lang="pt-BR" sz="1600" dirty="0"/>
              <a:t> (distribuído): várias máquinas em cluster</a:t>
            </a:r>
          </a:p>
          <a:p>
            <a:endParaRPr lang="pt-BR" sz="2000" dirty="0"/>
          </a:p>
          <a:p>
            <a:r>
              <a:rPr lang="pt-BR" sz="2000" dirty="0"/>
              <a:t>No paralelismo, vários Workers são instanciados e executados ao mesmo tempo, o que possibilita realizar vários </a:t>
            </a:r>
            <a:r>
              <a:rPr lang="pt-BR" sz="2000" dirty="0" err="1"/>
              <a:t>trials</a:t>
            </a:r>
            <a:r>
              <a:rPr lang="pt-BR" sz="2000" dirty="0"/>
              <a:t> simultaneamente.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26125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08C89-E3FE-F62D-1A98-0DFD2A57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Persistência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DF0C21C-60DC-4715-2EFE-FECD80C3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permite salvar os resultados dos seus estudos/</a:t>
            </a:r>
            <a:r>
              <a:rPr lang="pt-BR" sz="2000" dirty="0" err="1"/>
              <a:t>trials</a:t>
            </a:r>
            <a:r>
              <a:rPr lang="pt-BR" sz="2000" dirty="0"/>
              <a:t> de forma que seja possível:</a:t>
            </a:r>
          </a:p>
          <a:p>
            <a:pPr lvl="1"/>
            <a:r>
              <a:rPr lang="pt-BR" sz="1600" dirty="0"/>
              <a:t>Retomar a otimização mais tarde.</a:t>
            </a:r>
          </a:p>
          <a:p>
            <a:pPr lvl="1"/>
            <a:r>
              <a:rPr lang="pt-BR" sz="1600" dirty="0"/>
              <a:t>Rodar </a:t>
            </a:r>
            <a:r>
              <a:rPr lang="pt-BR" sz="1600" dirty="0" err="1"/>
              <a:t>trials</a:t>
            </a:r>
            <a:r>
              <a:rPr lang="pt-BR" sz="1600" dirty="0"/>
              <a:t> em paralelo (vários processos acessando o mesmo estudo).</a:t>
            </a:r>
          </a:p>
          <a:p>
            <a:pPr lvl="1"/>
            <a:r>
              <a:rPr lang="pt-BR" sz="1600" dirty="0"/>
              <a:t>Analisar os resultados depois (relatórios, visualizações).</a:t>
            </a:r>
          </a:p>
          <a:p>
            <a:pPr lvl="1"/>
            <a:r>
              <a:rPr lang="pt-BR" sz="1600" dirty="0"/>
              <a:t>Garantir que os dados não sejam perdidos se o script for interrompido.</a:t>
            </a:r>
          </a:p>
          <a:p>
            <a:endParaRPr lang="pt-BR" sz="2000" dirty="0"/>
          </a:p>
          <a:p>
            <a:r>
              <a:rPr lang="pt-BR" sz="2000" dirty="0"/>
              <a:t>Para isso, é necessário ter configurado um banco de dados a parte.</a:t>
            </a:r>
          </a:p>
        </p:txBody>
      </p:sp>
    </p:spTree>
    <p:extLst>
      <p:ext uri="{BB962C8B-B14F-4D97-AF65-F5344CB8AC3E}">
        <p14:creationId xmlns:p14="http://schemas.microsoft.com/office/powerpoint/2010/main" val="389026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018F7-2116-08B8-5DFE-FAA19C4C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Link para o quiz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5E2032-04D9-1D5D-0CAC-E696529E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https://forms.gle/oZfSZA71RD5UbYHj9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1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05882-D238-8578-3085-F8E4B4B7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são </a:t>
            </a:r>
            <a:r>
              <a:rPr lang="pt-BR" b="1" dirty="0" err="1"/>
              <a:t>hiperparâmetros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238E0-15D1-C59B-F3B4-480D15B62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Em aprendizado de máquina, </a:t>
            </a:r>
            <a:r>
              <a:rPr lang="pt-BR" sz="2000" dirty="0" err="1"/>
              <a:t>hiperparâmetros</a:t>
            </a:r>
            <a:r>
              <a:rPr lang="pt-BR" sz="2000" dirty="0"/>
              <a:t> são parâmetros cujos valores são definidos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antes do início do processo de treinamento</a:t>
            </a:r>
            <a:r>
              <a:rPr lang="pt-BR" sz="2000" dirty="0"/>
              <a:t> do modelo. Eles possuem a função de controlar o processo de aprendizagem.</a:t>
            </a:r>
          </a:p>
          <a:p>
            <a:r>
              <a:rPr lang="pt-BR" sz="2000" dirty="0"/>
              <a:t>Já os valores dos outros parâmetros são definidos ao longo do treinamento do modelo.</a:t>
            </a:r>
          </a:p>
          <a:p>
            <a:pPr marL="0" indent="0">
              <a:buNone/>
            </a:pPr>
            <a:r>
              <a:rPr lang="pt-BR" sz="2000" dirty="0"/>
              <a:t>Exemplos de </a:t>
            </a:r>
            <a:r>
              <a:rPr lang="pt-BR" sz="2000" dirty="0" err="1"/>
              <a:t>hiperparâmetros</a:t>
            </a:r>
            <a:r>
              <a:rPr lang="pt-BR" sz="2000" dirty="0"/>
              <a:t>:</a:t>
            </a:r>
          </a:p>
          <a:p>
            <a:pPr lvl="1"/>
            <a:r>
              <a:rPr lang="pt-BR" sz="1600" dirty="0"/>
              <a:t>Passo de aprendizagem</a:t>
            </a:r>
          </a:p>
          <a:p>
            <a:pPr lvl="1"/>
            <a:r>
              <a:rPr lang="pt-BR" sz="1600" dirty="0"/>
              <a:t>Número de épocas de treinamento</a:t>
            </a:r>
          </a:p>
          <a:p>
            <a:pPr lvl="1"/>
            <a:r>
              <a:rPr lang="pt-BR" sz="1600" dirty="0"/>
              <a:t>Fatores de regularização</a:t>
            </a:r>
          </a:p>
          <a:p>
            <a:pPr lvl="1"/>
            <a:r>
              <a:rPr lang="pt-BR" sz="1600" dirty="0"/>
              <a:t>Função de ativação</a:t>
            </a:r>
          </a:p>
          <a:p>
            <a:pPr lvl="1"/>
            <a:r>
              <a:rPr lang="pt-BR" sz="1600" dirty="0"/>
              <a:t>Número de estimadores (ensemble)</a:t>
            </a:r>
          </a:p>
        </p:txBody>
      </p:sp>
    </p:spTree>
    <p:extLst>
      <p:ext uri="{BB962C8B-B14F-4D97-AF65-F5344CB8AC3E}">
        <p14:creationId xmlns:p14="http://schemas.microsoft.com/office/powerpoint/2010/main" val="54989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AKIBA, </a:t>
            </a:r>
            <a:r>
              <a:rPr lang="pt-BR" sz="2000" dirty="0" err="1"/>
              <a:t>Takuya</a:t>
            </a:r>
            <a:r>
              <a:rPr lang="pt-BR" sz="2000" dirty="0"/>
              <a:t>; SANO, </a:t>
            </a:r>
            <a:r>
              <a:rPr lang="pt-BR" sz="2000" dirty="0" err="1"/>
              <a:t>Shotaro</a:t>
            </a:r>
            <a:r>
              <a:rPr lang="pt-BR" sz="2000" dirty="0"/>
              <a:t>; YANASE, Toshihiko; OHTA, </a:t>
            </a:r>
            <a:r>
              <a:rPr lang="pt-BR" sz="2000" dirty="0" err="1"/>
              <a:t>Takeru</a:t>
            </a:r>
            <a:r>
              <a:rPr lang="pt-BR" sz="2000" dirty="0"/>
              <a:t>; KOYAMA, </a:t>
            </a:r>
            <a:r>
              <a:rPr lang="pt-BR" sz="2000" dirty="0" err="1"/>
              <a:t>Masanori</a:t>
            </a:r>
            <a:r>
              <a:rPr lang="pt-BR" sz="2000" dirty="0"/>
              <a:t>. </a:t>
            </a:r>
            <a:r>
              <a:rPr lang="pt-BR" sz="2000" dirty="0" err="1"/>
              <a:t>Optuna</a:t>
            </a:r>
            <a:r>
              <a:rPr lang="pt-BR" sz="2000" dirty="0"/>
              <a:t>: A Next-</a:t>
            </a:r>
            <a:r>
              <a:rPr lang="pt-BR" sz="2000" dirty="0" err="1"/>
              <a:t>generation</a:t>
            </a:r>
            <a:r>
              <a:rPr lang="pt-BR" sz="2000" dirty="0"/>
              <a:t> </a:t>
            </a:r>
            <a:r>
              <a:rPr lang="pt-BR" sz="2000" dirty="0" err="1"/>
              <a:t>Hyperparameter</a:t>
            </a:r>
            <a:r>
              <a:rPr lang="pt-BR" sz="2000" dirty="0"/>
              <a:t> </a:t>
            </a:r>
            <a:r>
              <a:rPr lang="pt-BR" sz="2000" dirty="0" err="1"/>
              <a:t>Optimization</a:t>
            </a:r>
            <a:r>
              <a:rPr lang="pt-BR" sz="2000" dirty="0"/>
              <a:t> Framework. 2019. </a:t>
            </a:r>
            <a:r>
              <a:rPr lang="pt-BR" sz="2000" dirty="0" err="1"/>
              <a:t>Preprint</a:t>
            </a:r>
            <a:r>
              <a:rPr lang="pt-BR" sz="2000" dirty="0"/>
              <a:t> (arXiv:1907.10902) — Disponível em: </a:t>
            </a:r>
            <a:r>
              <a:rPr lang="pt-BR" sz="2000" dirty="0">
                <a:hlinkClick r:id="rId2"/>
              </a:rPr>
              <a:t>https://arxiv.org/</a:t>
            </a:r>
            <a:r>
              <a:rPr lang="pt-BR" sz="2000" dirty="0" err="1">
                <a:hlinkClick r:id="rId2"/>
              </a:rPr>
              <a:t>abs</a:t>
            </a:r>
            <a:r>
              <a:rPr lang="pt-BR" sz="2000" dirty="0">
                <a:hlinkClick r:id="rId2"/>
              </a:rPr>
              <a:t>/1907.10902</a:t>
            </a:r>
            <a:r>
              <a:rPr lang="pt-BR" sz="2000" dirty="0"/>
              <a:t>. Acesso em: 19 set. 2025.</a:t>
            </a:r>
          </a:p>
          <a:p>
            <a:r>
              <a:rPr lang="pt-BR" sz="2000" dirty="0"/>
              <a:t>OPTUNA </a:t>
            </a:r>
            <a:r>
              <a:rPr lang="pt-BR" sz="2000" dirty="0" err="1"/>
              <a:t>Contributors</a:t>
            </a:r>
            <a:r>
              <a:rPr lang="pt-BR" sz="2000" dirty="0"/>
              <a:t>. </a:t>
            </a:r>
            <a:r>
              <a:rPr lang="pt-BR" sz="2000" i="1" dirty="0" err="1"/>
              <a:t>Optuna</a:t>
            </a:r>
            <a:r>
              <a:rPr lang="pt-BR" sz="2000" i="1" dirty="0"/>
              <a:t>: A </a:t>
            </a:r>
            <a:r>
              <a:rPr lang="pt-BR" sz="2000" i="1" dirty="0" err="1"/>
              <a:t>hyperparameter</a:t>
            </a:r>
            <a:r>
              <a:rPr lang="pt-BR" sz="2000" i="1" dirty="0"/>
              <a:t> </a:t>
            </a:r>
            <a:r>
              <a:rPr lang="pt-BR" sz="2000" i="1" dirty="0" err="1"/>
              <a:t>optimization</a:t>
            </a:r>
            <a:r>
              <a:rPr lang="pt-BR" sz="2000" i="1" dirty="0"/>
              <a:t> framework</a:t>
            </a:r>
            <a:r>
              <a:rPr lang="pt-BR" sz="2000" dirty="0"/>
              <a:t> [Versão 4.5.0]. Disponível em: </a:t>
            </a:r>
            <a:r>
              <a:rPr lang="pt-BR" sz="2000" dirty="0">
                <a:hlinkClick r:id="rId3"/>
              </a:rPr>
              <a:t>https://optuna.readthedocs.io/</a:t>
            </a:r>
            <a:r>
              <a:rPr lang="pt-BR" sz="2000" dirty="0" err="1">
                <a:hlinkClick r:id="rId3"/>
              </a:rPr>
              <a:t>en</a:t>
            </a:r>
            <a:r>
              <a:rPr lang="pt-BR" sz="2000" dirty="0">
                <a:hlinkClick r:id="rId3"/>
              </a:rPr>
              <a:t>/</a:t>
            </a:r>
            <a:r>
              <a:rPr lang="pt-BR" sz="2000" dirty="0" err="1">
                <a:hlinkClick r:id="rId3"/>
              </a:rPr>
              <a:t>stable</a:t>
            </a:r>
            <a:r>
              <a:rPr lang="pt-BR" sz="2000" dirty="0">
                <a:hlinkClick r:id="rId3"/>
              </a:rPr>
              <a:t>/index.html</a:t>
            </a:r>
            <a:r>
              <a:rPr lang="pt-BR" sz="2000" dirty="0"/>
              <a:t>. Acesso em: 19 set. 2025.</a:t>
            </a:r>
          </a:p>
          <a:p>
            <a:r>
              <a:rPr lang="pt-BR" sz="2000" dirty="0"/>
              <a:t>SCIPY. </a:t>
            </a:r>
            <a:r>
              <a:rPr lang="pt-BR" sz="2000" i="1" dirty="0" err="1"/>
              <a:t>Optuna</a:t>
            </a:r>
            <a:r>
              <a:rPr lang="pt-BR" sz="2000" i="1" dirty="0"/>
              <a:t>: A Define </a:t>
            </a:r>
            <a:r>
              <a:rPr lang="pt-BR" sz="2000" i="1" dirty="0" err="1"/>
              <a:t>by</a:t>
            </a:r>
            <a:r>
              <a:rPr lang="pt-BR" sz="2000" i="1" dirty="0"/>
              <a:t> </a:t>
            </a:r>
            <a:r>
              <a:rPr lang="pt-BR" sz="2000" i="1" dirty="0" err="1"/>
              <a:t>Run</a:t>
            </a:r>
            <a:r>
              <a:rPr lang="pt-BR" sz="2000" i="1" dirty="0"/>
              <a:t> </a:t>
            </a:r>
            <a:r>
              <a:rPr lang="pt-BR" sz="2000" i="1" dirty="0" err="1"/>
              <a:t>Hyperparameter</a:t>
            </a:r>
            <a:r>
              <a:rPr lang="pt-BR" sz="2000" i="1" dirty="0"/>
              <a:t> </a:t>
            </a:r>
            <a:r>
              <a:rPr lang="pt-BR" sz="2000" i="1" dirty="0" err="1"/>
              <a:t>Optimization</a:t>
            </a:r>
            <a:r>
              <a:rPr lang="pt-BR" sz="2000" i="1" dirty="0"/>
              <a:t> Framework</a:t>
            </a:r>
            <a:r>
              <a:rPr lang="pt-BR" sz="2000" dirty="0"/>
              <a:t> [vídeo]. YouTube, 2019. Disponível em: </a:t>
            </a:r>
            <a:r>
              <a:rPr lang="pt-BR" sz="2000" dirty="0">
                <a:hlinkClick r:id="rId4"/>
              </a:rPr>
              <a:t>https://www.youtube.com/</a:t>
            </a:r>
            <a:r>
              <a:rPr lang="pt-BR" sz="2000" dirty="0" err="1">
                <a:hlinkClick r:id="rId4"/>
              </a:rPr>
              <a:t>watch?v</a:t>
            </a:r>
            <a:r>
              <a:rPr lang="pt-BR" sz="2000" dirty="0">
                <a:hlinkClick r:id="rId4"/>
              </a:rPr>
              <a:t>=J_aymk4YXhg</a:t>
            </a:r>
            <a:r>
              <a:rPr lang="pt-BR" sz="2000" dirty="0"/>
              <a:t>. Acesso em: 19 set. 2025.</a:t>
            </a:r>
          </a:p>
          <a:p>
            <a:r>
              <a:rPr lang="pt-BR" sz="2000" dirty="0"/>
              <a:t>AUTO‑TUNING HYPERPARAMETERS WITH OPTUNA AND PYTORCH [vídeo]. YouTube. Disponível em: </a:t>
            </a:r>
            <a:r>
              <a:rPr lang="pt-BR" sz="2000" dirty="0">
                <a:hlinkClick r:id="rId5"/>
              </a:rPr>
              <a:t>https://www.youtube.com/</a:t>
            </a:r>
            <a:r>
              <a:rPr lang="pt-BR" sz="2000" dirty="0" err="1">
                <a:hlinkClick r:id="rId5"/>
              </a:rPr>
              <a:t>watch?v</a:t>
            </a:r>
            <a:r>
              <a:rPr lang="pt-BR" sz="2000" dirty="0">
                <a:hlinkClick r:id="rId5"/>
              </a:rPr>
              <a:t>=P6NwZVl8ttc</a:t>
            </a:r>
            <a:r>
              <a:rPr lang="pt-BR" sz="2000" dirty="0"/>
              <a:t>. Acesso em: 19 set. 2025.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88FD4-7401-9CF4-7969-992D1274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Evolução dos otimizadores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BA387-547B-D88A-A962-DA988503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8189" cy="4351338"/>
          </a:xfrm>
        </p:spPr>
        <p:txBody>
          <a:bodyPr>
            <a:normAutofit/>
          </a:bodyPr>
          <a:lstStyle/>
          <a:p>
            <a:r>
              <a:rPr lang="pt-BR" sz="2000" dirty="0"/>
              <a:t>Historicamente, 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 começou com métodos simples, como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Grid Search </a:t>
            </a:r>
            <a:r>
              <a:rPr lang="pt-BR" sz="2000" dirty="0"/>
              <a:t>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Random Search</a:t>
            </a:r>
            <a:r>
              <a:rPr lang="pt-BR" sz="2000" dirty="0"/>
              <a:t>. </a:t>
            </a:r>
          </a:p>
          <a:p>
            <a:endParaRPr lang="pt-BR" sz="2000" dirty="0"/>
          </a:p>
          <a:p>
            <a:r>
              <a:rPr lang="pt-BR" sz="2000" dirty="0"/>
              <a:t>Posteriormente, surgiram abordagens mais inteligentes como a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Otimização Bayesiana</a:t>
            </a:r>
            <a:r>
              <a:rPr lang="pt-BR" sz="2000" dirty="0"/>
              <a:t>, inicialmente com o modelo Gaussian </a:t>
            </a:r>
            <a:r>
              <a:rPr lang="pt-BR" sz="2000" dirty="0" err="1"/>
              <a:t>Process</a:t>
            </a:r>
            <a:r>
              <a:rPr lang="pt-BR" sz="2000" dirty="0"/>
              <a:t> (GP) e, depois, com algoritmos mais escaláveis como o </a:t>
            </a:r>
            <a:r>
              <a:rPr lang="pt-BR" sz="2000" dirty="0" err="1"/>
              <a:t>Tree-structured</a:t>
            </a:r>
            <a:r>
              <a:rPr lang="pt-BR" sz="2000" dirty="0"/>
              <a:t> </a:t>
            </a:r>
            <a:r>
              <a:rPr lang="pt-BR" sz="2000" dirty="0" err="1"/>
              <a:t>Parzen</a:t>
            </a:r>
            <a:r>
              <a:rPr lang="pt-BR" sz="2000" dirty="0"/>
              <a:t> </a:t>
            </a:r>
            <a:r>
              <a:rPr lang="pt-BR" sz="2000" dirty="0" err="1"/>
              <a:t>Estimator</a:t>
            </a:r>
            <a:r>
              <a:rPr lang="pt-BR" sz="2000" dirty="0"/>
              <a:t> (TPE).</a:t>
            </a:r>
          </a:p>
          <a:p>
            <a:endParaRPr lang="pt-BR" sz="2000" dirty="0"/>
          </a:p>
          <a:p>
            <a:r>
              <a:rPr lang="pt-BR" sz="2000" dirty="0"/>
              <a:t>Atualmente, existem frameworks modernos que se baseiam na Otimização Bayesiana e agregam diversos recursos e funcionalidades, tornando-se ferramentas avançadas para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, como o </a:t>
            </a:r>
            <a:r>
              <a:rPr lang="pt-BR" sz="2000" b="1" dirty="0" err="1">
                <a:solidFill>
                  <a:srgbClr val="7030A0"/>
                </a:solidFill>
              </a:rPr>
              <a:t>Optuna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78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E89F-A03D-0936-9481-F0BE1C2D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Evolução dos otimizadores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2C9C4-73DC-8477-41AE-0F7C8A84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55105" cy="4779712"/>
          </a:xfrm>
        </p:spPr>
        <p:txBody>
          <a:bodyPr>
            <a:normAutofit/>
          </a:bodyPr>
          <a:lstStyle/>
          <a:p>
            <a:r>
              <a:rPr lang="en-US" sz="2000" b="1" dirty="0"/>
              <a:t>Grid Search: </a:t>
            </a:r>
            <a:r>
              <a:rPr lang="en-US" sz="2000" dirty="0"/>
              <a:t>Testa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todas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as </a:t>
            </a:r>
            <a:r>
              <a:rPr lang="en-US" sz="2000" b="1" dirty="0" err="1">
                <a:solidFill>
                  <a:schemeClr val="accent5">
                    <a:lumMod val="75000"/>
                  </a:schemeClr>
                </a:solidFill>
              </a:rPr>
              <a:t>combinações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possíveis</a:t>
            </a:r>
            <a:r>
              <a:rPr lang="en-US" sz="2000" dirty="0"/>
              <a:t> </a:t>
            </a:r>
            <a:r>
              <a:rPr lang="en-US" sz="2000" dirty="0" err="1"/>
              <a:t>dentro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grade </a:t>
            </a:r>
            <a:r>
              <a:rPr lang="en-US" sz="2000" dirty="0" err="1"/>
              <a:t>definida</a:t>
            </a:r>
            <a:r>
              <a:rPr lang="en-US" sz="2000" dirty="0"/>
              <a:t>.</a:t>
            </a:r>
          </a:p>
          <a:p>
            <a:pPr lvl="1"/>
            <a:r>
              <a:rPr lang="en-US" sz="1600" dirty="0" err="1"/>
              <a:t>Vantagem</a:t>
            </a:r>
            <a:r>
              <a:rPr lang="en-US" sz="1600" dirty="0"/>
              <a:t>: </a:t>
            </a:r>
            <a:r>
              <a:rPr lang="en-US" sz="1600" dirty="0" err="1"/>
              <a:t>simplicidade</a:t>
            </a:r>
            <a:endParaRPr lang="en-US" sz="1600" dirty="0"/>
          </a:p>
          <a:p>
            <a:pPr lvl="1"/>
            <a:r>
              <a:rPr lang="en-US" sz="1600" dirty="0" err="1"/>
              <a:t>Desvantagem</a:t>
            </a:r>
            <a:r>
              <a:rPr lang="en-US" sz="1600" dirty="0"/>
              <a:t>: alto </a:t>
            </a:r>
            <a:r>
              <a:rPr lang="en-US" sz="1600" dirty="0" err="1"/>
              <a:t>custo</a:t>
            </a:r>
            <a:r>
              <a:rPr lang="en-US" sz="1600" dirty="0"/>
              <a:t> </a:t>
            </a:r>
            <a:r>
              <a:rPr lang="en-US" sz="1600" dirty="0" err="1"/>
              <a:t>computacional</a:t>
            </a:r>
            <a:endParaRPr lang="en-US" sz="1600" dirty="0"/>
          </a:p>
          <a:p>
            <a:r>
              <a:rPr lang="en-US" sz="2000" b="1" dirty="0"/>
              <a:t>Random Search: </a:t>
            </a:r>
            <a:r>
              <a:rPr lang="pt-BR" sz="2000" dirty="0"/>
              <a:t>Escolhe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combinações aleatórias</a:t>
            </a:r>
            <a:r>
              <a:rPr lang="pt-BR" sz="2000" b="1" dirty="0"/>
              <a:t> </a:t>
            </a:r>
            <a:r>
              <a:rPr lang="pt-BR" sz="2000" dirty="0"/>
              <a:t>dentro dos intervalos da grade.</a:t>
            </a:r>
          </a:p>
          <a:p>
            <a:pPr lvl="1"/>
            <a:r>
              <a:rPr lang="pt-BR" sz="1600" dirty="0"/>
              <a:t>Vantagem: mais eficiente que o GS</a:t>
            </a:r>
          </a:p>
          <a:p>
            <a:pPr lvl="1"/>
            <a:r>
              <a:rPr lang="pt-BR" sz="1600" dirty="0"/>
              <a:t>Desvantagem: depende de “sorte”</a:t>
            </a:r>
            <a:endParaRPr lang="en-US" sz="1600" dirty="0"/>
          </a:p>
          <a:p>
            <a:r>
              <a:rPr lang="en-US" sz="2000" b="1" dirty="0"/>
              <a:t>Bayesian Search: </a:t>
            </a:r>
            <a:r>
              <a:rPr lang="pt-BR" sz="2000" dirty="0"/>
              <a:t>Constrói um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modelo probabilístico da função objetivo</a:t>
            </a:r>
            <a:r>
              <a:rPr lang="pt-BR" sz="2000" dirty="0"/>
              <a:t>, tipicamente com Processo Gaussiano,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2000" dirty="0"/>
              <a:t>e o utiliza para orientar a próxima combinação a se testar.</a:t>
            </a:r>
          </a:p>
          <a:p>
            <a:pPr lvl="1"/>
            <a:r>
              <a:rPr lang="pt-BR" sz="1600" dirty="0"/>
              <a:t>Vantagem: inteligente, mais eficiente</a:t>
            </a:r>
          </a:p>
          <a:p>
            <a:pPr lvl="1"/>
            <a:r>
              <a:rPr lang="pt-BR" sz="1600" dirty="0"/>
              <a:t>Desvantagem: escala mal com muitos </a:t>
            </a:r>
            <a:r>
              <a:rPr lang="pt-BR" sz="1600" dirty="0" err="1"/>
              <a:t>hiperparâmetros</a:t>
            </a:r>
            <a:r>
              <a:rPr lang="pt-BR" sz="1600" dirty="0"/>
              <a:t>, dificuldade com espaços condicionais (se A, então testar B)</a:t>
            </a:r>
          </a:p>
        </p:txBody>
      </p:sp>
      <p:pic>
        <p:nvPicPr>
          <p:cNvPr id="5" name="Picture 2" descr="Bayesian Optimization: How to calibrate the hyper-parameters of  computationally expensive models? | by Jesus Solano | Rappi Tech">
            <a:extLst>
              <a:ext uri="{FF2B5EF4-FFF2-40B4-BE49-F238E27FC236}">
                <a16:creationId xmlns:a16="http://schemas.microsoft.com/office/drawing/2014/main" id="{9A4885FA-FBA2-7ADC-C73B-E7F731E8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4" y="2806123"/>
            <a:ext cx="4760496" cy="281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5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9B50B-4B9C-D279-3DF9-CD116097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Evolução dos otimizadores – </a:t>
            </a:r>
            <a:r>
              <a:rPr lang="pt-BR" b="1" dirty="0" err="1"/>
              <a:t>Optuna</a:t>
            </a:r>
            <a:r>
              <a:rPr lang="pt-BR" b="1" dirty="0"/>
              <a:t>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519A4-6E8E-910A-FDAF-4E0C5B86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9926" cy="4351338"/>
          </a:xfrm>
        </p:spPr>
        <p:txBody>
          <a:bodyPr>
            <a:normAutofit/>
          </a:bodyPr>
          <a:lstStyle/>
          <a:p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é uma biblioteca moderna para otimização de </a:t>
            </a:r>
            <a:r>
              <a:rPr lang="pt-BR" sz="2000" dirty="0" err="1"/>
              <a:t>hiperparâmetros</a:t>
            </a:r>
            <a:r>
              <a:rPr lang="pt-BR" sz="2000" dirty="0"/>
              <a:t>.</a:t>
            </a:r>
          </a:p>
          <a:p>
            <a:r>
              <a:rPr lang="pt-BR" sz="2000" dirty="0"/>
              <a:t>Baseada em Otimização Bayesiana, com suporte a múltiplos métodos de amostragem.</a:t>
            </a:r>
          </a:p>
          <a:p>
            <a:r>
              <a:rPr lang="pt-BR" sz="2000" dirty="0"/>
              <a:t>Suporta </a:t>
            </a:r>
            <a:r>
              <a:rPr lang="pt-BR" sz="2000" dirty="0" err="1"/>
              <a:t>pruning</a:t>
            </a:r>
            <a:r>
              <a:rPr lang="pt-BR" sz="2000" dirty="0"/>
              <a:t> (interrupção de tentativas pouco promissoras).</a:t>
            </a:r>
          </a:p>
          <a:p>
            <a:r>
              <a:rPr lang="pt-BR" sz="2000" dirty="0"/>
              <a:t>Oferece otimização multiobjetivo, ideal para problemas com múltiplas métricas.</a:t>
            </a:r>
          </a:p>
          <a:p>
            <a:r>
              <a:rPr lang="pt-BR" sz="2000" dirty="0"/>
              <a:t>Permite integração com outras bibliotecas de ML (</a:t>
            </a:r>
            <a:r>
              <a:rPr lang="pt-BR" sz="2000" dirty="0" err="1"/>
              <a:t>scikit-learn</a:t>
            </a:r>
            <a:r>
              <a:rPr lang="pt-BR" sz="2000" dirty="0"/>
              <a:t>, </a:t>
            </a:r>
            <a:r>
              <a:rPr lang="pt-BR" sz="2000" dirty="0" err="1"/>
              <a:t>PyTorch</a:t>
            </a:r>
            <a:r>
              <a:rPr lang="pt-BR" sz="2000" dirty="0"/>
              <a:t>, </a:t>
            </a:r>
            <a:r>
              <a:rPr lang="pt-BR" sz="2000" dirty="0" err="1"/>
              <a:t>XGBoost</a:t>
            </a:r>
            <a:r>
              <a:rPr lang="pt-BR" sz="2000" dirty="0"/>
              <a:t>, </a:t>
            </a:r>
            <a:r>
              <a:rPr lang="pt-BR" sz="2000" dirty="0" err="1"/>
              <a:t>LightGBM</a:t>
            </a:r>
            <a:r>
              <a:rPr lang="pt-BR" sz="2000" dirty="0"/>
              <a:t>, </a:t>
            </a:r>
            <a:r>
              <a:rPr lang="pt-BR" sz="2000" dirty="0" err="1"/>
              <a:t>Keras</a:t>
            </a:r>
            <a:r>
              <a:rPr lang="pt-BR" sz="2000" dirty="0"/>
              <a:t>).</a:t>
            </a:r>
          </a:p>
          <a:p>
            <a:r>
              <a:rPr lang="pt-BR" sz="2000" dirty="0"/>
              <a:t>Possui um dashboard interativo, com visualização em tempo real de métricas, progresso e gráficos.</a:t>
            </a:r>
          </a:p>
          <a:p>
            <a:r>
              <a:rPr lang="pt-BR" sz="2000" dirty="0"/>
              <a:t>Suporta execução paralela e distribuída e possui recursos robustos para persistência.</a:t>
            </a:r>
          </a:p>
        </p:txBody>
      </p:sp>
      <p:pic>
        <p:nvPicPr>
          <p:cNvPr id="4099" name="Picture 3" descr="Optuna: A hyperparameter optimization framework — Optuna 4.5.0 documentation">
            <a:extLst>
              <a:ext uri="{FF2B5EF4-FFF2-40B4-BE49-F238E27FC236}">
                <a16:creationId xmlns:a16="http://schemas.microsoft.com/office/drawing/2014/main" id="{6FB3E232-E7B0-7E90-4E52-B31F3E09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042" y="5316223"/>
            <a:ext cx="4098758" cy="8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78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D1FEC-94A6-3FC6-39C6-F16E0306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Função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2C0607-53F1-4DE3-5861-3CD862FD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processo de otimização de </a:t>
            </a:r>
            <a:r>
              <a:rPr lang="pt-BR" sz="2000" dirty="0" err="1"/>
              <a:t>hiperparâmetros</a:t>
            </a:r>
            <a:r>
              <a:rPr lang="pt-BR" sz="2000" dirty="0"/>
              <a:t> no </a:t>
            </a:r>
            <a:r>
              <a:rPr lang="pt-BR" sz="2000" b="1" dirty="0" err="1"/>
              <a:t>Optuna</a:t>
            </a:r>
            <a:r>
              <a:rPr lang="pt-BR" sz="2000" dirty="0"/>
              <a:t> é guiado por uma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função objetivo</a:t>
            </a:r>
            <a:r>
              <a:rPr lang="pt-BR" sz="2000" dirty="0"/>
              <a:t>, que define a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métrica a ser otimizada</a:t>
            </a:r>
            <a:r>
              <a:rPr lang="pt-BR" sz="2000" dirty="0"/>
              <a:t>.</a:t>
            </a:r>
          </a:p>
          <a:p>
            <a:r>
              <a:rPr lang="pt-BR" sz="2000" dirty="0"/>
              <a:t>Essa função é especificada pelo usuário e é chamada em cada </a:t>
            </a:r>
            <a:r>
              <a:rPr lang="pt-BR" sz="2000" dirty="0" err="1"/>
              <a:t>trial</a:t>
            </a:r>
            <a:r>
              <a:rPr lang="pt-BR" sz="2000" dirty="0"/>
              <a:t> (teste de </a:t>
            </a:r>
            <a:r>
              <a:rPr lang="pt-BR" sz="2000" dirty="0" err="1"/>
              <a:t>hiperparâmetros</a:t>
            </a:r>
            <a:r>
              <a:rPr lang="pt-BR" sz="2000" dirty="0"/>
              <a:t>).</a:t>
            </a:r>
          </a:p>
          <a:p>
            <a:r>
              <a:rPr lang="pt-BR" sz="2000" dirty="0"/>
              <a:t>A métrica retornada pela função está diretamente relacionada ao </a:t>
            </a:r>
            <a:r>
              <a:rPr lang="pt-BR" sz="2000" b="1" dirty="0"/>
              <a:t>modelo utilizado</a:t>
            </a:r>
            <a:r>
              <a:rPr lang="pt-BR" sz="2000" dirty="0"/>
              <a:t>:</a:t>
            </a:r>
          </a:p>
          <a:p>
            <a:pPr lvl="1"/>
            <a:r>
              <a:rPr lang="pt-BR" sz="1600" dirty="0"/>
              <a:t>Em modelos de </a:t>
            </a:r>
            <a:r>
              <a:rPr lang="pt-BR" sz="1600" b="1" dirty="0"/>
              <a:t>regressão</a:t>
            </a:r>
            <a:r>
              <a:rPr lang="pt-BR" sz="1600" dirty="0"/>
              <a:t>, ela pode avaliar métricas como o </a:t>
            </a:r>
            <a:r>
              <a:rPr lang="pt-BR" sz="1600" b="1" dirty="0"/>
              <a:t>erro quadrático médio (RMSE)</a:t>
            </a:r>
            <a:r>
              <a:rPr lang="pt-BR" sz="1600" dirty="0"/>
              <a:t>.</a:t>
            </a:r>
          </a:p>
          <a:p>
            <a:pPr lvl="1"/>
            <a:r>
              <a:rPr lang="pt-BR" sz="1600" dirty="0"/>
              <a:t>Em modelos de </a:t>
            </a:r>
            <a:r>
              <a:rPr lang="pt-BR" sz="1600" b="1" dirty="0"/>
              <a:t>classificação</a:t>
            </a:r>
            <a:r>
              <a:rPr lang="pt-BR" sz="1600" dirty="0"/>
              <a:t>, podem ser usadas métricas como </a:t>
            </a:r>
            <a:r>
              <a:rPr lang="pt-BR" sz="1600" b="1" dirty="0"/>
              <a:t>acurácia</a:t>
            </a:r>
            <a:r>
              <a:rPr lang="pt-BR" sz="1600" dirty="0"/>
              <a:t>, </a:t>
            </a:r>
            <a:r>
              <a:rPr lang="pt-BR" sz="1600" b="1" dirty="0"/>
              <a:t>F1-score</a:t>
            </a:r>
            <a:r>
              <a:rPr lang="pt-BR" sz="1600" dirty="0"/>
              <a:t> ou </a:t>
            </a:r>
            <a:r>
              <a:rPr lang="pt-BR" sz="1600" b="1" dirty="0"/>
              <a:t>AUC</a:t>
            </a:r>
            <a:r>
              <a:rPr lang="pt-BR" sz="1600" dirty="0"/>
              <a:t>.</a:t>
            </a:r>
          </a:p>
          <a:p>
            <a:r>
              <a:rPr lang="pt-BR" sz="2000" dirty="0"/>
              <a:t>O objetivo é encontrar a combinação de </a:t>
            </a:r>
            <a:r>
              <a:rPr lang="pt-BR" sz="2000" dirty="0" err="1"/>
              <a:t>hiperparâmetros</a:t>
            </a:r>
            <a:r>
              <a:rPr lang="pt-BR" sz="2000" dirty="0"/>
              <a:t> que </a:t>
            </a:r>
            <a:r>
              <a:rPr lang="pt-BR" sz="2000" b="1" dirty="0">
                <a:solidFill>
                  <a:srgbClr val="FF0000"/>
                </a:solidFill>
              </a:rPr>
              <a:t>maximiza ou minimiza</a:t>
            </a:r>
            <a:r>
              <a:rPr lang="pt-BR" sz="2000" dirty="0">
                <a:solidFill>
                  <a:srgbClr val="FF0000"/>
                </a:solidFill>
              </a:rPr>
              <a:t> </a:t>
            </a:r>
            <a:r>
              <a:rPr lang="pt-BR" sz="2000" dirty="0"/>
              <a:t>essa métrica, conforme o problema.</a:t>
            </a:r>
          </a:p>
          <a:p>
            <a:r>
              <a:rPr lang="pt-BR" sz="2000" dirty="0"/>
              <a:t>Ou seja, a função objetivo é o elo entre o modelo e o processo de otimização. É ela quem informa ao </a:t>
            </a:r>
            <a:r>
              <a:rPr lang="pt-BR" sz="2000" dirty="0" err="1"/>
              <a:t>Optuna</a:t>
            </a:r>
            <a:r>
              <a:rPr lang="pt-BR" sz="2000" dirty="0"/>
              <a:t> se uma certa combinação de </a:t>
            </a:r>
            <a:r>
              <a:rPr lang="pt-BR" sz="2000" dirty="0" err="1"/>
              <a:t>hiperparâmetros</a:t>
            </a:r>
            <a:r>
              <a:rPr lang="pt-BR" sz="2000" dirty="0"/>
              <a:t> produziu um bom ou mau resultado.</a:t>
            </a:r>
          </a:p>
        </p:txBody>
      </p:sp>
    </p:spTree>
    <p:extLst>
      <p:ext uri="{BB962C8B-B14F-4D97-AF65-F5344CB8AC3E}">
        <p14:creationId xmlns:p14="http://schemas.microsoft.com/office/powerpoint/2010/main" val="313109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F8B6-95A1-3813-EA6F-32195242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Processo de busca de </a:t>
            </a:r>
            <a:r>
              <a:rPr lang="pt-BR" b="1" dirty="0" err="1"/>
              <a:t>hiperparâmetros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F2271-E55D-5030-CAC1-E59E1F2E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6653" cy="4351338"/>
          </a:xfrm>
        </p:spPr>
        <p:txBody>
          <a:bodyPr>
            <a:normAutofit/>
          </a:bodyPr>
          <a:lstStyle/>
          <a:p>
            <a:r>
              <a:rPr lang="pt-BR" sz="2000" dirty="0"/>
              <a:t>No </a:t>
            </a:r>
            <a:r>
              <a:rPr lang="pt-BR" sz="2000" dirty="0" err="1"/>
              <a:t>Optuna</a:t>
            </a:r>
            <a:r>
              <a:rPr lang="pt-BR" sz="2000" dirty="0"/>
              <a:t>, a definição do espaço de busca ocorre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durante a execução </a:t>
            </a:r>
            <a:r>
              <a:rPr lang="pt-BR" sz="2000" dirty="0"/>
              <a:t>da função objetivo. Essa abordagem é chamada de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Define-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pt-BR" sz="2000" dirty="0"/>
              <a:t> e permite que:</a:t>
            </a:r>
          </a:p>
          <a:p>
            <a:pPr lvl="1"/>
            <a:r>
              <a:rPr lang="pt-BR" sz="1600" dirty="0" err="1"/>
              <a:t>Hiperparâmetros</a:t>
            </a:r>
            <a:r>
              <a:rPr lang="pt-BR" sz="1600" dirty="0"/>
              <a:t> sejam definidos </a:t>
            </a:r>
            <a:r>
              <a:rPr lang="pt-BR" sz="1600" b="1" dirty="0"/>
              <a:t>de forma dinâmica e até condicional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O espaço de busca seja </a:t>
            </a:r>
            <a:r>
              <a:rPr lang="pt-BR" sz="1600" b="1" dirty="0"/>
              <a:t>mais flexível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O processo de busca seja mais eficiente, guiado por </a:t>
            </a:r>
            <a:r>
              <a:rPr lang="pt-BR" sz="1600" b="1" dirty="0"/>
              <a:t>algoritmos inteligentes</a:t>
            </a:r>
            <a:r>
              <a:rPr lang="pt-BR" sz="1600" dirty="0"/>
              <a:t>;</a:t>
            </a:r>
          </a:p>
          <a:p>
            <a:pPr lvl="1"/>
            <a:r>
              <a:rPr lang="pt-BR" sz="1600" dirty="0"/>
              <a:t>Diferentes modelos ou arquiteturas sejam explorados no mesmo estudo.</a:t>
            </a:r>
          </a:p>
          <a:p>
            <a:pPr lvl="1"/>
            <a:endParaRPr lang="pt-BR" sz="1600" dirty="0"/>
          </a:p>
          <a:p>
            <a:r>
              <a:rPr lang="pt-BR" sz="2000" dirty="0"/>
              <a:t>De forma geral, o processo de busca de </a:t>
            </a:r>
            <a:r>
              <a:rPr lang="pt-BR" sz="2000" dirty="0" err="1"/>
              <a:t>hiperparâmetros</a:t>
            </a:r>
            <a:r>
              <a:rPr lang="pt-BR" sz="2000" dirty="0"/>
              <a:t> é dividido em duas partes:</a:t>
            </a:r>
          </a:p>
          <a:p>
            <a:pPr lvl="1"/>
            <a:r>
              <a:rPr lang="pt-BR" sz="1600" dirty="0"/>
              <a:t>A </a:t>
            </a:r>
            <a:r>
              <a:rPr lang="pt-BR" sz="1600" b="1" dirty="0">
                <a:solidFill>
                  <a:schemeClr val="accent2">
                    <a:lumMod val="75000"/>
                  </a:schemeClr>
                </a:solidFill>
              </a:rPr>
              <a:t>estratégia de amostragem</a:t>
            </a:r>
            <a:r>
              <a:rPr lang="pt-BR" sz="1600" dirty="0"/>
              <a:t>, que define o algoritmo para escolha das combinações de </a:t>
            </a:r>
            <a:r>
              <a:rPr lang="pt-BR" sz="1600" dirty="0" err="1"/>
              <a:t>hiperparâmetros</a:t>
            </a:r>
            <a:r>
              <a:rPr lang="pt-BR" sz="1600" dirty="0"/>
              <a:t> a serem testadas.</a:t>
            </a:r>
          </a:p>
          <a:p>
            <a:pPr lvl="1"/>
            <a:r>
              <a:rPr lang="pt-BR" sz="1600" dirty="0"/>
              <a:t>A </a:t>
            </a:r>
            <a:r>
              <a:rPr lang="pt-BR" sz="1600" b="1" dirty="0">
                <a:solidFill>
                  <a:srgbClr val="FF0000"/>
                </a:solidFill>
              </a:rPr>
              <a:t>estratégia de poda</a:t>
            </a:r>
            <a:r>
              <a:rPr lang="pt-BR" sz="1600" dirty="0"/>
              <a:t>, que permite que experimentos ruins sejam encerrados mais cedo, aumentando a eficiência.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F2909E-9773-9DF8-8D68-C683D07EF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949" y="5166739"/>
            <a:ext cx="5194101" cy="8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5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CDBD4-6A79-E320-45BE-86C93CBE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Amostragem (</a:t>
            </a:r>
            <a:r>
              <a:rPr lang="pt-BR" b="1" dirty="0" err="1"/>
              <a:t>sampling</a:t>
            </a:r>
            <a:r>
              <a:rPr lang="pt-BR" b="1" dirty="0"/>
              <a:t>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9AC01D-AF7F-CB9A-8C57-67DDC6DD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O </a:t>
            </a:r>
            <a:r>
              <a:rPr lang="pt-BR" sz="2000" dirty="0" err="1"/>
              <a:t>Optuna</a:t>
            </a:r>
            <a:r>
              <a:rPr lang="pt-BR" sz="2000" dirty="0"/>
              <a:t> possui vários métodos para amostragem de </a:t>
            </a:r>
            <a:r>
              <a:rPr lang="pt-BR" sz="2000" dirty="0" err="1"/>
              <a:t>hiperparâmetros</a:t>
            </a:r>
            <a:r>
              <a:rPr lang="pt-BR" sz="2000" dirty="0"/>
              <a:t>, sendo os principais:</a:t>
            </a:r>
          </a:p>
          <a:p>
            <a:pPr lvl="1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TPE (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Tree-structured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Parzen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Estimator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GP (Gaussian Processes)</a:t>
            </a:r>
          </a:p>
          <a:p>
            <a:pPr lvl="1"/>
            <a:r>
              <a:rPr lang="fr-FR" sz="2000" b="1" dirty="0">
                <a:solidFill>
                  <a:srgbClr val="7030A0"/>
                </a:solidFill>
              </a:rPr>
              <a:t>CMA-ES (Covariance Matrix Adaptation Evolution </a:t>
            </a:r>
            <a:r>
              <a:rPr lang="fr-FR" sz="2000" b="1" dirty="0" err="1">
                <a:solidFill>
                  <a:srgbClr val="7030A0"/>
                </a:solidFill>
              </a:rPr>
              <a:t>Strategy</a:t>
            </a:r>
            <a:r>
              <a:rPr lang="fr-FR" sz="2000" b="1" dirty="0">
                <a:solidFill>
                  <a:srgbClr val="7030A0"/>
                </a:solidFill>
              </a:rPr>
              <a:t>)</a:t>
            </a:r>
            <a:endParaRPr lang="pt-BR" sz="20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D00145-0DB1-64B1-AC68-36D762B0D5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76"/>
          <a:stretch>
            <a:fillRect/>
          </a:stretch>
        </p:blipFill>
        <p:spPr>
          <a:xfrm>
            <a:off x="3274067" y="3548418"/>
            <a:ext cx="5643865" cy="26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43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14165</TotalTime>
  <Words>2006</Words>
  <Application>Microsoft Office PowerPoint</Application>
  <PresentationFormat>Widescreen</PresentationFormat>
  <Paragraphs>208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Tema do Office</vt:lpstr>
      <vt:lpstr>TP558 - Tópicos avançados em Machine Learning: Optuna</vt:lpstr>
      <vt:lpstr>Otimização de hiperparâmetros:  o que é e por quê?</vt:lpstr>
      <vt:lpstr>O que são hiperparâmetros?</vt:lpstr>
      <vt:lpstr>Evolução dos otimizadores</vt:lpstr>
      <vt:lpstr>Evolução dos otimizadores</vt:lpstr>
      <vt:lpstr>Evolução dos otimizadores – Optuna!</vt:lpstr>
      <vt:lpstr>Função objetivo</vt:lpstr>
      <vt:lpstr>Processo de busca de hiperparâmetros</vt:lpstr>
      <vt:lpstr>Amostragem (sampling)</vt:lpstr>
      <vt:lpstr>TPE (Tree-structured Parzen Estimator)</vt:lpstr>
      <vt:lpstr>GP (Gaussian Processes)</vt:lpstr>
      <vt:lpstr>CMA-ES (Covariance Matrix Adaptation Evolution Strategy)</vt:lpstr>
      <vt:lpstr>Poda (Pruning)</vt:lpstr>
      <vt:lpstr>Optuna – Arquitetura</vt:lpstr>
      <vt:lpstr>Implementação básica do Optuna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Exemplo – Classificação binária</vt:lpstr>
      <vt:lpstr>Otimização multiobjetivo</vt:lpstr>
      <vt:lpstr>Paralelismo</vt:lpstr>
      <vt:lpstr>Persistência</vt:lpstr>
      <vt:lpstr>Apresentação do PowerPoint</vt:lpstr>
      <vt:lpstr>Link para o quiz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Alessandra Domiciano</cp:lastModifiedBy>
  <cp:revision>1732</cp:revision>
  <dcterms:created xsi:type="dcterms:W3CDTF">2020-01-20T13:50:05Z</dcterms:created>
  <dcterms:modified xsi:type="dcterms:W3CDTF">2025-10-04T17:20:18Z</dcterms:modified>
</cp:coreProperties>
</file>