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handoutMasterIdLst>
    <p:handoutMasterId r:id="rId41"/>
  </p:handoutMasterIdLst>
  <p:sldIdLst>
    <p:sldId id="256" r:id="rId2"/>
    <p:sldId id="307" r:id="rId3"/>
    <p:sldId id="315" r:id="rId4"/>
    <p:sldId id="325" r:id="rId5"/>
    <p:sldId id="330" r:id="rId6"/>
    <p:sldId id="349" r:id="rId7"/>
    <p:sldId id="351" r:id="rId8"/>
    <p:sldId id="350" r:id="rId9"/>
    <p:sldId id="352" r:id="rId10"/>
    <p:sldId id="353" r:id="rId11"/>
    <p:sldId id="354" r:id="rId12"/>
    <p:sldId id="355" r:id="rId13"/>
    <p:sldId id="359" r:id="rId14"/>
    <p:sldId id="357" r:id="rId15"/>
    <p:sldId id="358" r:id="rId16"/>
    <p:sldId id="356" r:id="rId17"/>
    <p:sldId id="321" r:id="rId18"/>
    <p:sldId id="324" r:id="rId19"/>
    <p:sldId id="323" r:id="rId20"/>
    <p:sldId id="336" r:id="rId21"/>
    <p:sldId id="332" r:id="rId22"/>
    <p:sldId id="334" r:id="rId23"/>
    <p:sldId id="338" r:id="rId24"/>
    <p:sldId id="339" r:id="rId25"/>
    <p:sldId id="343" r:id="rId26"/>
    <p:sldId id="342" r:id="rId27"/>
    <p:sldId id="341" r:id="rId28"/>
    <p:sldId id="340" r:id="rId29"/>
    <p:sldId id="344" r:id="rId30"/>
    <p:sldId id="361" r:id="rId31"/>
    <p:sldId id="362" r:id="rId32"/>
    <p:sldId id="360" r:id="rId33"/>
    <p:sldId id="363" r:id="rId34"/>
    <p:sldId id="312" r:id="rId35"/>
    <p:sldId id="293" r:id="rId36"/>
    <p:sldId id="364" r:id="rId37"/>
    <p:sldId id="314" r:id="rId38"/>
    <p:sldId id="306" r:id="rId39"/>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99"/>
    <a:srgbClr val="DF1F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540" autoAdjust="0"/>
  </p:normalViewPr>
  <p:slideViewPr>
    <p:cSldViewPr snapToGrid="0">
      <p:cViewPr varScale="1">
        <p:scale>
          <a:sx n="80" d="100"/>
          <a:sy n="80" d="100"/>
        </p:scale>
        <p:origin x="1794" y="300"/>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0-356B-49E6-B4F6-19476ED90595}"/>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356B-49E6-B4F6-19476ED90595}"/>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356B-49E6-B4F6-19476ED90595}"/>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356B-49E6-B4F6-19476ED90595}"/>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4-356B-49E6-B4F6-19476ED90595}"/>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356B-49E6-B4F6-19476ED90595}"/>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356B-49E6-B4F6-19476ED90595}"/>
              </c:ext>
            </c:extLst>
          </c:dPt>
          <c:xVal>
            <c:numRef>
              <c:f>Planilha1!$A$2:$A$8</c:f>
              <c:numCache>
                <c:formatCode>General</c:formatCode>
                <c:ptCount val="7"/>
                <c:pt idx="0">
                  <c:v>10</c:v>
                </c:pt>
                <c:pt idx="1">
                  <c:v>20</c:v>
                </c:pt>
                <c:pt idx="2">
                  <c:v>30</c:v>
                </c:pt>
                <c:pt idx="3">
                  <c:v>40</c:v>
                </c:pt>
              </c:numCache>
            </c:numRef>
          </c:xVal>
          <c:yVal>
            <c:numRef>
              <c:f>Planilha1!$B$2:$B$8</c:f>
              <c:numCache>
                <c:formatCode>General</c:formatCode>
                <c:ptCount val="7"/>
                <c:pt idx="0">
                  <c:v>-10</c:v>
                </c:pt>
                <c:pt idx="1">
                  <c:v>7</c:v>
                </c:pt>
                <c:pt idx="2">
                  <c:v>8</c:v>
                </c:pt>
                <c:pt idx="3">
                  <c:v>-7</c:v>
                </c:pt>
              </c:numCache>
            </c:numRef>
          </c:yVal>
          <c:smooth val="0"/>
          <c:extLst>
            <c:ext xmlns:c16="http://schemas.microsoft.com/office/drawing/2014/chart" uri="{C3380CC4-5D6E-409C-BE32-E72D297353CC}">
              <c16:uniqueId val="{00000008-356B-49E6-B4F6-19476ED90595}"/>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0-BB83-4E5F-8C32-54B98342A276}"/>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BB83-4E5F-8C32-54B98342A276}"/>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BB83-4E5F-8C32-54B98342A276}"/>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BB83-4E5F-8C32-54B98342A276}"/>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4-BB83-4E5F-8C32-54B98342A276}"/>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BB83-4E5F-8C32-54B98342A276}"/>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BB83-4E5F-8C32-54B98342A276}"/>
              </c:ext>
            </c:extLst>
          </c:dPt>
          <c:dPt>
            <c:idx val="7"/>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7-BB83-4E5F-8C32-54B98342A276}"/>
              </c:ext>
            </c:extLst>
          </c:dPt>
          <c:xVal>
            <c:numRef>
              <c:f>Planilha1!$A$2:$A$9</c:f>
              <c:numCache>
                <c:formatCode>General</c:formatCode>
                <c:ptCount val="8"/>
                <c:pt idx="0">
                  <c:v>10</c:v>
                </c:pt>
                <c:pt idx="1">
                  <c:v>20</c:v>
                </c:pt>
                <c:pt idx="2">
                  <c:v>30</c:v>
                </c:pt>
                <c:pt idx="3">
                  <c:v>40</c:v>
                </c:pt>
                <c:pt idx="4">
                  <c:v>0</c:v>
                </c:pt>
              </c:numCache>
            </c:numRef>
          </c:xVal>
          <c:yVal>
            <c:numRef>
              <c:f>Planilha1!$B$2:$B$9</c:f>
              <c:numCache>
                <c:formatCode>General</c:formatCode>
                <c:ptCount val="8"/>
                <c:pt idx="0">
                  <c:v>-10</c:v>
                </c:pt>
                <c:pt idx="1">
                  <c:v>7</c:v>
                </c:pt>
                <c:pt idx="2">
                  <c:v>8</c:v>
                </c:pt>
                <c:pt idx="3">
                  <c:v>-7</c:v>
                </c:pt>
                <c:pt idx="4">
                  <c:v>0.5</c:v>
                </c:pt>
              </c:numCache>
            </c:numRef>
          </c:yVal>
          <c:smooth val="0"/>
          <c:extLst>
            <c:ext xmlns:c16="http://schemas.microsoft.com/office/drawing/2014/chart" uri="{C3380CC4-5D6E-409C-BE32-E72D297353CC}">
              <c16:uniqueId val="{00000008-BB83-4E5F-8C32-54B98342A276}"/>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pt-BR"/>
              <a:t>Eficácia do medicamento</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pt-BR"/>
        </a:p>
      </c:txPr>
    </c:title>
    <c:autoTitleDeleted val="0"/>
    <c:plotArea>
      <c:layout>
        <c:manualLayout>
          <c:layoutTarget val="inner"/>
          <c:xMode val="edge"/>
          <c:yMode val="edge"/>
          <c:x val="7.2807989194101808E-2"/>
          <c:y val="0.21882051376953834"/>
          <c:w val="0.87062193871072524"/>
          <c:h val="0.71938925042531521"/>
        </c:manualLayout>
      </c:layout>
      <c:scatterChart>
        <c:scatterStyle val="lineMarker"/>
        <c:varyColors val="0"/>
        <c:ser>
          <c:idx val="0"/>
          <c:order val="0"/>
          <c:tx>
            <c:strRef>
              <c:f>Planilha1!$B$1</c:f>
              <c:strCache>
                <c:ptCount val="1"/>
                <c:pt idx="0">
                  <c:v>Valores Y</c:v>
                </c:pt>
              </c:strCache>
            </c:strRef>
          </c:tx>
          <c:spPr>
            <a:ln w="25400" cap="rnd">
              <a:noFill/>
              <a:round/>
            </a:ln>
            <a:effectLst/>
          </c:spPr>
          <c:marker>
            <c:symbol val="circle"/>
            <c:size val="6"/>
            <c:spPr>
              <a:solidFill>
                <a:schemeClr val="lt1"/>
              </a:solidFill>
              <a:ln w="38100">
                <a:solidFill>
                  <a:schemeClr val="accent1">
                    <a:alpha val="60000"/>
                  </a:schemeClr>
                </a:solidFill>
              </a:ln>
              <a:effectLst/>
            </c:spPr>
          </c:marker>
          <c:dPt>
            <c:idx val="0"/>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4-8F3C-440C-B0A9-10FE17D95422}"/>
              </c:ext>
            </c:extLst>
          </c:dPt>
          <c:dPt>
            <c:idx val="1"/>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1-8F3C-440C-B0A9-10FE17D95422}"/>
              </c:ext>
            </c:extLst>
          </c:dPt>
          <c:dPt>
            <c:idx val="2"/>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2-8F3C-440C-B0A9-10FE17D95422}"/>
              </c:ext>
            </c:extLst>
          </c:dPt>
          <c:dPt>
            <c:idx val="3"/>
            <c:marker>
              <c:symbol val="circle"/>
              <c:size val="6"/>
              <c:spPr>
                <a:solidFill>
                  <a:schemeClr val="tx1"/>
                </a:solidFill>
                <a:ln w="38100">
                  <a:solidFill>
                    <a:schemeClr val="tx1">
                      <a:alpha val="60000"/>
                    </a:schemeClr>
                  </a:solidFill>
                </a:ln>
                <a:effectLst/>
              </c:spPr>
            </c:marker>
            <c:bubble3D val="0"/>
            <c:extLst>
              <c:ext xmlns:c16="http://schemas.microsoft.com/office/drawing/2014/chart" uri="{C3380CC4-5D6E-409C-BE32-E72D297353CC}">
                <c16:uniqueId val="{00000003-8F3C-440C-B0A9-10FE17D95422}"/>
              </c:ext>
            </c:extLst>
          </c:dPt>
          <c:dPt>
            <c:idx val="4"/>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8-8F3C-440C-B0A9-10FE17D95422}"/>
              </c:ext>
            </c:extLst>
          </c:dPt>
          <c:dPt>
            <c:idx val="5"/>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5-8F3C-440C-B0A9-10FE17D95422}"/>
              </c:ext>
            </c:extLst>
          </c:dPt>
          <c:dPt>
            <c:idx val="6"/>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6-8F3C-440C-B0A9-10FE17D95422}"/>
              </c:ext>
            </c:extLst>
          </c:dPt>
          <c:dPt>
            <c:idx val="7"/>
            <c:marker>
              <c:symbol val="circle"/>
              <c:size val="6"/>
              <c:spPr>
                <a:solidFill>
                  <a:srgbClr val="FF0000"/>
                </a:solidFill>
                <a:ln w="38100">
                  <a:solidFill>
                    <a:srgbClr val="FF0000">
                      <a:alpha val="60000"/>
                    </a:srgbClr>
                  </a:solidFill>
                </a:ln>
                <a:effectLst/>
              </c:spPr>
            </c:marker>
            <c:bubble3D val="0"/>
            <c:extLst>
              <c:ext xmlns:c16="http://schemas.microsoft.com/office/drawing/2014/chart" uri="{C3380CC4-5D6E-409C-BE32-E72D297353CC}">
                <c16:uniqueId val="{00000007-8F3C-440C-B0A9-10FE17D95422}"/>
              </c:ext>
            </c:extLst>
          </c:dPt>
          <c:xVal>
            <c:numRef>
              <c:f>Planilha1!$A$2:$A$9</c:f>
              <c:numCache>
                <c:formatCode>General</c:formatCode>
                <c:ptCount val="8"/>
                <c:pt idx="0">
                  <c:v>10</c:v>
                </c:pt>
                <c:pt idx="1">
                  <c:v>20</c:v>
                </c:pt>
                <c:pt idx="2">
                  <c:v>30</c:v>
                </c:pt>
                <c:pt idx="3">
                  <c:v>40</c:v>
                </c:pt>
                <c:pt idx="4">
                  <c:v>10</c:v>
                </c:pt>
                <c:pt idx="5">
                  <c:v>20</c:v>
                </c:pt>
                <c:pt idx="6">
                  <c:v>30</c:v>
                </c:pt>
                <c:pt idx="7">
                  <c:v>40</c:v>
                </c:pt>
              </c:numCache>
            </c:numRef>
          </c:xVal>
          <c:yVal>
            <c:numRef>
              <c:f>Planilha1!$B$2:$B$9</c:f>
              <c:numCache>
                <c:formatCode>General</c:formatCode>
                <c:ptCount val="8"/>
                <c:pt idx="0">
                  <c:v>-10</c:v>
                </c:pt>
                <c:pt idx="1">
                  <c:v>7</c:v>
                </c:pt>
                <c:pt idx="2">
                  <c:v>8</c:v>
                </c:pt>
                <c:pt idx="3">
                  <c:v>-7</c:v>
                </c:pt>
                <c:pt idx="4">
                  <c:v>-2.65</c:v>
                </c:pt>
                <c:pt idx="5">
                  <c:v>2.6</c:v>
                </c:pt>
                <c:pt idx="6">
                  <c:v>2.6</c:v>
                </c:pt>
                <c:pt idx="7">
                  <c:v>-1.75</c:v>
                </c:pt>
              </c:numCache>
            </c:numRef>
          </c:yVal>
          <c:smooth val="0"/>
          <c:extLst>
            <c:ext xmlns:c16="http://schemas.microsoft.com/office/drawing/2014/chart" uri="{C3380CC4-5D6E-409C-BE32-E72D297353CC}">
              <c16:uniqueId val="{00000000-8F3C-440C-B0A9-10FE17D95422}"/>
            </c:ext>
          </c:extLst>
        </c:ser>
        <c:dLbls>
          <c:showLegendKey val="0"/>
          <c:showVal val="0"/>
          <c:showCatName val="0"/>
          <c:showSerName val="0"/>
          <c:showPercent val="0"/>
          <c:showBubbleSize val="0"/>
        </c:dLbls>
        <c:axId val="880491760"/>
        <c:axId val="880490320"/>
      </c:scatterChart>
      <c:valAx>
        <c:axId val="88049176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0320"/>
        <c:crosses val="autoZero"/>
        <c:crossBetween val="midCat"/>
      </c:valAx>
      <c:valAx>
        <c:axId val="8804903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tx1">
                <a:lumMod val="25000"/>
                <a:lumOff val="75000"/>
              </a:schemeClr>
            </a:solid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pt-BR"/>
          </a:p>
        </c:txPr>
        <c:crossAx val="880491760"/>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pt-BR"/>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4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a:solidFill>
          <a:schemeClr val="tx1">
            <a:lumMod val="15000"/>
            <a:lumOff val="85000"/>
          </a:schemeClr>
        </a:solidFill>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19050" cap="rnd">
        <a:solidFill>
          <a:schemeClr val="phClr">
            <a:alpha val="60000"/>
          </a:schemeClr>
        </a:solidFill>
        <a:round/>
      </a:ln>
    </cs:spPr>
  </cs:dataPointLine>
  <cs:dataPointMarker>
    <cs:lnRef idx="0">
      <cs:styleClr val="auto"/>
    </cs:lnRef>
    <cs:fillRef idx="0">
      <cs:styleClr val="auto"/>
    </cs:fillRef>
    <cs:effectRef idx="0"/>
    <cs:fontRef idx="minor">
      <a:schemeClr val="dk1"/>
    </cs:fontRef>
    <cs:spPr>
      <a:solidFill>
        <a:schemeClr val="lt1"/>
      </a:solidFill>
      <a:ln w="38100">
        <a:solidFill>
          <a:schemeClr val="phClr">
            <a:alpha val="60000"/>
          </a:schemeClr>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15000"/>
            <a:lumOff val="8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a:solidFill>
          <a:schemeClr val="tx1">
            <a:lumMod val="15000"/>
            <a:lumOff val="85000"/>
          </a:schemeClr>
        </a:solidFill>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a:solidFill>
          <a:schemeClr val="tx1">
            <a:lumMod val="25000"/>
            <a:lumOff val="75000"/>
          </a:schemeClr>
        </a:solidFill>
      </a:ln>
    </cs:spPr>
    <cs:defRPr sz="1197" kern="1200" spc="20" baseline="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5/09/2025</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05/09/2025</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Observar que folhas com valores com sinais opostos terão menor similaridade.</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7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05/09/2025</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05/09/2025</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9" Type="http://schemas.openxmlformats.org/officeDocument/2006/relationships/image" Target="../media/image22.png"/></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chart" Target="../charts/chart2.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2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54.png"/><Relationship Id="rId13" Type="http://schemas.openxmlformats.org/officeDocument/2006/relationships/image" Target="../media/image59.png"/><Relationship Id="rId3" Type="http://schemas.openxmlformats.org/officeDocument/2006/relationships/image" Target="../media/image49.png"/><Relationship Id="rId7" Type="http://schemas.openxmlformats.org/officeDocument/2006/relationships/image" Target="../media/image53.png"/><Relationship Id="rId12" Type="http://schemas.openxmlformats.org/officeDocument/2006/relationships/image" Target="../media/image58.png"/><Relationship Id="rId2"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52.png"/><Relationship Id="rId11" Type="http://schemas.openxmlformats.org/officeDocument/2006/relationships/image" Target="../media/image57.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23.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2.png"/><Relationship Id="rId7" Type="http://schemas.openxmlformats.org/officeDocument/2006/relationships/image" Target="../media/image66.png"/><Relationship Id="rId2"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65.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72.png"/></Relationships>
</file>

<file path=ppt/slides/_rels/slide2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75.png"/><Relationship Id="rId7" Type="http://schemas.openxmlformats.org/officeDocument/2006/relationships/image" Target="../media/image28.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chart" Target="../charts/chart3.xml"/></Relationships>
</file>

<file path=ppt/slides/_rels/slide27.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79.png"/><Relationship Id="rId5" Type="http://schemas.openxmlformats.org/officeDocument/2006/relationships/image" Target="../media/image73.png"/><Relationship Id="rId4" Type="http://schemas.openxmlformats.org/officeDocument/2006/relationships/image" Target="../media/image78.png"/></Relationships>
</file>

<file path=ppt/slides/_rels/slide2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29.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0.png"/><Relationship Id="rId1" Type="http://schemas.openxmlformats.org/officeDocument/2006/relationships/slideLayout" Target="../slideLayouts/slideLayout4.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 Id="rId9" Type="http://schemas.openxmlformats.org/officeDocument/2006/relationships/image" Target="../media/image90.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forms.gle/t3EFAqLpP3tBNwGh8"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xgboost.readthedocs.io/en/stable/index.html" TargetMode="External"/><Relationship Id="rId2" Type="http://schemas.openxmlformats.org/officeDocument/2006/relationships/hyperlink" Target="https://doi.org/10.1145/2939672.2939785" TargetMode="External"/><Relationship Id="rId1" Type="http://schemas.openxmlformats.org/officeDocument/2006/relationships/slideLayout" Target="../slideLayouts/slideLayout2.xml"/><Relationship Id="rId5" Type="http://schemas.openxmlformats.org/officeDocument/2006/relationships/hyperlink" Target="https://www.youtube.com/watch?v=OtD8wVaFm6E&amp;utm_source=chatgpt.com" TargetMode="External"/><Relationship Id="rId4" Type="http://schemas.openxmlformats.org/officeDocument/2006/relationships/hyperlink" Target="https://github.com/dmlc/xgboost?utm_source=chatgpt.com"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761999" y="680872"/>
            <a:ext cx="10668000" cy="2690156"/>
          </a:xfrm>
        </p:spPr>
        <p:txBody>
          <a:bodyPr>
            <a:normAutofit fontScale="90000"/>
          </a:bodyPr>
          <a:lstStyle/>
          <a:p>
            <a:r>
              <a:rPr lang="pt-BR" sz="5400" dirty="0"/>
              <a:t>TP558 - Tópicos avançados em Machine Learning:</a:t>
            </a:r>
            <a:br>
              <a:rPr lang="pt-BR" dirty="0"/>
            </a:br>
            <a:r>
              <a:rPr lang="pt-BR" b="1" dirty="0"/>
              <a:t>eXtreme Gradient Boosting (XGBoost)</a:t>
            </a:r>
            <a:endParaRPr lang="pt-BR" b="1" i="1" dirty="0"/>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1" y="5780602"/>
            <a:ext cx="4004345" cy="677108"/>
          </a:xfrm>
          <a:prstGeom prst="rect">
            <a:avLst/>
          </a:prstGeom>
          <a:noFill/>
        </p:spPr>
        <p:txBody>
          <a:bodyPr wrap="square" rtlCol="0">
            <a:spAutoFit/>
          </a:bodyPr>
          <a:lstStyle/>
          <a:p>
            <a:r>
              <a:rPr lang="pt-BR" sz="2000" dirty="0"/>
              <a:t>Alessandra Carolina Domiciano</a:t>
            </a:r>
          </a:p>
          <a:p>
            <a:r>
              <a:rPr lang="pt-BR" dirty="0"/>
              <a:t>alessandra.carolina@mtel.inatel.br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393306" y="5780602"/>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39886"/>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F3FD82-8EB5-DFDF-82E1-B2B801DB5082}"/>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D06E321-90DC-CF1F-FA21-CDB243924F5D}"/>
                  </a:ext>
                </a:extLst>
              </p:cNvPr>
              <p:cNvSpPr>
                <a:spLocks noGrp="1"/>
              </p:cNvSpPr>
              <p:nvPr>
                <p:ph idx="1"/>
              </p:nvPr>
            </p:nvSpPr>
            <p:spPr/>
            <p:txBody>
              <a:bodyPr>
                <a:normAutofit/>
              </a:bodyPr>
              <a:lstStyle/>
              <a:p>
                <a:r>
                  <a:rPr lang="pt-BR" sz="2000" dirty="0"/>
                  <a:t>Inserindo o termo de regularização na função objetivo e reformulando-a em função dos pesos das folhas, temos:</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𝑛</m:t>
                          </m:r>
                        </m:sup>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e>
                            <m:sup>
                              <m:r>
                                <a:rPr lang="pt-BR" sz="2000" i="1" dirty="0">
                                  <a:latin typeface="Cambria Math" panose="02040503050406030204" pitchFamily="18" charset="0"/>
                                  <a:ea typeface="Cambria Math" panose="02040503050406030204" pitchFamily="18" charset="0"/>
                                </a:rPr>
                                <m:t>2</m:t>
                              </m:r>
                            </m:sup>
                          </m:sSup>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1" i="1">
                              <a:latin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r>
                        <a:rPr lang="pt-BR" sz="2000" i="1" dirty="0">
                          <a:latin typeface="Cambria Math" panose="02040503050406030204" pitchFamily="18" charset="0"/>
                          <a:ea typeface="Cambria Math" panose="02040503050406030204" pitchFamily="18" charset="0"/>
                        </a:rPr>
                        <m:t>+ </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r>
                        <m:rPr>
                          <m:sty m:val="p"/>
                        </m:rPr>
                        <a:rPr lang="el-GR" sz="2000" i="1" dirty="0">
                          <a:latin typeface="Cambria Math" panose="02040503050406030204" pitchFamily="18" charset="0"/>
                          <a:ea typeface="Cambria Math" panose="02040503050406030204" pitchFamily="18" charset="0"/>
                        </a:rPr>
                        <m:t>λ</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𝑤</m:t>
                                  </m:r>
                                </m:e>
                                <m:sub>
                                  <m:r>
                                    <a:rPr lang="pt-BR" sz="2000" i="1" dirty="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e>
                      </m:nary>
                    </m:oMath>
                  </m:oMathPara>
                </a14:m>
                <a:endParaRPr lang="pt-BR" sz="2000" dirty="0"/>
              </a:p>
              <a:p>
                <a:pPr marL="0" indent="0">
                  <a:buNone/>
                </a:pPr>
                <a:endParaRPr lang="pt-BR" sz="2000" dirty="0"/>
              </a:p>
              <a:p>
                <a:r>
                  <a:rPr lang="pt-BR" sz="2000" dirty="0"/>
                  <a:t>Simplificando a expressão e usando as definições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nary>
                      <m:naryPr>
                        <m:chr m:val="∑"/>
                        <m:limLoc m:val="subSup"/>
                        <m:supHide m:val="on"/>
                        <m:ctrlPr>
                          <a:rPr lang="pt-BR" sz="2000" i="1" dirty="0" smtClean="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𝐼</m:t>
                            </m:r>
                          </m:e>
                          <m:sub>
                            <m:r>
                              <a:rPr lang="pt-BR" sz="2000" i="1" dirty="0">
                                <a:latin typeface="Cambria Math" panose="02040503050406030204" pitchFamily="18" charset="0"/>
                                <a:ea typeface="Cambria Math" panose="02040503050406030204" pitchFamily="18" charset="0"/>
                              </a:rPr>
                              <m:t>𝑗</m:t>
                            </m:r>
                          </m:sub>
                        </m:sSub>
                      </m:sub>
                      <m:sup/>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e>
                    </m:nary>
                  </m:oMath>
                </a14:m>
                <a:r>
                  <a:rPr lang="pt-BR" sz="2000" dirty="0"/>
                  <a:t> 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nary>
                      <m:naryPr>
                        <m:chr m:val="∑"/>
                        <m:limLoc m:val="subSup"/>
                        <m:supHide m:val="on"/>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𝐼</m:t>
                            </m:r>
                          </m:e>
                          <m:sub>
                            <m:r>
                              <a:rPr lang="pt-BR" sz="2000" i="1" dirty="0">
                                <a:latin typeface="Cambria Math" panose="02040503050406030204" pitchFamily="18" charset="0"/>
                                <a:ea typeface="Cambria Math" panose="02040503050406030204" pitchFamily="18" charset="0"/>
                              </a:rPr>
                              <m:t>𝑗</m:t>
                            </m:r>
                          </m:sub>
                        </m:sSub>
                      </m:sub>
                      <m:sup/>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e>
                    </m:nary>
                  </m:oMath>
                </a14:m>
                <a:r>
                  <a:rPr lang="pt-BR" sz="2000" dirty="0"/>
                  <a:t>:</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dirty="0" smtClean="0">
                              <a:latin typeface="Cambria Math" panose="02040503050406030204" pitchFamily="18" charset="0"/>
                              <a:ea typeface="Cambria Math" panose="02040503050406030204" pitchFamily="18" charset="0"/>
                            </a:rPr>
                          </m:ctrlPr>
                        </m:sSupPr>
                        <m:e>
                          <m:r>
                            <a:rPr lang="pt-BR" sz="2000" b="0" i="1" dirty="0" smtClean="0">
                              <a:latin typeface="Cambria Math" panose="02040503050406030204" pitchFamily="18" charset="0"/>
                              <a:ea typeface="Cambria Math" panose="02040503050406030204" pitchFamily="18" charset="0"/>
                            </a:rPr>
                            <m:t>𝑜𝑏𝑗</m:t>
                          </m:r>
                        </m:e>
                        <m:sup>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𝑡</m:t>
                          </m:r>
                          <m:r>
                            <a:rPr lang="pt-BR" sz="2000" b="0" i="1" dirty="0" smtClean="0">
                              <a:latin typeface="Cambria Math" panose="02040503050406030204" pitchFamily="18" charset="0"/>
                              <a:ea typeface="Cambria Math" panose="02040503050406030204" pitchFamily="18" charset="0"/>
                            </a:rPr>
                            <m:t>)</m:t>
                          </m:r>
                        </m:sup>
                      </m:sSup>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b="0" i="1" dirty="0" smtClean="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𝑇</m:t>
                          </m:r>
                        </m:sup>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𝑗</m:t>
                              </m:r>
                            </m:sub>
                          </m:sSub>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𝑗</m:t>
                              </m:r>
                            </m:sub>
                          </m:sSub>
                          <m:r>
                            <a:rPr lang="pt-BR" sz="2000" i="1" dirty="0">
                              <a:latin typeface="Cambria Math" panose="02040503050406030204" pitchFamily="18" charset="0"/>
                              <a:ea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𝑗</m:t>
                              </m:r>
                            </m:sub>
                          </m:sSub>
                          <m:r>
                            <a:rPr lang="pt-BR" sz="2000" b="0" i="1" dirty="0" smtClean="0">
                              <a:latin typeface="Cambria Math" panose="02040503050406030204" pitchFamily="18" charset="0"/>
                              <a:ea typeface="Cambria Math" panose="02040503050406030204" pitchFamily="18" charset="0"/>
                            </a:rPr>
                            <m:t>+</m:t>
                          </m:r>
                          <m:r>
                            <m:rPr>
                              <m:sty m:val="p"/>
                            </m:rPr>
                            <a:rPr lang="el-GR" sz="2000" i="1" dirty="0">
                              <a:latin typeface="Cambria Math" panose="02040503050406030204" pitchFamily="18" charset="0"/>
                              <a:ea typeface="Cambria Math" panose="02040503050406030204" pitchFamily="18" charset="0"/>
                            </a:rPr>
                            <m:t>λ</m:t>
                          </m:r>
                          <m:r>
                            <a:rPr lang="pt-BR" sz="2000" b="0" i="1" dirty="0" smtClean="0">
                              <a:latin typeface="Cambria Math" panose="02040503050406030204" pitchFamily="18" charset="0"/>
                              <a:ea typeface="Cambria Math" panose="02040503050406030204" pitchFamily="18" charset="0"/>
                            </a:rPr>
                            <m:t>)</m:t>
                          </m:r>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smtClean="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r>
                            <a:rPr lang="pt-BR" sz="2000" b="1" i="1" dirty="0" smtClean="0">
                              <a:latin typeface="Cambria Math" panose="02040503050406030204" pitchFamily="18" charset="0"/>
                              <a:ea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oMath>
                  </m:oMathPara>
                </a14:m>
                <a:endParaRPr lang="pt-BR" sz="2000" dirty="0"/>
              </a:p>
            </p:txBody>
          </p:sp>
        </mc:Choice>
        <mc:Fallback xmlns="">
          <p:sp>
            <p:nvSpPr>
              <p:cNvPr id="3" name="Espaço Reservado para Conteúdo 2">
                <a:extLst>
                  <a:ext uri="{FF2B5EF4-FFF2-40B4-BE49-F238E27FC236}">
                    <a16:creationId xmlns:a16="http://schemas.microsoft.com/office/drawing/2014/main" id="{7D06E321-90DC-CF1F-FA21-CDB243924F5D}"/>
                  </a:ext>
                </a:extLst>
              </p:cNvPr>
              <p:cNvSpPr>
                <a:spLocks noGrp="1" noRot="1" noChangeAspect="1" noMove="1" noResize="1" noEditPoints="1" noAdjustHandles="1" noChangeArrowheads="1" noChangeShapeType="1" noTextEdit="1"/>
              </p:cNvSpPr>
              <p:nvPr>
                <p:ph idx="1"/>
              </p:nvPr>
            </p:nvSpPr>
            <p:spPr>
              <a:blipFill>
                <a:blip r:embed="rId2"/>
                <a:stretch>
                  <a:fillRect l="-522" t="-1401" r="-928"/>
                </a:stretch>
              </a:blipFill>
            </p:spPr>
            <p:txBody>
              <a:bodyPr/>
              <a:lstStyle/>
              <a:p>
                <a:r>
                  <a:rPr lang="pt-BR">
                    <a:noFill/>
                  </a:rPr>
                  <a:t> </a:t>
                </a:r>
              </a:p>
            </p:txBody>
          </p:sp>
        </mc:Fallback>
      </mc:AlternateContent>
    </p:spTree>
    <p:extLst>
      <p:ext uri="{BB962C8B-B14F-4D97-AF65-F5344CB8AC3E}">
        <p14:creationId xmlns:p14="http://schemas.microsoft.com/office/powerpoint/2010/main" val="1690176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7DC78-DDAC-C579-67BF-AB7685592ABD}"/>
              </a:ext>
            </a:extLst>
          </p:cNvPr>
          <p:cNvSpPr>
            <a:spLocks noGrp="1"/>
          </p:cNvSpPr>
          <p:nvPr>
            <p:ph type="title"/>
          </p:nvPr>
        </p:nvSpPr>
        <p:spPr/>
        <p:txBody>
          <a:bodyPr/>
          <a:lstStyle/>
          <a:p>
            <a:r>
              <a:rPr lang="pt-BR" b="1" dirty="0"/>
              <a:t>Visão geral da matemática do XGBoost</a:t>
            </a:r>
            <a:endParaRPr lang="pt-BR" dirty="0"/>
          </a:p>
        </p:txBody>
      </p:sp>
      <p:sp>
        <p:nvSpPr>
          <p:cNvPr id="3" name="Espaço Reservado para Conteúdo 2">
            <a:extLst>
              <a:ext uri="{FF2B5EF4-FFF2-40B4-BE49-F238E27FC236}">
                <a16:creationId xmlns:a16="http://schemas.microsoft.com/office/drawing/2014/main" id="{A24DEF9E-8A44-4793-F94C-123343CDF3A5}"/>
              </a:ext>
            </a:extLst>
          </p:cNvPr>
          <p:cNvSpPr>
            <a:spLocks noGrp="1"/>
          </p:cNvSpPr>
          <p:nvPr>
            <p:ph idx="1"/>
          </p:nvPr>
        </p:nvSpPr>
        <p:spPr/>
        <p:txBody>
          <a:bodyPr>
            <a:normAutofit/>
          </a:bodyPr>
          <a:lstStyle/>
          <a:p>
            <a:r>
              <a:rPr lang="pt-BR" sz="2000" dirty="0"/>
              <a:t>Como o objetivo é minimizar a função objetivo, devemos determinar os pesos das folhas que resultem no menor valor possível dessa função. Para isso, derivamos a função objetivo em relação aos pesos e igualamos o resultado a zero, encontrando assim os valores que minimizam a perda.</a:t>
            </a:r>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861E6E18-ECA9-0A19-8676-46AEDC89BE4A}"/>
                  </a:ext>
                </a:extLst>
              </p:cNvPr>
              <p:cNvSpPr txBox="1"/>
              <p:nvPr/>
            </p:nvSpPr>
            <p:spPr>
              <a:xfrm>
                <a:off x="838201" y="2754180"/>
                <a:ext cx="4335378" cy="3820982"/>
              </a:xfrm>
              <a:prstGeom prst="rect">
                <a:avLst/>
              </a:prstGeom>
              <a:noFill/>
            </p:spPr>
            <p:txBody>
              <a:bodyPr wrap="square">
                <a:spAutoFit/>
              </a:bodyPr>
              <a:lstStyle/>
              <a:p>
                <a:pPr marL="285750" indent="-285750">
                  <a:buFont typeface="Arial" panose="020B0604020202020204" pitchFamily="34" charset="0"/>
                  <a:buChar char="•"/>
                </a:pPr>
                <a:r>
                  <a:rPr lang="pt-BR" sz="2000" dirty="0"/>
                  <a:t>Ao fazer isso, a expressão resultante para o valor ótimo do peso de uma folha no XGBoost e a função objetivo correspondente a ele são:</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smtClean="0">
                              <a:latin typeface="Cambria Math" panose="02040503050406030204" pitchFamily="18" charset="0"/>
                            </a:rPr>
                          </m:ctrlPr>
                        </m:sSupPr>
                        <m:e>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𝑗</m:t>
                              </m:r>
                            </m:sub>
                          </m:sSub>
                        </m:e>
                        <m:sup>
                          <m:r>
                            <a:rPr lang="pt-BR" sz="2000" b="0" i="1" smtClean="0">
                              <a:latin typeface="Cambria Math" panose="02040503050406030204" pitchFamily="18" charset="0"/>
                            </a:rPr>
                            <m:t>∗</m:t>
                          </m:r>
                        </m:sup>
                      </m:sSup>
                      <m:r>
                        <a:rPr lang="pt-BR" sz="2000" b="1">
                          <a:latin typeface="Cambria Math" panose="02040503050406030204" pitchFamily="18" charset="0"/>
                        </a:rPr>
                        <m:t>=</m:t>
                      </m:r>
                      <m:r>
                        <a:rPr lang="pt-BR" sz="2000" b="1" i="0" smtClean="0">
                          <a:latin typeface="Cambria Math" panose="02040503050406030204" pitchFamily="18" charset="0"/>
                        </a:rPr>
                        <m:t>−</m:t>
                      </m:r>
                      <m:f>
                        <m:fPr>
                          <m:ctrlPr>
                            <a:rPr lang="pt-BR" sz="2000" i="1" smtClean="0">
                              <a:solidFill>
                                <a:schemeClr val="tx1"/>
                              </a:solidFill>
                              <a:latin typeface="Cambria Math" panose="02040503050406030204" pitchFamily="18" charset="0"/>
                            </a:rPr>
                          </m:ctrlPr>
                        </m:fPr>
                        <m:num>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i="1" dirty="0">
                                  <a:solidFill>
                                    <a:schemeClr val="tx1"/>
                                  </a:solidFill>
                                  <a:latin typeface="Cambria Math" panose="02040503050406030204" pitchFamily="18" charset="0"/>
                                  <a:ea typeface="Cambria Math" panose="02040503050406030204" pitchFamily="18" charset="0"/>
                                </a:rPr>
                                <m:t>𝐺</m:t>
                              </m:r>
                            </m:e>
                            <m:sub>
                              <m:r>
                                <a:rPr lang="pt-BR" sz="2000" i="1" dirty="0">
                                  <a:solidFill>
                                    <a:schemeClr val="tx1"/>
                                  </a:solidFill>
                                  <a:latin typeface="Cambria Math" panose="02040503050406030204" pitchFamily="18" charset="0"/>
                                  <a:ea typeface="Cambria Math" panose="02040503050406030204" pitchFamily="18" charset="0"/>
                                </a:rPr>
                                <m:t>𝑗</m:t>
                              </m:r>
                            </m:sub>
                          </m:sSub>
                        </m:num>
                        <m:den>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b="0" i="1" dirty="0" smtClean="0">
                                  <a:solidFill>
                                    <a:schemeClr val="tx1"/>
                                  </a:solidFill>
                                  <a:latin typeface="Cambria Math" panose="02040503050406030204" pitchFamily="18" charset="0"/>
                                  <a:ea typeface="Cambria Math" panose="02040503050406030204" pitchFamily="18" charset="0"/>
                                </a:rPr>
                                <m:t>𝐻</m:t>
                              </m:r>
                            </m:e>
                            <m:sub>
                              <m:r>
                                <a:rPr lang="pt-BR" sz="2000" i="1" dirty="0">
                                  <a:solidFill>
                                    <a:schemeClr val="tx1"/>
                                  </a:solidFill>
                                  <a:latin typeface="Cambria Math" panose="02040503050406030204" pitchFamily="18" charset="0"/>
                                  <a:ea typeface="Cambria Math" panose="02040503050406030204" pitchFamily="18" charset="0"/>
                                </a:rPr>
                                <m:t>𝑗</m:t>
                              </m:r>
                            </m:sub>
                          </m:sSub>
                          <m:r>
                            <a:rPr lang="pt-BR" sz="2000" i="1">
                              <a:solidFill>
                                <a:schemeClr val="tx1"/>
                              </a:solidFill>
                              <a:latin typeface="Cambria Math" panose="02040503050406030204" pitchFamily="18" charset="0"/>
                            </a:rPr>
                            <m:t>+ </m:t>
                          </m:r>
                          <m:r>
                            <a:rPr lang="el-GR" sz="2000" i="1">
                              <a:solidFill>
                                <a:schemeClr val="tx1"/>
                              </a:solidFill>
                              <a:latin typeface="Cambria Math" panose="02040503050406030204" pitchFamily="18" charset="0"/>
                            </a:rPr>
                            <m:t>𝜆</m:t>
                          </m:r>
                        </m:den>
                      </m:f>
                    </m:oMath>
                  </m:oMathPara>
                </a14:m>
                <a:endParaRPr lang="pt-BR" sz="2000" dirty="0"/>
              </a:p>
              <a:p>
                <a:endParaRPr lang="pt-BR" sz="2000" dirty="0"/>
              </a:p>
              <a:p>
                <a:pPr/>
                <a14:m>
                  <m:oMathPara xmlns:m="http://schemas.openxmlformats.org/officeDocument/2006/math">
                    <m:oMathParaPr>
                      <m:jc m:val="centerGroup"/>
                    </m:oMathParaPr>
                    <m:oMath xmlns:m="http://schemas.openxmlformats.org/officeDocument/2006/math">
                      <m:sSup>
                        <m:sSupPr>
                          <m:ctrlPr>
                            <a:rPr lang="pt-BR" sz="2000" i="1" dirty="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𝑜𝑏𝑗</m:t>
                          </m:r>
                        </m:e>
                        <m:sup>
                          <m:r>
                            <a:rPr lang="pt-BR" sz="2000" b="0" i="1" dirty="0" smtClean="0">
                              <a:latin typeface="Cambria Math" panose="02040503050406030204" pitchFamily="18" charset="0"/>
                              <a:ea typeface="Cambria Math" panose="02040503050406030204" pitchFamily="18" charset="0"/>
                            </a:rPr>
                            <m:t>∗</m:t>
                          </m:r>
                        </m:sup>
                      </m:sSup>
                      <m:r>
                        <m:rPr>
                          <m:nor/>
                        </m:rPr>
                        <a:rPr lang="pt-BR" sz="2000" dirty="0">
                          <a:latin typeface="Cambria Math" panose="02040503050406030204" pitchFamily="18" charset="0"/>
                          <a:ea typeface="Cambria Math" panose="02040503050406030204" pitchFamily="18" charset="0"/>
                        </a:rPr>
                        <m:t>=</m:t>
                      </m:r>
                      <m:r>
                        <a:rPr lang="pt-BR" sz="2000" b="1">
                          <a:latin typeface="Cambria Math" panose="02040503050406030204" pitchFamily="18" charset="0"/>
                        </a:rPr>
                        <m:t>−</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nary>
                        <m:naryPr>
                          <m:chr m:val="∑"/>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f>
                            <m:fPr>
                              <m:ctrlPr>
                                <a:rPr lang="pt-BR" sz="2000" i="1">
                                  <a:latin typeface="Cambria Math" panose="02040503050406030204" pitchFamily="18" charset="0"/>
                                </a:rPr>
                              </m:ctrlPr>
                            </m:fPr>
                            <m:num>
                              <m:sSup>
                                <m:sSupPr>
                                  <m:ctrlPr>
                                    <a:rPr lang="pt-BR" sz="2000" i="1" smtClean="0">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e>
                                <m:sup>
                                  <m:r>
                                    <a:rPr lang="pt-BR" sz="2000" b="0" i="1" smtClean="0">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e>
                      </m:nary>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oMath>
                  </m:oMathPara>
                </a14:m>
                <a:endParaRPr lang="pt-BR" sz="2000" dirty="0"/>
              </a:p>
              <a:p>
                <a:endParaRPr lang="pt-BR" sz="2000" dirty="0"/>
              </a:p>
            </p:txBody>
          </p:sp>
        </mc:Choice>
        <mc:Fallback xmlns="">
          <p:sp>
            <p:nvSpPr>
              <p:cNvPr id="6" name="CaixaDeTexto 5">
                <a:extLst>
                  <a:ext uri="{FF2B5EF4-FFF2-40B4-BE49-F238E27FC236}">
                    <a16:creationId xmlns:a16="http://schemas.microsoft.com/office/drawing/2014/main" id="{861E6E18-ECA9-0A19-8676-46AEDC89BE4A}"/>
                  </a:ext>
                </a:extLst>
              </p:cNvPr>
              <p:cNvSpPr txBox="1">
                <a:spLocks noRot="1" noChangeAspect="1" noMove="1" noResize="1" noEditPoints="1" noAdjustHandles="1" noChangeArrowheads="1" noChangeShapeType="1" noTextEdit="1"/>
              </p:cNvSpPr>
              <p:nvPr/>
            </p:nvSpPr>
            <p:spPr>
              <a:xfrm>
                <a:off x="838201" y="2754180"/>
                <a:ext cx="4335378" cy="3820982"/>
              </a:xfrm>
              <a:prstGeom prst="rect">
                <a:avLst/>
              </a:prstGeom>
              <a:blipFill>
                <a:blip r:embed="rId2"/>
                <a:stretch>
                  <a:fillRect l="-1266" t="-957" r="-1266"/>
                </a:stretch>
              </a:blipFill>
            </p:spPr>
            <p:txBody>
              <a:bodyPr/>
              <a:lstStyle/>
              <a:p>
                <a:r>
                  <a:rPr lang="pt-BR">
                    <a:noFill/>
                  </a:rPr>
                  <a:t> </a:t>
                </a:r>
              </a:p>
            </p:txBody>
          </p:sp>
        </mc:Fallback>
      </mc:AlternateContent>
      <p:pic>
        <p:nvPicPr>
          <p:cNvPr id="7" name="Imagem 6">
            <a:extLst>
              <a:ext uri="{FF2B5EF4-FFF2-40B4-BE49-F238E27FC236}">
                <a16:creationId xmlns:a16="http://schemas.microsoft.com/office/drawing/2014/main" id="{DF9A8E65-1882-16CC-C72D-2CD162031D8F}"/>
              </a:ext>
            </a:extLst>
          </p:cNvPr>
          <p:cNvPicPr>
            <a:picLocks noChangeAspect="1"/>
          </p:cNvPicPr>
          <p:nvPr/>
        </p:nvPicPr>
        <p:blipFill>
          <a:blip r:embed="rId3"/>
          <a:stretch>
            <a:fillRect/>
          </a:stretch>
        </p:blipFill>
        <p:spPr>
          <a:xfrm>
            <a:off x="5293895" y="3020439"/>
            <a:ext cx="6059904" cy="2803221"/>
          </a:xfrm>
          <a:prstGeom prst="rect">
            <a:avLst/>
          </a:prstGeom>
        </p:spPr>
      </p:pic>
    </p:spTree>
    <p:extLst>
      <p:ext uri="{BB962C8B-B14F-4D97-AF65-F5344CB8AC3E}">
        <p14:creationId xmlns:p14="http://schemas.microsoft.com/office/powerpoint/2010/main" val="155700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3AE342-F3E7-A02B-2DC8-A7386B07DB04}"/>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D7990B7-3E1F-FC3B-C716-26EA0BA2F995}"/>
                  </a:ext>
                </a:extLst>
              </p:cNvPr>
              <p:cNvSpPr>
                <a:spLocks noGrp="1"/>
              </p:cNvSpPr>
              <p:nvPr>
                <p:ph idx="1"/>
              </p:nvPr>
            </p:nvSpPr>
            <p:spPr/>
            <p:txBody>
              <a:bodyPr>
                <a:normAutofit/>
              </a:bodyPr>
              <a:lstStyle/>
              <a:p>
                <a:r>
                  <a:rPr lang="pt-BR" sz="2000" dirty="0"/>
                  <a:t>Agora que já temos uma forma de medir a qualidade de uma árvore por meio da função objetivo, o ideal seria enumerar todas as estruturas possíveis e selecionar a melhor. No entanto, essa abordagem é </a:t>
                </a:r>
                <a:r>
                  <a:rPr lang="pt-BR" sz="2000" b="1" dirty="0"/>
                  <a:t>computacionalmente intratável</a:t>
                </a:r>
                <a:r>
                  <a:rPr lang="pt-BR" sz="2000" dirty="0"/>
                  <a:t>, devido ao número exponencial de combinações.</a:t>
                </a:r>
              </a:p>
              <a:p>
                <a:r>
                  <a:rPr lang="pt-BR" sz="2000" dirty="0"/>
                  <a:t>Por isso, o XGBoost adota um método chamado </a:t>
                </a:r>
                <a:r>
                  <a:rPr lang="pt-BR" sz="2000" b="1" i="1" dirty="0" err="1">
                    <a:solidFill>
                      <a:schemeClr val="accent5">
                        <a:lumMod val="75000"/>
                      </a:schemeClr>
                    </a:solidFill>
                  </a:rPr>
                  <a:t>Exact</a:t>
                </a:r>
                <a:r>
                  <a:rPr lang="pt-BR" sz="2000" b="1" i="1" dirty="0">
                    <a:solidFill>
                      <a:schemeClr val="accent5">
                        <a:lumMod val="75000"/>
                      </a:schemeClr>
                    </a:solidFill>
                  </a:rPr>
                  <a:t> </a:t>
                </a:r>
                <a:r>
                  <a:rPr lang="pt-BR" sz="2000" b="1" i="1" dirty="0" err="1">
                    <a:solidFill>
                      <a:schemeClr val="accent5">
                        <a:lumMod val="75000"/>
                      </a:schemeClr>
                    </a:solidFill>
                  </a:rPr>
                  <a:t>Greedy</a:t>
                </a:r>
                <a:r>
                  <a:rPr lang="pt-BR" sz="2000" b="1" i="1" dirty="0">
                    <a:solidFill>
                      <a:schemeClr val="accent5">
                        <a:lumMod val="75000"/>
                      </a:schemeClr>
                    </a:solidFill>
                  </a:rPr>
                  <a:t> </a:t>
                </a:r>
                <a:r>
                  <a:rPr lang="pt-BR" sz="2000" b="1" i="1" dirty="0" err="1">
                    <a:solidFill>
                      <a:schemeClr val="accent5">
                        <a:lumMod val="75000"/>
                      </a:schemeClr>
                    </a:solidFill>
                  </a:rPr>
                  <a:t>Algorithm</a:t>
                </a:r>
                <a:r>
                  <a:rPr lang="pt-BR" sz="2000" b="1" i="1" dirty="0">
                    <a:solidFill>
                      <a:schemeClr val="accent5">
                        <a:lumMod val="75000"/>
                      </a:schemeClr>
                    </a:solidFill>
                  </a:rPr>
                  <a:t> </a:t>
                </a:r>
                <a:r>
                  <a:rPr lang="pt-BR" sz="2000" dirty="0"/>
                  <a:t>que consiste em otimizar </a:t>
                </a:r>
                <a:r>
                  <a:rPr lang="pt-BR" sz="2000" b="1" dirty="0"/>
                  <a:t>um nível da árvore por vez</a:t>
                </a:r>
                <a:r>
                  <a:rPr lang="pt-BR" sz="2000" dirty="0"/>
                  <a:t>, testando todas as possibilidades de divisões naquele nível e escolhendo a configuração que tiver maior </a:t>
                </a:r>
                <a:r>
                  <a:rPr lang="pt-BR" sz="2000" b="1" dirty="0"/>
                  <a:t>ganho de otimização</a:t>
                </a:r>
                <a:r>
                  <a:rPr lang="pt-BR" sz="2000" dirty="0"/>
                  <a:t>. </a:t>
                </a:r>
              </a:p>
              <a:p>
                <a:r>
                  <a:rPr lang="pt-BR" sz="2000" dirty="0"/>
                  <a:t>A divisão só é aceita se o ganho for positivo, o que garante que a complexidade do modelo só aumente quando houver uma melhora justificada na função objetivo.</a:t>
                </a:r>
              </a:p>
              <a:p>
                <a:endParaRPr lang="pt-BR" sz="2000" dirty="0"/>
              </a:p>
              <a:p>
                <a:pPr marL="0" indent="0" algn="ctr">
                  <a:buNone/>
                </a:pPr>
                <a14:m>
                  <m:oMath xmlns:m="http://schemas.openxmlformats.org/officeDocument/2006/math">
                    <m:r>
                      <a:rPr lang="pt-BR" sz="2000" b="0" i="1" smtClean="0">
                        <a:latin typeface="Cambria Math" panose="02040503050406030204" pitchFamily="18" charset="0"/>
                      </a:rPr>
                      <m:t>𝐺𝑎𝑖𝑛</m:t>
                    </m:r>
                    <m:r>
                      <a:rPr lang="pt-BR" sz="2000" b="0" i="1" smtClean="0">
                        <a:latin typeface="Cambria Math" panose="02040503050406030204" pitchFamily="18" charset="0"/>
                      </a:rPr>
                      <m:t>=</m:t>
                    </m:r>
                    <m:f>
                      <m:fPr>
                        <m:ctrlPr>
                          <a:rPr lang="pt-BR" sz="2000" b="0" i="1" smtClean="0">
                            <a:latin typeface="Cambria Math" panose="02040503050406030204" pitchFamily="18" charset="0"/>
                          </a:rPr>
                        </m:ctrlPr>
                      </m:fPr>
                      <m:num>
                        <m:r>
                          <a:rPr lang="pt-BR" sz="2000" b="0" i="1" smtClean="0">
                            <a:latin typeface="Cambria Math" panose="02040503050406030204" pitchFamily="18" charset="0"/>
                          </a:rPr>
                          <m:t>1</m:t>
                        </m:r>
                      </m:num>
                      <m:den>
                        <m:r>
                          <a:rPr lang="pt-BR" sz="2000" b="0" i="1" smtClean="0">
                            <a:latin typeface="Cambria Math" panose="02040503050406030204" pitchFamily="18" charset="0"/>
                          </a:rPr>
                          <m:t>2</m:t>
                        </m:r>
                      </m:den>
                    </m:f>
                    <m:d>
                      <m:dPr>
                        <m:begChr m:val="["/>
                        <m:endChr m:val="]"/>
                        <m:ctrlPr>
                          <a:rPr lang="pt-BR" sz="2000" b="0" i="1" smtClean="0">
                            <a:latin typeface="Cambria Math" panose="02040503050406030204" pitchFamily="18" charset="0"/>
                          </a:rPr>
                        </m:ctrlPr>
                      </m:dPr>
                      <m:e>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𝐿</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𝐿</m:t>
                                </m:r>
                              </m:sub>
                            </m:sSub>
                            <m:r>
                              <a:rPr lang="pt-BR" sz="2000" i="1">
                                <a:latin typeface="Cambria Math" panose="02040503050406030204" pitchFamily="18" charset="0"/>
                              </a:rPr>
                              <m:t>+ </m:t>
                            </m:r>
                            <m:r>
                              <a:rPr lang="el-GR" sz="2000" i="1">
                                <a:latin typeface="Cambria Math" panose="02040503050406030204" pitchFamily="18" charset="0"/>
                              </a:rPr>
                              <m:t>𝜆</m:t>
                            </m:r>
                          </m:den>
                        </m:f>
                        <m:r>
                          <a:rPr lang="pt-BR" sz="2000" b="0" i="1" smtClean="0">
                            <a:latin typeface="Cambria Math" panose="02040503050406030204" pitchFamily="18" charset="0"/>
                          </a:rPr>
                          <m:t>+</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b="0" i="1" dirty="0" smtClean="0">
                                        <a:latin typeface="Cambria Math" panose="02040503050406030204" pitchFamily="18" charset="0"/>
                                        <a:ea typeface="Cambria Math" panose="02040503050406030204" pitchFamily="18" charset="0"/>
                                      </a:rPr>
                                      <m:t>𝑅</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b="0" i="1" dirty="0" smtClean="0">
                                    <a:latin typeface="Cambria Math" panose="02040503050406030204" pitchFamily="18" charset="0"/>
                                    <a:ea typeface="Cambria Math" panose="02040503050406030204" pitchFamily="18" charset="0"/>
                                  </a:rPr>
                                  <m:t>𝑅</m:t>
                                </m:r>
                              </m:sub>
                            </m:sSub>
                            <m:r>
                              <a:rPr lang="pt-BR" sz="2000" i="1">
                                <a:latin typeface="Cambria Math" panose="02040503050406030204" pitchFamily="18" charset="0"/>
                              </a:rPr>
                              <m:t>+ </m:t>
                            </m:r>
                            <m:r>
                              <a:rPr lang="el-GR" sz="2000" i="1">
                                <a:latin typeface="Cambria Math" panose="02040503050406030204" pitchFamily="18" charset="0"/>
                              </a:rPr>
                              <m:t>𝜆</m:t>
                            </m:r>
                          </m:den>
                        </m:f>
                        <m:r>
                          <a:rPr lang="pt-BR" sz="2000" b="0" i="1" smtClean="0">
                            <a:latin typeface="Cambria Math" panose="02040503050406030204" pitchFamily="18" charset="0"/>
                          </a:rPr>
                          <m:t>−</m:t>
                        </m:r>
                        <m:f>
                          <m:fPr>
                            <m:ctrlPr>
                              <a:rPr lang="pt-BR" sz="2000" i="1">
                                <a:latin typeface="Cambria Math" panose="02040503050406030204" pitchFamily="18" charset="0"/>
                              </a:rPr>
                            </m:ctrlPr>
                          </m:fPr>
                          <m:num>
                            <m:r>
                              <a:rPr lang="pt-BR" sz="2000" b="0" i="1" smtClean="0">
                                <a:latin typeface="Cambria Math" panose="02040503050406030204" pitchFamily="18" charset="0"/>
                              </a:rPr>
                              <m:t>(</m:t>
                            </m:r>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𝐿</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𝑅</m:t>
                                    </m:r>
                                  </m:sub>
                                </m:sSub>
                                <m:r>
                                  <a:rPr lang="pt-BR" sz="2000" b="0" i="1" dirty="0" smtClean="0">
                                    <a:latin typeface="Cambria Math" panose="02040503050406030204" pitchFamily="18" charset="0"/>
                                    <a:ea typeface="Cambria Math" panose="02040503050406030204" pitchFamily="18" charset="0"/>
                                  </a:rPr>
                                  <m:t>)</m:t>
                                </m:r>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𝐿</m:t>
                                </m:r>
                              </m:sub>
                            </m:sSub>
                            <m:r>
                              <a:rPr lang="pt-BR" sz="2000" i="1">
                                <a:latin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𝑅</m:t>
                                </m:r>
                              </m:sub>
                            </m:sSub>
                            <m:r>
                              <a:rPr lang="pt-BR" sz="2000" i="1">
                                <a:latin typeface="Cambria Math" panose="02040503050406030204" pitchFamily="18" charset="0"/>
                              </a:rPr>
                              <m:t>+</m:t>
                            </m:r>
                            <m:r>
                              <a:rPr lang="el-GR" sz="2000" i="1">
                                <a:latin typeface="Cambria Math" panose="02040503050406030204" pitchFamily="18" charset="0"/>
                              </a:rPr>
                              <m:t>𝜆</m:t>
                            </m:r>
                          </m:den>
                        </m:f>
                      </m:e>
                    </m:d>
                    <m:r>
                      <a:rPr lang="pt-BR" sz="2000" b="0" i="1" smtClean="0">
                        <a:latin typeface="Cambria Math" panose="02040503050406030204" pitchFamily="18" charset="0"/>
                      </a:rPr>
                      <m:t>−</m:t>
                    </m:r>
                  </m:oMath>
                </a14:m>
                <a:r>
                  <a:rPr lang="pt-BR" sz="2000" dirty="0"/>
                  <a:t> </a:t>
                </a:r>
                <a14:m>
                  <m:oMath xmlns:m="http://schemas.openxmlformats.org/officeDocument/2006/math">
                    <m:r>
                      <a:rPr lang="pt-BR" sz="2000" i="1">
                        <a:latin typeface="Cambria Math" panose="02040503050406030204" pitchFamily="18" charset="0"/>
                      </a:rPr>
                      <m:t>𝛾</m:t>
                    </m:r>
                  </m:oMath>
                </a14:m>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3D7990B7-3E1F-FC3B-C716-26EA0BA2F995}"/>
                  </a:ext>
                </a:extLst>
              </p:cNvPr>
              <p:cNvSpPr>
                <a:spLocks noGrp="1" noRot="1" noChangeAspect="1" noMove="1" noResize="1" noEditPoints="1" noAdjustHandles="1" noChangeArrowheads="1" noChangeShapeType="1" noTextEdit="1"/>
              </p:cNvSpPr>
              <p:nvPr>
                <p:ph idx="1"/>
              </p:nvPr>
            </p:nvSpPr>
            <p:spPr>
              <a:blipFill>
                <a:blip r:embed="rId2"/>
                <a:stretch>
                  <a:fillRect l="-522" t="-1401" r="-986"/>
                </a:stretch>
              </a:blipFill>
            </p:spPr>
            <p:txBody>
              <a:bodyPr/>
              <a:lstStyle/>
              <a:p>
                <a:r>
                  <a:rPr lang="pt-BR">
                    <a:noFill/>
                  </a:rPr>
                  <a:t> </a:t>
                </a:r>
              </a:p>
            </p:txBody>
          </p:sp>
        </mc:Fallback>
      </mc:AlternateContent>
    </p:spTree>
    <p:extLst>
      <p:ext uri="{BB962C8B-B14F-4D97-AF65-F5344CB8AC3E}">
        <p14:creationId xmlns:p14="http://schemas.microsoft.com/office/powerpoint/2010/main" val="30117917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8979B6-0B23-CD9D-EC0D-8859B4B782DC}"/>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E7E18F-C188-FAE0-7FB4-97575019AEF9}"/>
                  </a:ext>
                </a:extLst>
              </p:cNvPr>
              <p:cNvSpPr>
                <a:spLocks noGrp="1"/>
              </p:cNvSpPr>
              <p:nvPr>
                <p:ph idx="1"/>
              </p:nvPr>
            </p:nvSpPr>
            <p:spPr>
              <a:xfrm>
                <a:off x="838200" y="1825625"/>
                <a:ext cx="5771950" cy="4351338"/>
              </a:xfrm>
            </p:spPr>
            <p:txBody>
              <a:bodyPr>
                <a:normAutofit/>
              </a:bodyPr>
              <a:lstStyle/>
              <a:p>
                <a:r>
                  <a:rPr lang="pt-BR" sz="2000" dirty="0"/>
                  <a:t>Os termos da expressão do ganho são os fatores de similaridade de cada folha. O fator de similaridade representa a contribuição individual de uma folha para o ganho total do modelo.</a:t>
                </a:r>
              </a:p>
              <a:p>
                <a:pPr marL="0" indent="0">
                  <a:lnSpc>
                    <a:spcPct val="150000"/>
                  </a:lnSpc>
                  <a:buNone/>
                </a:pPr>
                <a:r>
                  <a:rPr lang="pt-BR" sz="1800" dirty="0">
                    <a:ea typeface="Cambria Math" panose="02040503050406030204" pitchFamily="18" charset="0"/>
                  </a:rPr>
                  <a:t>	</a:t>
                </a:r>
                <a14:m>
                  <m:oMath xmlns:m="http://schemas.openxmlformats.org/officeDocument/2006/math">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𝑆</m:t>
                        </m:r>
                      </m:e>
                      <m:sub>
                        <m:r>
                          <a:rPr lang="pt-BR" sz="1800" i="1" dirty="0">
                            <a:latin typeface="Cambria Math" panose="02040503050406030204" pitchFamily="18" charset="0"/>
                            <a:ea typeface="Cambria Math" panose="02040503050406030204" pitchFamily="18" charset="0"/>
                          </a:rPr>
                          <m:t>𝐿</m:t>
                        </m:r>
                      </m:sub>
                    </m:sSub>
                    <m:r>
                      <a:rPr lang="pt-BR" sz="1800" b="0" i="1" dirty="0" smtClean="0">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rPr>
                        </m:ctrlPr>
                      </m:fPr>
                      <m:num>
                        <m:sSup>
                          <m:sSupPr>
                            <m:ctrlPr>
                              <a:rPr lang="pt-BR" sz="1800" i="1">
                                <a:latin typeface="Cambria Math" panose="02040503050406030204" pitchFamily="18" charset="0"/>
                              </a:rPr>
                            </m:ctrlPr>
                          </m:sSupPr>
                          <m:e>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𝐺</m:t>
                                </m:r>
                              </m:e>
                              <m:sub>
                                <m:r>
                                  <a:rPr lang="pt-BR" sz="1800" i="1" dirty="0">
                                    <a:latin typeface="Cambria Math" panose="02040503050406030204" pitchFamily="18" charset="0"/>
                                    <a:ea typeface="Cambria Math" panose="02040503050406030204" pitchFamily="18" charset="0"/>
                                  </a:rPr>
                                  <m:t>𝐿</m:t>
                                </m:r>
                              </m:sub>
                            </m:sSub>
                          </m:e>
                          <m:sup>
                            <m:r>
                              <a:rPr lang="pt-BR" sz="1800" i="1">
                                <a:latin typeface="Cambria Math" panose="02040503050406030204" pitchFamily="18" charset="0"/>
                              </a:rPr>
                              <m:t>2</m:t>
                            </m:r>
                          </m:sup>
                        </m:sSup>
                      </m:num>
                      <m:den>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𝐻</m:t>
                            </m:r>
                          </m:e>
                          <m:sub>
                            <m:r>
                              <a:rPr lang="pt-BR" sz="1800" i="1" dirty="0">
                                <a:latin typeface="Cambria Math" panose="02040503050406030204" pitchFamily="18" charset="0"/>
                                <a:ea typeface="Cambria Math" panose="02040503050406030204" pitchFamily="18" charset="0"/>
                              </a:rPr>
                              <m:t>𝐿</m:t>
                            </m:r>
                          </m:sub>
                        </m:sSub>
                        <m:r>
                          <a:rPr lang="pt-BR" sz="1800" i="1">
                            <a:latin typeface="Cambria Math" panose="02040503050406030204" pitchFamily="18" charset="0"/>
                          </a:rPr>
                          <m:t>+ </m:t>
                        </m:r>
                        <m:r>
                          <a:rPr lang="el-GR" sz="1800" i="1">
                            <a:latin typeface="Cambria Math" panose="02040503050406030204" pitchFamily="18" charset="0"/>
                          </a:rPr>
                          <m:t>𝜆</m:t>
                        </m:r>
                      </m:den>
                    </m:f>
                    <m:r>
                      <a:rPr lang="el-GR" sz="1800" i="1">
                        <a:latin typeface="Cambria Math" panose="02040503050406030204" pitchFamily="18" charset="0"/>
                      </a:rPr>
                      <m:t> </m:t>
                    </m:r>
                    <m:r>
                      <m:rPr>
                        <m:nor/>
                      </m:rPr>
                      <a:rPr lang="pt-BR" sz="1800" dirty="0"/>
                      <m:t> é </m:t>
                    </m:r>
                    <m:r>
                      <m:rPr>
                        <m:nor/>
                      </m:rPr>
                      <a:rPr lang="pt-BR" sz="1800" dirty="0"/>
                      <m:t>a</m:t>
                    </m:r>
                    <m:r>
                      <m:rPr>
                        <m:nor/>
                      </m:rPr>
                      <a:rPr lang="pt-BR" sz="1800" dirty="0"/>
                      <m:t> </m:t>
                    </m:r>
                    <m:r>
                      <m:rPr>
                        <m:nor/>
                      </m:rPr>
                      <a:rPr lang="pt-BR" sz="1800" dirty="0"/>
                      <m:t>similaridade</m:t>
                    </m:r>
                    <m:r>
                      <m:rPr>
                        <m:nor/>
                      </m:rPr>
                      <a:rPr lang="pt-BR" sz="1800" dirty="0"/>
                      <m:t> </m:t>
                    </m:r>
                    <m:r>
                      <m:rPr>
                        <m:nor/>
                      </m:rPr>
                      <a:rPr lang="pt-BR" sz="1800" dirty="0"/>
                      <m:t>da</m:t>
                    </m:r>
                    <m:r>
                      <m:rPr>
                        <m:nor/>
                      </m:rPr>
                      <a:rPr lang="pt-BR" sz="1800" dirty="0"/>
                      <m:t> </m:t>
                    </m:r>
                    <m:r>
                      <m:rPr>
                        <m:nor/>
                      </m:rPr>
                      <a:rPr lang="pt-BR" sz="1800" dirty="0"/>
                      <m:t>folha</m:t>
                    </m:r>
                    <m:r>
                      <m:rPr>
                        <m:nor/>
                      </m:rPr>
                      <a:rPr lang="pt-BR" sz="1800" dirty="0"/>
                      <m:t> </m:t>
                    </m:r>
                    <m:r>
                      <m:rPr>
                        <m:nor/>
                      </m:rPr>
                      <a:rPr lang="pt-BR" sz="1800" dirty="0"/>
                      <m:t>esquerda</m:t>
                    </m:r>
                  </m:oMath>
                </a14:m>
                <a:endParaRPr lang="pt-BR" sz="1800" dirty="0"/>
              </a:p>
              <a:p>
                <a:pPr marL="0" indent="0">
                  <a:lnSpc>
                    <a:spcPct val="150000"/>
                  </a:lnSpc>
                  <a:buNone/>
                </a:pPr>
                <a:r>
                  <a:rPr lang="pt-BR" sz="1800" dirty="0">
                    <a:ea typeface="Cambria Math" panose="02040503050406030204" pitchFamily="18" charset="0"/>
                  </a:rPr>
                  <a:t>	</a:t>
                </a:r>
                <a14:m>
                  <m:oMath xmlns:m="http://schemas.openxmlformats.org/officeDocument/2006/math">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𝑆</m:t>
                        </m:r>
                      </m:e>
                      <m:sub>
                        <m:r>
                          <a:rPr lang="pt-BR" sz="1800" b="0" i="1" dirty="0" smtClean="0">
                            <a:latin typeface="Cambria Math" panose="02040503050406030204" pitchFamily="18" charset="0"/>
                            <a:ea typeface="Cambria Math" panose="02040503050406030204" pitchFamily="18" charset="0"/>
                          </a:rPr>
                          <m:t>𝑅</m:t>
                        </m:r>
                      </m:sub>
                    </m:sSub>
                    <m:r>
                      <a:rPr lang="pt-BR" sz="1800" b="0" i="1" dirty="0" smtClean="0">
                        <a:latin typeface="Cambria Math" panose="02040503050406030204" pitchFamily="18" charset="0"/>
                        <a:ea typeface="Cambria Math" panose="02040503050406030204" pitchFamily="18" charset="0"/>
                      </a:rPr>
                      <m:t>=</m:t>
                    </m:r>
                    <m:f>
                      <m:fPr>
                        <m:ctrlPr>
                          <a:rPr lang="pt-BR" sz="1800" i="1">
                            <a:latin typeface="Cambria Math" panose="02040503050406030204" pitchFamily="18" charset="0"/>
                          </a:rPr>
                        </m:ctrlPr>
                      </m:fPr>
                      <m:num>
                        <m:sSup>
                          <m:sSupPr>
                            <m:ctrlPr>
                              <a:rPr lang="pt-BR" sz="1800" i="1">
                                <a:latin typeface="Cambria Math" panose="02040503050406030204" pitchFamily="18" charset="0"/>
                              </a:rPr>
                            </m:ctrlPr>
                          </m:sSupPr>
                          <m:e>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𝐺</m:t>
                                </m:r>
                              </m:e>
                              <m:sub>
                                <m:r>
                                  <a:rPr lang="pt-BR" sz="1800" i="1" dirty="0">
                                    <a:latin typeface="Cambria Math" panose="02040503050406030204" pitchFamily="18" charset="0"/>
                                    <a:ea typeface="Cambria Math" panose="02040503050406030204" pitchFamily="18" charset="0"/>
                                  </a:rPr>
                                  <m:t>𝑅</m:t>
                                </m:r>
                              </m:sub>
                            </m:sSub>
                          </m:e>
                          <m:sup>
                            <m:r>
                              <a:rPr lang="pt-BR" sz="1800" i="1">
                                <a:latin typeface="Cambria Math" panose="02040503050406030204" pitchFamily="18" charset="0"/>
                              </a:rPr>
                              <m:t>2</m:t>
                            </m:r>
                          </m:sup>
                        </m:sSup>
                      </m:num>
                      <m:den>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𝐻</m:t>
                            </m:r>
                          </m:e>
                          <m:sub>
                            <m:r>
                              <a:rPr lang="pt-BR" sz="1800" i="1" dirty="0">
                                <a:latin typeface="Cambria Math" panose="02040503050406030204" pitchFamily="18" charset="0"/>
                                <a:ea typeface="Cambria Math" panose="02040503050406030204" pitchFamily="18" charset="0"/>
                              </a:rPr>
                              <m:t>𝑅</m:t>
                            </m:r>
                          </m:sub>
                        </m:sSub>
                        <m:r>
                          <a:rPr lang="pt-BR" sz="1800" i="1">
                            <a:latin typeface="Cambria Math" panose="02040503050406030204" pitchFamily="18" charset="0"/>
                          </a:rPr>
                          <m:t>+ </m:t>
                        </m:r>
                        <m:r>
                          <a:rPr lang="el-GR" sz="1800" i="1">
                            <a:latin typeface="Cambria Math" panose="02040503050406030204" pitchFamily="18" charset="0"/>
                          </a:rPr>
                          <m:t>𝜆</m:t>
                        </m:r>
                      </m:den>
                    </m:f>
                    <m:r>
                      <m:rPr>
                        <m:nor/>
                      </m:rPr>
                      <a:rPr lang="pt-BR" sz="1800" dirty="0"/>
                      <m:t> é </m:t>
                    </m:r>
                    <m:r>
                      <m:rPr>
                        <m:nor/>
                      </m:rPr>
                      <a:rPr lang="pt-BR" sz="1800" dirty="0"/>
                      <m:t>a</m:t>
                    </m:r>
                    <m:r>
                      <m:rPr>
                        <m:nor/>
                      </m:rPr>
                      <a:rPr lang="pt-BR" sz="1800" dirty="0"/>
                      <m:t> </m:t>
                    </m:r>
                    <m:r>
                      <m:rPr>
                        <m:nor/>
                      </m:rPr>
                      <a:rPr lang="pt-BR" sz="1800" dirty="0"/>
                      <m:t>similaridade</m:t>
                    </m:r>
                    <m:r>
                      <m:rPr>
                        <m:nor/>
                      </m:rPr>
                      <a:rPr lang="pt-BR" sz="1800" dirty="0"/>
                      <m:t> </m:t>
                    </m:r>
                    <m:r>
                      <m:rPr>
                        <m:nor/>
                      </m:rPr>
                      <a:rPr lang="pt-BR" sz="1800" dirty="0"/>
                      <m:t>da</m:t>
                    </m:r>
                    <m:r>
                      <m:rPr>
                        <m:nor/>
                      </m:rPr>
                      <a:rPr lang="pt-BR" sz="1800" dirty="0"/>
                      <m:t> </m:t>
                    </m:r>
                    <m:r>
                      <m:rPr>
                        <m:nor/>
                      </m:rPr>
                      <a:rPr lang="pt-BR" sz="1800" dirty="0"/>
                      <m:t>folha</m:t>
                    </m:r>
                    <m:r>
                      <m:rPr>
                        <m:nor/>
                      </m:rPr>
                      <a:rPr lang="pt-BR" sz="1800" dirty="0"/>
                      <m:t> </m:t>
                    </m:r>
                    <m:r>
                      <m:rPr>
                        <m:nor/>
                      </m:rPr>
                      <a:rPr lang="pt-BR" sz="1800" dirty="0"/>
                      <m:t>direita</m:t>
                    </m:r>
                  </m:oMath>
                </a14:m>
                <a:endParaRPr lang="pt-BR" sz="1800" dirty="0"/>
              </a:p>
              <a:p>
                <a:pPr marL="0" indent="0">
                  <a:lnSpc>
                    <a:spcPct val="150000"/>
                  </a:lnSpc>
                  <a:buNone/>
                </a:pPr>
                <a:r>
                  <a:rPr lang="pt-BR" sz="1800" dirty="0">
                    <a:ea typeface="Cambria Math" panose="02040503050406030204" pitchFamily="18" charset="0"/>
                  </a:rPr>
                  <a:t>	</a:t>
                </a:r>
                <a14:m>
                  <m:oMath xmlns:m="http://schemas.openxmlformats.org/officeDocument/2006/math">
                    <m:sSub>
                      <m:sSubPr>
                        <m:ctrlPr>
                          <a:rPr lang="pt-BR" sz="1800" i="1" dirty="0">
                            <a:latin typeface="Cambria Math" panose="02040503050406030204" pitchFamily="18" charset="0"/>
                            <a:ea typeface="Cambria Math" panose="02040503050406030204" pitchFamily="18" charset="0"/>
                          </a:rPr>
                        </m:ctrlPr>
                      </m:sSubPr>
                      <m:e>
                        <m:r>
                          <a:rPr lang="pt-BR" sz="1800" i="1" dirty="0">
                            <a:latin typeface="Cambria Math" panose="02040503050406030204" pitchFamily="18" charset="0"/>
                            <a:ea typeface="Cambria Math" panose="02040503050406030204" pitchFamily="18" charset="0"/>
                          </a:rPr>
                          <m:t>𝑆</m:t>
                        </m:r>
                      </m:e>
                      <m:sub>
                        <m:r>
                          <a:rPr lang="pt-BR" sz="1800" b="0" i="1" dirty="0" smtClean="0">
                            <a:latin typeface="Cambria Math" panose="02040503050406030204" pitchFamily="18" charset="0"/>
                            <a:ea typeface="Cambria Math" panose="02040503050406030204" pitchFamily="18" charset="0"/>
                          </a:rPr>
                          <m:t>𝐶</m:t>
                        </m:r>
                      </m:sub>
                    </m:sSub>
                    <m:r>
                      <a:rPr lang="pt-BR" sz="1800" i="1" dirty="0">
                        <a:latin typeface="Cambria Math" panose="02040503050406030204" pitchFamily="18" charset="0"/>
                        <a:ea typeface="Cambria Math" panose="02040503050406030204" pitchFamily="18" charset="0"/>
                      </a:rPr>
                      <m:t> </m:t>
                    </m:r>
                    <m:r>
                      <m:rPr>
                        <m:nor/>
                      </m:rPr>
                      <a:rPr lang="pt-BR" sz="1800" dirty="0"/>
                      <m:t>é </m:t>
                    </m:r>
                    <m:r>
                      <m:rPr>
                        <m:nor/>
                      </m:rPr>
                      <a:rPr lang="pt-BR" sz="1800" dirty="0"/>
                      <m:t>a</m:t>
                    </m:r>
                    <m:r>
                      <m:rPr>
                        <m:nor/>
                      </m:rPr>
                      <a:rPr lang="pt-BR" sz="1800" dirty="0"/>
                      <m:t> </m:t>
                    </m:r>
                    <m:r>
                      <m:rPr>
                        <m:nor/>
                      </m:rPr>
                      <a:rPr lang="pt-BR" sz="1800" dirty="0"/>
                      <m:t>similaridade</m:t>
                    </m:r>
                    <m:r>
                      <m:rPr>
                        <m:nor/>
                      </m:rPr>
                      <a:rPr lang="pt-BR" sz="1800" dirty="0"/>
                      <m:t> </m:t>
                    </m:r>
                    <m:r>
                      <m:rPr>
                        <m:nor/>
                      </m:rPr>
                      <a:rPr lang="pt-BR" sz="1800" dirty="0"/>
                      <m:t>do</m:t>
                    </m:r>
                    <m:r>
                      <m:rPr>
                        <m:nor/>
                      </m:rPr>
                      <a:rPr lang="pt-BR" sz="1800" dirty="0"/>
                      <m:t> </m:t>
                    </m:r>
                    <m:r>
                      <m:rPr>
                        <m:nor/>
                      </m:rPr>
                      <a:rPr lang="pt-BR" sz="1800" dirty="0"/>
                      <m:t>n</m:t>
                    </m:r>
                    <m:r>
                      <m:rPr>
                        <m:nor/>
                      </m:rPr>
                      <a:rPr lang="pt-BR" sz="1800" dirty="0"/>
                      <m:t>ó </m:t>
                    </m:r>
                    <m:r>
                      <m:rPr>
                        <m:nor/>
                      </m:rPr>
                      <a:rPr lang="pt-BR" sz="1800" dirty="0"/>
                      <m:t>pai</m:t>
                    </m:r>
                  </m:oMath>
                </a14:m>
                <a:endParaRPr lang="pt-BR" sz="1800" dirty="0"/>
              </a:p>
              <a:p>
                <a:pPr marL="0" indent="0">
                  <a:buNone/>
                </a:pPr>
                <a:endParaRPr lang="pt-BR" sz="2000" dirty="0"/>
              </a:p>
              <a:p>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B0E7E18F-C188-FAE0-7FB4-97575019AEF9}"/>
                  </a:ext>
                </a:extLst>
              </p:cNvPr>
              <p:cNvSpPr>
                <a:spLocks noGrp="1" noRot="1" noChangeAspect="1" noMove="1" noResize="1" noEditPoints="1" noAdjustHandles="1" noChangeArrowheads="1" noChangeShapeType="1" noTextEdit="1"/>
              </p:cNvSpPr>
              <p:nvPr>
                <p:ph idx="1"/>
              </p:nvPr>
            </p:nvSpPr>
            <p:spPr>
              <a:xfrm>
                <a:off x="838200" y="1825625"/>
                <a:ext cx="5771950" cy="4351338"/>
              </a:xfrm>
              <a:blipFill>
                <a:blip r:embed="rId2"/>
                <a:stretch>
                  <a:fillRect l="-951" t="-1401" r="-846"/>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D13772A5-1028-B1C3-0628-D965ED9FF256}"/>
              </a:ext>
            </a:extLst>
          </p:cNvPr>
          <p:cNvGrpSpPr/>
          <p:nvPr/>
        </p:nvGrpSpPr>
        <p:grpSpPr>
          <a:xfrm>
            <a:off x="7472464" y="2430001"/>
            <a:ext cx="3108157" cy="1571293"/>
            <a:chOff x="685801" y="3137814"/>
            <a:chExt cx="3108157" cy="1571293"/>
          </a:xfrm>
        </p:grpSpPr>
        <mc:AlternateContent xmlns:mc="http://schemas.openxmlformats.org/markup-compatibility/2006" xmlns:a14="http://schemas.microsoft.com/office/drawing/2010/main">
          <mc:Choice Requires="a14">
            <p:sp>
              <p:nvSpPr>
                <p:cNvPr id="5" name="Retângulo: Cantos Arredondados 4">
                  <a:extLst>
                    <a:ext uri="{FF2B5EF4-FFF2-40B4-BE49-F238E27FC236}">
                      <a16:creationId xmlns:a16="http://schemas.microsoft.com/office/drawing/2014/main" id="{638F3CD8-91DF-4D13-82AA-28A7E25D6E39}"/>
                    </a:ext>
                  </a:extLst>
                </p:cNvPr>
                <p:cNvSpPr/>
                <p:nvPr/>
              </p:nvSpPr>
              <p:spPr>
                <a:xfrm>
                  <a:off x="1169330" y="3137814"/>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1</m:t>
                          </m:r>
                        </m:sub>
                      </m:sSub>
                      <m:r>
                        <m:rPr>
                          <m:nor/>
                        </m:rPr>
                        <a:rPr lang="pt-BR" dirty="0"/>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2</m:t>
                          </m:r>
                        </m:sub>
                      </m:sSub>
                    </m:oMath>
                  </a14:m>
                  <a:r>
                    <a:rPr lang="pt-BR" dirty="0"/>
                    <a:t>,</a:t>
                  </a:r>
                  <a:r>
                    <a:rPr lang="pt-BR" dirty="0">
                      <a:ea typeface="Cambria Math" panose="02040503050406030204" pitchFamily="18" charset="0"/>
                    </a:rPr>
                    <a:t> </a:t>
                  </a:r>
                  <a14:m>
                    <m:oMath xmlns:m="http://schemas.openxmlformats.org/officeDocument/2006/math">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3</m:t>
                          </m:r>
                        </m:sub>
                      </m:sSub>
                      <m:r>
                        <m:rPr>
                          <m:nor/>
                        </m:rPr>
                        <a:rPr lang="pt-BR" dirty="0"/>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4</m:t>
                          </m:r>
                        </m:sub>
                      </m:sSub>
                    </m:oMath>
                  </a14:m>
                  <a:r>
                    <a:rPr lang="pt-BR" dirty="0"/>
                    <a:t>, ... , </a:t>
                  </a:r>
                  <a14:m>
                    <m:oMath xmlns:m="http://schemas.openxmlformats.org/officeDocument/2006/math">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𝑛</m:t>
                          </m:r>
                        </m:sub>
                      </m:sSub>
                    </m:oMath>
                  </a14:m>
                  <a:endParaRPr lang="pt-BR" dirty="0"/>
                </a:p>
              </p:txBody>
            </p:sp>
          </mc:Choice>
          <mc:Fallback xmlns="">
            <p:sp>
              <p:nvSpPr>
                <p:cNvPr id="5" name="Retângulo: Cantos Arredondados 4">
                  <a:extLst>
                    <a:ext uri="{FF2B5EF4-FFF2-40B4-BE49-F238E27FC236}">
                      <a16:creationId xmlns:a16="http://schemas.microsoft.com/office/drawing/2014/main" id="{638F3CD8-91DF-4D13-82AA-28A7E25D6E39}"/>
                    </a:ext>
                  </a:extLst>
                </p:cNvPr>
                <p:cNvSpPr>
                  <a:spLocks noRot="1" noChangeAspect="1" noMove="1" noResize="1" noEditPoints="1" noAdjustHandles="1" noChangeArrowheads="1" noChangeShapeType="1" noTextEdit="1"/>
                </p:cNvSpPr>
                <p:nvPr/>
              </p:nvSpPr>
              <p:spPr>
                <a:xfrm>
                  <a:off x="1169330" y="3137814"/>
                  <a:ext cx="2160000" cy="499730"/>
                </a:xfrm>
                <a:prstGeom prst="roundRect">
                  <a:avLst/>
                </a:prstGeom>
                <a:blipFill>
                  <a:blip r:embed="rId3"/>
                  <a:stretch>
                    <a:fillRect b="-476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Retângulo: Cantos Arredondados 5">
                  <a:extLst>
                    <a:ext uri="{FF2B5EF4-FFF2-40B4-BE49-F238E27FC236}">
                      <a16:creationId xmlns:a16="http://schemas.microsoft.com/office/drawing/2014/main" id="{3F0EDC71-2FBC-4FAC-675D-9BCEE9AC5F2E}"/>
                    </a:ext>
                  </a:extLst>
                </p:cNvPr>
                <p:cNvSpPr/>
                <p:nvPr/>
              </p:nvSpPr>
              <p:spPr>
                <a:xfrm>
                  <a:off x="685801" y="4198098"/>
                  <a:ext cx="1364629"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i="1" dirty="0">
                              <a:latin typeface="Cambria Math" panose="02040503050406030204" pitchFamily="18" charset="0"/>
                              <a:ea typeface="Cambria Math" panose="02040503050406030204" pitchFamily="18" charset="0"/>
                            </a:rPr>
                            <m:t>1</m:t>
                          </m:r>
                        </m:sub>
                      </m:sSub>
                      <m:r>
                        <m:rPr>
                          <m:nor/>
                        </m:rPr>
                        <a:rPr lang="pt-BR" dirty="0"/>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i="1" dirty="0">
                              <a:latin typeface="Cambria Math" panose="02040503050406030204" pitchFamily="18" charset="0"/>
                              <a:ea typeface="Cambria Math" panose="02040503050406030204" pitchFamily="18" charset="0"/>
                            </a:rPr>
                            <m:t>2</m:t>
                          </m:r>
                        </m:sub>
                      </m:sSub>
                    </m:oMath>
                  </a14:m>
                  <a:r>
                    <a:rPr lang="pt-BR" dirty="0"/>
                    <a:t>,</a:t>
                  </a:r>
                  <a:r>
                    <a:rPr lang="pt-BR" dirty="0">
                      <a:ea typeface="Cambria Math" panose="02040503050406030204" pitchFamily="18" charset="0"/>
                    </a:rPr>
                    <a:t> </a:t>
                  </a:r>
                  <a:r>
                    <a:rPr lang="pt-BR" dirty="0"/>
                    <a:t>... , </a:t>
                  </a:r>
                  <a14:m>
                    <m:oMath xmlns:m="http://schemas.openxmlformats.org/officeDocument/2006/math">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𝑚</m:t>
                          </m:r>
                        </m:sub>
                      </m:sSub>
                    </m:oMath>
                  </a14:m>
                  <a:endParaRPr lang="pt-BR" dirty="0"/>
                </a:p>
              </p:txBody>
            </p:sp>
          </mc:Choice>
          <mc:Fallback xmlns="">
            <p:sp>
              <p:nvSpPr>
                <p:cNvPr id="6" name="Retângulo: Cantos Arredondados 5">
                  <a:extLst>
                    <a:ext uri="{FF2B5EF4-FFF2-40B4-BE49-F238E27FC236}">
                      <a16:creationId xmlns:a16="http://schemas.microsoft.com/office/drawing/2014/main" id="{3F0EDC71-2FBC-4FAC-675D-9BCEE9AC5F2E}"/>
                    </a:ext>
                  </a:extLst>
                </p:cNvPr>
                <p:cNvSpPr>
                  <a:spLocks noRot="1" noChangeAspect="1" noMove="1" noResize="1" noEditPoints="1" noAdjustHandles="1" noChangeArrowheads="1" noChangeShapeType="1" noTextEdit="1"/>
                </p:cNvSpPr>
                <p:nvPr/>
              </p:nvSpPr>
              <p:spPr>
                <a:xfrm>
                  <a:off x="685801" y="4198098"/>
                  <a:ext cx="1364629" cy="499730"/>
                </a:xfrm>
                <a:prstGeom prst="roundRect">
                  <a:avLst/>
                </a:prstGeom>
                <a:blipFill>
                  <a:blip r:embed="rId4"/>
                  <a:stretch>
                    <a:fillRect b="-476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Cantos Arredondados 6">
                  <a:extLst>
                    <a:ext uri="{FF2B5EF4-FFF2-40B4-BE49-F238E27FC236}">
                      <a16:creationId xmlns:a16="http://schemas.microsoft.com/office/drawing/2014/main" id="{569D919E-66D0-1253-51F2-FEA853D6B884}"/>
                    </a:ext>
                  </a:extLst>
                </p:cNvPr>
                <p:cNvSpPr/>
                <p:nvPr/>
              </p:nvSpPr>
              <p:spPr>
                <a:xfrm>
                  <a:off x="2429330" y="4209377"/>
                  <a:ext cx="1364628"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i="1" dirty="0">
                              <a:latin typeface="Cambria Math" panose="02040503050406030204" pitchFamily="18" charset="0"/>
                              <a:ea typeface="Cambria Math" panose="02040503050406030204" pitchFamily="18" charset="0"/>
                            </a:rPr>
                            <m:t>1</m:t>
                          </m:r>
                        </m:sub>
                      </m:sSub>
                      <m:r>
                        <m:rPr>
                          <m:nor/>
                        </m:rPr>
                        <a:rPr lang="pt-BR" dirty="0"/>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i="1" dirty="0">
                              <a:latin typeface="Cambria Math" panose="02040503050406030204" pitchFamily="18" charset="0"/>
                              <a:ea typeface="Cambria Math" panose="02040503050406030204" pitchFamily="18" charset="0"/>
                            </a:rPr>
                            <m:t>2</m:t>
                          </m:r>
                        </m:sub>
                      </m:sSub>
                    </m:oMath>
                  </a14:m>
                  <a:r>
                    <a:rPr lang="pt-BR" dirty="0"/>
                    <a:t>,</a:t>
                  </a:r>
                  <a:r>
                    <a:rPr lang="pt-BR" dirty="0">
                      <a:ea typeface="Cambria Math" panose="02040503050406030204" pitchFamily="18" charset="0"/>
                    </a:rPr>
                    <a:t> </a:t>
                  </a:r>
                  <a:r>
                    <a:rPr lang="pt-BR" dirty="0"/>
                    <a:t>... , </a:t>
                  </a:r>
                  <a14:m>
                    <m:oMath xmlns:m="http://schemas.openxmlformats.org/officeDocument/2006/math">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𝑟</m:t>
                          </m:r>
                        </m:e>
                        <m:sub>
                          <m:r>
                            <a:rPr lang="pt-BR" b="0" i="1" dirty="0" smtClean="0">
                              <a:latin typeface="Cambria Math" panose="02040503050406030204" pitchFamily="18" charset="0"/>
                              <a:ea typeface="Cambria Math" panose="02040503050406030204" pitchFamily="18" charset="0"/>
                            </a:rPr>
                            <m:t>𝑝</m:t>
                          </m:r>
                        </m:sub>
                      </m:sSub>
                    </m:oMath>
                  </a14:m>
                  <a:endParaRPr lang="pt-BR" dirty="0"/>
                </a:p>
              </p:txBody>
            </p:sp>
          </mc:Choice>
          <mc:Fallback xmlns="">
            <p:sp>
              <p:nvSpPr>
                <p:cNvPr id="7" name="Retângulo: Cantos Arredondados 6">
                  <a:extLst>
                    <a:ext uri="{FF2B5EF4-FFF2-40B4-BE49-F238E27FC236}">
                      <a16:creationId xmlns:a16="http://schemas.microsoft.com/office/drawing/2014/main" id="{569D919E-66D0-1253-51F2-FEA853D6B884}"/>
                    </a:ext>
                  </a:extLst>
                </p:cNvPr>
                <p:cNvSpPr>
                  <a:spLocks noRot="1" noChangeAspect="1" noMove="1" noResize="1" noEditPoints="1" noAdjustHandles="1" noChangeArrowheads="1" noChangeShapeType="1" noTextEdit="1"/>
                </p:cNvSpPr>
                <p:nvPr/>
              </p:nvSpPr>
              <p:spPr>
                <a:xfrm>
                  <a:off x="2429330" y="4209377"/>
                  <a:ext cx="1364628" cy="499730"/>
                </a:xfrm>
                <a:prstGeom prst="roundRect">
                  <a:avLst/>
                </a:prstGeom>
                <a:blipFill>
                  <a:blip r:embed="rId5"/>
                  <a:stretch>
                    <a:fillRect b="-4762"/>
                  </a:stretch>
                </a:blipFill>
              </p:spPr>
              <p:txBody>
                <a:bodyPr/>
                <a:lstStyle/>
                <a:p>
                  <a:r>
                    <a:rPr lang="pt-BR">
                      <a:noFill/>
                    </a:rPr>
                    <a:t> </a:t>
                  </a:r>
                </a:p>
              </p:txBody>
            </p:sp>
          </mc:Fallback>
        </mc:AlternateContent>
        <p:cxnSp>
          <p:nvCxnSpPr>
            <p:cNvPr id="8" name="Conector de Seta Reta 7">
              <a:extLst>
                <a:ext uri="{FF2B5EF4-FFF2-40B4-BE49-F238E27FC236}">
                  <a16:creationId xmlns:a16="http://schemas.microsoft.com/office/drawing/2014/main" id="{B8EF37A9-CF24-BC68-6DB6-931076C7251B}"/>
                </a:ext>
              </a:extLst>
            </p:cNvPr>
            <p:cNvCxnSpPr>
              <a:cxnSpLocks/>
              <a:stCxn id="5" idx="2"/>
              <a:endCxn id="6" idx="0"/>
            </p:cNvCxnSpPr>
            <p:nvPr/>
          </p:nvCxnSpPr>
          <p:spPr>
            <a:xfrm flipH="1">
              <a:off x="1368116" y="3637544"/>
              <a:ext cx="881214" cy="56055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9E727A36-7872-20BE-3F26-DEA96380AC34}"/>
                </a:ext>
              </a:extLst>
            </p:cNvPr>
            <p:cNvCxnSpPr>
              <a:cxnSpLocks/>
              <a:stCxn id="5" idx="2"/>
              <a:endCxn id="7" idx="0"/>
            </p:cNvCxnSpPr>
            <p:nvPr/>
          </p:nvCxnSpPr>
          <p:spPr>
            <a:xfrm>
              <a:off x="2249330" y="3637544"/>
              <a:ext cx="862314"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CEC90D55-17A0-C968-38FD-8A12F7FB6B08}"/>
                  </a:ext>
                </a:extLst>
              </p:cNvPr>
              <p:cNvSpPr txBox="1"/>
              <p:nvPr/>
            </p:nvSpPr>
            <p:spPr>
              <a:xfrm>
                <a:off x="7017788" y="3555484"/>
                <a:ext cx="4546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𝑆</m:t>
                          </m:r>
                        </m:e>
                        <m:sub>
                          <m:r>
                            <a:rPr lang="pt-BR" i="1" dirty="0">
                              <a:latin typeface="Cambria Math" panose="02040503050406030204" pitchFamily="18" charset="0"/>
                              <a:ea typeface="Cambria Math" panose="02040503050406030204" pitchFamily="18" charset="0"/>
                            </a:rPr>
                            <m:t>𝐿</m:t>
                          </m:r>
                        </m:sub>
                      </m:sSub>
                    </m:oMath>
                  </m:oMathPara>
                </a14:m>
                <a:endParaRPr lang="pt-BR" dirty="0"/>
              </a:p>
            </p:txBody>
          </p:sp>
        </mc:Choice>
        <mc:Fallback xmlns="">
          <p:sp>
            <p:nvSpPr>
              <p:cNvPr id="14" name="CaixaDeTexto 13">
                <a:extLst>
                  <a:ext uri="{FF2B5EF4-FFF2-40B4-BE49-F238E27FC236}">
                    <a16:creationId xmlns:a16="http://schemas.microsoft.com/office/drawing/2014/main" id="{CEC90D55-17A0-C968-38FD-8A12F7FB6B08}"/>
                  </a:ext>
                </a:extLst>
              </p:cNvPr>
              <p:cNvSpPr txBox="1">
                <a:spLocks noRot="1" noChangeAspect="1" noMove="1" noResize="1" noEditPoints="1" noAdjustHandles="1" noChangeArrowheads="1" noChangeShapeType="1" noTextEdit="1"/>
              </p:cNvSpPr>
              <p:nvPr/>
            </p:nvSpPr>
            <p:spPr>
              <a:xfrm>
                <a:off x="7017788" y="3555484"/>
                <a:ext cx="454676" cy="369332"/>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a:extLst>
                  <a:ext uri="{FF2B5EF4-FFF2-40B4-BE49-F238E27FC236}">
                    <a16:creationId xmlns:a16="http://schemas.microsoft.com/office/drawing/2014/main" id="{5643DD82-DE94-36D0-3074-0CEDB9C69927}"/>
                  </a:ext>
                </a:extLst>
              </p:cNvPr>
              <p:cNvSpPr txBox="1"/>
              <p:nvPr/>
            </p:nvSpPr>
            <p:spPr>
              <a:xfrm>
                <a:off x="10580621" y="3566763"/>
                <a:ext cx="4744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b="0" i="1" dirty="0" smtClean="0">
                              <a:latin typeface="Cambria Math" panose="02040503050406030204" pitchFamily="18" charset="0"/>
                              <a:ea typeface="Cambria Math" panose="02040503050406030204" pitchFamily="18" charset="0"/>
                            </a:rPr>
                            <m:t>𝑆</m:t>
                          </m:r>
                        </m:e>
                        <m:sub>
                          <m:r>
                            <a:rPr lang="pt-BR" b="0" i="1" dirty="0" smtClean="0">
                              <a:latin typeface="Cambria Math" panose="02040503050406030204" pitchFamily="18" charset="0"/>
                              <a:ea typeface="Cambria Math" panose="02040503050406030204" pitchFamily="18" charset="0"/>
                            </a:rPr>
                            <m:t>𝑅</m:t>
                          </m:r>
                        </m:sub>
                      </m:sSub>
                    </m:oMath>
                  </m:oMathPara>
                </a14:m>
                <a:endParaRPr lang="pt-BR" dirty="0"/>
              </a:p>
            </p:txBody>
          </p:sp>
        </mc:Choice>
        <mc:Fallback xmlns="">
          <p:sp>
            <p:nvSpPr>
              <p:cNvPr id="15" name="CaixaDeTexto 14">
                <a:extLst>
                  <a:ext uri="{FF2B5EF4-FFF2-40B4-BE49-F238E27FC236}">
                    <a16:creationId xmlns:a16="http://schemas.microsoft.com/office/drawing/2014/main" id="{5643DD82-DE94-36D0-3074-0CEDB9C69927}"/>
                  </a:ext>
                </a:extLst>
              </p:cNvPr>
              <p:cNvSpPr txBox="1">
                <a:spLocks noRot="1" noChangeAspect="1" noMove="1" noResize="1" noEditPoints="1" noAdjustHandles="1" noChangeArrowheads="1" noChangeShapeType="1" noTextEdit="1"/>
              </p:cNvSpPr>
              <p:nvPr/>
            </p:nvSpPr>
            <p:spPr>
              <a:xfrm>
                <a:off x="10580621" y="3566763"/>
                <a:ext cx="474489" cy="369332"/>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008E5C73-9921-B306-94B8-18AEB3D6CE95}"/>
                  </a:ext>
                </a:extLst>
              </p:cNvPr>
              <p:cNvSpPr txBox="1"/>
              <p:nvPr/>
            </p:nvSpPr>
            <p:spPr>
              <a:xfrm>
                <a:off x="10115993" y="2495200"/>
                <a:ext cx="46878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𝑆</m:t>
                          </m:r>
                        </m:e>
                        <m:sub>
                          <m:r>
                            <a:rPr lang="pt-BR" b="0" i="1" dirty="0" smtClean="0">
                              <a:latin typeface="Cambria Math" panose="02040503050406030204" pitchFamily="18" charset="0"/>
                              <a:ea typeface="Cambria Math" panose="02040503050406030204" pitchFamily="18" charset="0"/>
                            </a:rPr>
                            <m:t>𝐶</m:t>
                          </m:r>
                        </m:sub>
                      </m:sSub>
                    </m:oMath>
                  </m:oMathPara>
                </a14:m>
                <a:endParaRPr lang="pt-BR" dirty="0"/>
              </a:p>
            </p:txBody>
          </p:sp>
        </mc:Choice>
        <mc:Fallback xmlns="">
          <p:sp>
            <p:nvSpPr>
              <p:cNvPr id="16" name="CaixaDeTexto 15">
                <a:extLst>
                  <a:ext uri="{FF2B5EF4-FFF2-40B4-BE49-F238E27FC236}">
                    <a16:creationId xmlns:a16="http://schemas.microsoft.com/office/drawing/2014/main" id="{008E5C73-9921-B306-94B8-18AEB3D6CE95}"/>
                  </a:ext>
                </a:extLst>
              </p:cNvPr>
              <p:cNvSpPr txBox="1">
                <a:spLocks noRot="1" noChangeAspect="1" noMove="1" noResize="1" noEditPoints="1" noAdjustHandles="1" noChangeArrowheads="1" noChangeShapeType="1" noTextEdit="1"/>
              </p:cNvSpPr>
              <p:nvPr/>
            </p:nvSpPr>
            <p:spPr>
              <a:xfrm>
                <a:off x="10115993" y="2495200"/>
                <a:ext cx="468783" cy="369332"/>
              </a:xfrm>
              <a:prstGeom prst="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BC1CC0F7-392F-69BB-A27C-0437902B9471}"/>
                  </a:ext>
                </a:extLst>
              </p:cNvPr>
              <p:cNvSpPr txBox="1"/>
              <p:nvPr/>
            </p:nvSpPr>
            <p:spPr>
              <a:xfrm>
                <a:off x="7400352" y="4954971"/>
                <a:ext cx="3271282" cy="400110"/>
              </a:xfrm>
              <a:prstGeom prst="rect">
                <a:avLst/>
              </a:prstGeom>
              <a:noFill/>
            </p:spPr>
            <p:txBody>
              <a:bodyPr wrap="square">
                <a:spAutoFit/>
              </a:bodyPr>
              <a:lstStyle/>
              <a:p>
                <a:pPr algn="ctr"/>
                <a14:m>
                  <m:oMath xmlns:m="http://schemas.openxmlformats.org/officeDocument/2006/math">
                    <m:r>
                      <a:rPr lang="pt-BR" sz="2000" b="0" i="1" smtClean="0">
                        <a:latin typeface="Cambria Math" panose="02040503050406030204" pitchFamily="18" charset="0"/>
                      </a:rPr>
                      <m:t>𝐺𝑎𝑖𝑛</m:t>
                    </m:r>
                    <m:r>
                      <a:rPr lang="pt-BR" sz="2000" b="0" i="1" smtClean="0">
                        <a:latin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i="1" dirty="0">
                            <a:latin typeface="Cambria Math" panose="02040503050406030204" pitchFamily="18" charset="0"/>
                            <a:ea typeface="Cambria Math" panose="02040503050406030204" pitchFamily="18" charset="0"/>
                          </a:rPr>
                          <m:t>𝐿</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b="0" i="1" dirty="0" smtClean="0">
                            <a:latin typeface="Cambria Math" panose="02040503050406030204" pitchFamily="18" charset="0"/>
                            <a:ea typeface="Cambria Math" panose="02040503050406030204" pitchFamily="18" charset="0"/>
                          </a:rPr>
                          <m:t>𝑅</m:t>
                        </m:r>
                      </m:sub>
                    </m:sSub>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𝑆</m:t>
                        </m:r>
                      </m:e>
                      <m:sub>
                        <m:r>
                          <a:rPr lang="pt-BR" sz="2000" b="0" i="1" dirty="0" smtClean="0">
                            <a:latin typeface="Cambria Math" panose="02040503050406030204" pitchFamily="18" charset="0"/>
                            <a:ea typeface="Cambria Math" panose="02040503050406030204" pitchFamily="18" charset="0"/>
                          </a:rPr>
                          <m:t>𝐶</m:t>
                        </m:r>
                      </m:sub>
                    </m:sSub>
                    <m:r>
                      <a:rPr lang="pt-BR" sz="2000" b="0" i="1" smtClean="0">
                        <a:latin typeface="Cambria Math" panose="02040503050406030204" pitchFamily="18" charset="0"/>
                      </a:rPr>
                      <m:t>−</m:t>
                    </m:r>
                  </m:oMath>
                </a14:m>
                <a:r>
                  <a:rPr lang="pt-BR" sz="2000" dirty="0"/>
                  <a:t> </a:t>
                </a:r>
                <a14:m>
                  <m:oMath xmlns:m="http://schemas.openxmlformats.org/officeDocument/2006/math">
                    <m:r>
                      <a:rPr lang="pt-BR" sz="2000" i="1">
                        <a:latin typeface="Cambria Math" panose="02040503050406030204" pitchFamily="18" charset="0"/>
                      </a:rPr>
                      <m:t>𝛾</m:t>
                    </m:r>
                  </m:oMath>
                </a14:m>
                <a:endParaRPr lang="pt-BR" sz="2000" dirty="0"/>
              </a:p>
            </p:txBody>
          </p:sp>
        </mc:Choice>
        <mc:Fallback xmlns="">
          <p:sp>
            <p:nvSpPr>
              <p:cNvPr id="18" name="CaixaDeTexto 17">
                <a:extLst>
                  <a:ext uri="{FF2B5EF4-FFF2-40B4-BE49-F238E27FC236}">
                    <a16:creationId xmlns:a16="http://schemas.microsoft.com/office/drawing/2014/main" id="{BC1CC0F7-392F-69BB-A27C-0437902B9471}"/>
                  </a:ext>
                </a:extLst>
              </p:cNvPr>
              <p:cNvSpPr txBox="1">
                <a:spLocks noRot="1" noChangeAspect="1" noMove="1" noResize="1" noEditPoints="1" noAdjustHandles="1" noChangeArrowheads="1" noChangeShapeType="1" noTextEdit="1"/>
              </p:cNvSpPr>
              <p:nvPr/>
            </p:nvSpPr>
            <p:spPr>
              <a:xfrm>
                <a:off x="7400352" y="4954971"/>
                <a:ext cx="3271282" cy="400110"/>
              </a:xfrm>
              <a:prstGeom prst="rect">
                <a:avLst/>
              </a:prstGeom>
              <a:blipFill>
                <a:blip r:embed="rId9"/>
                <a:stretch>
                  <a:fillRect b="-6154"/>
                </a:stretch>
              </a:blipFill>
            </p:spPr>
            <p:txBody>
              <a:bodyPr/>
              <a:lstStyle/>
              <a:p>
                <a:r>
                  <a:rPr lang="pt-BR">
                    <a:noFill/>
                  </a:rPr>
                  <a:t> </a:t>
                </a:r>
              </a:p>
            </p:txBody>
          </p:sp>
        </mc:Fallback>
      </mc:AlternateContent>
    </p:spTree>
    <p:extLst>
      <p:ext uri="{BB962C8B-B14F-4D97-AF65-F5344CB8AC3E}">
        <p14:creationId xmlns:p14="http://schemas.microsoft.com/office/powerpoint/2010/main" val="2522227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D69B83-C239-0DE3-EE7D-F07491A64F49}"/>
              </a:ext>
            </a:extLst>
          </p:cNvPr>
          <p:cNvSpPr>
            <a:spLocks noGrp="1"/>
          </p:cNvSpPr>
          <p:nvPr>
            <p:ph type="title"/>
          </p:nvPr>
        </p:nvSpPr>
        <p:spPr/>
        <p:txBody>
          <a:bodyPr/>
          <a:lstStyle/>
          <a:p>
            <a:r>
              <a:rPr lang="pt-BR" b="1" dirty="0"/>
              <a:t>XGBoost para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33C2EB-57A5-1FFD-B225-A08C349268DC}"/>
                  </a:ext>
                </a:extLst>
              </p:cNvPr>
              <p:cNvSpPr>
                <a:spLocks noGrp="1"/>
              </p:cNvSpPr>
              <p:nvPr>
                <p:ph idx="1"/>
              </p:nvPr>
            </p:nvSpPr>
            <p:spPr/>
            <p:txBody>
              <a:bodyPr>
                <a:normAutofit/>
              </a:bodyPr>
              <a:lstStyle/>
              <a:p>
                <a:r>
                  <a:rPr lang="pt-BR" sz="2000" dirty="0"/>
                  <a:t>As fórmulas utilizadas no processo de treinamento do XGBoost podem ser adaptadas conforme a função de perda escolhida. Em aplicações de regressão, por exemplo, é comum utilizar o erro quadrático médio (MSE). Dessa forma:</a:t>
                </a:r>
              </a:p>
              <a:p>
                <a:r>
                  <a:rPr lang="pt-BR" sz="2000" dirty="0"/>
                  <a:t>Para </a:t>
                </a:r>
                <a14:m>
                  <m:oMath xmlns:m="http://schemas.openxmlformats.org/officeDocument/2006/math">
                    <m:r>
                      <a:rPr lang="pt-BR" sz="2000" b="0" i="1" dirty="0" smtClean="0">
                        <a:latin typeface="Cambria Math" panose="02040503050406030204" pitchFamily="18" charset="0"/>
                        <a:ea typeface="Cambria Math" panose="02040503050406030204" pitchFamily="18" charset="0"/>
                      </a:rPr>
                      <m:t>𝑙</m:t>
                    </m:r>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a:rPr lang="pt-BR" sz="2000" b="1" i="1" smtClean="0">
                        <a:latin typeface="Cambria Math" panose="02040503050406030204" pitchFamily="18" charset="0"/>
                      </a:rPr>
                      <m:t> </m:t>
                    </m:r>
                    <m:r>
                      <m:rPr>
                        <m:nor/>
                      </m:rPr>
                      <a:rPr lang="pt-BR" sz="2000" dirty="0">
                        <a:latin typeface="Cambria Math" panose="02040503050406030204" pitchFamily="18" charset="0"/>
                        <a:ea typeface="Cambria Math" panose="02040503050406030204" pitchFamily="18" charset="0"/>
                      </a:rPr>
                      <m:t>=</m:t>
                    </m:r>
                    <m:r>
                      <m:rPr>
                        <m:nor/>
                      </m:rPr>
                      <a:rPr lang="pt-BR" sz="2000" b="0" i="0" dirty="0" smtClean="0">
                        <a:latin typeface="Cambria Math" panose="02040503050406030204" pitchFamily="18" charset="0"/>
                        <a:ea typeface="Cambria Math" panose="02040503050406030204" pitchFamily="18" charset="0"/>
                      </a:rPr>
                      <m:t> </m:t>
                    </m:r>
                    <m:f>
                      <m:fPr>
                        <m:ctrlPr>
                          <a:rPr lang="pt-BR" sz="200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1</m:t>
                        </m:r>
                      </m:num>
                      <m:den>
                        <m:r>
                          <a:rPr lang="pt-BR" sz="2000" b="0" i="1" dirty="0" smtClean="0">
                            <a:latin typeface="Cambria Math" panose="02040503050406030204" pitchFamily="18" charset="0"/>
                            <a:ea typeface="Cambria Math" panose="02040503050406030204" pitchFamily="18" charset="0"/>
                          </a:rPr>
                          <m:t>2</m:t>
                        </m:r>
                      </m:den>
                    </m:f>
                    <m:sSup>
                      <m:sSupPr>
                        <m:ctrlPr>
                          <a:rPr lang="pt-BR" sz="2000" i="1" dirty="0" smtClean="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e>
                      <m:sup>
                        <m:r>
                          <a:rPr lang="pt-BR" sz="2000" b="0" i="1" dirty="0" smtClean="0">
                            <a:latin typeface="Cambria Math" panose="02040503050406030204" pitchFamily="18" charset="0"/>
                            <a:ea typeface="Cambria Math" panose="02040503050406030204" pitchFamily="18" charset="0"/>
                          </a:rPr>
                          <m:t>2</m:t>
                        </m:r>
                      </m:sup>
                    </m:sSup>
                  </m:oMath>
                </a14:m>
                <a:r>
                  <a:rPr lang="pt-BR" sz="2000" dirty="0"/>
                  <a:t>:</a:t>
                </a:r>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f>
                        <m:fPr>
                          <m:ctrlPr>
                            <a:rPr lang="pt-BR" sz="2000" b="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𝑑</m:t>
                          </m:r>
                        </m:num>
                        <m:den>
                          <m:r>
                            <a:rPr lang="pt-BR" sz="2000" b="0" i="1" dirty="0" smtClean="0">
                              <a:latin typeface="Cambria Math" panose="02040503050406030204" pitchFamily="18" charset="0"/>
                              <a:ea typeface="Cambria Math" panose="02040503050406030204" pitchFamily="18" charset="0"/>
                            </a:rPr>
                            <m:t>𝑑</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m:t>
                      </m:r>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oMath>
                  </m:oMathPara>
                </a14:m>
                <a:endParaRPr lang="pt-BR" sz="2000" b="1" i="1" dirty="0">
                  <a:latin typeface="Cambria Math" panose="02040503050406030204" pitchFamily="18" charset="0"/>
                </a:endParaRPr>
              </a:p>
              <a:p>
                <a:pPr marL="0" indent="0" algn="ctr">
                  <a:buNone/>
                </a:pPr>
                <a:endParaRPr lang="pt-BR" sz="2000" b="1"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f>
                        <m:fPr>
                          <m:ctrlPr>
                            <a:rPr lang="pt-BR" sz="2000" i="1" dirty="0" smtClean="0">
                              <a:latin typeface="Cambria Math" panose="02040503050406030204" pitchFamily="18" charset="0"/>
                              <a:ea typeface="Cambria Math" panose="02040503050406030204" pitchFamily="18" charset="0"/>
                            </a:rPr>
                          </m:ctrlPr>
                        </m:fPr>
                        <m:num>
                          <m:sSup>
                            <m:sSupPr>
                              <m:ctrlPr>
                                <a:rPr lang="pt-BR" sz="2000" i="1" dirty="0">
                                  <a:latin typeface="Cambria Math" panose="02040503050406030204" pitchFamily="18" charset="0"/>
                                  <a:ea typeface="Cambria Math" panose="02040503050406030204" pitchFamily="18" charset="0"/>
                                </a:rPr>
                              </m:ctrlPr>
                            </m:sSupPr>
                            <m:e>
                              <m:r>
                                <a:rPr lang="pt-BR" sz="2000" i="1" dirty="0">
                                  <a:latin typeface="Cambria Math" panose="02040503050406030204" pitchFamily="18" charset="0"/>
                                  <a:ea typeface="Cambria Math" panose="02040503050406030204" pitchFamily="18" charset="0"/>
                                </a:rPr>
                                <m:t>𝑑</m:t>
                              </m:r>
                            </m:e>
                            <m:sup>
                              <m:r>
                                <a:rPr lang="pt-BR" sz="2000" i="1" dirty="0">
                                  <a:latin typeface="Cambria Math" panose="02040503050406030204" pitchFamily="18" charset="0"/>
                                  <a:ea typeface="Cambria Math" panose="02040503050406030204" pitchFamily="18" charset="0"/>
                                </a:rPr>
                                <m:t>2</m:t>
                              </m:r>
                            </m:sup>
                          </m:sSup>
                        </m:num>
                        <m:den>
                          <m:r>
                            <a:rPr lang="pt-BR" sz="2000" i="1" dirty="0">
                              <a:latin typeface="Cambria Math" panose="02040503050406030204" pitchFamily="18" charset="0"/>
                              <a:ea typeface="Cambria Math" panose="02040503050406030204" pitchFamily="18" charset="0"/>
                            </a:rPr>
                            <m:t>𝑑</m:t>
                          </m:r>
                          <m:sSup>
                            <m:sSupPr>
                              <m:ctrlPr>
                                <a:rPr lang="pt-BR" sz="2000" i="1" dirty="0" smtClean="0">
                                  <a:latin typeface="Cambria Math" panose="02040503050406030204" pitchFamily="18" charset="0"/>
                                  <a:ea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b="0" i="1" dirty="0" smtClean="0">
                                  <a:latin typeface="Cambria Math" panose="02040503050406030204" pitchFamily="18" charset="0"/>
                                  <a:ea typeface="Cambria Math" panose="02040503050406030204" pitchFamily="18" charset="0"/>
                                </a:rPr>
                                <m:t>2</m:t>
                              </m:r>
                            </m:sup>
                          </m:sSup>
                        </m:den>
                      </m:f>
                      <m:r>
                        <a:rPr lang="pt-BR" sz="2000" i="1" dirty="0">
                          <a:latin typeface="Cambria Math" panose="02040503050406030204" pitchFamily="18" charset="0"/>
                          <a:ea typeface="Cambria Math" panose="02040503050406030204" pitchFamily="18" charset="0"/>
                        </a:rPr>
                        <m:t>𝑙</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𝑦</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d>
                      <m:r>
                        <m:rPr>
                          <m:nor/>
                        </m:rPr>
                        <a:rPr lang="pt-BR" sz="2000" dirty="0">
                          <a:latin typeface="Cambria Math" panose="02040503050406030204" pitchFamily="18" charset="0"/>
                          <a:ea typeface="Cambria Math" panose="02040503050406030204" pitchFamily="18" charset="0"/>
                        </a:rPr>
                        <m:t>=</m:t>
                      </m:r>
                      <m:r>
                        <a:rPr lang="pt-BR" sz="2000" i="1" dirty="0">
                          <a:latin typeface="Cambria Math" panose="02040503050406030204" pitchFamily="18" charset="0"/>
                          <a:ea typeface="Cambria Math" panose="02040503050406030204" pitchFamily="18" charset="0"/>
                        </a:rPr>
                        <m:t> 1</m:t>
                      </m:r>
                    </m:oMath>
                  </m:oMathPara>
                </a14:m>
                <a:endParaRPr lang="pt-BR" sz="2000" dirty="0"/>
              </a:p>
              <a:p>
                <a:pPr marL="0" indent="0" algn="ctr">
                  <a:buNone/>
                </a:pPr>
                <a:endParaRPr lang="pt-BR" sz="2000" dirty="0"/>
              </a:p>
              <a:p>
                <a:r>
                  <a:rPr lang="pt-BR" sz="2000" dirty="0"/>
                  <a:t>Podemos interpretar a expressão de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como “resíduo negativo” e representá-la por </a:t>
                </a:r>
                <a14:m>
                  <m:oMath xmlns:m="http://schemas.openxmlformats.org/officeDocument/2006/math">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endParaRPr lang="pt-BR" sz="2000" dirty="0"/>
              </a:p>
            </p:txBody>
          </p:sp>
        </mc:Choice>
        <mc:Fallback xmlns="">
          <p:sp>
            <p:nvSpPr>
              <p:cNvPr id="3" name="Espaço Reservado para Conteúdo 2">
                <a:extLst>
                  <a:ext uri="{FF2B5EF4-FFF2-40B4-BE49-F238E27FC236}">
                    <a16:creationId xmlns:a16="http://schemas.microsoft.com/office/drawing/2014/main" id="{6C33C2EB-57A5-1FFD-B225-A08C349268DC}"/>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40091692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743D0D-0B82-FC10-B750-F43C091E6DE0}"/>
              </a:ext>
            </a:extLst>
          </p:cNvPr>
          <p:cNvSpPr>
            <a:spLocks noGrp="1"/>
          </p:cNvSpPr>
          <p:nvPr>
            <p:ph type="title"/>
          </p:nvPr>
        </p:nvSpPr>
        <p:spPr/>
        <p:txBody>
          <a:bodyPr/>
          <a:lstStyle/>
          <a:p>
            <a:r>
              <a:rPr lang="pt-BR" b="1" dirty="0"/>
              <a:t>XGBoost para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D0EBFAC-FAC8-07DE-8441-5322669BDFC0}"/>
                  </a:ext>
                </a:extLst>
              </p:cNvPr>
              <p:cNvSpPr>
                <a:spLocks noGrp="1"/>
              </p:cNvSpPr>
              <p:nvPr>
                <p:ph idx="1"/>
              </p:nvPr>
            </p:nvSpPr>
            <p:spPr>
              <a:xfrm>
                <a:off x="838200" y="1825625"/>
                <a:ext cx="10515600" cy="4779712"/>
              </a:xfrm>
            </p:spPr>
            <p:txBody>
              <a:bodyPr>
                <a:normAutofit lnSpcReduction="10000"/>
              </a:bodyPr>
              <a:lstStyle/>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geral do peso ótimo das folhas </a:t>
                </a:r>
                <a14:m>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e>
                        <m:sup>
                          <m:r>
                            <a:rPr lang="pt-BR" sz="2000" i="1">
                              <a:latin typeface="Cambria Math" panose="02040503050406030204" pitchFamily="18" charset="0"/>
                            </a:rPr>
                            <m:t>∗</m:t>
                          </m:r>
                        </m:sup>
                      </m:sSup>
                      <m:r>
                        <a:rPr lang="pt-BR" sz="2000" b="1">
                          <a:latin typeface="Cambria Math" panose="02040503050406030204" pitchFamily="18" charset="0"/>
                        </a:rPr>
                        <m:t>=</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e>
                          </m:nary>
                        </m:num>
                        <m:den>
                          <m:d>
                            <m:dPr>
                              <m:begChr m:val="|"/>
                              <m:endChr m:val="|"/>
                              <m:ctrlPr>
                                <a:rPr lang="pt-BR" sz="2000" i="1">
                                  <a:latin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𝑟</m:t>
                                  </m:r>
                                </m:e>
                                <m:sub>
                                  <m:r>
                                    <a:rPr lang="pt-BR" sz="2000" i="1" dirty="0">
                                      <a:latin typeface="Cambria Math" panose="02040503050406030204" pitchFamily="18" charset="0"/>
                                      <a:ea typeface="Cambria Math" panose="02040503050406030204" pitchFamily="18" charset="0"/>
                                    </a:rPr>
                                    <m:t>𝑖</m:t>
                                  </m:r>
                                </m:sub>
                              </m:sSub>
                            </m:e>
                          </m:d>
                          <m:r>
                            <a:rPr lang="pt-BR" sz="2000" i="1">
                              <a:latin typeface="Cambria Math" panose="02040503050406030204" pitchFamily="18" charset="0"/>
                            </a:rPr>
                            <m:t>+ </m:t>
                          </m:r>
                          <m:r>
                            <a:rPr lang="el-GR" sz="2000" i="1">
                              <a:latin typeface="Cambria Math" panose="02040503050406030204" pitchFamily="18" charset="0"/>
                            </a:rPr>
                            <m:t>𝜆</m:t>
                          </m:r>
                        </m:den>
                      </m:f>
                    </m:oMath>
                  </m:oMathPara>
                </a14:m>
                <a:endParaRPr lang="pt-BR" sz="2000" dirty="0"/>
              </a:p>
              <a:p>
                <a:pPr marL="0" indent="0">
                  <a:buNone/>
                </a:pPr>
                <a:endParaRPr lang="pt-BR" sz="2000" dirty="0"/>
              </a:p>
              <a:p>
                <a:r>
                  <a:rPr lang="pt-BR" sz="2000" dirty="0"/>
                  <a:t>Substituindo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e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h</m:t>
                        </m:r>
                      </m:e>
                      <m:sub>
                        <m:r>
                          <a:rPr lang="pt-BR" sz="2000" i="1" dirty="0">
                            <a:latin typeface="Cambria Math" panose="02040503050406030204" pitchFamily="18" charset="0"/>
                            <a:ea typeface="Cambria Math" panose="02040503050406030204" pitchFamily="18" charset="0"/>
                          </a:rPr>
                          <m:t>𝑖</m:t>
                        </m:r>
                      </m:sub>
                    </m:sSub>
                    <m:r>
                      <a:rPr lang="pt-BR" sz="2000" i="1" dirty="0">
                        <a:latin typeface="Cambria Math" panose="02040503050406030204" pitchFamily="18" charset="0"/>
                        <a:ea typeface="Cambria Math" panose="02040503050406030204" pitchFamily="18" charset="0"/>
                      </a:rPr>
                      <m:t> </m:t>
                    </m:r>
                  </m:oMath>
                </a14:m>
                <a:r>
                  <a:rPr lang="pt-BR" sz="2000" dirty="0"/>
                  <a:t>na expressão do cálculo de similaridade </a:t>
                </a:r>
                <a14:m>
                  <m:oMath xmlns:m="http://schemas.openxmlformats.org/officeDocument/2006/math">
                    <m:r>
                      <a:rPr lang="pt-BR" sz="2000" b="0" i="1" dirty="0" smtClean="0">
                        <a:latin typeface="Cambria Math" panose="02040503050406030204" pitchFamily="18" charset="0"/>
                        <a:ea typeface="Cambria Math" panose="02040503050406030204" pitchFamily="18" charset="0"/>
                      </a:rPr>
                      <m:t>𝑆</m:t>
                    </m:r>
                    <m:r>
                      <a:rPr lang="pt-BR" sz="2000" i="1" dirty="0">
                        <a:latin typeface="Cambria Math" panose="02040503050406030204" pitchFamily="18" charset="0"/>
                        <a:ea typeface="Cambria Math" panose="02040503050406030204" pitchFamily="18" charset="0"/>
                      </a:rPr>
                      <m:t>=</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𝐺</m:t>
                                </m:r>
                              </m:e>
                              <m:sub>
                                <m:r>
                                  <a:rPr lang="pt-BR" sz="2000" i="1" dirty="0">
                                    <a:latin typeface="Cambria Math" panose="02040503050406030204" pitchFamily="18" charset="0"/>
                                    <a:ea typeface="Cambria Math" panose="02040503050406030204" pitchFamily="18" charset="0"/>
                                  </a:rPr>
                                  <m:t>𝑗</m:t>
                                </m:r>
                              </m:sub>
                            </m:sSub>
                          </m:e>
                          <m:sup>
                            <m:r>
                              <a:rPr lang="pt-BR" sz="2000" i="1">
                                <a:latin typeface="Cambria Math" panose="02040503050406030204" pitchFamily="18" charset="0"/>
                              </a:rPr>
                              <m:t>2</m:t>
                            </m:r>
                          </m:sup>
                        </m:sSup>
                      </m:num>
                      <m:den>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𝐻</m:t>
                            </m:r>
                          </m:e>
                          <m:sub>
                            <m:r>
                              <a:rPr lang="pt-BR" sz="2000" i="1" dirty="0">
                                <a:latin typeface="Cambria Math" panose="02040503050406030204" pitchFamily="18" charset="0"/>
                                <a:ea typeface="Cambria Math" panose="02040503050406030204" pitchFamily="18" charset="0"/>
                              </a:rPr>
                              <m:t>𝑗</m:t>
                            </m:r>
                          </m:sub>
                        </m:sSub>
                        <m:r>
                          <a:rPr lang="pt-BR" sz="2000" i="1">
                            <a:latin typeface="Cambria Math" panose="02040503050406030204" pitchFamily="18" charset="0"/>
                          </a:rPr>
                          <m:t>+ </m:t>
                        </m:r>
                        <m:r>
                          <a:rPr lang="el-GR" sz="2000" i="1">
                            <a:latin typeface="Cambria Math" panose="02040503050406030204" pitchFamily="18" charset="0"/>
                          </a:rPr>
                          <m:t>𝜆</m:t>
                        </m:r>
                      </m:den>
                    </m:f>
                  </m:oMath>
                </a14:m>
                <a:r>
                  <a:rPr lang="pt-BR" sz="2000" dirty="0"/>
                  <a:t>, teremos: </a:t>
                </a:r>
              </a:p>
              <a:p>
                <a:endParaRPr lang="pt-BR" sz="2000" dirty="0"/>
              </a:p>
              <a:p>
                <a:pPr marL="0" indent="0" algn="ctr">
                  <a:buNone/>
                </a:pPr>
                <a14:m>
                  <m:oMathPara xmlns:m="http://schemas.openxmlformats.org/officeDocument/2006/math">
                    <m:oMathParaPr>
                      <m:jc m:val="centerGroup"/>
                    </m:oMathParaPr>
                    <m:oMath xmlns:m="http://schemas.openxmlformats.org/officeDocument/2006/math">
                      <m:r>
                        <a:rPr lang="pt-BR" sz="2000" b="0" i="1" smtClean="0">
                          <a:latin typeface="Cambria Math" panose="02040503050406030204" pitchFamily="18" charset="0"/>
                        </a:rPr>
                        <m:t>𝑆</m:t>
                      </m:r>
                      <m:r>
                        <a:rPr lang="pt-BR" sz="2000" b="1">
                          <a:latin typeface="Cambria Math" panose="02040503050406030204" pitchFamily="18" charset="0"/>
                        </a:rPr>
                        <m:t>= </m:t>
                      </m:r>
                      <m:f>
                        <m:fPr>
                          <m:ctrlPr>
                            <a:rPr lang="pt-BR" sz="2000" i="1" smtClean="0">
                              <a:solidFill>
                                <a:schemeClr val="tx1"/>
                              </a:solidFill>
                              <a:latin typeface="Cambria Math" panose="02040503050406030204" pitchFamily="18" charset="0"/>
                            </a:rPr>
                          </m:ctrlPr>
                        </m:fPr>
                        <m:num>
                          <m:sSup>
                            <m:sSupPr>
                              <m:ctrlPr>
                                <a:rPr lang="pt-BR" sz="2000" i="1">
                                  <a:solidFill>
                                    <a:schemeClr val="tx1"/>
                                  </a:solidFill>
                                  <a:latin typeface="Cambria Math" panose="02040503050406030204" pitchFamily="18" charset="0"/>
                                </a:rPr>
                              </m:ctrlPr>
                            </m:sSupPr>
                            <m:e>
                              <m:nary>
                                <m:naryPr>
                                  <m:chr m:val="∑"/>
                                  <m:subHide m:val="on"/>
                                  <m:supHide m:val="on"/>
                                  <m:ctrlPr>
                                    <a:rPr lang="pt-BR" sz="2000" i="1">
                                      <a:solidFill>
                                        <a:schemeClr val="tx1"/>
                                      </a:solidFill>
                                      <a:latin typeface="Cambria Math" panose="02040503050406030204" pitchFamily="18" charset="0"/>
                                    </a:rPr>
                                  </m:ctrlPr>
                                </m:naryPr>
                                <m:sub/>
                                <m:sup/>
                                <m:e>
                                  <m:sSub>
                                    <m:sSubPr>
                                      <m:ctrlPr>
                                        <a:rPr lang="pt-BR" sz="2000" i="1">
                                          <a:solidFill>
                                            <a:schemeClr val="tx1"/>
                                          </a:solidFill>
                                          <a:latin typeface="Cambria Math" panose="02040503050406030204" pitchFamily="18" charset="0"/>
                                        </a:rPr>
                                      </m:ctrlPr>
                                    </m:sSubPr>
                                    <m:e>
                                      <m:r>
                                        <a:rPr lang="pt-BR" sz="2000" i="1">
                                          <a:solidFill>
                                            <a:schemeClr val="tx1"/>
                                          </a:solidFill>
                                          <a:latin typeface="Cambria Math" panose="02040503050406030204" pitchFamily="18" charset="0"/>
                                        </a:rPr>
                                        <m:t>𝑟</m:t>
                                      </m:r>
                                    </m:e>
                                    <m:sub>
                                      <m:r>
                                        <a:rPr lang="pt-BR" sz="2000" i="1">
                                          <a:solidFill>
                                            <a:schemeClr val="tx1"/>
                                          </a:solidFill>
                                          <a:latin typeface="Cambria Math" panose="02040503050406030204" pitchFamily="18" charset="0"/>
                                        </a:rPr>
                                        <m:t>𝑖</m:t>
                                      </m:r>
                                    </m:sub>
                                  </m:sSub>
                                </m:e>
                              </m:nary>
                            </m:e>
                            <m:sup>
                              <m:r>
                                <a:rPr lang="pt-BR" sz="2000" i="1">
                                  <a:solidFill>
                                    <a:schemeClr val="tx1"/>
                                  </a:solidFill>
                                  <a:latin typeface="Cambria Math" panose="02040503050406030204" pitchFamily="18" charset="0"/>
                                </a:rPr>
                                <m:t>2</m:t>
                              </m:r>
                            </m:sup>
                          </m:sSup>
                        </m:num>
                        <m:den>
                          <m:d>
                            <m:dPr>
                              <m:begChr m:val="|"/>
                              <m:endChr m:val="|"/>
                              <m:ctrlPr>
                                <a:rPr lang="pt-BR" sz="2000" i="1">
                                  <a:solidFill>
                                    <a:schemeClr val="tx1"/>
                                  </a:solidFill>
                                  <a:latin typeface="Cambria Math" panose="02040503050406030204" pitchFamily="18" charset="0"/>
                                </a:rPr>
                              </m:ctrlPr>
                            </m:dPr>
                            <m:e>
                              <m:sSub>
                                <m:sSubPr>
                                  <m:ctrlPr>
                                    <a:rPr lang="pt-BR" sz="2000" i="1" dirty="0">
                                      <a:solidFill>
                                        <a:schemeClr val="tx1"/>
                                      </a:solidFill>
                                      <a:latin typeface="Cambria Math" panose="02040503050406030204" pitchFamily="18" charset="0"/>
                                      <a:ea typeface="Cambria Math" panose="02040503050406030204" pitchFamily="18" charset="0"/>
                                    </a:rPr>
                                  </m:ctrlPr>
                                </m:sSubPr>
                                <m:e>
                                  <m:r>
                                    <a:rPr lang="pt-BR" sz="2000" i="1" dirty="0">
                                      <a:solidFill>
                                        <a:schemeClr val="tx1"/>
                                      </a:solidFill>
                                      <a:latin typeface="Cambria Math" panose="02040503050406030204" pitchFamily="18" charset="0"/>
                                      <a:ea typeface="Cambria Math" panose="02040503050406030204" pitchFamily="18" charset="0"/>
                                    </a:rPr>
                                    <m:t>𝑟</m:t>
                                  </m:r>
                                </m:e>
                                <m:sub>
                                  <m:r>
                                    <a:rPr lang="pt-BR" sz="2000" i="1" dirty="0">
                                      <a:solidFill>
                                        <a:schemeClr val="tx1"/>
                                      </a:solidFill>
                                      <a:latin typeface="Cambria Math" panose="02040503050406030204" pitchFamily="18" charset="0"/>
                                      <a:ea typeface="Cambria Math" panose="02040503050406030204" pitchFamily="18" charset="0"/>
                                    </a:rPr>
                                    <m:t>𝑖</m:t>
                                  </m:r>
                                </m:sub>
                              </m:sSub>
                            </m:e>
                          </m:d>
                          <m:r>
                            <a:rPr lang="pt-BR" sz="2000" i="1">
                              <a:solidFill>
                                <a:schemeClr val="tx1"/>
                              </a:solidFill>
                              <a:latin typeface="Cambria Math" panose="02040503050406030204" pitchFamily="18" charset="0"/>
                            </a:rPr>
                            <m:t>+ </m:t>
                          </m:r>
                          <m:r>
                            <a:rPr lang="el-GR" sz="2000" i="1">
                              <a:solidFill>
                                <a:schemeClr val="tx1"/>
                              </a:solidFill>
                              <a:latin typeface="Cambria Math" panose="02040503050406030204" pitchFamily="18" charset="0"/>
                            </a:rPr>
                            <m:t>𝜆</m:t>
                          </m:r>
                        </m:den>
                      </m:f>
                    </m:oMath>
                  </m:oMathPara>
                </a14:m>
                <a:endParaRPr lang="pt-BR" sz="2000" dirty="0"/>
              </a:p>
              <a:p>
                <a:pPr marL="0" indent="0" algn="just">
                  <a:buNone/>
                </a:pPr>
                <a:r>
                  <a:rPr lang="pt-BR" sz="1600" dirty="0"/>
                  <a:t>Onde:</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𝑟</m:t>
                        </m:r>
                      </m:e>
                      <m:sub>
                        <m:r>
                          <a:rPr lang="pt-BR" sz="1600" i="1" dirty="0">
                            <a:latin typeface="Cambria Math" panose="02040503050406030204" pitchFamily="18" charset="0"/>
                            <a:ea typeface="Cambria Math" panose="02040503050406030204" pitchFamily="18" charset="0"/>
                          </a:rPr>
                          <m:t>𝑖</m:t>
                        </m:r>
                      </m:sub>
                    </m:sSub>
                    <m:r>
                      <a:rPr lang="pt-BR" sz="1600" i="1" dirty="0">
                        <a:latin typeface="Cambria Math" panose="02040503050406030204" pitchFamily="18" charset="0"/>
                        <a:ea typeface="Cambria Math" panose="02040503050406030204" pitchFamily="18" charset="0"/>
                      </a:rPr>
                      <m:t> </m:t>
                    </m:r>
                  </m:oMath>
                </a14:m>
                <a:r>
                  <a:rPr lang="pt-BR" sz="1600" dirty="0"/>
                  <a:t>são os resíduos da folha j</a:t>
                </a:r>
              </a:p>
              <a:p>
                <a14:m>
                  <m:oMath xmlns:m="http://schemas.openxmlformats.org/officeDocument/2006/math">
                    <m:d>
                      <m:dPr>
                        <m:begChr m:val="|"/>
                        <m:endChr m:val="|"/>
                        <m:ctrlPr>
                          <a:rPr lang="pt-BR" sz="1600" i="1">
                            <a:latin typeface="Cambria Math" panose="02040503050406030204" pitchFamily="18" charset="0"/>
                          </a:rPr>
                        </m:ctrlPr>
                      </m:dPr>
                      <m:e>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𝑟</m:t>
                            </m:r>
                          </m:e>
                          <m:sub>
                            <m:r>
                              <a:rPr lang="pt-BR" sz="1600" i="1" dirty="0">
                                <a:latin typeface="Cambria Math" panose="02040503050406030204" pitchFamily="18" charset="0"/>
                                <a:ea typeface="Cambria Math" panose="02040503050406030204" pitchFamily="18" charset="0"/>
                              </a:rPr>
                              <m:t>𝑖</m:t>
                            </m:r>
                          </m:sub>
                        </m:sSub>
                      </m:e>
                    </m:d>
                  </m:oMath>
                </a14:m>
                <a:r>
                  <a:rPr lang="pt-BR" sz="1600" dirty="0"/>
                  <a:t> = é a quantidade de resíduos na folha j</a:t>
                </a:r>
              </a:p>
              <a:p>
                <a14:m>
                  <m:oMath xmlns:m="http://schemas.openxmlformats.org/officeDocument/2006/math">
                    <m:r>
                      <a:rPr lang="el-GR" sz="1600" i="1">
                        <a:latin typeface="Cambria Math" panose="02040503050406030204" pitchFamily="18" charset="0"/>
                      </a:rPr>
                      <m:t>𝜆</m:t>
                    </m:r>
                    <m:r>
                      <a:rPr lang="pt-BR" sz="1600">
                        <a:latin typeface="Cambria Math" panose="02040503050406030204" pitchFamily="18" charset="0"/>
                      </a:rPr>
                      <m:t>=é </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fator</m:t>
                    </m:r>
                    <m:r>
                      <a:rPr lang="pt-BR" sz="1600">
                        <a:latin typeface="Cambria Math" panose="02040503050406030204" pitchFamily="18" charset="0"/>
                      </a:rPr>
                      <m:t> </m:t>
                    </m:r>
                    <m:r>
                      <m:rPr>
                        <m:sty m:val="p"/>
                      </m:rPr>
                      <a:rPr lang="pt-BR" sz="1600">
                        <a:latin typeface="Cambria Math" panose="02040503050406030204" pitchFamily="18" charset="0"/>
                      </a:rPr>
                      <m:t>de</m:t>
                    </m:r>
                    <m:r>
                      <a:rPr lang="pt-BR" sz="1600">
                        <a:latin typeface="Cambria Math" panose="02040503050406030204" pitchFamily="18" charset="0"/>
                      </a:rPr>
                      <m:t> </m:t>
                    </m:r>
                    <m:r>
                      <m:rPr>
                        <m:sty m:val="p"/>
                      </m:rPr>
                      <a:rPr lang="pt-BR" sz="1600">
                        <a:latin typeface="Cambria Math" panose="02040503050406030204" pitchFamily="18" charset="0"/>
                      </a:rPr>
                      <m:t>regulariza</m:t>
                    </m:r>
                    <m:r>
                      <a:rPr lang="pt-BR" sz="1600">
                        <a:latin typeface="Cambria Math" panose="02040503050406030204" pitchFamily="18" charset="0"/>
                      </a:rPr>
                      <m:t>çã</m:t>
                    </m:r>
                    <m:r>
                      <m:rPr>
                        <m:sty m:val="p"/>
                      </m:rPr>
                      <a:rPr lang="pt-BR" sz="1600">
                        <a:latin typeface="Cambria Math" panose="02040503050406030204" pitchFamily="18" charset="0"/>
                      </a:rPr>
                      <m:t>o</m:t>
                    </m:r>
                    <m:r>
                      <a:rPr lang="pt-BR" sz="1600">
                        <a:latin typeface="Cambria Math" panose="02040503050406030204" pitchFamily="18" charset="0"/>
                      </a:rPr>
                      <m:t> </m:t>
                    </m:r>
                    <m:r>
                      <m:rPr>
                        <m:sty m:val="p"/>
                      </m:rPr>
                      <a:rPr lang="pt-BR" sz="1600">
                        <a:latin typeface="Cambria Math" panose="02040503050406030204" pitchFamily="18" charset="0"/>
                      </a:rPr>
                      <m:t>L</m:t>
                    </m:r>
                    <m:r>
                      <a:rPr lang="pt-BR" sz="1600">
                        <a:latin typeface="Cambria Math" panose="02040503050406030204" pitchFamily="18" charset="0"/>
                      </a:rPr>
                      <m:t>2</m:t>
                    </m:r>
                  </m:oMath>
                </a14:m>
                <a:endParaRPr lang="pt-BR" sz="1600" dirty="0"/>
              </a:p>
            </p:txBody>
          </p:sp>
        </mc:Choice>
        <mc:Fallback xmlns="">
          <p:sp>
            <p:nvSpPr>
              <p:cNvPr id="3" name="Espaço Reservado para Conteúdo 2">
                <a:extLst>
                  <a:ext uri="{FF2B5EF4-FFF2-40B4-BE49-F238E27FC236}">
                    <a16:creationId xmlns:a16="http://schemas.microsoft.com/office/drawing/2014/main" id="{FD0EBFAC-FAC8-07DE-8441-5322669BDFC0}"/>
                  </a:ext>
                </a:extLst>
              </p:cNvPr>
              <p:cNvSpPr>
                <a:spLocks noGrp="1" noRot="1" noChangeAspect="1" noMove="1" noResize="1" noEditPoints="1" noAdjustHandles="1" noChangeArrowheads="1" noChangeShapeType="1" noTextEdit="1"/>
              </p:cNvSpPr>
              <p:nvPr>
                <p:ph idx="1"/>
              </p:nvPr>
            </p:nvSpPr>
            <p:spPr>
              <a:xfrm>
                <a:off x="838200" y="1825625"/>
                <a:ext cx="10515600" cy="4779712"/>
              </a:xfrm>
              <a:blipFill>
                <a:blip r:embed="rId2"/>
                <a:stretch>
                  <a:fillRect l="-522" t="-510" b="-255"/>
                </a:stretch>
              </a:blipFill>
            </p:spPr>
            <p:txBody>
              <a:bodyPr/>
              <a:lstStyle/>
              <a:p>
                <a:r>
                  <a:rPr lang="pt-BR">
                    <a:noFill/>
                  </a:rPr>
                  <a:t> </a:t>
                </a:r>
              </a:p>
            </p:txBody>
          </p:sp>
        </mc:Fallback>
      </mc:AlternateContent>
    </p:spTree>
    <p:extLst>
      <p:ext uri="{BB962C8B-B14F-4D97-AF65-F5344CB8AC3E}">
        <p14:creationId xmlns:p14="http://schemas.microsoft.com/office/powerpoint/2010/main" val="27555806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96A343-0631-DF44-9DA9-F829BF0F27B5}"/>
              </a:ext>
            </a:extLst>
          </p:cNvPr>
          <p:cNvSpPr>
            <a:spLocks noGrp="1"/>
          </p:cNvSpPr>
          <p:nvPr>
            <p:ph type="title"/>
          </p:nvPr>
        </p:nvSpPr>
        <p:spPr/>
        <p:txBody>
          <a:bodyPr/>
          <a:lstStyle/>
          <a:p>
            <a:r>
              <a:rPr lang="pt-BR" b="1" dirty="0"/>
              <a:t>Processo de treinamento</a:t>
            </a:r>
            <a:endParaRPr lang="pt-BR" dirty="0"/>
          </a:p>
        </p:txBody>
      </p:sp>
      <p:sp>
        <p:nvSpPr>
          <p:cNvPr id="3" name="Espaço Reservado para Conteúdo 2">
            <a:extLst>
              <a:ext uri="{FF2B5EF4-FFF2-40B4-BE49-F238E27FC236}">
                <a16:creationId xmlns:a16="http://schemas.microsoft.com/office/drawing/2014/main" id="{A70C580B-C176-AEC8-D473-A5291B66DFCB}"/>
              </a:ext>
            </a:extLst>
          </p:cNvPr>
          <p:cNvSpPr>
            <a:spLocks noGrp="1"/>
          </p:cNvSpPr>
          <p:nvPr>
            <p:ph idx="1"/>
          </p:nvPr>
        </p:nvSpPr>
        <p:spPr>
          <a:xfrm>
            <a:off x="838199" y="1825625"/>
            <a:ext cx="10676021" cy="4351338"/>
          </a:xfrm>
        </p:spPr>
        <p:txBody>
          <a:bodyPr>
            <a:normAutofit/>
          </a:bodyPr>
          <a:lstStyle/>
          <a:p>
            <a:pPr>
              <a:lnSpc>
                <a:spcPct val="150000"/>
              </a:lnSpc>
              <a:buFont typeface="Wingdings" panose="05000000000000000000" pitchFamily="2" charset="2"/>
              <a:buChar char="Ø"/>
            </a:pPr>
            <a:r>
              <a:rPr lang="pt-BR" sz="2000" dirty="0"/>
              <a:t>Inicia com uma predição única para todas as amostras (geralmente a média dos valores reais).</a:t>
            </a:r>
          </a:p>
          <a:p>
            <a:pPr>
              <a:lnSpc>
                <a:spcPct val="150000"/>
              </a:lnSpc>
              <a:buFont typeface="Wingdings" panose="05000000000000000000" pitchFamily="2" charset="2"/>
              <a:buChar char="Ø"/>
            </a:pPr>
            <a:r>
              <a:rPr lang="pt-BR" sz="2000" dirty="0"/>
              <a:t>Calcula os erros residuais em relação aos valores observados.</a:t>
            </a:r>
          </a:p>
          <a:p>
            <a:pPr>
              <a:lnSpc>
                <a:spcPct val="150000"/>
              </a:lnSpc>
              <a:buFont typeface="Wingdings" panose="05000000000000000000" pitchFamily="2" charset="2"/>
              <a:buChar char="Ø"/>
            </a:pPr>
            <a:r>
              <a:rPr lang="pt-BR" sz="2000" dirty="0"/>
              <a:t>Constrói uma nova árvore para corrigir esses erros, aplicando regularização durante o processo.</a:t>
            </a:r>
          </a:p>
          <a:p>
            <a:pPr>
              <a:lnSpc>
                <a:spcPct val="150000"/>
              </a:lnSpc>
              <a:buFont typeface="Wingdings" panose="05000000000000000000" pitchFamily="2" charset="2"/>
              <a:buChar char="Ø"/>
            </a:pPr>
            <a:r>
              <a:rPr lang="pt-BR" sz="2000" dirty="0"/>
              <a:t>Ajusta os pesos das folhas da árvore para otimizar a função objetivo.</a:t>
            </a:r>
          </a:p>
          <a:p>
            <a:pPr>
              <a:lnSpc>
                <a:spcPct val="150000"/>
              </a:lnSpc>
              <a:buFont typeface="Wingdings" panose="05000000000000000000" pitchFamily="2" charset="2"/>
              <a:buChar char="Ø"/>
            </a:pPr>
            <a:r>
              <a:rPr lang="pt-BR" sz="2000" dirty="0"/>
              <a:t>Atualiza as predições somando os valores produzidos pela nova árvore.</a:t>
            </a:r>
          </a:p>
          <a:p>
            <a:pPr>
              <a:lnSpc>
                <a:spcPct val="150000"/>
              </a:lnSpc>
              <a:buFont typeface="Wingdings" panose="05000000000000000000" pitchFamily="2" charset="2"/>
              <a:buChar char="Ø"/>
            </a:pPr>
            <a:r>
              <a:rPr lang="pt-BR" sz="2000" dirty="0"/>
              <a:t>Repete o processo iterativamente, adicionando árvores ao modelo, até que seja atingido um critério de parada.</a:t>
            </a:r>
          </a:p>
        </p:txBody>
      </p:sp>
    </p:spTree>
    <p:extLst>
      <p:ext uri="{BB962C8B-B14F-4D97-AF65-F5344CB8AC3E}">
        <p14:creationId xmlns:p14="http://schemas.microsoft.com/office/powerpoint/2010/main" val="11833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9C77FF-5F31-550B-E5E2-A6819297B10F}"/>
              </a:ext>
            </a:extLst>
          </p:cNvPr>
          <p:cNvSpPr>
            <a:spLocks noGrp="1"/>
          </p:cNvSpPr>
          <p:nvPr>
            <p:ph type="title"/>
          </p:nvPr>
        </p:nvSpPr>
        <p:spPr/>
        <p:txBody>
          <a:bodyPr/>
          <a:lstStyle/>
          <a:p>
            <a:r>
              <a:rPr lang="pt-BR" b="1" dirty="0"/>
              <a:t>Exemplo – Regressão</a:t>
            </a:r>
          </a:p>
        </p:txBody>
      </p:sp>
      <p:sp>
        <p:nvSpPr>
          <p:cNvPr id="6" name="Espaço Reservado para Conteúdo 5">
            <a:extLst>
              <a:ext uri="{FF2B5EF4-FFF2-40B4-BE49-F238E27FC236}">
                <a16:creationId xmlns:a16="http://schemas.microsoft.com/office/drawing/2014/main" id="{B0C8B01C-34E3-6011-6B25-C7BF0EAD5AB3}"/>
              </a:ext>
            </a:extLst>
          </p:cNvPr>
          <p:cNvSpPr>
            <a:spLocks noGrp="1"/>
          </p:cNvSpPr>
          <p:nvPr>
            <p:ph idx="1"/>
          </p:nvPr>
        </p:nvSpPr>
        <p:spPr>
          <a:xfrm>
            <a:off x="838199" y="1825625"/>
            <a:ext cx="10627895" cy="4358608"/>
          </a:xfrm>
        </p:spPr>
        <p:txBody>
          <a:bodyPr>
            <a:normAutofit lnSpcReduction="10000"/>
          </a:bodyPr>
          <a:lstStyle/>
          <a:p>
            <a:r>
              <a:rPr lang="pt-BR" sz="2000" dirty="0"/>
              <a:t>Vamos considerar um cenário em que deseja-se prever a eficácia de um medicamento em função da dose ministrada, com base em observações anteriores. </a:t>
            </a:r>
          </a:p>
          <a:p>
            <a:r>
              <a:rPr lang="pt-BR" sz="2000" dirty="0"/>
              <a:t>Valores positivos de eficácia significam que o efeito do medicamento foi positivo e valores negativos de eficácia significam que o medicamento fez mal ao paciente.</a:t>
            </a:r>
          </a:p>
          <a:p>
            <a:endParaRPr lang="pt-BR" sz="2000" dirty="0"/>
          </a:p>
          <a:p>
            <a:endParaRPr lang="pt-BR" sz="2000" dirty="0"/>
          </a:p>
          <a:p>
            <a:endParaRPr lang="pt-BR" sz="2000" dirty="0"/>
          </a:p>
          <a:p>
            <a:endParaRPr lang="pt-BR" sz="2000" dirty="0"/>
          </a:p>
          <a:p>
            <a:endParaRPr lang="pt-BR" sz="2000" dirty="0"/>
          </a:p>
          <a:p>
            <a:endParaRPr lang="pt-BR" sz="2000" dirty="0"/>
          </a:p>
          <a:p>
            <a:r>
              <a:rPr lang="pt-BR" sz="2000" dirty="0"/>
              <a:t>O processo de treinamento consiste na geração de sucessivas árvores de decisão, com o objetivo de corrigir os erros das anteriores e formar um conjunto capaz de se ajustar aos dados de treinamento e generalizar bem para novos dados.</a:t>
            </a:r>
          </a:p>
        </p:txBody>
      </p:sp>
      <p:graphicFrame>
        <p:nvGraphicFramePr>
          <p:cNvPr id="7" name="Espaço Reservado para Conteúdo 3">
            <a:extLst>
              <a:ext uri="{FF2B5EF4-FFF2-40B4-BE49-F238E27FC236}">
                <a16:creationId xmlns:a16="http://schemas.microsoft.com/office/drawing/2014/main" id="{B71D78D1-DD10-C4B4-7F9E-F84767311B07}"/>
              </a:ext>
            </a:extLst>
          </p:cNvPr>
          <p:cNvGraphicFramePr>
            <a:graphicFrameLocks/>
          </p:cNvGraphicFramePr>
          <p:nvPr>
            <p:extLst>
              <p:ext uri="{D42A27DB-BD31-4B8C-83A1-F6EECF244321}">
                <p14:modId xmlns:p14="http://schemas.microsoft.com/office/powerpoint/2010/main" val="2025140212"/>
              </p:ext>
            </p:extLst>
          </p:nvPr>
        </p:nvGraphicFramePr>
        <p:xfrm>
          <a:off x="2399760" y="3242312"/>
          <a:ext cx="2134679" cy="1854200"/>
        </p:xfrm>
        <a:graphic>
          <a:graphicData uri="http://schemas.openxmlformats.org/drawingml/2006/table">
            <a:tbl>
              <a:tblPr firstRow="1" bandRow="1">
                <a:tableStyleId>{073A0DAA-6AF3-43AB-8588-CEC1D06C72B9}</a:tableStyleId>
              </a:tblPr>
              <a:tblGrid>
                <a:gridCol w="1195705">
                  <a:extLst>
                    <a:ext uri="{9D8B030D-6E8A-4147-A177-3AD203B41FA5}">
                      <a16:colId xmlns:a16="http://schemas.microsoft.com/office/drawing/2014/main" val="2101060079"/>
                    </a:ext>
                  </a:extLst>
                </a:gridCol>
                <a:gridCol w="938974">
                  <a:extLst>
                    <a:ext uri="{9D8B030D-6E8A-4147-A177-3AD203B41FA5}">
                      <a16:colId xmlns:a16="http://schemas.microsoft.com/office/drawing/2014/main" val="16394199"/>
                    </a:ext>
                  </a:extLst>
                </a:gridCol>
              </a:tblGrid>
              <a:tr h="370840">
                <a:tc>
                  <a:txBody>
                    <a:bodyPr/>
                    <a:lstStyle/>
                    <a:p>
                      <a:pPr algn="ctr"/>
                      <a:r>
                        <a:rPr lang="pt-BR" dirty="0"/>
                        <a:t>Dose (mg)</a:t>
                      </a:r>
                    </a:p>
                  </a:txBody>
                  <a:tcPr/>
                </a:tc>
                <a:tc>
                  <a:txBody>
                    <a:bodyPr/>
                    <a:lstStyle/>
                    <a:p>
                      <a:pPr algn="ctr"/>
                      <a:r>
                        <a:rPr lang="pt-BR" dirty="0"/>
                        <a:t>Eficácia</a:t>
                      </a:r>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extLst>
                  <a:ext uri="{0D108BD9-81ED-4DB2-BD59-A6C34878D82A}">
                    <a16:rowId xmlns:a16="http://schemas.microsoft.com/office/drawing/2014/main" val="845429563"/>
                  </a:ext>
                </a:extLst>
              </a:tr>
            </a:tbl>
          </a:graphicData>
        </a:graphic>
      </p:graphicFrame>
      <p:graphicFrame>
        <p:nvGraphicFramePr>
          <p:cNvPr id="9" name="Gráfico 8">
            <a:extLst>
              <a:ext uri="{FF2B5EF4-FFF2-40B4-BE49-F238E27FC236}">
                <a16:creationId xmlns:a16="http://schemas.microsoft.com/office/drawing/2014/main" id="{21435BA8-B74D-32CC-5957-48B8B0723C89}"/>
              </a:ext>
            </a:extLst>
          </p:cNvPr>
          <p:cNvGraphicFramePr/>
          <p:nvPr>
            <p:extLst>
              <p:ext uri="{D42A27DB-BD31-4B8C-83A1-F6EECF244321}">
                <p14:modId xmlns:p14="http://schemas.microsoft.com/office/powerpoint/2010/main" val="3263010628"/>
              </p:ext>
            </p:extLst>
          </p:nvPr>
        </p:nvGraphicFramePr>
        <p:xfrm>
          <a:off x="6096000" y="3187029"/>
          <a:ext cx="3930316" cy="19647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316443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F4C3F-AD73-D8F3-2A0A-9F20815B3835}"/>
            </a:ext>
          </a:extLst>
        </p:cNvPr>
        <p:cNvGrpSpPr/>
        <p:nvPr/>
      </p:nvGrpSpPr>
      <p:grpSpPr>
        <a:xfrm>
          <a:off x="0" y="0"/>
          <a:ext cx="0" cy="0"/>
          <a:chOff x="0" y="0"/>
          <a:chExt cx="0" cy="0"/>
        </a:xfrm>
      </p:grpSpPr>
      <p:graphicFrame>
        <p:nvGraphicFramePr>
          <p:cNvPr id="27" name="Gráfico 26">
            <a:extLst>
              <a:ext uri="{FF2B5EF4-FFF2-40B4-BE49-F238E27FC236}">
                <a16:creationId xmlns:a16="http://schemas.microsoft.com/office/drawing/2014/main" id="{872D1E39-7F34-3E43-6FE4-6D614A885B39}"/>
              </a:ext>
            </a:extLst>
          </p:cNvPr>
          <p:cNvGraphicFramePr/>
          <p:nvPr>
            <p:extLst>
              <p:ext uri="{D42A27DB-BD31-4B8C-83A1-F6EECF244321}">
                <p14:modId xmlns:p14="http://schemas.microsoft.com/office/powerpoint/2010/main" val="1721556682"/>
              </p:ext>
            </p:extLst>
          </p:nvPr>
        </p:nvGraphicFramePr>
        <p:xfrm>
          <a:off x="838200" y="4005791"/>
          <a:ext cx="4062347" cy="2487083"/>
        </p:xfrm>
        <a:graphic>
          <a:graphicData uri="http://schemas.openxmlformats.org/drawingml/2006/chart">
            <c:chart xmlns:c="http://schemas.openxmlformats.org/drawingml/2006/chart" xmlns:r="http://schemas.openxmlformats.org/officeDocument/2006/relationships" r:id="rId2"/>
          </a:graphicData>
        </a:graphic>
      </p:graphicFrame>
      <p:sp>
        <p:nvSpPr>
          <p:cNvPr id="2" name="Título 1">
            <a:extLst>
              <a:ext uri="{FF2B5EF4-FFF2-40B4-BE49-F238E27FC236}">
                <a16:creationId xmlns:a16="http://schemas.microsoft.com/office/drawing/2014/main" id="{F9A75715-4B0C-6C02-D681-B27B94A5AD41}"/>
              </a:ext>
            </a:extLst>
          </p:cNvPr>
          <p:cNvSpPr>
            <a:spLocks noGrp="1"/>
          </p:cNvSpPr>
          <p:nvPr>
            <p:ph type="title"/>
          </p:nvPr>
        </p:nvSpPr>
        <p:spPr/>
        <p:txBody>
          <a:bodyPr/>
          <a:lstStyle/>
          <a:p>
            <a:r>
              <a:rPr lang="pt-BR" b="1" dirty="0"/>
              <a:t>Exemplo – Regressão</a:t>
            </a:r>
            <a:endParaRPr lang="pt-BR" dirty="0"/>
          </a:p>
        </p:txBody>
      </p:sp>
      <p:cxnSp>
        <p:nvCxnSpPr>
          <p:cNvPr id="6" name="Conector reto 5">
            <a:extLst>
              <a:ext uri="{FF2B5EF4-FFF2-40B4-BE49-F238E27FC236}">
                <a16:creationId xmlns:a16="http://schemas.microsoft.com/office/drawing/2014/main" id="{7E079556-435E-C031-0D6D-E7D8B5E7C8E1}"/>
              </a:ext>
            </a:extLst>
          </p:cNvPr>
          <p:cNvCxnSpPr>
            <a:cxnSpLocks/>
          </p:cNvCxnSpPr>
          <p:nvPr/>
        </p:nvCxnSpPr>
        <p:spPr>
          <a:xfrm>
            <a:off x="1167062" y="5237388"/>
            <a:ext cx="357338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Espaço Reservado para Conteúdo 9">
                <a:extLst>
                  <a:ext uri="{FF2B5EF4-FFF2-40B4-BE49-F238E27FC236}">
                    <a16:creationId xmlns:a16="http://schemas.microsoft.com/office/drawing/2014/main" id="{42B10704-1D24-2D8F-8791-66A981762FA1}"/>
                  </a:ext>
                </a:extLst>
              </p:cNvPr>
              <p:cNvSpPr>
                <a:spLocks noGrp="1"/>
              </p:cNvSpPr>
              <p:nvPr>
                <p:ph idx="1"/>
              </p:nvPr>
            </p:nvSpPr>
            <p:spPr>
              <a:xfrm>
                <a:off x="6096000" y="1825625"/>
                <a:ext cx="5257799" cy="4351338"/>
              </a:xfrm>
            </p:spPr>
            <p:txBody>
              <a:bodyPr>
                <a:normAutofit/>
              </a:bodyPr>
              <a:lstStyle/>
              <a:p>
                <a:pPr marL="0" indent="0">
                  <a:buNone/>
                </a:pPr>
                <a:r>
                  <a:rPr lang="pt-BR" sz="2000" b="1" dirty="0"/>
                  <a:t>1) </a:t>
                </a:r>
                <a:r>
                  <a:rPr lang="pt-BR" sz="2000" dirty="0"/>
                  <a:t>Faz-se uma previsão inicial para todos os exemplos, e calcula-se os resíduos em relação ao valor real:</a:t>
                </a:r>
                <a:br>
                  <a:rPr lang="pt-BR" sz="2000" dirty="0"/>
                </a:br>
                <a:endParaRPr lang="pt-BR" sz="2000" dirty="0"/>
              </a:p>
              <a:p>
                <a:pPr marL="0" indent="0">
                  <a:buNone/>
                </a:pPr>
                <a:r>
                  <a:rPr lang="pt-BR" sz="2000" dirty="0"/>
                  <a:t> </a:t>
                </a:r>
                <a14:m>
                  <m:oMath xmlns:m="http://schemas.openxmlformats.org/officeDocument/2006/math">
                    <m:sSup>
                      <m:sSupPr>
                        <m:ctrlPr>
                          <a:rPr lang="pt-BR" sz="2000" b="1"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b="1" i="1" dirty="0">
                            <a:latin typeface="Cambria Math" panose="02040503050406030204" pitchFamily="18" charset="0"/>
                          </a:rPr>
                          <m:t>(</m:t>
                        </m:r>
                        <m:r>
                          <a:rPr lang="pt-BR" sz="2000" b="1" i="1" dirty="0">
                            <a:latin typeface="Cambria Math" panose="02040503050406030204" pitchFamily="18" charset="0"/>
                          </a:rPr>
                          <m:t>𝟎</m:t>
                        </m:r>
                        <m:r>
                          <a:rPr lang="pt-BR" sz="2000" b="1" i="1" dirty="0">
                            <a:latin typeface="Cambria Math" panose="02040503050406030204" pitchFamily="18" charset="0"/>
                          </a:rPr>
                          <m:t>)</m:t>
                        </m:r>
                      </m:sup>
                    </m:sSup>
                    <m:r>
                      <a:rPr lang="pt-BR" sz="2000" i="1" dirty="0">
                        <a:latin typeface="Cambria Math" panose="02040503050406030204" pitchFamily="18" charset="0"/>
                      </a:rPr>
                      <m:t>=</m:t>
                    </m:r>
                    <m:r>
                      <a:rPr lang="pt-BR" sz="2000" i="1">
                        <a:latin typeface="Cambria Math" panose="02040503050406030204" pitchFamily="18" charset="0"/>
                      </a:rPr>
                      <m:t>0,5</m:t>
                    </m:r>
                  </m:oMath>
                </a14:m>
                <a:endParaRPr lang="pt-BR" sz="2000" i="1" dirty="0">
                  <a:latin typeface="Cambria Math" panose="02040503050406030204" pitchFamily="18" charset="0"/>
                </a:endParaRPr>
              </a:p>
              <a:p>
                <a:pPr marL="0" indent="0">
                  <a:buNone/>
                </a:pPr>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i="1" dirty="0">
                                  <a:latin typeface="Cambria Math" panose="02040503050406030204" pitchFamily="18" charset="0"/>
                                </a:rPr>
                                <m:t>𝑟</m:t>
                              </m:r>
                            </m:e>
                            <m:sub>
                              <m:r>
                                <a:rPr lang="pt-BR" sz="2000" b="1" i="1">
                                  <a:latin typeface="Cambria Math" panose="02040503050406030204" pitchFamily="18" charset="0"/>
                                </a:rPr>
                                <m:t>𝒊</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𝑦</m:t>
                          </m:r>
                        </m:e>
                        <m:sub>
                          <m:r>
                            <a:rPr lang="pt-BR" sz="2000" b="1" i="1">
                              <a:latin typeface="Cambria Math" panose="02040503050406030204" pitchFamily="18" charset="0"/>
                            </a:rPr>
                            <m:t>𝒊</m:t>
                          </m:r>
                        </m:sub>
                      </m:sSub>
                      <m:r>
                        <a:rPr lang="pt-BR" sz="2000" b="1" i="1">
                          <a:latin typeface="Cambria Math" panose="02040503050406030204" pitchFamily="18" charset="0"/>
                        </a:rPr>
                        <m:t>−</m:t>
                      </m:r>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0</m:t>
                          </m:r>
                          <m:r>
                            <a:rPr lang="pt-BR" sz="2000" i="1" dirty="0">
                              <a:latin typeface="Cambria Math" panose="02040503050406030204" pitchFamily="18" charset="0"/>
                            </a:rPr>
                            <m:t>)</m:t>
                          </m:r>
                        </m:sup>
                      </m:sSup>
                    </m:oMath>
                  </m:oMathPara>
                </a14:m>
                <a:endParaRPr lang="pt-BR" sz="2000" i="1" dirty="0">
                  <a:latin typeface="Cambria Math" panose="02040503050406030204" pitchFamily="18" charset="0"/>
                </a:endParaRPr>
              </a:p>
              <a:p>
                <a:pPr marL="0" indent="0">
                  <a:buNone/>
                </a:pPr>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𝟎</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=−10 −0,5=−10,</m:t>
                      </m:r>
                      <m:r>
                        <a:rPr lang="pt-BR" sz="2000" i="1">
                          <a:latin typeface="Cambria Math" panose="02040503050406030204" pitchFamily="18" charset="0"/>
                        </a:rPr>
                        <m:t>5</m:t>
                      </m:r>
                    </m:oMath>
                  </m:oMathPara>
                </a14:m>
                <a:endParaRPr lang="pt-BR" sz="2000" i="1" dirty="0">
                  <a:latin typeface="Cambria Math" panose="02040503050406030204" pitchFamily="18" charset="0"/>
                </a:endParaRPr>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𝟏</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b="0" i="1" dirty="0" smtClean="0">
                          <a:latin typeface="Cambria Math" panose="02040503050406030204" pitchFamily="18" charset="0"/>
                        </a:rPr>
                        <m:t>=</m:t>
                      </m:r>
                      <m:r>
                        <a:rPr lang="pt-BR" sz="2000" i="1" dirty="0">
                          <a:latin typeface="Cambria Math" panose="02040503050406030204" pitchFamily="18" charset="0"/>
                        </a:rPr>
                        <m:t>7−0,5=6,5</m:t>
                      </m:r>
                    </m:oMath>
                  </m:oMathPara>
                </a14:m>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𝟐</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=8−0,5=7,5</m:t>
                      </m:r>
                    </m:oMath>
                  </m:oMathPara>
                </a14:m>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r>
                                <a:rPr lang="pt-BR" sz="2000" b="1" i="1">
                                  <a:latin typeface="Cambria Math" panose="02040503050406030204" pitchFamily="18" charset="0"/>
                                </a:rPr>
                                <m:t>𝒓</m:t>
                              </m:r>
                            </m:e>
                            <m:sub>
                              <m:r>
                                <a:rPr lang="pt-BR" sz="2000" b="1" i="1">
                                  <a:latin typeface="Cambria Math" panose="02040503050406030204" pitchFamily="18" charset="0"/>
                                </a:rPr>
                                <m:t>𝟑</m:t>
                              </m:r>
                            </m:sub>
                          </m:sSub>
                        </m:e>
                        <m:sup>
                          <m:r>
                            <a:rPr lang="pt-BR" sz="2000" i="1" dirty="0">
                              <a:latin typeface="Cambria Math" panose="02040503050406030204" pitchFamily="18" charset="0"/>
                            </a:rPr>
                            <m:t>(</m:t>
                          </m:r>
                          <m:r>
                            <a:rPr lang="pt-BR" sz="2000" b="0" i="1" dirty="0" smtClean="0">
                              <a:latin typeface="Cambria Math" panose="02040503050406030204" pitchFamily="18" charset="0"/>
                            </a:rPr>
                            <m:t>1</m:t>
                          </m:r>
                          <m:r>
                            <a:rPr lang="pt-BR" sz="2000" i="1" dirty="0">
                              <a:latin typeface="Cambria Math" panose="02040503050406030204" pitchFamily="18" charset="0"/>
                            </a:rPr>
                            <m:t>)</m:t>
                          </m:r>
                        </m:sup>
                      </m:sSup>
                      <m:r>
                        <a:rPr lang="pt-BR" sz="2000" i="1" dirty="0">
                          <a:latin typeface="Cambria Math" panose="02040503050406030204" pitchFamily="18" charset="0"/>
                        </a:rPr>
                        <m:t>=−7−0,5=−7,5</m:t>
                      </m:r>
                    </m:oMath>
                  </m:oMathPara>
                </a14:m>
                <a:endParaRPr lang="pt-BR" sz="2000" dirty="0"/>
              </a:p>
              <a:p>
                <a:pPr marL="0" indent="0">
                  <a:buNone/>
                </a:pPr>
                <a:endParaRPr lang="pt-BR" sz="2000" dirty="0"/>
              </a:p>
            </p:txBody>
          </p:sp>
        </mc:Choice>
        <mc:Fallback xmlns="">
          <p:sp>
            <p:nvSpPr>
              <p:cNvPr id="10" name="Espaço Reservado para Conteúdo 9">
                <a:extLst>
                  <a:ext uri="{FF2B5EF4-FFF2-40B4-BE49-F238E27FC236}">
                    <a16:creationId xmlns:a16="http://schemas.microsoft.com/office/drawing/2014/main" id="{42B10704-1D24-2D8F-8791-66A981762FA1}"/>
                  </a:ext>
                </a:extLst>
              </p:cNvPr>
              <p:cNvSpPr>
                <a:spLocks noGrp="1" noRot="1" noChangeAspect="1" noMove="1" noResize="1" noEditPoints="1" noAdjustHandles="1" noChangeArrowheads="1" noChangeShapeType="1" noTextEdit="1"/>
              </p:cNvSpPr>
              <p:nvPr>
                <p:ph idx="1"/>
              </p:nvPr>
            </p:nvSpPr>
            <p:spPr>
              <a:xfrm>
                <a:off x="6096000" y="1825625"/>
                <a:ext cx="5257799" cy="4351338"/>
              </a:xfrm>
              <a:blipFill>
                <a:blip r:embed="rId3"/>
                <a:stretch>
                  <a:fillRect l="-1160" t="-1401" r="-150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1" name="Espaço Reservado para Conteúdo 3">
                <a:extLst>
                  <a:ext uri="{FF2B5EF4-FFF2-40B4-BE49-F238E27FC236}">
                    <a16:creationId xmlns:a16="http://schemas.microsoft.com/office/drawing/2014/main" id="{0A35C129-4231-444E-0EE7-EFC352E3D0D4}"/>
                  </a:ext>
                </a:extLst>
              </p:cNvPr>
              <p:cNvGraphicFramePr>
                <a:graphicFrameLocks/>
              </p:cNvGraphicFramePr>
              <p:nvPr>
                <p:extLst>
                  <p:ext uri="{D42A27DB-BD31-4B8C-83A1-F6EECF244321}">
                    <p14:modId xmlns:p14="http://schemas.microsoft.com/office/powerpoint/2010/main" val="4016048625"/>
                  </p:ext>
                </p:extLst>
              </p:nvPr>
            </p:nvGraphicFramePr>
            <p:xfrm>
              <a:off x="838199" y="1825625"/>
              <a:ext cx="3902243" cy="1886395"/>
            </p:xfrm>
            <a:graphic>
              <a:graphicData uri="http://schemas.openxmlformats.org/drawingml/2006/table">
                <a:tbl>
                  <a:tblPr firstRow="1" bandRow="1">
                    <a:tableStyleId>{073A0DAA-6AF3-43AB-8588-CEC1D06C72B9}</a:tableStyleId>
                  </a:tblPr>
                  <a:tblGrid>
                    <a:gridCol w="764666">
                      <a:extLst>
                        <a:ext uri="{9D8B030D-6E8A-4147-A177-3AD203B41FA5}">
                          <a16:colId xmlns:a16="http://schemas.microsoft.com/office/drawing/2014/main" val="2101060079"/>
                        </a:ext>
                      </a:extLst>
                    </a:gridCol>
                    <a:gridCol w="879029">
                      <a:extLst>
                        <a:ext uri="{9D8B030D-6E8A-4147-A177-3AD203B41FA5}">
                          <a16:colId xmlns:a16="http://schemas.microsoft.com/office/drawing/2014/main" val="16394199"/>
                        </a:ext>
                      </a:extLst>
                    </a:gridCol>
                    <a:gridCol w="1096213">
                      <a:extLst>
                        <a:ext uri="{9D8B030D-6E8A-4147-A177-3AD203B41FA5}">
                          <a16:colId xmlns:a16="http://schemas.microsoft.com/office/drawing/2014/main" val="39502748"/>
                        </a:ext>
                      </a:extLst>
                    </a:gridCol>
                    <a:gridCol w="1162335">
                      <a:extLst>
                        <a:ext uri="{9D8B030D-6E8A-4147-A177-3AD203B41FA5}">
                          <a16:colId xmlns:a16="http://schemas.microsoft.com/office/drawing/2014/main" val="2486582245"/>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845429563"/>
                      </a:ext>
                    </a:extLst>
                  </a:tr>
                </a:tbl>
              </a:graphicData>
            </a:graphic>
          </p:graphicFrame>
        </mc:Choice>
        <mc:Fallback xmlns="">
          <p:graphicFrame>
            <p:nvGraphicFramePr>
              <p:cNvPr id="11" name="Espaço Reservado para Conteúdo 3">
                <a:extLst>
                  <a:ext uri="{FF2B5EF4-FFF2-40B4-BE49-F238E27FC236}">
                    <a16:creationId xmlns:a16="http://schemas.microsoft.com/office/drawing/2014/main" id="{0A35C129-4231-444E-0EE7-EFC352E3D0D4}"/>
                  </a:ext>
                </a:extLst>
              </p:cNvPr>
              <p:cNvGraphicFramePr>
                <a:graphicFrameLocks/>
              </p:cNvGraphicFramePr>
              <p:nvPr>
                <p:extLst>
                  <p:ext uri="{D42A27DB-BD31-4B8C-83A1-F6EECF244321}">
                    <p14:modId xmlns:p14="http://schemas.microsoft.com/office/powerpoint/2010/main" val="4016048625"/>
                  </p:ext>
                </p:extLst>
              </p:nvPr>
            </p:nvGraphicFramePr>
            <p:xfrm>
              <a:off x="838199" y="1825625"/>
              <a:ext cx="3902243" cy="1886395"/>
            </p:xfrm>
            <a:graphic>
              <a:graphicData uri="http://schemas.openxmlformats.org/drawingml/2006/table">
                <a:tbl>
                  <a:tblPr firstRow="1" bandRow="1">
                    <a:tableStyleId>{073A0DAA-6AF3-43AB-8588-CEC1D06C72B9}</a:tableStyleId>
                  </a:tblPr>
                  <a:tblGrid>
                    <a:gridCol w="764666">
                      <a:extLst>
                        <a:ext uri="{9D8B030D-6E8A-4147-A177-3AD203B41FA5}">
                          <a16:colId xmlns:a16="http://schemas.microsoft.com/office/drawing/2014/main" val="2101060079"/>
                        </a:ext>
                      </a:extLst>
                    </a:gridCol>
                    <a:gridCol w="879029">
                      <a:extLst>
                        <a:ext uri="{9D8B030D-6E8A-4147-A177-3AD203B41FA5}">
                          <a16:colId xmlns:a16="http://schemas.microsoft.com/office/drawing/2014/main" val="16394199"/>
                        </a:ext>
                      </a:extLst>
                    </a:gridCol>
                    <a:gridCol w="1096213">
                      <a:extLst>
                        <a:ext uri="{9D8B030D-6E8A-4147-A177-3AD203B41FA5}">
                          <a16:colId xmlns:a16="http://schemas.microsoft.com/office/drawing/2014/main" val="39502748"/>
                        </a:ext>
                      </a:extLst>
                    </a:gridCol>
                    <a:gridCol w="1162335">
                      <a:extLst>
                        <a:ext uri="{9D8B030D-6E8A-4147-A177-3AD203B41FA5}">
                          <a16:colId xmlns:a16="http://schemas.microsoft.com/office/drawing/2014/main" val="2486582245"/>
                        </a:ext>
                      </a:extLst>
                    </a:gridCol>
                  </a:tblGrid>
                  <a:tr h="403035">
                    <a:tc>
                      <a:txBody>
                        <a:bodyPr/>
                        <a:lstStyle/>
                        <a:p>
                          <a:endParaRPr lang="pt-BR"/>
                        </a:p>
                      </a:txBody>
                      <a:tcPr>
                        <a:blipFill>
                          <a:blip r:embed="rId4"/>
                          <a:stretch>
                            <a:fillRect l="-794" t="-1515" r="-411905" b="-392424"/>
                          </a:stretch>
                        </a:blipFill>
                      </a:tcPr>
                    </a:tc>
                    <a:tc>
                      <a:txBody>
                        <a:bodyPr/>
                        <a:lstStyle/>
                        <a:p>
                          <a:endParaRPr lang="pt-BR"/>
                        </a:p>
                      </a:txBody>
                      <a:tcPr>
                        <a:blipFill>
                          <a:blip r:embed="rId4"/>
                          <a:stretch>
                            <a:fillRect l="-88194" t="-1515" r="-260417" b="-392424"/>
                          </a:stretch>
                        </a:blipFill>
                      </a:tcPr>
                    </a:tc>
                    <a:tc>
                      <a:txBody>
                        <a:bodyPr/>
                        <a:lstStyle/>
                        <a:p>
                          <a:endParaRPr lang="pt-BR"/>
                        </a:p>
                      </a:txBody>
                      <a:tcPr>
                        <a:blipFill>
                          <a:blip r:embed="rId4"/>
                          <a:stretch>
                            <a:fillRect l="-150556" t="-1515" r="-108333" b="-392424"/>
                          </a:stretch>
                        </a:blipFill>
                      </a:tcPr>
                    </a:tc>
                    <a:tc>
                      <a:txBody>
                        <a:bodyPr/>
                        <a:lstStyle/>
                        <a:p>
                          <a:endParaRPr lang="pt-BR"/>
                        </a:p>
                      </a:txBody>
                      <a:tcPr>
                        <a:blipFill>
                          <a:blip r:embed="rId4"/>
                          <a:stretch>
                            <a:fillRect l="-236126" t="-1515" r="-2094"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extLst>
                      <a:ext uri="{0D108BD9-81ED-4DB2-BD59-A6C34878D82A}">
                        <a16:rowId xmlns:a16="http://schemas.microsoft.com/office/drawing/2014/main" val="845429563"/>
                      </a:ext>
                    </a:extLst>
                  </a:tr>
                </a:tbl>
              </a:graphicData>
            </a:graphic>
          </p:graphicFrame>
        </mc:Fallback>
      </mc:AlternateContent>
      <p:cxnSp>
        <p:nvCxnSpPr>
          <p:cNvPr id="28" name="Conector reto 27">
            <a:extLst>
              <a:ext uri="{FF2B5EF4-FFF2-40B4-BE49-F238E27FC236}">
                <a16:creationId xmlns:a16="http://schemas.microsoft.com/office/drawing/2014/main" id="{890407B9-949B-A384-8161-867D2220F3A5}"/>
              </a:ext>
            </a:extLst>
          </p:cNvPr>
          <p:cNvCxnSpPr>
            <a:cxnSpLocks/>
          </p:cNvCxnSpPr>
          <p:nvPr/>
        </p:nvCxnSpPr>
        <p:spPr>
          <a:xfrm flipV="1">
            <a:off x="1915895" y="5237388"/>
            <a:ext cx="0" cy="70621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9" name="Conector reto 28">
            <a:extLst>
              <a:ext uri="{FF2B5EF4-FFF2-40B4-BE49-F238E27FC236}">
                <a16:creationId xmlns:a16="http://schemas.microsoft.com/office/drawing/2014/main" id="{A87D524D-E03A-62D3-83A5-3213E61A6B45}"/>
              </a:ext>
            </a:extLst>
          </p:cNvPr>
          <p:cNvCxnSpPr>
            <a:cxnSpLocks/>
          </p:cNvCxnSpPr>
          <p:nvPr/>
        </p:nvCxnSpPr>
        <p:spPr>
          <a:xfrm flipV="1">
            <a:off x="2615821" y="4782850"/>
            <a:ext cx="0" cy="45453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0" name="Conector reto 29">
            <a:extLst>
              <a:ext uri="{FF2B5EF4-FFF2-40B4-BE49-F238E27FC236}">
                <a16:creationId xmlns:a16="http://schemas.microsoft.com/office/drawing/2014/main" id="{0802297E-4EEA-716F-090F-2D8D839C7086}"/>
              </a:ext>
            </a:extLst>
          </p:cNvPr>
          <p:cNvCxnSpPr>
            <a:cxnSpLocks/>
          </p:cNvCxnSpPr>
          <p:nvPr/>
        </p:nvCxnSpPr>
        <p:spPr>
          <a:xfrm flipV="1">
            <a:off x="3314131" y="4766743"/>
            <a:ext cx="0" cy="47064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31" name="Conector reto 30">
            <a:extLst>
              <a:ext uri="{FF2B5EF4-FFF2-40B4-BE49-F238E27FC236}">
                <a16:creationId xmlns:a16="http://schemas.microsoft.com/office/drawing/2014/main" id="{7E51891E-EA7B-B3D6-0D6F-5ED57419F60D}"/>
              </a:ext>
            </a:extLst>
          </p:cNvPr>
          <p:cNvCxnSpPr>
            <a:cxnSpLocks/>
          </p:cNvCxnSpPr>
          <p:nvPr/>
        </p:nvCxnSpPr>
        <p:spPr>
          <a:xfrm flipV="1">
            <a:off x="4033414" y="5237388"/>
            <a:ext cx="13648" cy="467378"/>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F6243631-87C5-0F53-D003-33D89F0E4070}"/>
                  </a:ext>
                </a:extLst>
              </p:cNvPr>
              <p:cNvSpPr txBox="1"/>
              <p:nvPr/>
            </p:nvSpPr>
            <p:spPr>
              <a:xfrm>
                <a:off x="2636293" y="4782850"/>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a:solidFill>
                                <a:srgbClr val="FF0000"/>
                              </a:solidFill>
                              <a:latin typeface="Cambria Math" panose="02040503050406030204" pitchFamily="18" charset="0"/>
                            </a:rPr>
                            <m:t>𝟏</m:t>
                          </m:r>
                        </m:sub>
                      </m:sSub>
                    </m:oMath>
                  </m:oMathPara>
                </a14:m>
                <a:endParaRPr lang="pt-BR" sz="1200" dirty="0">
                  <a:solidFill>
                    <a:srgbClr val="FF0000"/>
                  </a:solidFill>
                </a:endParaRPr>
              </a:p>
            </p:txBody>
          </p:sp>
        </mc:Choice>
        <mc:Fallback xmlns="">
          <p:sp>
            <p:nvSpPr>
              <p:cNvPr id="32" name="CaixaDeTexto 31">
                <a:extLst>
                  <a:ext uri="{FF2B5EF4-FFF2-40B4-BE49-F238E27FC236}">
                    <a16:creationId xmlns:a16="http://schemas.microsoft.com/office/drawing/2014/main" id="{F6243631-87C5-0F53-D003-33D89F0E4070}"/>
                  </a:ext>
                </a:extLst>
              </p:cNvPr>
              <p:cNvSpPr txBox="1">
                <a:spLocks noRot="1" noChangeAspect="1" noMove="1" noResize="1" noEditPoints="1" noAdjustHandles="1" noChangeArrowheads="1" noChangeShapeType="1" noTextEdit="1"/>
              </p:cNvSpPr>
              <p:nvPr/>
            </p:nvSpPr>
            <p:spPr>
              <a:xfrm>
                <a:off x="2636293" y="4782850"/>
                <a:ext cx="377026" cy="276999"/>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3" name="CaixaDeTexto 32">
                <a:extLst>
                  <a:ext uri="{FF2B5EF4-FFF2-40B4-BE49-F238E27FC236}">
                    <a16:creationId xmlns:a16="http://schemas.microsoft.com/office/drawing/2014/main" id="{99F0114C-6943-9236-6B98-F9C2CBEC5D0E}"/>
                  </a:ext>
                </a:extLst>
              </p:cNvPr>
              <p:cNvSpPr txBox="1"/>
              <p:nvPr/>
            </p:nvSpPr>
            <p:spPr>
              <a:xfrm>
                <a:off x="3314131" y="4784181"/>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𝟐</m:t>
                          </m:r>
                        </m:sub>
                      </m:sSub>
                    </m:oMath>
                  </m:oMathPara>
                </a14:m>
                <a:endParaRPr lang="pt-BR" sz="1200" dirty="0">
                  <a:solidFill>
                    <a:srgbClr val="FF0000"/>
                  </a:solidFill>
                </a:endParaRPr>
              </a:p>
            </p:txBody>
          </p:sp>
        </mc:Choice>
        <mc:Fallback xmlns="">
          <p:sp>
            <p:nvSpPr>
              <p:cNvPr id="33" name="CaixaDeTexto 32">
                <a:extLst>
                  <a:ext uri="{FF2B5EF4-FFF2-40B4-BE49-F238E27FC236}">
                    <a16:creationId xmlns:a16="http://schemas.microsoft.com/office/drawing/2014/main" id="{99F0114C-6943-9236-6B98-F9C2CBEC5D0E}"/>
                  </a:ext>
                </a:extLst>
              </p:cNvPr>
              <p:cNvSpPr txBox="1">
                <a:spLocks noRot="1" noChangeAspect="1" noMove="1" noResize="1" noEditPoints="1" noAdjustHandles="1" noChangeArrowheads="1" noChangeShapeType="1" noTextEdit="1"/>
              </p:cNvSpPr>
              <p:nvPr/>
            </p:nvSpPr>
            <p:spPr>
              <a:xfrm>
                <a:off x="3314131" y="4784181"/>
                <a:ext cx="377026" cy="276999"/>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A4B500E5-F293-9247-8ADB-066A2C116BFE}"/>
                  </a:ext>
                </a:extLst>
              </p:cNvPr>
              <p:cNvSpPr txBox="1"/>
              <p:nvPr/>
            </p:nvSpPr>
            <p:spPr>
              <a:xfrm>
                <a:off x="3656388" y="5395667"/>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𝟑</m:t>
                          </m:r>
                        </m:sub>
                      </m:sSub>
                    </m:oMath>
                  </m:oMathPara>
                </a14:m>
                <a:endParaRPr lang="pt-BR" sz="1200" dirty="0">
                  <a:solidFill>
                    <a:srgbClr val="FF0000"/>
                  </a:solidFill>
                </a:endParaRPr>
              </a:p>
            </p:txBody>
          </p:sp>
        </mc:Choice>
        <mc:Fallback xmlns="">
          <p:sp>
            <p:nvSpPr>
              <p:cNvPr id="34" name="CaixaDeTexto 33">
                <a:extLst>
                  <a:ext uri="{FF2B5EF4-FFF2-40B4-BE49-F238E27FC236}">
                    <a16:creationId xmlns:a16="http://schemas.microsoft.com/office/drawing/2014/main" id="{A4B500E5-F293-9247-8ADB-066A2C116BFE}"/>
                  </a:ext>
                </a:extLst>
              </p:cNvPr>
              <p:cNvSpPr txBox="1">
                <a:spLocks noRot="1" noChangeAspect="1" noMove="1" noResize="1" noEditPoints="1" noAdjustHandles="1" noChangeArrowheads="1" noChangeShapeType="1" noTextEdit="1"/>
              </p:cNvSpPr>
              <p:nvPr/>
            </p:nvSpPr>
            <p:spPr>
              <a:xfrm>
                <a:off x="3656388" y="5395667"/>
                <a:ext cx="377026" cy="276999"/>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2" name="CaixaDeTexto 41">
                <a:extLst>
                  <a:ext uri="{FF2B5EF4-FFF2-40B4-BE49-F238E27FC236}">
                    <a16:creationId xmlns:a16="http://schemas.microsoft.com/office/drawing/2014/main" id="{8D4C63F1-2596-D234-C6A9-2706F9E58BBB}"/>
                  </a:ext>
                </a:extLst>
              </p:cNvPr>
              <p:cNvSpPr txBox="1"/>
              <p:nvPr/>
            </p:nvSpPr>
            <p:spPr>
              <a:xfrm>
                <a:off x="1526837" y="5569676"/>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𝟎</m:t>
                          </m:r>
                        </m:sub>
                      </m:sSub>
                    </m:oMath>
                  </m:oMathPara>
                </a14:m>
                <a:endParaRPr lang="pt-BR" sz="1200" dirty="0">
                  <a:solidFill>
                    <a:srgbClr val="FF0000"/>
                  </a:solidFill>
                </a:endParaRPr>
              </a:p>
            </p:txBody>
          </p:sp>
        </mc:Choice>
        <mc:Fallback xmlns="">
          <p:sp>
            <p:nvSpPr>
              <p:cNvPr id="42" name="CaixaDeTexto 41">
                <a:extLst>
                  <a:ext uri="{FF2B5EF4-FFF2-40B4-BE49-F238E27FC236}">
                    <a16:creationId xmlns:a16="http://schemas.microsoft.com/office/drawing/2014/main" id="{8D4C63F1-2596-D234-C6A9-2706F9E58BBB}"/>
                  </a:ext>
                </a:extLst>
              </p:cNvPr>
              <p:cNvSpPr txBox="1">
                <a:spLocks noRot="1" noChangeAspect="1" noMove="1" noResize="1" noEditPoints="1" noAdjustHandles="1" noChangeArrowheads="1" noChangeShapeType="1" noTextEdit="1"/>
              </p:cNvSpPr>
              <p:nvPr/>
            </p:nvSpPr>
            <p:spPr>
              <a:xfrm>
                <a:off x="1526837" y="5569676"/>
                <a:ext cx="377026" cy="276999"/>
              </a:xfrm>
              <a:prstGeom prst="rect">
                <a:avLst/>
              </a:prstGeom>
              <a:blipFill>
                <a:blip r:embed="rId8"/>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270928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1AC7B9-5AFF-1FDF-8861-F61E998842A9}"/>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EDA498F-FE62-9A91-0AA3-0AA7C8B922E3}"/>
                  </a:ext>
                </a:extLst>
              </p:cNvPr>
              <p:cNvSpPr>
                <a:spLocks noGrp="1"/>
              </p:cNvSpPr>
              <p:nvPr>
                <p:ph idx="1"/>
              </p:nvPr>
            </p:nvSpPr>
            <p:spPr>
              <a:xfrm>
                <a:off x="838200" y="1825625"/>
                <a:ext cx="4912895" cy="4351338"/>
              </a:xfrm>
            </p:spPr>
            <p:txBody>
              <a:bodyPr>
                <a:normAutofit/>
              </a:bodyPr>
              <a:lstStyle/>
              <a:p>
                <a:pPr marL="0" indent="0">
                  <a:buNone/>
                </a:pPr>
                <a:r>
                  <a:rPr lang="pt-BR" sz="2000" b="1" dirty="0"/>
                  <a:t>2) </a:t>
                </a:r>
                <a:r>
                  <a:rPr lang="pt-BR" sz="2000" dirty="0"/>
                  <a:t>Calcula-se o valor de similaridade para o nó raiz, que contém todos os resíduos iniciais. </a:t>
                </a:r>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i="0" smtClean="0">
                          <a:latin typeface="Cambria Math" panose="02040503050406030204" pitchFamily="18" charset="0"/>
                        </a:rPr>
                        <m:t>= </m:t>
                      </m:r>
                      <m:f>
                        <m:fPr>
                          <m:ctrlPr>
                            <a:rPr lang="pt-BR" sz="2000" i="1" smtClean="0">
                              <a:latin typeface="Cambria Math" panose="02040503050406030204" pitchFamily="18" charset="0"/>
                            </a:rPr>
                          </m:ctrlPr>
                        </m:fPr>
                        <m:num>
                          <m:sSup>
                            <m:sSupPr>
                              <m:ctrlPr>
                                <a:rPr lang="pt-BR" sz="2000" i="1">
                                  <a:latin typeface="Cambria Math" panose="02040503050406030204" pitchFamily="18" charset="0"/>
                                </a:rPr>
                              </m:ctrlPr>
                            </m:sSupPr>
                            <m:e>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b="0" i="1">
                                              <a:latin typeface="Cambria Math" panose="02040503050406030204" pitchFamily="18" charset="0"/>
                                            </a:rPr>
                                            <m:t>𝑟</m:t>
                                          </m:r>
                                        </m:e>
                                        <m:sub>
                                          <m:r>
                                            <a:rPr lang="pt-BR" sz="2000" b="0" i="1">
                                              <a:latin typeface="Cambria Math" panose="02040503050406030204" pitchFamily="18" charset="0"/>
                                            </a:rPr>
                                            <m:t>𝑖</m:t>
                                          </m:r>
                                        </m:sub>
                                      </m:sSub>
                                    </m:e>
                                    <m:sup>
                                      <m:r>
                                        <a:rPr lang="pt-BR" sz="2000" b="0" i="1">
                                          <a:latin typeface="Cambria Math" panose="02040503050406030204" pitchFamily="18" charset="0"/>
                                        </a:rPr>
                                        <m:t>(1)</m:t>
                                      </m:r>
                                    </m:sup>
                                  </m:sSup>
                                  <m:r>
                                    <m:rPr>
                                      <m:nor/>
                                    </m:rPr>
                                    <a:rPr lang="pt-BR" sz="2000" dirty="0"/>
                                    <m:t> </m:t>
                                  </m:r>
                                </m:e>
                              </m:nary>
                            </m:e>
                            <m:sup>
                              <m:r>
                                <a:rPr lang="pt-BR" sz="2000" b="0" i="1">
                                  <a:latin typeface="Cambria Math" panose="02040503050406030204" pitchFamily="18" charset="0"/>
                                </a:rPr>
                                <m:t>2</m:t>
                              </m:r>
                            </m:sup>
                          </m:sSup>
                        </m:num>
                        <m:den>
                          <m:d>
                            <m:dPr>
                              <m:begChr m:val="|"/>
                              <m:endChr m:val="|"/>
                              <m:ctrlPr>
                                <a:rPr lang="pt-BR" sz="2000" i="1" smtClean="0">
                                  <a:latin typeface="Cambria Math" panose="02040503050406030204" pitchFamily="18" charset="0"/>
                                </a:rPr>
                              </m:ctrlPr>
                            </m:dPr>
                            <m:e>
                              <m:r>
                                <a:rPr lang="pt-BR" sz="2000" b="0" i="1" smtClean="0">
                                  <a:latin typeface="Cambria Math" panose="02040503050406030204" pitchFamily="18" charset="0"/>
                                </a:rPr>
                                <m:t>𝑟</m:t>
                              </m:r>
                            </m:e>
                          </m:d>
                          <m:r>
                            <a:rPr lang="pt-BR" sz="2000" b="0" i="1" smtClean="0">
                              <a:latin typeface="Cambria Math" panose="02040503050406030204" pitchFamily="18" charset="0"/>
                            </a:rPr>
                            <m:t>+ </m:t>
                          </m:r>
                          <m:r>
                            <a:rPr lang="el-GR" sz="2000" b="0" i="1" smtClean="0">
                              <a:solidFill>
                                <a:srgbClr val="FF0000"/>
                              </a:solidFill>
                              <a:latin typeface="Cambria Math" panose="02040503050406030204" pitchFamily="18" charset="0"/>
                            </a:rPr>
                            <m:t>𝜆</m:t>
                          </m:r>
                        </m:den>
                      </m:f>
                    </m:oMath>
                  </m:oMathPara>
                </a14:m>
                <a:endParaRPr lang="pt-BR" sz="2000" dirty="0"/>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a:latin typeface="Cambria Math" panose="02040503050406030204" pitchFamily="18" charset="0"/>
                        </a:rPr>
                        <m:t>= </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r>
                                <a:rPr lang="pt-BR" sz="2000" b="0" i="1" smtClean="0">
                                  <a:latin typeface="Cambria Math" panose="02040503050406030204" pitchFamily="18" charset="0"/>
                                </a:rPr>
                                <m:t>(−10,5+6,5+7,5−7,5)</m:t>
                              </m:r>
                            </m:e>
                            <m:sup>
                              <m:r>
                                <a:rPr lang="pt-BR" sz="2000" b="0" i="1">
                                  <a:latin typeface="Cambria Math" panose="02040503050406030204" pitchFamily="18" charset="0"/>
                                </a:rPr>
                                <m:t>2</m:t>
                              </m:r>
                            </m:sup>
                          </m:sSup>
                        </m:num>
                        <m:den>
                          <m:r>
                            <a:rPr lang="pt-BR" sz="2000" b="0" i="1" smtClean="0">
                              <a:latin typeface="Cambria Math" panose="02040503050406030204" pitchFamily="18" charset="0"/>
                            </a:rPr>
                            <m:t>4</m:t>
                          </m:r>
                          <m:r>
                            <a:rPr lang="pt-BR" sz="2000" b="0" i="1">
                              <a:latin typeface="Cambria Math" panose="02040503050406030204" pitchFamily="18" charset="0"/>
                            </a:rPr>
                            <m:t>+</m:t>
                          </m:r>
                          <m:r>
                            <a:rPr lang="pt-BR" sz="2000" b="0" i="1" smtClean="0">
                              <a:solidFill>
                                <a:srgbClr val="FF0000"/>
                              </a:solidFill>
                              <a:latin typeface="Cambria Math" panose="02040503050406030204" pitchFamily="18" charset="0"/>
                            </a:rPr>
                            <m:t>0</m:t>
                          </m:r>
                        </m:den>
                      </m:f>
                    </m:oMath>
                  </m:oMathPara>
                </a14:m>
                <a:endParaRPr lang="pt-BR" sz="2000" dirty="0"/>
              </a:p>
              <a:p>
                <a:pPr marL="0" indent="0">
                  <a:buNone/>
                </a:pPr>
                <a:endParaRPr lang="pt-BR" sz="2000" b="1" dirty="0"/>
              </a:p>
              <a:p>
                <a:pPr marL="0" indent="0">
                  <a:buNone/>
                </a:pPr>
                <a14:m>
                  <m:oMathPara xmlns:m="http://schemas.openxmlformats.org/officeDocument/2006/math">
                    <m:oMathParaPr>
                      <m:jc m:val="left"/>
                    </m:oMathParaPr>
                    <m:oMath xmlns:m="http://schemas.openxmlformats.org/officeDocument/2006/math">
                      <m:r>
                        <a:rPr lang="pt-BR" sz="2000" i="1">
                          <a:latin typeface="Cambria Math" panose="02040503050406030204" pitchFamily="18" charset="0"/>
                        </a:rPr>
                        <m:t>𝑆</m:t>
                      </m:r>
                      <m:r>
                        <a:rPr lang="pt-BR" sz="2000" b="1" i="0" smtClean="0">
                          <a:latin typeface="Cambria Math" panose="02040503050406030204" pitchFamily="18" charset="0"/>
                        </a:rPr>
                        <m:t>=</m:t>
                      </m:r>
                      <m:r>
                        <a:rPr lang="pt-BR" sz="2000" b="0" i="0" smtClean="0">
                          <a:latin typeface="Cambria Math" panose="02040503050406030204" pitchFamily="18" charset="0"/>
                        </a:rPr>
                        <m:t>4</m:t>
                      </m:r>
                    </m:oMath>
                  </m:oMathPara>
                </a14:m>
                <a:endParaRPr lang="pt-BR" sz="2000" dirty="0"/>
              </a:p>
              <a:p>
                <a:endParaRPr lang="pt-BR" sz="2000" b="1" dirty="0"/>
              </a:p>
            </p:txBody>
          </p:sp>
        </mc:Choice>
        <mc:Fallback xmlns="">
          <p:sp>
            <p:nvSpPr>
              <p:cNvPr id="3" name="Espaço Reservado para Conteúdo 2">
                <a:extLst>
                  <a:ext uri="{FF2B5EF4-FFF2-40B4-BE49-F238E27FC236}">
                    <a16:creationId xmlns:a16="http://schemas.microsoft.com/office/drawing/2014/main" id="{5EDA498F-FE62-9A91-0AA3-0AA7C8B922E3}"/>
                  </a:ext>
                </a:extLst>
              </p:cNvPr>
              <p:cNvSpPr>
                <a:spLocks noGrp="1" noRot="1" noChangeAspect="1" noMove="1" noResize="1" noEditPoints="1" noAdjustHandles="1" noChangeArrowheads="1" noChangeShapeType="1" noTextEdit="1"/>
              </p:cNvSpPr>
              <p:nvPr>
                <p:ph idx="1"/>
              </p:nvPr>
            </p:nvSpPr>
            <p:spPr>
              <a:xfrm>
                <a:off x="838200" y="1825625"/>
                <a:ext cx="4912895" cy="4351338"/>
              </a:xfrm>
              <a:blipFill>
                <a:blip r:embed="rId2"/>
                <a:stretch>
                  <a:fillRect l="-1366" t="-1401" r="-22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1E5E1909-75A2-08F3-632C-44737F56758D}"/>
                  </a:ext>
                </a:extLst>
              </p:cNvPr>
              <p:cNvSpPr txBox="1"/>
              <p:nvPr/>
            </p:nvSpPr>
            <p:spPr>
              <a:xfrm>
                <a:off x="3332748" y="2873409"/>
                <a:ext cx="2418347" cy="52322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i="0" smtClean="0">
                          <a:solidFill>
                            <a:schemeClr val="tx1"/>
                          </a:solidFill>
                          <a:latin typeface="Cambria Math" panose="02040503050406030204" pitchFamily="18" charset="0"/>
                        </a:rPr>
                        <m:t>λ</m:t>
                      </m:r>
                      <m:r>
                        <a:rPr lang="pt-BR" sz="1400" b="0" i="0" smtClean="0">
                          <a:solidFill>
                            <a:schemeClr val="tx1"/>
                          </a:solidFill>
                          <a:latin typeface="Cambria Math" panose="02040503050406030204" pitchFamily="18" charset="0"/>
                        </a:rPr>
                        <m:t>=</m:t>
                      </m:r>
                      <m:r>
                        <m:rPr>
                          <m:sty m:val="p"/>
                        </m:rPr>
                        <a:rPr lang="pt-BR" sz="1400" b="0" i="0" smtClean="0">
                          <a:solidFill>
                            <a:schemeClr val="tx1"/>
                          </a:solidFill>
                          <a:latin typeface="Cambria Math" panose="02040503050406030204" pitchFamily="18" charset="0"/>
                        </a:rPr>
                        <m:t>fator</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de</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regulariza</m:t>
                      </m:r>
                      <m:r>
                        <a:rPr lang="pt-BR" sz="1400" b="0" i="0" smtClean="0">
                          <a:solidFill>
                            <a:schemeClr val="tx1"/>
                          </a:solidFill>
                          <a:latin typeface="Cambria Math" panose="02040503050406030204" pitchFamily="18" charset="0"/>
                        </a:rPr>
                        <m:t>çã</m:t>
                      </m:r>
                      <m:r>
                        <m:rPr>
                          <m:sty m:val="p"/>
                        </m:rPr>
                        <a:rPr lang="pt-BR" sz="1400" b="0" i="0" smtClean="0">
                          <a:solidFill>
                            <a:schemeClr val="tx1"/>
                          </a:solidFill>
                          <a:latin typeface="Cambria Math" panose="02040503050406030204" pitchFamily="18" charset="0"/>
                        </a:rPr>
                        <m:t>o</m:t>
                      </m:r>
                      <m:r>
                        <a:rPr lang="pt-BR" sz="1400" b="0" i="0" smtClean="0">
                          <a:solidFill>
                            <a:schemeClr val="tx1"/>
                          </a:solidFill>
                          <a:latin typeface="Cambria Math" panose="02040503050406030204" pitchFamily="18" charset="0"/>
                        </a:rPr>
                        <m:t> </m:t>
                      </m:r>
                      <m:r>
                        <m:rPr>
                          <m:sty m:val="p"/>
                        </m:rPr>
                        <a:rPr lang="pt-BR" sz="1400" b="0" i="0" smtClean="0">
                          <a:solidFill>
                            <a:schemeClr val="tx1"/>
                          </a:solidFill>
                          <a:latin typeface="Cambria Math" panose="02040503050406030204" pitchFamily="18" charset="0"/>
                        </a:rPr>
                        <m:t>L</m:t>
                      </m:r>
                      <m:r>
                        <a:rPr lang="pt-BR" sz="1400" b="0" i="0" smtClean="0">
                          <a:solidFill>
                            <a:schemeClr val="tx1"/>
                          </a:solidFill>
                          <a:latin typeface="Cambria Math" panose="02040503050406030204" pitchFamily="18" charset="0"/>
                        </a:rPr>
                        <m:t>2</m:t>
                      </m:r>
                    </m:oMath>
                  </m:oMathPara>
                </a14:m>
                <a:endParaRPr lang="pt-BR" sz="1400" b="0" dirty="0">
                  <a:solidFill>
                    <a:schemeClr val="tx1"/>
                  </a:solidFill>
                </a:endParaRPr>
              </a:p>
              <a:p>
                <a14:m>
                  <m:oMath xmlns:m="http://schemas.openxmlformats.org/officeDocument/2006/math">
                    <m:d>
                      <m:dPr>
                        <m:begChr m:val="|"/>
                        <m:endChr m:val="|"/>
                        <m:ctrlPr>
                          <a:rPr lang="pt-BR" sz="1400" i="1">
                            <a:latin typeface="Cambria Math" panose="02040503050406030204" pitchFamily="18" charset="0"/>
                          </a:rPr>
                        </m:ctrlPr>
                      </m:dPr>
                      <m:e>
                        <m:r>
                          <m:rPr>
                            <m:sty m:val="p"/>
                          </m:rPr>
                          <a:rPr lang="pt-BR" sz="1400" i="0">
                            <a:latin typeface="Cambria Math" panose="02040503050406030204" pitchFamily="18" charset="0"/>
                          </a:rPr>
                          <m:t>r</m:t>
                        </m:r>
                      </m:e>
                    </m:d>
                  </m:oMath>
                </a14:m>
                <a:r>
                  <a:rPr lang="pt-BR" sz="1400" dirty="0">
                    <a:solidFill>
                      <a:schemeClr val="tx1"/>
                    </a:solidFill>
                  </a:rPr>
                  <a:t> = quantidade de resíduos</a:t>
                </a:r>
              </a:p>
            </p:txBody>
          </p:sp>
        </mc:Choice>
        <mc:Fallback xmlns="">
          <p:sp>
            <p:nvSpPr>
              <p:cNvPr id="4" name="CaixaDeTexto 3">
                <a:extLst>
                  <a:ext uri="{FF2B5EF4-FFF2-40B4-BE49-F238E27FC236}">
                    <a16:creationId xmlns:a16="http://schemas.microsoft.com/office/drawing/2014/main" id="{1E5E1909-75A2-08F3-632C-44737F56758D}"/>
                  </a:ext>
                </a:extLst>
              </p:cNvPr>
              <p:cNvSpPr txBox="1">
                <a:spLocks noRot="1" noChangeAspect="1" noMove="1" noResize="1" noEditPoints="1" noAdjustHandles="1" noChangeArrowheads="1" noChangeShapeType="1" noTextEdit="1"/>
              </p:cNvSpPr>
              <p:nvPr/>
            </p:nvSpPr>
            <p:spPr>
              <a:xfrm>
                <a:off x="3332748" y="2873409"/>
                <a:ext cx="2418347" cy="523220"/>
              </a:xfrm>
              <a:prstGeom prst="rect">
                <a:avLst/>
              </a:prstGeom>
              <a:blipFill>
                <a:blip r:embed="rId3"/>
                <a:stretch>
                  <a:fillRect b="-11628"/>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Retângulo: Cantos Arredondados 4">
                <a:extLst>
                  <a:ext uri="{FF2B5EF4-FFF2-40B4-BE49-F238E27FC236}">
                    <a16:creationId xmlns:a16="http://schemas.microsoft.com/office/drawing/2014/main" id="{8CA10788-3D46-2D08-4F4E-04143EEA4FD6}"/>
                  </a:ext>
                </a:extLst>
              </p:cNvPr>
              <p:cNvSpPr/>
              <p:nvPr/>
            </p:nvSpPr>
            <p:spPr>
              <a:xfrm>
                <a:off x="8045953" y="1825625"/>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m:t>
                      </m:r>
                      <m:r>
                        <a:rPr lang="pt-BR" i="1">
                          <a:latin typeface="Cambria Math" panose="02040503050406030204" pitchFamily="18" charset="0"/>
                        </a:rPr>
                        <m:t>6,5</m:t>
                      </m:r>
                      <m:r>
                        <a:rPr lang="pt-BR" b="0" i="1" smtClean="0">
                          <a:latin typeface="Cambria Math" panose="02040503050406030204" pitchFamily="18" charset="0"/>
                        </a:rPr>
                        <m:t>;</m:t>
                      </m:r>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5" name="Retângulo: Cantos Arredondados 4">
                <a:extLst>
                  <a:ext uri="{FF2B5EF4-FFF2-40B4-BE49-F238E27FC236}">
                    <a16:creationId xmlns:a16="http://schemas.microsoft.com/office/drawing/2014/main" id="{8CA10788-3D46-2D08-4F4E-04143EEA4FD6}"/>
                  </a:ext>
                </a:extLst>
              </p:cNvPr>
              <p:cNvSpPr>
                <a:spLocks noRot="1" noChangeAspect="1" noMove="1" noResize="1" noEditPoints="1" noAdjustHandles="1" noChangeArrowheads="1" noChangeShapeType="1" noTextEdit="1"/>
              </p:cNvSpPr>
              <p:nvPr/>
            </p:nvSpPr>
            <p:spPr>
              <a:xfrm>
                <a:off x="8045953" y="1825625"/>
                <a:ext cx="2160000" cy="499730"/>
              </a:xfrm>
              <a:prstGeom prst="roundRect">
                <a:avLst/>
              </a:prstGeom>
              <a:blipFill>
                <a:blip r:embed="rId4"/>
                <a:stretch>
                  <a:fillRect/>
                </a:stretch>
              </a:blipFill>
            </p:spPr>
            <p:txBody>
              <a:bodyPr/>
              <a:lstStyle/>
              <a:p>
                <a:r>
                  <a:rPr lang="pt-BR">
                    <a:noFill/>
                  </a:rPr>
                  <a:t> </a:t>
                </a:r>
              </a:p>
            </p:txBody>
          </p:sp>
        </mc:Fallback>
      </mc:AlternateContent>
      <p:sp>
        <p:nvSpPr>
          <p:cNvPr id="6" name="CaixaDeTexto 5">
            <a:extLst>
              <a:ext uri="{FF2B5EF4-FFF2-40B4-BE49-F238E27FC236}">
                <a16:creationId xmlns:a16="http://schemas.microsoft.com/office/drawing/2014/main" id="{954CE73C-7F56-B17F-0BD2-67EA1C4D3FA1}"/>
              </a:ext>
            </a:extLst>
          </p:cNvPr>
          <p:cNvSpPr txBox="1"/>
          <p:nvPr/>
        </p:nvSpPr>
        <p:spPr>
          <a:xfrm>
            <a:off x="6898106" y="3666390"/>
            <a:ext cx="4455694" cy="1323439"/>
          </a:xfrm>
          <a:prstGeom prst="rect">
            <a:avLst/>
          </a:prstGeom>
          <a:noFill/>
          <a:ln>
            <a:solidFill>
              <a:schemeClr val="tx1"/>
            </a:solidFill>
          </a:ln>
        </p:spPr>
        <p:txBody>
          <a:bodyPr wrap="square" rtlCol="0">
            <a:spAutoFit/>
          </a:bodyPr>
          <a:lstStyle/>
          <a:p>
            <a:r>
              <a:rPr lang="pt-BR" sz="1600" dirty="0"/>
              <a:t>A similaridade é uma métrica que quantifica o ganho ao se criar um nó folha com base nos dados que fazem parte dele. Ela expressa o quanto aquela folha contribui para reduzir o erro da função objetivo.</a:t>
            </a:r>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16A73863-ED3A-294B-66E5-C9686AE405D3}"/>
                  </a:ext>
                </a:extLst>
              </p:cNvPr>
              <p:cNvSpPr txBox="1"/>
              <p:nvPr/>
            </p:nvSpPr>
            <p:spPr>
              <a:xfrm>
                <a:off x="6898106" y="5351609"/>
                <a:ext cx="4455694" cy="825354"/>
              </a:xfrm>
              <a:prstGeom prst="rect">
                <a:avLst/>
              </a:prstGeom>
              <a:noFill/>
              <a:ln>
                <a:solidFill>
                  <a:schemeClr val="tx1"/>
                </a:solidFill>
              </a:ln>
            </p:spPr>
            <p:txBody>
              <a:bodyPr wrap="square">
                <a:spAutoFit/>
              </a:bodyPr>
              <a:lstStyle/>
              <a:p>
                <a:r>
                  <a:rPr lang="pt-BR" sz="1600" dirty="0"/>
                  <a:t>O fator de regularização </a:t>
                </a:r>
                <a14:m>
                  <m:oMath xmlns:m="http://schemas.openxmlformats.org/officeDocument/2006/math">
                    <m:r>
                      <a:rPr lang="el-GR" sz="1600" b="0" i="1" smtClean="0">
                        <a:latin typeface="Cambria Math" panose="02040503050406030204" pitchFamily="18" charset="0"/>
                      </a:rPr>
                      <m:t>𝜆</m:t>
                    </m:r>
                    <m:r>
                      <m:rPr>
                        <m:nor/>
                      </m:rPr>
                      <a:rPr lang="pt-BR" sz="1600" dirty="0"/>
                      <m:t> </m:t>
                    </m:r>
                    <m:r>
                      <m:rPr>
                        <m:nor/>
                      </m:rPr>
                      <a:rPr lang="pt-BR" sz="1600" dirty="0"/>
                      <m:t>controla</m:t>
                    </m:r>
                    <m:r>
                      <m:rPr>
                        <m:nor/>
                      </m:rPr>
                      <a:rPr lang="pt-BR" sz="1600" dirty="0"/>
                      <m:t> </m:t>
                    </m:r>
                    <m:r>
                      <m:rPr>
                        <m:nor/>
                      </m:rPr>
                      <a:rPr lang="pt-BR" sz="1600" dirty="0"/>
                      <m:t>a</m:t>
                    </m:r>
                    <m:r>
                      <m:rPr>
                        <m:nor/>
                      </m:rPr>
                      <a:rPr lang="pt-BR" sz="1600" dirty="0"/>
                      <m:t> </m:t>
                    </m:r>
                    <m:r>
                      <m:rPr>
                        <m:nor/>
                      </m:rPr>
                      <a:rPr lang="pt-BR" sz="1600" b="1" dirty="0"/>
                      <m:t>regulariza</m:t>
                    </m:r>
                    <m:r>
                      <m:rPr>
                        <m:nor/>
                      </m:rPr>
                      <a:rPr lang="pt-BR" sz="1600" b="1" dirty="0"/>
                      <m:t>çã</m:t>
                    </m:r>
                    <m:r>
                      <m:rPr>
                        <m:nor/>
                      </m:rPr>
                      <a:rPr lang="pt-BR" sz="1600" b="1" dirty="0"/>
                      <m:t>o</m:t>
                    </m:r>
                    <m:r>
                      <m:rPr>
                        <m:nor/>
                      </m:rPr>
                      <a:rPr lang="pt-BR" sz="1600" b="1" dirty="0"/>
                      <m:t> </m:t>
                    </m:r>
                    <m:r>
                      <m:rPr>
                        <m:nor/>
                      </m:rPr>
                      <a:rPr lang="pt-BR" sz="1600" b="1" dirty="0"/>
                      <m:t>L</m:t>
                    </m:r>
                    <m:r>
                      <m:rPr>
                        <m:nor/>
                      </m:rPr>
                      <a:rPr lang="pt-BR" sz="1600" b="1" dirty="0"/>
                      <m:t>2</m:t>
                    </m:r>
                    <m:r>
                      <m:rPr>
                        <m:nor/>
                      </m:rPr>
                      <a:rPr lang="pt-BR" sz="1600" dirty="0"/>
                      <m:t> </m:t>
                    </m:r>
                    <m:r>
                      <m:rPr>
                        <m:nor/>
                      </m:rPr>
                      <a:rPr lang="pt-BR" sz="1600" dirty="0"/>
                      <m:t>nos</m:t>
                    </m:r>
                    <m:r>
                      <m:rPr>
                        <m:nor/>
                      </m:rPr>
                      <a:rPr lang="pt-BR" sz="1600" dirty="0"/>
                      <m:t> </m:t>
                    </m:r>
                    <m:r>
                      <m:rPr>
                        <m:nor/>
                      </m:rPr>
                      <a:rPr lang="pt-BR" sz="1600" dirty="0"/>
                      <m:t>pesos</m:t>
                    </m:r>
                    <m:r>
                      <m:rPr>
                        <m:nor/>
                      </m:rPr>
                      <a:rPr lang="pt-BR" sz="1600" dirty="0"/>
                      <m:t> </m:t>
                    </m:r>
                    <m:r>
                      <m:rPr>
                        <m:nor/>
                      </m:rPr>
                      <a:rPr lang="pt-BR" sz="1600" dirty="0"/>
                      <m:t>das</m:t>
                    </m:r>
                    <m:r>
                      <m:rPr>
                        <m:nor/>
                      </m:rPr>
                      <a:rPr lang="pt-BR" sz="1600" dirty="0"/>
                      <m:t> </m:t>
                    </m:r>
                    <m:r>
                      <m:rPr>
                        <m:nor/>
                      </m:rPr>
                      <a:rPr lang="pt-BR" sz="1600" dirty="0"/>
                      <m:t>folhas</m:t>
                    </m:r>
                    <m:r>
                      <m:rPr>
                        <m:nor/>
                      </m:rPr>
                      <a:rPr lang="pt-BR" sz="1600" dirty="0"/>
                      <m:t> </m:t>
                    </m:r>
                    <m:r>
                      <m:rPr>
                        <m:nor/>
                      </m:rPr>
                      <a:rPr lang="pt-BR" sz="1600" dirty="0"/>
                      <m:t>das</m:t>
                    </m:r>
                    <m:r>
                      <m:rPr>
                        <m:nor/>
                      </m:rPr>
                      <a:rPr lang="pt-BR" sz="1600" dirty="0"/>
                      <m:t> á</m:t>
                    </m:r>
                    <m:r>
                      <m:rPr>
                        <m:nor/>
                      </m:rPr>
                      <a:rPr lang="pt-BR" sz="1600" dirty="0"/>
                      <m:t>rvores</m:t>
                    </m:r>
                    <m:r>
                      <m:rPr>
                        <m:nor/>
                      </m:rPr>
                      <a:rPr lang="pt-BR" sz="1600" dirty="0"/>
                      <m:t>, </m:t>
                    </m:r>
                    <m:r>
                      <m:rPr>
                        <m:nor/>
                      </m:rPr>
                      <a:rPr lang="pt-BR" sz="1600" dirty="0"/>
                      <m:t>o</m:t>
                    </m:r>
                    <m:r>
                      <m:rPr>
                        <m:nor/>
                      </m:rPr>
                      <a:rPr lang="pt-BR" sz="1600" dirty="0"/>
                      <m:t> </m:t>
                    </m:r>
                    <m:r>
                      <m:rPr>
                        <m:nor/>
                      </m:rPr>
                      <a:rPr lang="pt-BR" sz="1600" dirty="0"/>
                      <m:t>que</m:t>
                    </m:r>
                    <m:r>
                      <m:rPr>
                        <m:nor/>
                      </m:rPr>
                      <a:rPr lang="pt-BR" sz="1600" dirty="0"/>
                      <m:t> </m:t>
                    </m:r>
                    <m:r>
                      <m:rPr>
                        <m:nor/>
                      </m:rPr>
                      <a:rPr lang="pt-BR" sz="1600" dirty="0"/>
                      <m:t>ajuda</m:t>
                    </m:r>
                    <m:r>
                      <m:rPr>
                        <m:nor/>
                      </m:rPr>
                      <a:rPr lang="pt-BR" sz="1600" dirty="0"/>
                      <m:t> </m:t>
                    </m:r>
                    <m:r>
                      <m:rPr>
                        <m:nor/>
                      </m:rPr>
                      <a:rPr lang="pt-BR" sz="1600" dirty="0"/>
                      <m:t>a</m:t>
                    </m:r>
                    <m:r>
                      <m:rPr>
                        <m:nor/>
                      </m:rPr>
                      <a:rPr lang="pt-BR" sz="1600" dirty="0"/>
                      <m:t> </m:t>
                    </m:r>
                    <m:r>
                      <m:rPr>
                        <m:nor/>
                      </m:rPr>
                      <a:rPr lang="pt-BR" sz="1600" dirty="0"/>
                      <m:t>evitar</m:t>
                    </m:r>
                    <m:r>
                      <m:rPr>
                        <m:nor/>
                      </m:rPr>
                      <a:rPr lang="pt-BR" sz="1600" dirty="0"/>
                      <m:t> </m:t>
                    </m:r>
                    <m:r>
                      <m:rPr>
                        <m:nor/>
                      </m:rPr>
                      <a:rPr lang="pt-BR" sz="1600" dirty="0"/>
                      <m:t>o</m:t>
                    </m:r>
                    <m:r>
                      <m:rPr>
                        <m:nor/>
                      </m:rPr>
                      <a:rPr lang="pt-BR" sz="1600" dirty="0"/>
                      <m:t> </m:t>
                    </m:r>
                    <m:r>
                      <m:rPr>
                        <m:nor/>
                      </m:rPr>
                      <a:rPr lang="pt-BR" sz="1600" dirty="0"/>
                      <m:t>sobreajuste</m:t>
                    </m:r>
                    <m:r>
                      <m:rPr>
                        <m:nor/>
                      </m:rPr>
                      <a:rPr lang="pt-BR" sz="1600" dirty="0"/>
                      <m:t> </m:t>
                    </m:r>
                    <m:r>
                      <m:rPr>
                        <m:nor/>
                      </m:rPr>
                      <a:rPr lang="pt-BR" sz="1600" dirty="0"/>
                      <m:t>no</m:t>
                    </m:r>
                    <m:r>
                      <m:rPr>
                        <m:nor/>
                      </m:rPr>
                      <a:rPr lang="pt-BR" sz="1600" dirty="0"/>
                      <m:t> </m:t>
                    </m:r>
                    <m:r>
                      <m:rPr>
                        <m:nor/>
                      </m:rPr>
                      <a:rPr lang="pt-BR" sz="1600" dirty="0"/>
                      <m:t>modelo</m:t>
                    </m:r>
                    <m:r>
                      <m:rPr>
                        <m:nor/>
                      </m:rPr>
                      <a:rPr lang="pt-BR" sz="1600" dirty="0"/>
                      <m:t>.</m:t>
                    </m:r>
                  </m:oMath>
                </a14:m>
                <a:endParaRPr lang="pt-BR" sz="1600" dirty="0"/>
              </a:p>
            </p:txBody>
          </p:sp>
        </mc:Choice>
        <mc:Fallback xmlns="">
          <p:sp>
            <p:nvSpPr>
              <p:cNvPr id="8" name="CaixaDeTexto 7">
                <a:extLst>
                  <a:ext uri="{FF2B5EF4-FFF2-40B4-BE49-F238E27FC236}">
                    <a16:creationId xmlns:a16="http://schemas.microsoft.com/office/drawing/2014/main" id="{16A73863-ED3A-294B-66E5-C9686AE405D3}"/>
                  </a:ext>
                </a:extLst>
              </p:cNvPr>
              <p:cNvSpPr txBox="1">
                <a:spLocks noRot="1" noChangeAspect="1" noMove="1" noResize="1" noEditPoints="1" noAdjustHandles="1" noChangeArrowheads="1" noChangeShapeType="1" noTextEdit="1"/>
              </p:cNvSpPr>
              <p:nvPr/>
            </p:nvSpPr>
            <p:spPr>
              <a:xfrm>
                <a:off x="6898106" y="5351609"/>
                <a:ext cx="4455694" cy="825354"/>
              </a:xfrm>
              <a:prstGeom prst="rect">
                <a:avLst/>
              </a:prstGeom>
              <a:blipFill>
                <a:blip r:embed="rId5"/>
                <a:stretch>
                  <a:fillRect l="-682" t="-1460" b="-1460"/>
                </a:stretch>
              </a:blipFill>
              <a:ln>
                <a:solidFill>
                  <a:schemeClr val="tx1"/>
                </a:solidFill>
              </a:ln>
            </p:spPr>
            <p:txBody>
              <a:bodyPr/>
              <a:lstStyle/>
              <a:p>
                <a:r>
                  <a:rPr lang="pt-BR">
                    <a:noFill/>
                  </a:rPr>
                  <a:t> </a:t>
                </a:r>
              </a:p>
            </p:txBody>
          </p:sp>
        </mc:Fallback>
      </mc:AlternateContent>
    </p:spTree>
    <p:extLst>
      <p:ext uri="{BB962C8B-B14F-4D97-AF65-F5344CB8AC3E}">
        <p14:creationId xmlns:p14="http://schemas.microsoft.com/office/powerpoint/2010/main" val="593183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FF925-67DE-CC62-E869-C6E3C1D771E6}"/>
              </a:ext>
            </a:extLst>
          </p:cNvPr>
          <p:cNvSpPr>
            <a:spLocks noGrp="1"/>
          </p:cNvSpPr>
          <p:nvPr>
            <p:ph type="title"/>
          </p:nvPr>
        </p:nvSpPr>
        <p:spPr/>
        <p:txBody>
          <a:bodyPr/>
          <a:lstStyle/>
          <a:p>
            <a:r>
              <a:rPr lang="pt-BR" b="1" dirty="0"/>
              <a:t>Introdução</a:t>
            </a:r>
          </a:p>
        </p:txBody>
      </p:sp>
      <p:sp>
        <p:nvSpPr>
          <p:cNvPr id="5" name="Espaço Reservado para Conteúdo 4">
            <a:extLst>
              <a:ext uri="{FF2B5EF4-FFF2-40B4-BE49-F238E27FC236}">
                <a16:creationId xmlns:a16="http://schemas.microsoft.com/office/drawing/2014/main" id="{3263E332-0C50-23EB-2A51-05F0FAD99753}"/>
              </a:ext>
            </a:extLst>
          </p:cNvPr>
          <p:cNvSpPr>
            <a:spLocks noGrp="1"/>
          </p:cNvSpPr>
          <p:nvPr>
            <p:ph idx="1"/>
          </p:nvPr>
        </p:nvSpPr>
        <p:spPr>
          <a:xfrm>
            <a:off x="838199" y="1825625"/>
            <a:ext cx="10856495" cy="4351338"/>
          </a:xfrm>
        </p:spPr>
        <p:txBody>
          <a:bodyPr>
            <a:normAutofit/>
          </a:bodyPr>
          <a:lstStyle/>
          <a:p>
            <a:pPr>
              <a:lnSpc>
                <a:spcPct val="150000"/>
              </a:lnSpc>
            </a:pPr>
            <a:r>
              <a:rPr lang="pt-BR" sz="2000" b="1" i="1" dirty="0"/>
              <a:t>eXtreme Gradient Boosting</a:t>
            </a:r>
            <a:r>
              <a:rPr lang="pt-BR" sz="2000" i="1" dirty="0"/>
              <a:t> </a:t>
            </a:r>
            <a:r>
              <a:rPr lang="pt-BR" sz="2000" dirty="0"/>
              <a:t>é um algoritmo de aprendizado de máquina </a:t>
            </a:r>
            <a:r>
              <a:rPr lang="pt-BR" sz="2000" b="1" dirty="0">
                <a:solidFill>
                  <a:srgbClr val="FF0000"/>
                </a:solidFill>
              </a:rPr>
              <a:t>supervisionado</a:t>
            </a:r>
            <a:r>
              <a:rPr lang="pt-BR" sz="2000" dirty="0"/>
              <a:t> desenvolvido por </a:t>
            </a:r>
            <a:r>
              <a:rPr lang="pt-BR" sz="2000" b="1" dirty="0"/>
              <a:t>Tianqi Chen </a:t>
            </a:r>
            <a:r>
              <a:rPr lang="pt-BR" sz="2000" dirty="0"/>
              <a:t>e </a:t>
            </a:r>
            <a:r>
              <a:rPr lang="pt-BR" sz="2000" b="1" dirty="0"/>
              <a:t>Carlos Guestrin </a:t>
            </a:r>
            <a:r>
              <a:rPr lang="pt-BR" sz="2000" dirty="0"/>
              <a:t>em 2016, amplamente utilizado em tarefas de </a:t>
            </a:r>
            <a:r>
              <a:rPr lang="pt-BR" sz="2000" b="1" dirty="0">
                <a:solidFill>
                  <a:schemeClr val="accent5">
                    <a:lumMod val="75000"/>
                  </a:schemeClr>
                </a:solidFill>
              </a:rPr>
              <a:t>regressão</a:t>
            </a:r>
            <a:r>
              <a:rPr lang="pt-BR" sz="2000" dirty="0"/>
              <a:t> e </a:t>
            </a:r>
            <a:r>
              <a:rPr lang="pt-BR" sz="2000" b="1" dirty="0">
                <a:solidFill>
                  <a:schemeClr val="accent6">
                    <a:lumMod val="75000"/>
                  </a:schemeClr>
                </a:solidFill>
              </a:rPr>
              <a:t>classificação</a:t>
            </a:r>
            <a:r>
              <a:rPr lang="pt-BR" sz="2000" dirty="0"/>
              <a:t>.</a:t>
            </a:r>
          </a:p>
          <a:p>
            <a:pPr>
              <a:lnSpc>
                <a:spcPct val="150000"/>
              </a:lnSpc>
            </a:pPr>
            <a:r>
              <a:rPr lang="pt-BR" sz="2000" dirty="0"/>
              <a:t>Trata-se de uma implementação otimizada do </a:t>
            </a:r>
            <a:r>
              <a:rPr lang="pt-BR" sz="2000" b="1" i="1" dirty="0"/>
              <a:t>Gradient Boosting Machine (GBM)</a:t>
            </a:r>
            <a:r>
              <a:rPr lang="pt-BR" sz="2000" dirty="0"/>
              <a:t>, projetada para ser mais rápida, eficiente e escalável, especialmente em cenários com </a:t>
            </a:r>
            <a:r>
              <a:rPr lang="pt-BR" sz="2000" b="1" dirty="0">
                <a:solidFill>
                  <a:schemeClr val="accent2">
                    <a:lumMod val="75000"/>
                  </a:schemeClr>
                </a:solidFill>
              </a:rPr>
              <a:t>dados de alta dimensionalidade </a:t>
            </a:r>
            <a:r>
              <a:rPr lang="pt-BR" sz="2000" dirty="0"/>
              <a:t>e </a:t>
            </a:r>
            <a:r>
              <a:rPr lang="pt-BR" sz="2000" b="1" dirty="0">
                <a:solidFill>
                  <a:schemeClr val="accent4">
                    <a:lumMod val="75000"/>
                  </a:schemeClr>
                </a:solidFill>
              </a:rPr>
              <a:t>grandes volumes</a:t>
            </a:r>
            <a:r>
              <a:rPr lang="pt-BR" sz="2000" dirty="0"/>
              <a:t>. </a:t>
            </a:r>
          </a:p>
          <a:p>
            <a:pPr>
              <a:lnSpc>
                <a:spcPct val="150000"/>
              </a:lnSpc>
            </a:pPr>
            <a:r>
              <a:rPr lang="pt-BR" sz="2000" dirty="0"/>
              <a:t>Ele emprega a técnica de </a:t>
            </a:r>
            <a:r>
              <a:rPr lang="pt-BR" sz="2000" b="1" i="1" dirty="0">
                <a:solidFill>
                  <a:srgbClr val="7030A0"/>
                </a:solidFill>
              </a:rPr>
              <a:t>ensemble learning</a:t>
            </a:r>
            <a:r>
              <a:rPr lang="pt-BR" sz="2000" dirty="0"/>
              <a:t>, combinando múltiplas </a:t>
            </a:r>
            <a:r>
              <a:rPr lang="pt-BR" sz="2000" b="1" dirty="0">
                <a:solidFill>
                  <a:srgbClr val="CC3399"/>
                </a:solidFill>
              </a:rPr>
              <a:t>árvores de decisão</a:t>
            </a:r>
            <a:r>
              <a:rPr lang="pt-BR" sz="2000" dirty="0"/>
              <a:t>.</a:t>
            </a:r>
          </a:p>
          <a:p>
            <a:pPr>
              <a:lnSpc>
                <a:spcPct val="150000"/>
              </a:lnSpc>
            </a:pPr>
            <a:r>
              <a:rPr lang="pt-BR" sz="2000" dirty="0"/>
              <a:t>Tronou-se muito popular em competições de ciência de dados, como as promovidas pelo </a:t>
            </a:r>
            <a:r>
              <a:rPr lang="pt-BR" sz="2000" dirty="0" err="1"/>
              <a:t>Kaggle</a:t>
            </a:r>
            <a:r>
              <a:rPr lang="pt-BR" sz="2000" dirty="0"/>
              <a:t>.</a:t>
            </a:r>
          </a:p>
          <a:p>
            <a:pPr>
              <a:lnSpc>
                <a:spcPct val="150000"/>
              </a:lnSpc>
            </a:pPr>
            <a:endParaRPr lang="pt-BR" sz="2000" dirty="0"/>
          </a:p>
        </p:txBody>
      </p:sp>
    </p:spTree>
    <p:extLst>
      <p:ext uri="{BB962C8B-B14F-4D97-AF65-F5344CB8AC3E}">
        <p14:creationId xmlns:p14="http://schemas.microsoft.com/office/powerpoint/2010/main" val="3641182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D9953-3D9F-719D-BEAE-F7773862A31B}"/>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2F2A80-A6A0-EE7F-61F8-39936C901247}"/>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7DDDFB02-742A-D7A2-1A74-01D54BF9EE88}"/>
              </a:ext>
            </a:extLst>
          </p:cNvPr>
          <p:cNvSpPr>
            <a:spLocks noGrp="1"/>
          </p:cNvSpPr>
          <p:nvPr>
            <p:ph idx="1"/>
          </p:nvPr>
        </p:nvSpPr>
        <p:spPr>
          <a:xfrm>
            <a:off x="838200" y="1825626"/>
            <a:ext cx="10880557" cy="931026"/>
          </a:xfrm>
        </p:spPr>
        <p:txBody>
          <a:bodyPr>
            <a:noAutofit/>
          </a:bodyPr>
          <a:lstStyle/>
          <a:p>
            <a:pPr marL="0" indent="0">
              <a:buNone/>
            </a:pPr>
            <a:r>
              <a:rPr lang="pt-BR" sz="1800" b="1" dirty="0"/>
              <a:t>3) </a:t>
            </a:r>
            <a:r>
              <a:rPr lang="pt-BR" sz="2000" dirty="0"/>
              <a:t>Avalia-se cada ponto de divisão. Para isso, divide-se os exemplos do nó em dois grupos, considerando todas as possibilidades. Então, calcula-se a similaridade para cada nó folha e a soma total de ambas as folhas. A configuração que apresentar o maior resultado será o melhor caminho.</a:t>
            </a:r>
          </a:p>
        </p:txBody>
      </p:sp>
      <p:grpSp>
        <p:nvGrpSpPr>
          <p:cNvPr id="4" name="Agrupar 3">
            <a:extLst>
              <a:ext uri="{FF2B5EF4-FFF2-40B4-BE49-F238E27FC236}">
                <a16:creationId xmlns:a16="http://schemas.microsoft.com/office/drawing/2014/main" id="{F9C08670-7DF9-E502-CCA1-047CA0A1B76E}"/>
              </a:ext>
            </a:extLst>
          </p:cNvPr>
          <p:cNvGrpSpPr/>
          <p:nvPr/>
        </p:nvGrpSpPr>
        <p:grpSpPr>
          <a:xfrm>
            <a:off x="4836001" y="2957335"/>
            <a:ext cx="2520000" cy="1571293"/>
            <a:chOff x="1198200" y="3751429"/>
            <a:chExt cx="2520000" cy="1571293"/>
          </a:xfrm>
        </p:grpSpPr>
        <mc:AlternateContent xmlns:mc="http://schemas.openxmlformats.org/markup-compatibility/2006" xmlns:a14="http://schemas.microsoft.com/office/drawing/2010/main">
          <mc:Choice Requires="a14">
            <p:sp>
              <p:nvSpPr>
                <p:cNvPr id="6" name="Retângulo: Cantos Arredondados 5">
                  <a:extLst>
                    <a:ext uri="{FF2B5EF4-FFF2-40B4-BE49-F238E27FC236}">
                      <a16:creationId xmlns:a16="http://schemas.microsoft.com/office/drawing/2014/main" id="{F6E81955-B900-EED9-03B9-E43E692673BA}"/>
                    </a:ext>
                  </a:extLst>
                </p:cNvPr>
                <p:cNvSpPr/>
                <p:nvPr/>
              </p:nvSpPr>
              <p:spPr>
                <a:xfrm>
                  <a:off x="1378200" y="3751429"/>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&lt;25</m:t>
                        </m:r>
                      </m:oMath>
                    </m:oMathPara>
                  </a14:m>
                  <a:endParaRPr lang="pt-BR" dirty="0"/>
                </a:p>
              </p:txBody>
            </p:sp>
          </mc:Choice>
          <mc:Fallback xmlns="">
            <p:sp>
              <p:nvSpPr>
                <p:cNvPr id="6" name="Retângulo: Cantos Arredondados 5">
                  <a:extLst>
                    <a:ext uri="{FF2B5EF4-FFF2-40B4-BE49-F238E27FC236}">
                      <a16:creationId xmlns:a16="http://schemas.microsoft.com/office/drawing/2014/main" id="{F6E81955-B900-EED9-03B9-E43E692673BA}"/>
                    </a:ext>
                  </a:extLst>
                </p:cNvPr>
                <p:cNvSpPr>
                  <a:spLocks noRot="1" noChangeAspect="1" noMove="1" noResize="1" noEditPoints="1" noAdjustHandles="1" noChangeArrowheads="1" noChangeShapeType="1" noTextEdit="1"/>
                </p:cNvSpPr>
                <p:nvPr/>
              </p:nvSpPr>
              <p:spPr>
                <a:xfrm>
                  <a:off x="1378200" y="3751429"/>
                  <a:ext cx="2160000" cy="499730"/>
                </a:xfrm>
                <a:prstGeom prst="round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Cantos Arredondados 6">
                  <a:extLst>
                    <a:ext uri="{FF2B5EF4-FFF2-40B4-BE49-F238E27FC236}">
                      <a16:creationId xmlns:a16="http://schemas.microsoft.com/office/drawing/2014/main" id="{1B2F2ECB-3F0D-F533-E8DA-04504D77516B}"/>
                    </a:ext>
                  </a:extLst>
                </p:cNvPr>
                <p:cNvSpPr/>
                <p:nvPr/>
              </p:nvSpPr>
              <p:spPr>
                <a:xfrm>
                  <a:off x="1198200" y="482299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;6,5</m:t>
                        </m:r>
                      </m:oMath>
                    </m:oMathPara>
                  </a14:m>
                  <a:endParaRPr lang="pt-BR" dirty="0"/>
                </a:p>
              </p:txBody>
            </p:sp>
          </mc:Choice>
          <mc:Fallback xmlns="">
            <p:sp>
              <p:nvSpPr>
                <p:cNvPr id="7" name="Retângulo: Cantos Arredondados 6">
                  <a:extLst>
                    <a:ext uri="{FF2B5EF4-FFF2-40B4-BE49-F238E27FC236}">
                      <a16:creationId xmlns:a16="http://schemas.microsoft.com/office/drawing/2014/main" id="{1B2F2ECB-3F0D-F533-E8DA-04504D77516B}"/>
                    </a:ext>
                  </a:extLst>
                </p:cNvPr>
                <p:cNvSpPr>
                  <a:spLocks noRot="1" noChangeAspect="1" noMove="1" noResize="1" noEditPoints="1" noAdjustHandles="1" noChangeArrowheads="1" noChangeShapeType="1" noTextEdit="1"/>
                </p:cNvSpPr>
                <p:nvPr/>
              </p:nvSpPr>
              <p:spPr>
                <a:xfrm>
                  <a:off x="1198200" y="4822992"/>
                  <a:ext cx="1080000" cy="499730"/>
                </a:xfrm>
                <a:prstGeom prst="roundRect">
                  <a:avLst/>
                </a:prstGeom>
                <a:blipFill>
                  <a:blip r:embed="rId4"/>
                  <a:stretch>
                    <a:fillRect l="-1676" r="-223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Retângulo: Cantos Arredondados 7">
                  <a:extLst>
                    <a:ext uri="{FF2B5EF4-FFF2-40B4-BE49-F238E27FC236}">
                      <a16:creationId xmlns:a16="http://schemas.microsoft.com/office/drawing/2014/main" id="{C77E1512-E9AA-BA5B-C8B2-BFFCA3B73AB0}"/>
                    </a:ext>
                  </a:extLst>
                </p:cNvPr>
                <p:cNvSpPr/>
                <p:nvPr/>
              </p:nvSpPr>
              <p:spPr>
                <a:xfrm>
                  <a:off x="2638200" y="482299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8" name="Retângulo: Cantos Arredondados 7">
                  <a:extLst>
                    <a:ext uri="{FF2B5EF4-FFF2-40B4-BE49-F238E27FC236}">
                      <a16:creationId xmlns:a16="http://schemas.microsoft.com/office/drawing/2014/main" id="{C77E1512-E9AA-BA5B-C8B2-BFFCA3B73AB0}"/>
                    </a:ext>
                  </a:extLst>
                </p:cNvPr>
                <p:cNvSpPr>
                  <a:spLocks noRot="1" noChangeAspect="1" noMove="1" noResize="1" noEditPoints="1" noAdjustHandles="1" noChangeArrowheads="1" noChangeShapeType="1" noTextEdit="1"/>
                </p:cNvSpPr>
                <p:nvPr/>
              </p:nvSpPr>
              <p:spPr>
                <a:xfrm>
                  <a:off x="2638200" y="4822992"/>
                  <a:ext cx="1080000" cy="499730"/>
                </a:xfrm>
                <a:prstGeom prst="roundRect">
                  <a:avLst/>
                </a:prstGeom>
                <a:blipFill>
                  <a:blip r:embed="rId5"/>
                  <a:stretch>
                    <a:fillRect/>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CE67BC88-C592-4CEC-CA51-CEE856DCB873}"/>
                </a:ext>
              </a:extLst>
            </p:cNvPr>
            <p:cNvCxnSpPr>
              <a:cxnSpLocks/>
              <a:stCxn id="6" idx="2"/>
              <a:endCxn id="7" idx="0"/>
            </p:cNvCxnSpPr>
            <p:nvPr/>
          </p:nvCxnSpPr>
          <p:spPr>
            <a:xfrm flipH="1">
              <a:off x="1738200" y="4251159"/>
              <a:ext cx="72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BDA64817-EF54-48ED-964F-966C13A695EE}"/>
                </a:ext>
              </a:extLst>
            </p:cNvPr>
            <p:cNvCxnSpPr>
              <a:cxnSpLocks/>
              <a:stCxn id="6" idx="2"/>
              <a:endCxn id="8" idx="0"/>
            </p:cNvCxnSpPr>
            <p:nvPr/>
          </p:nvCxnSpPr>
          <p:spPr>
            <a:xfrm>
              <a:off x="2458200" y="4251159"/>
              <a:ext cx="72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7" name="Retângulo 36">
            <a:extLst>
              <a:ext uri="{FF2B5EF4-FFF2-40B4-BE49-F238E27FC236}">
                <a16:creationId xmlns:a16="http://schemas.microsoft.com/office/drawing/2014/main" id="{64977E9E-269B-233B-66C7-1B2F4C01E07A}"/>
              </a:ext>
            </a:extLst>
          </p:cNvPr>
          <p:cNvSpPr/>
          <p:nvPr/>
        </p:nvSpPr>
        <p:spPr>
          <a:xfrm>
            <a:off x="838200" y="2753259"/>
            <a:ext cx="3240000" cy="195630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grpSp>
        <p:nvGrpSpPr>
          <p:cNvPr id="59" name="Agrupar 58">
            <a:extLst>
              <a:ext uri="{FF2B5EF4-FFF2-40B4-BE49-F238E27FC236}">
                <a16:creationId xmlns:a16="http://schemas.microsoft.com/office/drawing/2014/main" id="{2DF1CCF6-C337-EEB6-9A82-94FBA6BEA176}"/>
              </a:ext>
            </a:extLst>
          </p:cNvPr>
          <p:cNvGrpSpPr/>
          <p:nvPr/>
        </p:nvGrpSpPr>
        <p:grpSpPr>
          <a:xfrm>
            <a:off x="970430" y="2957335"/>
            <a:ext cx="2987598" cy="1571293"/>
            <a:chOff x="970430" y="3137814"/>
            <a:chExt cx="2987598" cy="1571293"/>
          </a:xfrm>
        </p:grpSpPr>
        <mc:AlternateContent xmlns:mc="http://schemas.openxmlformats.org/markup-compatibility/2006" xmlns:a14="http://schemas.microsoft.com/office/drawing/2010/main">
          <mc:Choice Requires="a14">
            <p:sp>
              <p:nvSpPr>
                <p:cNvPr id="39" name="Retângulo: Cantos Arredondados 38">
                  <a:extLst>
                    <a:ext uri="{FF2B5EF4-FFF2-40B4-BE49-F238E27FC236}">
                      <a16:creationId xmlns:a16="http://schemas.microsoft.com/office/drawing/2014/main" id="{61455155-F785-6557-5D39-FD74E2938DBD}"/>
                    </a:ext>
                  </a:extLst>
                </p:cNvPr>
                <p:cNvSpPr/>
                <p:nvPr/>
              </p:nvSpPr>
              <p:spPr>
                <a:xfrm>
                  <a:off x="1169330" y="3137814"/>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39" name="Retângulo: Cantos Arredondados 38">
                  <a:extLst>
                    <a:ext uri="{FF2B5EF4-FFF2-40B4-BE49-F238E27FC236}">
                      <a16:creationId xmlns:a16="http://schemas.microsoft.com/office/drawing/2014/main" id="{61455155-F785-6557-5D39-FD74E2938DBD}"/>
                    </a:ext>
                  </a:extLst>
                </p:cNvPr>
                <p:cNvSpPr>
                  <a:spLocks noRot="1" noChangeAspect="1" noMove="1" noResize="1" noEditPoints="1" noAdjustHandles="1" noChangeArrowheads="1" noChangeShapeType="1" noTextEdit="1"/>
                </p:cNvSpPr>
                <p:nvPr/>
              </p:nvSpPr>
              <p:spPr>
                <a:xfrm>
                  <a:off x="1169330" y="3137814"/>
                  <a:ext cx="216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Retângulo: Cantos Arredondados 39">
                  <a:extLst>
                    <a:ext uri="{FF2B5EF4-FFF2-40B4-BE49-F238E27FC236}">
                      <a16:creationId xmlns:a16="http://schemas.microsoft.com/office/drawing/2014/main" id="{835A1C66-E93E-8910-9F47-B815D9E8C490}"/>
                    </a:ext>
                  </a:extLst>
                </p:cNvPr>
                <p:cNvSpPr/>
                <p:nvPr/>
              </p:nvSpPr>
              <p:spPr>
                <a:xfrm>
                  <a:off x="970430" y="4209377"/>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40" name="Retângulo: Cantos Arredondados 39">
                  <a:extLst>
                    <a:ext uri="{FF2B5EF4-FFF2-40B4-BE49-F238E27FC236}">
                      <a16:creationId xmlns:a16="http://schemas.microsoft.com/office/drawing/2014/main" id="{835A1C66-E93E-8910-9F47-B815D9E8C490}"/>
                    </a:ext>
                  </a:extLst>
                </p:cNvPr>
                <p:cNvSpPr>
                  <a:spLocks noRot="1" noChangeAspect="1" noMove="1" noResize="1" noEditPoints="1" noAdjustHandles="1" noChangeArrowheads="1" noChangeShapeType="1" noTextEdit="1"/>
                </p:cNvSpPr>
                <p:nvPr/>
              </p:nvSpPr>
              <p:spPr>
                <a:xfrm>
                  <a:off x="970430" y="4209377"/>
                  <a:ext cx="720000" cy="499730"/>
                </a:xfrm>
                <a:prstGeom prst="round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tângulo: Cantos Arredondados 43">
                  <a:extLst>
                    <a:ext uri="{FF2B5EF4-FFF2-40B4-BE49-F238E27FC236}">
                      <a16:creationId xmlns:a16="http://schemas.microsoft.com/office/drawing/2014/main" id="{9F55C72D-48DE-25D4-2D0D-560C56E5F587}"/>
                    </a:ext>
                  </a:extLst>
                </p:cNvPr>
                <p:cNvSpPr/>
                <p:nvPr/>
              </p:nvSpPr>
              <p:spPr>
                <a:xfrm>
                  <a:off x="2429330" y="4209377"/>
                  <a:ext cx="144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6,5</m:t>
                        </m:r>
                        <m:r>
                          <a:rPr lang="pt-BR" b="0" i="1" smtClean="0">
                            <a:latin typeface="Cambria Math" panose="02040503050406030204" pitchFamily="18" charset="0"/>
                          </a:rPr>
                          <m:t>;</m:t>
                        </m:r>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44" name="Retângulo: Cantos Arredondados 43">
                  <a:extLst>
                    <a:ext uri="{FF2B5EF4-FFF2-40B4-BE49-F238E27FC236}">
                      <a16:creationId xmlns:a16="http://schemas.microsoft.com/office/drawing/2014/main" id="{9F55C72D-48DE-25D4-2D0D-560C56E5F587}"/>
                    </a:ext>
                  </a:extLst>
                </p:cNvPr>
                <p:cNvSpPr>
                  <a:spLocks noRot="1" noChangeAspect="1" noMove="1" noResize="1" noEditPoints="1" noAdjustHandles="1" noChangeArrowheads="1" noChangeShapeType="1" noTextEdit="1"/>
                </p:cNvSpPr>
                <p:nvPr/>
              </p:nvSpPr>
              <p:spPr>
                <a:xfrm>
                  <a:off x="2429330" y="4209377"/>
                  <a:ext cx="1440000" cy="499730"/>
                </a:xfrm>
                <a:prstGeom prst="roundRect">
                  <a:avLst/>
                </a:prstGeom>
                <a:blipFill>
                  <a:blip r:embed="rId8"/>
                  <a:stretch>
                    <a:fillRect l="-1681"/>
                  </a:stretch>
                </a:blipFill>
              </p:spPr>
              <p:txBody>
                <a:bodyPr/>
                <a:lstStyle/>
                <a:p>
                  <a:r>
                    <a:rPr lang="pt-BR">
                      <a:noFill/>
                    </a:rPr>
                    <a:t> </a:t>
                  </a:r>
                </a:p>
              </p:txBody>
            </p:sp>
          </mc:Fallback>
        </mc:AlternateContent>
        <p:cxnSp>
          <p:nvCxnSpPr>
            <p:cNvPr id="45" name="Conector de Seta Reta 44">
              <a:extLst>
                <a:ext uri="{FF2B5EF4-FFF2-40B4-BE49-F238E27FC236}">
                  <a16:creationId xmlns:a16="http://schemas.microsoft.com/office/drawing/2014/main" id="{A98A6C19-6B78-4D5D-CF17-E90D9400E69B}"/>
                </a:ext>
              </a:extLst>
            </p:cNvPr>
            <p:cNvCxnSpPr>
              <a:cxnSpLocks/>
              <a:stCxn id="39" idx="2"/>
              <a:endCxn id="40" idx="0"/>
            </p:cNvCxnSpPr>
            <p:nvPr/>
          </p:nvCxnSpPr>
          <p:spPr>
            <a:xfrm flipH="1">
              <a:off x="1330430" y="3637544"/>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1CD0DDDD-A38B-0380-2E71-41ABF59184CB}"/>
                </a:ext>
              </a:extLst>
            </p:cNvPr>
            <p:cNvCxnSpPr>
              <a:cxnSpLocks/>
              <a:stCxn id="39" idx="2"/>
              <a:endCxn id="44" idx="0"/>
            </p:cNvCxnSpPr>
            <p:nvPr/>
          </p:nvCxnSpPr>
          <p:spPr>
            <a:xfrm>
              <a:off x="2249330" y="3637544"/>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aixaDeTexto 46">
              <a:extLst>
                <a:ext uri="{FF2B5EF4-FFF2-40B4-BE49-F238E27FC236}">
                  <a16:creationId xmlns:a16="http://schemas.microsoft.com/office/drawing/2014/main" id="{D956BBEF-2CE8-BBD4-EB6B-80C0BBDBAD27}"/>
                </a:ext>
              </a:extLst>
            </p:cNvPr>
            <p:cNvSpPr txBox="1"/>
            <p:nvPr/>
          </p:nvSpPr>
          <p:spPr>
            <a:xfrm>
              <a:off x="3329330" y="3201653"/>
              <a:ext cx="628698" cy="369332"/>
            </a:xfrm>
            <a:prstGeom prst="rect">
              <a:avLst/>
            </a:prstGeom>
            <a:noFill/>
          </p:spPr>
          <p:txBody>
            <a:bodyPr wrap="none" rtlCol="0">
              <a:spAutoFit/>
            </a:bodyPr>
            <a:lstStyle/>
            <a:p>
              <a:r>
                <a:rPr lang="pt-BR" dirty="0"/>
                <a:t>S = 4</a:t>
              </a:r>
            </a:p>
          </p:txBody>
        </p:sp>
      </p:grpSp>
      <p:sp>
        <p:nvSpPr>
          <p:cNvPr id="48" name="CaixaDeTexto 47">
            <a:extLst>
              <a:ext uri="{FF2B5EF4-FFF2-40B4-BE49-F238E27FC236}">
                <a16:creationId xmlns:a16="http://schemas.microsoft.com/office/drawing/2014/main" id="{438F0D1D-257D-6661-B9F6-954AEA2C3505}"/>
              </a:ext>
            </a:extLst>
          </p:cNvPr>
          <p:cNvSpPr txBox="1"/>
          <p:nvPr/>
        </p:nvSpPr>
        <p:spPr>
          <a:xfrm>
            <a:off x="7156771" y="3021175"/>
            <a:ext cx="628698" cy="369332"/>
          </a:xfrm>
          <a:prstGeom prst="rect">
            <a:avLst/>
          </a:prstGeom>
          <a:noFill/>
        </p:spPr>
        <p:txBody>
          <a:bodyPr wrap="none" rtlCol="0">
            <a:spAutoFit/>
          </a:bodyPr>
          <a:lstStyle/>
          <a:p>
            <a:r>
              <a:rPr lang="pt-BR" dirty="0"/>
              <a:t>S = 4</a:t>
            </a:r>
          </a:p>
        </p:txBody>
      </p:sp>
      <p:grpSp>
        <p:nvGrpSpPr>
          <p:cNvPr id="54" name="Agrupar 53">
            <a:extLst>
              <a:ext uri="{FF2B5EF4-FFF2-40B4-BE49-F238E27FC236}">
                <a16:creationId xmlns:a16="http://schemas.microsoft.com/office/drawing/2014/main" id="{50144BB7-BEFC-3169-C74F-236A98024434}"/>
              </a:ext>
            </a:extLst>
          </p:cNvPr>
          <p:cNvGrpSpPr/>
          <p:nvPr/>
        </p:nvGrpSpPr>
        <p:grpSpPr>
          <a:xfrm>
            <a:off x="8015298" y="2957335"/>
            <a:ext cx="3338502" cy="1571293"/>
            <a:chOff x="7924349" y="3053590"/>
            <a:chExt cx="3338502" cy="1571293"/>
          </a:xfrm>
        </p:grpSpPr>
        <mc:AlternateContent xmlns:mc="http://schemas.openxmlformats.org/markup-compatibility/2006" xmlns:a14="http://schemas.microsoft.com/office/drawing/2010/main">
          <mc:Choice Requires="a14">
            <p:sp>
              <p:nvSpPr>
                <p:cNvPr id="14" name="Retângulo: Cantos Arredondados 13">
                  <a:extLst>
                    <a:ext uri="{FF2B5EF4-FFF2-40B4-BE49-F238E27FC236}">
                      <a16:creationId xmlns:a16="http://schemas.microsoft.com/office/drawing/2014/main" id="{B63D8CCE-EFF2-A8A2-F22A-0E12214EF50B}"/>
                    </a:ext>
                  </a:extLst>
                </p:cNvPr>
                <p:cNvSpPr/>
                <p:nvPr/>
              </p:nvSpPr>
              <p:spPr>
                <a:xfrm>
                  <a:off x="8483249" y="3053590"/>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14" name="Retângulo: Cantos Arredondados 13">
                  <a:extLst>
                    <a:ext uri="{FF2B5EF4-FFF2-40B4-BE49-F238E27FC236}">
                      <a16:creationId xmlns:a16="http://schemas.microsoft.com/office/drawing/2014/main" id="{B63D8CCE-EFF2-A8A2-F22A-0E12214EF50B}"/>
                    </a:ext>
                  </a:extLst>
                </p:cNvPr>
                <p:cNvSpPr>
                  <a:spLocks noRot="1" noChangeAspect="1" noMove="1" noResize="1" noEditPoints="1" noAdjustHandles="1" noChangeArrowheads="1" noChangeShapeType="1" noTextEdit="1"/>
                </p:cNvSpPr>
                <p:nvPr/>
              </p:nvSpPr>
              <p:spPr>
                <a:xfrm>
                  <a:off x="8483249" y="3053590"/>
                  <a:ext cx="216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Cantos Arredondados 14">
                  <a:extLst>
                    <a:ext uri="{FF2B5EF4-FFF2-40B4-BE49-F238E27FC236}">
                      <a16:creationId xmlns:a16="http://schemas.microsoft.com/office/drawing/2014/main" id="{B94B0599-B6CD-7A6F-1287-3A8DCC8083EC}"/>
                    </a:ext>
                  </a:extLst>
                </p:cNvPr>
                <p:cNvSpPr/>
                <p:nvPr/>
              </p:nvSpPr>
              <p:spPr>
                <a:xfrm>
                  <a:off x="7924349" y="4125153"/>
                  <a:ext cx="144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r>
                          <a:rPr lang="pt-BR" b="0" i="1" smtClean="0">
                            <a:latin typeface="Cambria Math" panose="02040503050406030204" pitchFamily="18" charset="0"/>
                          </a:rPr>
                          <m:t>;</m:t>
                        </m:r>
                        <m:r>
                          <a:rPr lang="pt-BR" i="1">
                            <a:latin typeface="Cambria Math" panose="02040503050406030204" pitchFamily="18" charset="0"/>
                          </a:rPr>
                          <m:t>6,5;7,5</m:t>
                        </m:r>
                      </m:oMath>
                    </m:oMathPara>
                  </a14:m>
                  <a:endParaRPr lang="pt-BR" dirty="0"/>
                </a:p>
              </p:txBody>
            </p:sp>
          </mc:Choice>
          <mc:Fallback xmlns="">
            <p:sp>
              <p:nvSpPr>
                <p:cNvPr id="15" name="Retângulo: Cantos Arredondados 14">
                  <a:extLst>
                    <a:ext uri="{FF2B5EF4-FFF2-40B4-BE49-F238E27FC236}">
                      <a16:creationId xmlns:a16="http://schemas.microsoft.com/office/drawing/2014/main" id="{B94B0599-B6CD-7A6F-1287-3A8DCC8083EC}"/>
                    </a:ext>
                  </a:extLst>
                </p:cNvPr>
                <p:cNvSpPr>
                  <a:spLocks noRot="1" noChangeAspect="1" noMove="1" noResize="1" noEditPoints="1" noAdjustHandles="1" noChangeArrowheads="1" noChangeShapeType="1" noTextEdit="1"/>
                </p:cNvSpPr>
                <p:nvPr/>
              </p:nvSpPr>
              <p:spPr>
                <a:xfrm>
                  <a:off x="7924349" y="4125153"/>
                  <a:ext cx="1440000" cy="499730"/>
                </a:xfrm>
                <a:prstGeom prst="roundRect">
                  <a:avLst/>
                </a:prstGeom>
                <a:blipFill>
                  <a:blip r:embed="rId10"/>
                  <a:stretch>
                    <a:fillRect l="-2941" r="-25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Retângulo: Cantos Arredondados 16">
                  <a:extLst>
                    <a:ext uri="{FF2B5EF4-FFF2-40B4-BE49-F238E27FC236}">
                      <a16:creationId xmlns:a16="http://schemas.microsoft.com/office/drawing/2014/main" id="{5AA1FBD3-4637-0CD2-D9E9-8B12E92DA600}"/>
                    </a:ext>
                  </a:extLst>
                </p:cNvPr>
                <p:cNvSpPr/>
                <p:nvPr/>
              </p:nvSpPr>
              <p:spPr>
                <a:xfrm>
                  <a:off x="10098525" y="4125153"/>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7" name="Retângulo: Cantos Arredondados 16">
                  <a:extLst>
                    <a:ext uri="{FF2B5EF4-FFF2-40B4-BE49-F238E27FC236}">
                      <a16:creationId xmlns:a16="http://schemas.microsoft.com/office/drawing/2014/main" id="{5AA1FBD3-4637-0CD2-D9E9-8B12E92DA600}"/>
                    </a:ext>
                  </a:extLst>
                </p:cNvPr>
                <p:cNvSpPr>
                  <a:spLocks noRot="1" noChangeAspect="1" noMove="1" noResize="1" noEditPoints="1" noAdjustHandles="1" noChangeArrowheads="1" noChangeShapeType="1" noTextEdit="1"/>
                </p:cNvSpPr>
                <p:nvPr/>
              </p:nvSpPr>
              <p:spPr>
                <a:xfrm>
                  <a:off x="10098525" y="4125153"/>
                  <a:ext cx="720000" cy="499730"/>
                </a:xfrm>
                <a:prstGeom prst="roundRect">
                  <a:avLst/>
                </a:prstGeom>
                <a:blipFill>
                  <a:blip r:embed="rId11"/>
                  <a:stretch>
                    <a:fillRect/>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DE84FC10-B51A-D6E0-AE19-FDFC6551874A}"/>
                </a:ext>
              </a:extLst>
            </p:cNvPr>
            <p:cNvCxnSpPr>
              <a:cxnSpLocks/>
              <a:stCxn id="14" idx="2"/>
              <a:endCxn id="15" idx="0"/>
            </p:cNvCxnSpPr>
            <p:nvPr/>
          </p:nvCxnSpPr>
          <p:spPr>
            <a:xfrm flipH="1">
              <a:off x="8644349" y="3553320"/>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ector de Seta Reta 19">
              <a:extLst>
                <a:ext uri="{FF2B5EF4-FFF2-40B4-BE49-F238E27FC236}">
                  <a16:creationId xmlns:a16="http://schemas.microsoft.com/office/drawing/2014/main" id="{14E38A94-08F8-9867-F8AE-89D74E9C75F6}"/>
                </a:ext>
              </a:extLst>
            </p:cNvPr>
            <p:cNvCxnSpPr>
              <a:cxnSpLocks/>
              <a:stCxn id="14" idx="2"/>
              <a:endCxn id="17" idx="0"/>
            </p:cNvCxnSpPr>
            <p:nvPr/>
          </p:nvCxnSpPr>
          <p:spPr>
            <a:xfrm>
              <a:off x="9563249" y="3553320"/>
              <a:ext cx="895276"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CaixaDeTexto 48">
              <a:extLst>
                <a:ext uri="{FF2B5EF4-FFF2-40B4-BE49-F238E27FC236}">
                  <a16:creationId xmlns:a16="http://schemas.microsoft.com/office/drawing/2014/main" id="{527D7DA3-9D78-4B31-433B-6B1063EBC15A}"/>
                </a:ext>
              </a:extLst>
            </p:cNvPr>
            <p:cNvSpPr txBox="1"/>
            <p:nvPr/>
          </p:nvSpPr>
          <p:spPr>
            <a:xfrm>
              <a:off x="10634153" y="3123248"/>
              <a:ext cx="628698" cy="369332"/>
            </a:xfrm>
            <a:prstGeom prst="rect">
              <a:avLst/>
            </a:prstGeom>
            <a:noFill/>
          </p:spPr>
          <p:txBody>
            <a:bodyPr wrap="none" rtlCol="0">
              <a:spAutoFit/>
            </a:bodyPr>
            <a:lstStyle/>
            <a:p>
              <a:r>
                <a:rPr lang="pt-BR" dirty="0"/>
                <a:t>S = 4</a:t>
              </a:r>
            </a:p>
          </p:txBody>
        </p:sp>
      </p:grpSp>
      <mc:AlternateContent xmlns:mc="http://schemas.openxmlformats.org/markup-compatibility/2006" xmlns:a14="http://schemas.microsoft.com/office/drawing/2010/main">
        <mc:Choice Requires="a14">
          <p:sp>
            <p:nvSpPr>
              <p:cNvPr id="51" name="CaixaDeTexto 50">
                <a:extLst>
                  <a:ext uri="{FF2B5EF4-FFF2-40B4-BE49-F238E27FC236}">
                    <a16:creationId xmlns:a16="http://schemas.microsoft.com/office/drawing/2014/main" id="{A7037CAE-E5FA-34B3-F8F9-61A0B56DD40D}"/>
                  </a:ext>
                </a:extLst>
              </p:cNvPr>
              <p:cNvSpPr txBox="1"/>
              <p:nvPr/>
            </p:nvSpPr>
            <p:spPr>
              <a:xfrm>
                <a:off x="838200" y="4609458"/>
                <a:ext cx="3545306" cy="1956305"/>
              </a:xfrm>
              <a:prstGeom prst="rect">
                <a:avLst/>
              </a:prstGeom>
              <a:noFill/>
            </p:spPr>
            <p:txBody>
              <a:bodyPr wrap="square">
                <a:spAutoFit/>
              </a:bodyPr>
              <a:lstStyle/>
              <a:p>
                <a:pPr marL="0" indent="0">
                  <a:lnSpc>
                    <a:spcPct val="150000"/>
                  </a:lnSpc>
                  <a:buNone/>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b="0" i="1" smtClean="0">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1</m:t>
                          </m:r>
                          <m:r>
                            <a:rPr lang="pt-BR" sz="1600" i="1">
                              <a:solidFill>
                                <a:schemeClr val="tx1"/>
                              </a:solidFill>
                              <a:latin typeface="Cambria Math" panose="02040503050406030204" pitchFamily="18" charset="0"/>
                            </a:rPr>
                            <m:t>+0</m:t>
                          </m:r>
                        </m:den>
                      </m:f>
                      <m:r>
                        <a:rPr lang="pt-BR" sz="1600" b="0" i="1" smtClean="0">
                          <a:solidFill>
                            <a:schemeClr val="tx1"/>
                          </a:solidFill>
                          <a:latin typeface="Cambria Math" panose="02040503050406030204" pitchFamily="18" charset="0"/>
                        </a:rPr>
                        <m:t>=110,25</m:t>
                      </m:r>
                    </m:oMath>
                  </m:oMathPara>
                </a14:m>
                <a:endParaRPr lang="pt-BR" sz="1600" b="1" dirty="0">
                  <a:solidFill>
                    <a:schemeClr val="tx1"/>
                  </a:solidFill>
                </a:endParaRPr>
              </a:p>
              <a:p>
                <a:pPr marL="0" indent="0">
                  <a:lnSpc>
                    <a:spcPct val="150000"/>
                  </a:lnSpc>
                  <a:buNone/>
                </a:pPr>
                <a14:m>
                  <m:oMathPara xmlns:m="http://schemas.openxmlformats.org/officeDocument/2006/math">
                    <m:oMathParaPr>
                      <m:jc m:val="left"/>
                    </m:oMathParaPr>
                    <m:oMath xmlns:m="http://schemas.openxmlformats.org/officeDocument/2006/math">
                      <m:sSub>
                        <m:sSubPr>
                          <m:ctrlPr>
                            <a:rPr lang="pt-BR" sz="1600" i="1">
                              <a:solidFill>
                                <a:schemeClr val="tx1"/>
                              </a:solidFill>
                              <a:latin typeface="Cambria Math" panose="02040503050406030204" pitchFamily="18" charset="0"/>
                            </a:rPr>
                          </m:ctrlPr>
                        </m:sSubPr>
                        <m:e>
                          <m:r>
                            <a:rPr lang="pt-BR" sz="1600" i="1">
                              <a:solidFill>
                                <a:schemeClr val="tx1"/>
                              </a:solidFill>
                              <a:latin typeface="Cambria Math" panose="02040503050406030204" pitchFamily="18" charset="0"/>
                            </a:rPr>
                            <m:t>𝑆</m:t>
                          </m:r>
                        </m:e>
                        <m:sub>
                          <m:r>
                            <a:rPr lang="pt-BR" sz="1600" b="0" i="1" smtClean="0">
                              <a:solidFill>
                                <a:schemeClr val="tx1"/>
                              </a:solidFill>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6,5+7,5−7,5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3</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=1</m:t>
                      </m:r>
                      <m:r>
                        <a:rPr lang="pt-BR" sz="1600" b="0" i="1" smtClean="0">
                          <a:latin typeface="Cambria Math" panose="02040503050406030204" pitchFamily="18" charset="0"/>
                        </a:rPr>
                        <m:t>4,08</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0" i="1" smtClean="0">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=110,25+14,08</m:t>
                      </m:r>
                      <m:r>
                        <a:rPr lang="pt-BR" sz="1600" b="0" i="1" smtClean="0">
                          <a:latin typeface="Cambria Math" panose="02040503050406030204" pitchFamily="18" charset="0"/>
                        </a:rPr>
                        <m:t>=</m:t>
                      </m:r>
                      <m:r>
                        <a:rPr lang="pt-BR" sz="1600" b="1" i="1" smtClean="0">
                          <a:solidFill>
                            <a:srgbClr val="FF0000"/>
                          </a:solidFill>
                          <a:latin typeface="Cambria Math" panose="02040503050406030204" pitchFamily="18" charset="0"/>
                        </a:rPr>
                        <m:t>𝟏𝟐𝟒</m:t>
                      </m:r>
                      <m:r>
                        <a:rPr lang="pt-BR" sz="1600" b="1" i="1">
                          <a:solidFill>
                            <a:srgbClr val="FF0000"/>
                          </a:solidFill>
                          <a:latin typeface="Cambria Math" panose="02040503050406030204" pitchFamily="18" charset="0"/>
                        </a:rPr>
                        <m:t>,</m:t>
                      </m:r>
                      <m:r>
                        <a:rPr lang="pt-BR" sz="1600" b="1" i="1" smtClean="0">
                          <a:solidFill>
                            <a:srgbClr val="FF0000"/>
                          </a:solidFill>
                          <a:latin typeface="Cambria Math" panose="02040503050406030204" pitchFamily="18" charset="0"/>
                        </a:rPr>
                        <m:t>𝟑𝟑</m:t>
                      </m:r>
                      <m:r>
                        <a:rPr lang="pt-BR" sz="1600" b="0" i="1" smtClean="0">
                          <a:solidFill>
                            <a:srgbClr val="FF0000"/>
                          </a:solidFill>
                          <a:latin typeface="Cambria Math" panose="02040503050406030204" pitchFamily="18" charset="0"/>
                        </a:rPr>
                        <m:t> </m:t>
                      </m:r>
                    </m:oMath>
                  </m:oMathPara>
                </a14:m>
                <a:endParaRPr lang="pt-BR" sz="1600" b="0" dirty="0"/>
              </a:p>
            </p:txBody>
          </p:sp>
        </mc:Choice>
        <mc:Fallback xmlns="">
          <p:sp>
            <p:nvSpPr>
              <p:cNvPr id="51" name="CaixaDeTexto 50">
                <a:extLst>
                  <a:ext uri="{FF2B5EF4-FFF2-40B4-BE49-F238E27FC236}">
                    <a16:creationId xmlns:a16="http://schemas.microsoft.com/office/drawing/2014/main" id="{A7037CAE-E5FA-34B3-F8F9-61A0B56DD40D}"/>
                  </a:ext>
                </a:extLst>
              </p:cNvPr>
              <p:cNvSpPr txBox="1">
                <a:spLocks noRot="1" noChangeAspect="1" noMove="1" noResize="1" noEditPoints="1" noAdjustHandles="1" noChangeArrowheads="1" noChangeShapeType="1" noTextEdit="1"/>
              </p:cNvSpPr>
              <p:nvPr/>
            </p:nvSpPr>
            <p:spPr>
              <a:xfrm>
                <a:off x="838200" y="4609458"/>
                <a:ext cx="3545306" cy="1956305"/>
              </a:xfrm>
              <a:prstGeom prst="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285573FB-9D76-B61D-38F4-244171E3A868}"/>
                  </a:ext>
                </a:extLst>
              </p:cNvPr>
              <p:cNvSpPr txBox="1"/>
              <p:nvPr/>
            </p:nvSpPr>
            <p:spPr>
              <a:xfrm>
                <a:off x="4628653" y="4609457"/>
                <a:ext cx="3240000" cy="195630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m:t>
                              </m:r>
                              <m:r>
                                <a:rPr lang="pt-BR" sz="1600" b="0" i="1" smtClean="0">
                                  <a:solidFill>
                                    <a:schemeClr val="tx1"/>
                                  </a:solidFill>
                                  <a:latin typeface="Cambria Math" panose="02040503050406030204" pitchFamily="18" charset="0"/>
                                </a:rPr>
                                <m:t>+6,5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2</m:t>
                          </m:r>
                          <m:r>
                            <a:rPr lang="pt-BR" sz="1600" i="1">
                              <a:solidFill>
                                <a:schemeClr val="tx1"/>
                              </a:solidFill>
                              <a:latin typeface="Cambria Math" panose="02040503050406030204" pitchFamily="18" charset="0"/>
                            </a:rPr>
                            <m:t>+0</m:t>
                          </m:r>
                        </m:den>
                      </m:f>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8</m:t>
                      </m:r>
                    </m:oMath>
                  </m:oMathPara>
                </a14:m>
                <a:endParaRPr lang="pt-BR" sz="1600" b="1"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(7,5−7,5)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2</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0</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=8+0=</m:t>
                      </m:r>
                      <m:r>
                        <a:rPr lang="pt-BR" sz="1600" b="1" i="1" smtClean="0">
                          <a:latin typeface="Cambria Math" panose="02040503050406030204" pitchFamily="18" charset="0"/>
                        </a:rPr>
                        <m:t>𝟖</m:t>
                      </m:r>
                      <m:r>
                        <a:rPr lang="pt-BR" sz="1600" i="1">
                          <a:latin typeface="Cambria Math" panose="02040503050406030204" pitchFamily="18" charset="0"/>
                        </a:rPr>
                        <m:t> </m:t>
                      </m:r>
                    </m:oMath>
                  </m:oMathPara>
                </a14:m>
                <a:endParaRPr lang="pt-BR" sz="1600" dirty="0"/>
              </a:p>
            </p:txBody>
          </p:sp>
        </mc:Choice>
        <mc:Fallback xmlns="">
          <p:sp>
            <p:nvSpPr>
              <p:cNvPr id="53" name="CaixaDeTexto 52">
                <a:extLst>
                  <a:ext uri="{FF2B5EF4-FFF2-40B4-BE49-F238E27FC236}">
                    <a16:creationId xmlns:a16="http://schemas.microsoft.com/office/drawing/2014/main" id="{285573FB-9D76-B61D-38F4-244171E3A868}"/>
                  </a:ext>
                </a:extLst>
              </p:cNvPr>
              <p:cNvSpPr txBox="1">
                <a:spLocks noRot="1" noChangeAspect="1" noMove="1" noResize="1" noEditPoints="1" noAdjustHandles="1" noChangeArrowheads="1" noChangeShapeType="1" noTextEdit="1"/>
              </p:cNvSpPr>
              <p:nvPr/>
            </p:nvSpPr>
            <p:spPr>
              <a:xfrm>
                <a:off x="4628653" y="4609457"/>
                <a:ext cx="3240000" cy="1956305"/>
              </a:xfrm>
              <a:prstGeom prst="rect">
                <a:avLst/>
              </a:prstGeom>
              <a:blipFill>
                <a:blip r:embed="rId1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6" name="CaixaDeTexto 55">
                <a:extLst>
                  <a:ext uri="{FF2B5EF4-FFF2-40B4-BE49-F238E27FC236}">
                    <a16:creationId xmlns:a16="http://schemas.microsoft.com/office/drawing/2014/main" id="{99FEC871-3A1A-F4B3-579B-800ADEF39CDB}"/>
                  </a:ext>
                </a:extLst>
              </p:cNvPr>
              <p:cNvSpPr txBox="1"/>
              <p:nvPr/>
            </p:nvSpPr>
            <p:spPr>
              <a:xfrm>
                <a:off x="8113800" y="4609458"/>
                <a:ext cx="3240000" cy="1956305"/>
              </a:xfrm>
              <a:prstGeom prst="rect">
                <a:avLst/>
              </a:prstGeom>
              <a:noFill/>
            </p:spPr>
            <p:txBody>
              <a:bodyPr wrap="square">
                <a:spAutoFit/>
              </a:bodyPr>
              <a:lstStyle/>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smtClean="0">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(−10,5+6,5</m:t>
                              </m:r>
                              <m:r>
                                <a:rPr lang="pt-BR" sz="1600" b="0" i="1" smtClean="0">
                                  <a:solidFill>
                                    <a:schemeClr val="tx1"/>
                                  </a:solidFill>
                                  <a:latin typeface="Cambria Math" panose="02040503050406030204" pitchFamily="18" charset="0"/>
                                </a:rPr>
                                <m:t>+7,5</m:t>
                              </m:r>
                              <m:r>
                                <a:rPr lang="pt-BR" sz="1600" i="1">
                                  <a:solidFill>
                                    <a:schemeClr val="tx1"/>
                                  </a:solidFill>
                                  <a:latin typeface="Cambria Math" panose="02040503050406030204" pitchFamily="18" charset="0"/>
                                </a:rPr>
                                <m:t>)</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3</m:t>
                          </m:r>
                          <m:r>
                            <a:rPr lang="pt-BR" sz="1600" i="1">
                              <a:solidFill>
                                <a:schemeClr val="tx1"/>
                              </a:solidFill>
                              <a:latin typeface="Cambria Math" panose="02040503050406030204" pitchFamily="18" charset="0"/>
                            </a:rPr>
                            <m:t>+0</m:t>
                          </m:r>
                        </m:den>
                      </m:f>
                      <m:r>
                        <a:rPr lang="pt-BR" sz="1600" i="1">
                          <a:solidFill>
                            <a:schemeClr val="tx1"/>
                          </a:solidFill>
                          <a:latin typeface="Cambria Math" panose="02040503050406030204" pitchFamily="18" charset="0"/>
                        </a:rPr>
                        <m:t>=</m:t>
                      </m:r>
                      <m:r>
                        <a:rPr lang="pt-BR" sz="1600" b="0" i="1" smtClean="0">
                          <a:solidFill>
                            <a:schemeClr val="tx1"/>
                          </a:solidFill>
                          <a:latin typeface="Cambria Math" panose="02040503050406030204" pitchFamily="18" charset="0"/>
                        </a:rPr>
                        <m:t>4,0</m:t>
                      </m:r>
                      <m:r>
                        <a:rPr lang="pt-BR" sz="1600" i="1">
                          <a:solidFill>
                            <a:schemeClr val="tx1"/>
                          </a:solidFill>
                          <a:latin typeface="Cambria Math" panose="02040503050406030204" pitchFamily="18" charset="0"/>
                        </a:rPr>
                        <m:t>8</m:t>
                      </m:r>
                    </m:oMath>
                  </m:oMathPara>
                </a14:m>
                <a:endParaRPr lang="pt-BR" sz="1600" b="1" dirty="0">
                  <a:solidFill>
                    <a:schemeClr val="tx1"/>
                  </a:solidFill>
                </a:endParaRPr>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solidFill>
                            <a:schemeClr val="tx1"/>
                          </a:solidFill>
                          <a:latin typeface="Cambria Math" panose="02040503050406030204" pitchFamily="18" charset="0"/>
                        </a:rPr>
                        <m:t>= </m:t>
                      </m:r>
                      <m:f>
                        <m:fPr>
                          <m:ctrlPr>
                            <a:rPr lang="pt-BR" sz="1600" i="1">
                              <a:solidFill>
                                <a:schemeClr val="tx1"/>
                              </a:solidFill>
                              <a:latin typeface="Cambria Math" panose="02040503050406030204" pitchFamily="18" charset="0"/>
                            </a:rPr>
                          </m:ctrlPr>
                        </m:fPr>
                        <m:num>
                          <m:sSup>
                            <m:sSupPr>
                              <m:ctrlPr>
                                <a:rPr lang="pt-BR" sz="1600" i="1">
                                  <a:solidFill>
                                    <a:schemeClr val="tx1"/>
                                  </a:solidFill>
                                  <a:latin typeface="Cambria Math" panose="02040503050406030204" pitchFamily="18" charset="0"/>
                                </a:rPr>
                              </m:ctrlPr>
                            </m:sSupPr>
                            <m:e>
                              <m:r>
                                <a:rPr lang="pt-BR" sz="1600" i="1">
                                  <a:solidFill>
                                    <a:schemeClr val="tx1"/>
                                  </a:solidFill>
                                  <a:latin typeface="Cambria Math" panose="02040503050406030204" pitchFamily="18" charset="0"/>
                                </a:rPr>
                                <m:t>(−7,5)</m:t>
                              </m:r>
                            </m:e>
                            <m:sup>
                              <m:r>
                                <a:rPr lang="pt-BR" sz="1600" i="1">
                                  <a:solidFill>
                                    <a:schemeClr val="tx1"/>
                                  </a:solidFill>
                                  <a:latin typeface="Cambria Math" panose="02040503050406030204" pitchFamily="18" charset="0"/>
                                </a:rPr>
                                <m:t>2</m:t>
                              </m:r>
                            </m:sup>
                          </m:sSup>
                        </m:num>
                        <m:den>
                          <m:r>
                            <a:rPr lang="pt-BR" sz="1600" b="0" i="1" smtClean="0">
                              <a:solidFill>
                                <a:schemeClr val="tx1"/>
                              </a:solidFill>
                              <a:latin typeface="Cambria Math" panose="02040503050406030204" pitchFamily="18" charset="0"/>
                            </a:rPr>
                            <m:t>1</m:t>
                          </m:r>
                          <m:r>
                            <a:rPr lang="pt-BR" sz="1600" i="1">
                              <a:solidFill>
                                <a:schemeClr val="tx1"/>
                              </a:solidFill>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56,25</m:t>
                      </m:r>
                    </m:oMath>
                  </m:oMathPara>
                </a14:m>
                <a:endParaRPr lang="pt-BR" sz="1600" dirty="0"/>
              </a:p>
              <a:p>
                <a:pPr>
                  <a:lnSpc>
                    <a:spcPct val="150000"/>
                  </a:lnSpc>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=4,08+56,25</m:t>
                      </m:r>
                      <m:r>
                        <a:rPr lang="pt-BR" sz="1600" b="0" i="1" smtClean="0">
                          <a:latin typeface="Cambria Math" panose="02040503050406030204" pitchFamily="18" charset="0"/>
                        </a:rPr>
                        <m:t>=</m:t>
                      </m:r>
                      <m:r>
                        <a:rPr lang="pt-BR" sz="1600" b="1" i="1" smtClean="0">
                          <a:latin typeface="Cambria Math" panose="02040503050406030204" pitchFamily="18" charset="0"/>
                        </a:rPr>
                        <m:t>𝟔𝟎</m:t>
                      </m:r>
                      <m:r>
                        <a:rPr lang="pt-BR" sz="1600" b="1" i="1" smtClean="0">
                          <a:latin typeface="Cambria Math" panose="02040503050406030204" pitchFamily="18" charset="0"/>
                        </a:rPr>
                        <m:t>,</m:t>
                      </m:r>
                      <m:r>
                        <a:rPr lang="pt-BR" sz="1600" b="1" i="1" smtClean="0">
                          <a:latin typeface="Cambria Math" panose="02040503050406030204" pitchFamily="18" charset="0"/>
                        </a:rPr>
                        <m:t>𝟑𝟑</m:t>
                      </m:r>
                    </m:oMath>
                  </m:oMathPara>
                </a14:m>
                <a:endParaRPr lang="pt-BR" sz="1600" b="1" dirty="0"/>
              </a:p>
            </p:txBody>
          </p:sp>
        </mc:Choice>
        <mc:Fallback xmlns="">
          <p:sp>
            <p:nvSpPr>
              <p:cNvPr id="56" name="CaixaDeTexto 55">
                <a:extLst>
                  <a:ext uri="{FF2B5EF4-FFF2-40B4-BE49-F238E27FC236}">
                    <a16:creationId xmlns:a16="http://schemas.microsoft.com/office/drawing/2014/main" id="{99FEC871-3A1A-F4B3-579B-800ADEF39CDB}"/>
                  </a:ext>
                </a:extLst>
              </p:cNvPr>
              <p:cNvSpPr txBox="1">
                <a:spLocks noRot="1" noChangeAspect="1" noMove="1" noResize="1" noEditPoints="1" noAdjustHandles="1" noChangeArrowheads="1" noChangeShapeType="1" noTextEdit="1"/>
              </p:cNvSpPr>
              <p:nvPr/>
            </p:nvSpPr>
            <p:spPr>
              <a:xfrm>
                <a:off x="8113800" y="4609458"/>
                <a:ext cx="3240000" cy="1956305"/>
              </a:xfrm>
              <a:prstGeom prst="rect">
                <a:avLst/>
              </a:prstGeom>
              <a:blipFill>
                <a:blip r:embed="rId14"/>
                <a:stretch>
                  <a:fillRect/>
                </a:stretch>
              </a:blipFill>
            </p:spPr>
            <p:txBody>
              <a:bodyPr/>
              <a:lstStyle/>
              <a:p>
                <a:r>
                  <a:rPr lang="pt-BR">
                    <a:noFill/>
                  </a:rPr>
                  <a:t> </a:t>
                </a:r>
              </a:p>
            </p:txBody>
          </p:sp>
        </mc:Fallback>
      </mc:AlternateContent>
      <p:sp>
        <p:nvSpPr>
          <p:cNvPr id="57" name="CaixaDeTexto 56">
            <a:extLst>
              <a:ext uri="{FF2B5EF4-FFF2-40B4-BE49-F238E27FC236}">
                <a16:creationId xmlns:a16="http://schemas.microsoft.com/office/drawing/2014/main" id="{6C111045-120A-1276-9485-81B42D4FE5F1}"/>
              </a:ext>
            </a:extLst>
          </p:cNvPr>
          <p:cNvSpPr txBox="1"/>
          <p:nvPr/>
        </p:nvSpPr>
        <p:spPr>
          <a:xfrm>
            <a:off x="1515446" y="3476475"/>
            <a:ext cx="274434" cy="369332"/>
          </a:xfrm>
          <a:prstGeom prst="rect">
            <a:avLst/>
          </a:prstGeom>
          <a:noFill/>
        </p:spPr>
        <p:txBody>
          <a:bodyPr wrap="none" rtlCol="0">
            <a:spAutoFit/>
          </a:bodyPr>
          <a:lstStyle/>
          <a:p>
            <a:r>
              <a:rPr lang="pt-BR" b="1" dirty="0"/>
              <a:t>s</a:t>
            </a:r>
          </a:p>
        </p:txBody>
      </p:sp>
      <p:sp>
        <p:nvSpPr>
          <p:cNvPr id="58" name="CaixaDeTexto 57">
            <a:extLst>
              <a:ext uri="{FF2B5EF4-FFF2-40B4-BE49-F238E27FC236}">
                <a16:creationId xmlns:a16="http://schemas.microsoft.com/office/drawing/2014/main" id="{DC00549E-2C38-1D11-C219-4D0A3AA12D90}"/>
              </a:ext>
            </a:extLst>
          </p:cNvPr>
          <p:cNvSpPr txBox="1"/>
          <p:nvPr/>
        </p:nvSpPr>
        <p:spPr>
          <a:xfrm>
            <a:off x="2712205" y="3476475"/>
            <a:ext cx="308098" cy="369332"/>
          </a:xfrm>
          <a:prstGeom prst="rect">
            <a:avLst/>
          </a:prstGeom>
          <a:noFill/>
        </p:spPr>
        <p:txBody>
          <a:bodyPr wrap="none" rtlCol="0">
            <a:spAutoFit/>
          </a:bodyPr>
          <a:lstStyle/>
          <a:p>
            <a:r>
              <a:rPr lang="pt-BR" b="1" dirty="0"/>
              <a:t>n</a:t>
            </a:r>
          </a:p>
        </p:txBody>
      </p:sp>
      <p:sp>
        <p:nvSpPr>
          <p:cNvPr id="60" name="CaixaDeTexto 59">
            <a:extLst>
              <a:ext uri="{FF2B5EF4-FFF2-40B4-BE49-F238E27FC236}">
                <a16:creationId xmlns:a16="http://schemas.microsoft.com/office/drawing/2014/main" id="{26115A92-2D22-9435-CEFA-29F262892450}"/>
              </a:ext>
            </a:extLst>
          </p:cNvPr>
          <p:cNvSpPr txBox="1"/>
          <p:nvPr/>
        </p:nvSpPr>
        <p:spPr>
          <a:xfrm>
            <a:off x="5472634" y="3476475"/>
            <a:ext cx="274434" cy="369332"/>
          </a:xfrm>
          <a:prstGeom prst="rect">
            <a:avLst/>
          </a:prstGeom>
          <a:noFill/>
        </p:spPr>
        <p:txBody>
          <a:bodyPr wrap="none" rtlCol="0">
            <a:spAutoFit/>
          </a:bodyPr>
          <a:lstStyle/>
          <a:p>
            <a:r>
              <a:rPr lang="pt-BR" b="1" dirty="0"/>
              <a:t>s</a:t>
            </a:r>
          </a:p>
        </p:txBody>
      </p:sp>
      <p:sp>
        <p:nvSpPr>
          <p:cNvPr id="61" name="CaixaDeTexto 60">
            <a:extLst>
              <a:ext uri="{FF2B5EF4-FFF2-40B4-BE49-F238E27FC236}">
                <a16:creationId xmlns:a16="http://schemas.microsoft.com/office/drawing/2014/main" id="{F79490D6-357B-02D4-E25A-73B8CDFFB888}"/>
              </a:ext>
            </a:extLst>
          </p:cNvPr>
          <p:cNvSpPr txBox="1"/>
          <p:nvPr/>
        </p:nvSpPr>
        <p:spPr>
          <a:xfrm>
            <a:off x="6452817" y="3476475"/>
            <a:ext cx="308098" cy="369332"/>
          </a:xfrm>
          <a:prstGeom prst="rect">
            <a:avLst/>
          </a:prstGeom>
          <a:noFill/>
        </p:spPr>
        <p:txBody>
          <a:bodyPr wrap="none" rtlCol="0">
            <a:spAutoFit/>
          </a:bodyPr>
          <a:lstStyle/>
          <a:p>
            <a:r>
              <a:rPr lang="pt-BR" b="1" dirty="0"/>
              <a:t>n</a:t>
            </a:r>
          </a:p>
        </p:txBody>
      </p:sp>
      <p:sp>
        <p:nvSpPr>
          <p:cNvPr id="62" name="CaixaDeTexto 61">
            <a:extLst>
              <a:ext uri="{FF2B5EF4-FFF2-40B4-BE49-F238E27FC236}">
                <a16:creationId xmlns:a16="http://schemas.microsoft.com/office/drawing/2014/main" id="{C894D3DF-E0C5-9726-0105-6A1EFF74CC50}"/>
              </a:ext>
            </a:extLst>
          </p:cNvPr>
          <p:cNvSpPr txBox="1"/>
          <p:nvPr/>
        </p:nvSpPr>
        <p:spPr>
          <a:xfrm>
            <a:off x="8933505" y="3473770"/>
            <a:ext cx="274434" cy="369332"/>
          </a:xfrm>
          <a:prstGeom prst="rect">
            <a:avLst/>
          </a:prstGeom>
          <a:noFill/>
        </p:spPr>
        <p:txBody>
          <a:bodyPr wrap="none" rtlCol="0">
            <a:spAutoFit/>
          </a:bodyPr>
          <a:lstStyle/>
          <a:p>
            <a:r>
              <a:rPr lang="pt-BR" b="1" dirty="0"/>
              <a:t>s</a:t>
            </a:r>
          </a:p>
        </p:txBody>
      </p:sp>
      <p:sp>
        <p:nvSpPr>
          <p:cNvPr id="63" name="CaixaDeTexto 62">
            <a:extLst>
              <a:ext uri="{FF2B5EF4-FFF2-40B4-BE49-F238E27FC236}">
                <a16:creationId xmlns:a16="http://schemas.microsoft.com/office/drawing/2014/main" id="{582A36C1-585E-C7DB-2751-98D40C3C8011}"/>
              </a:ext>
            </a:extLst>
          </p:cNvPr>
          <p:cNvSpPr txBox="1"/>
          <p:nvPr/>
        </p:nvSpPr>
        <p:spPr>
          <a:xfrm>
            <a:off x="10130264" y="3473770"/>
            <a:ext cx="308098" cy="369332"/>
          </a:xfrm>
          <a:prstGeom prst="rect">
            <a:avLst/>
          </a:prstGeom>
          <a:noFill/>
        </p:spPr>
        <p:txBody>
          <a:bodyPr wrap="none" rtlCol="0">
            <a:spAutoFit/>
          </a:bodyPr>
          <a:lstStyle/>
          <a:p>
            <a:r>
              <a:rPr lang="pt-BR" b="1" dirty="0"/>
              <a:t>n</a:t>
            </a:r>
          </a:p>
        </p:txBody>
      </p:sp>
    </p:spTree>
    <p:extLst>
      <p:ext uri="{BB962C8B-B14F-4D97-AF65-F5344CB8AC3E}">
        <p14:creationId xmlns:p14="http://schemas.microsoft.com/office/powerpoint/2010/main" val="2394302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E9669-111F-A029-9FA2-43A5B2EA8B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1BDD997-9E02-33EC-392F-C3D766A42F56}"/>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3F99567-DC40-9303-4B87-F900684DBCBD}"/>
                  </a:ext>
                </a:extLst>
              </p:cNvPr>
              <p:cNvSpPr>
                <a:spLocks noGrp="1"/>
              </p:cNvSpPr>
              <p:nvPr>
                <p:ph idx="1"/>
              </p:nvPr>
            </p:nvSpPr>
            <p:spPr/>
            <p:txBody>
              <a:bodyPr>
                <a:normAutofit/>
              </a:bodyPr>
              <a:lstStyle/>
              <a:p>
                <a:pPr marL="0" indent="0">
                  <a:buNone/>
                </a:pPr>
                <a:r>
                  <a:rPr lang="pt-BR" sz="2000" b="1" dirty="0"/>
                  <a:t>4) </a:t>
                </a:r>
                <a:r>
                  <a:rPr lang="pt-BR" sz="2000" dirty="0"/>
                  <a:t>Avalia-se o ganho da divisão, observando os valores de similaridade antes e depois da divisão e considerando o fator de poda (</a:t>
                </a:r>
                <a14:m>
                  <m:oMath xmlns:m="http://schemas.openxmlformats.org/officeDocument/2006/math">
                    <m:r>
                      <m:rPr>
                        <m:sty m:val="p"/>
                      </m:rPr>
                      <a:rPr lang="el-GR" sz="2000" i="1" smtClean="0">
                        <a:solidFill>
                          <a:schemeClr val="tx1"/>
                        </a:solidFill>
                        <a:latin typeface="Cambria Math" panose="02040503050406030204" pitchFamily="18" charset="0"/>
                      </a:rPr>
                      <m:t>γ</m:t>
                    </m:r>
                  </m:oMath>
                </a14:m>
                <a:r>
                  <a:rPr lang="pt-BR" sz="2000" dirty="0"/>
                  <a:t>). Se o ganho der positivo, faz-se a divisão, se der negativo, a divisão não é realizada. Vamos considerar </a:t>
                </a:r>
                <a14:m>
                  <m:oMath xmlns:m="http://schemas.openxmlformats.org/officeDocument/2006/math">
                    <m:r>
                      <m:rPr>
                        <m:sty m:val="p"/>
                      </m:rPr>
                      <a:rPr lang="el-GR" sz="2000" i="1">
                        <a:latin typeface="Cambria Math" panose="02040503050406030204" pitchFamily="18" charset="0"/>
                      </a:rPr>
                      <m:t>γ</m:t>
                    </m:r>
                    <m:r>
                      <a:rPr lang="pt-BR" sz="2000" b="0" i="1" smtClean="0">
                        <a:latin typeface="Cambria Math" panose="02040503050406030204" pitchFamily="18" charset="0"/>
                      </a:rPr>
                      <m:t>=0.</m:t>
                    </m:r>
                  </m:oMath>
                </a14:m>
                <a:endParaRPr lang="pt-BR" sz="2000" dirty="0"/>
              </a:p>
              <a:p>
                <a:pPr marL="0" indent="0">
                  <a:buNone/>
                </a:pPr>
                <a:endParaRPr lang="pt-BR" sz="2000" dirty="0"/>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smtClean="0">
                          <a:latin typeface="Cambria Math" panose="02040503050406030204" pitchFamily="18" charset="0"/>
                        </a:rPr>
                        <m:t>𝐺</m:t>
                      </m:r>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𝐿</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𝑅</m:t>
                          </m:r>
                        </m:sub>
                      </m:sSub>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b="0" i="1" smtClean="0">
                              <a:latin typeface="Cambria Math" panose="02040503050406030204" pitchFamily="18" charset="0"/>
                            </a:rPr>
                            <m:t>𝐶</m:t>
                          </m:r>
                        </m:sub>
                      </m:sSub>
                      <m:r>
                        <a:rPr lang="pt-BR" sz="2000" i="1">
                          <a:latin typeface="Cambria Math" panose="02040503050406030204" pitchFamily="18" charset="0"/>
                        </a:rPr>
                        <m:t> − </m:t>
                      </m:r>
                      <m:r>
                        <m:rPr>
                          <m:sty m:val="p"/>
                        </m:rPr>
                        <a:rPr lang="el-GR" sz="2000" i="1" smtClean="0">
                          <a:solidFill>
                            <a:srgbClr val="FF0000"/>
                          </a:solidFill>
                          <a:latin typeface="Cambria Math" panose="02040503050406030204" pitchFamily="18" charset="0"/>
                        </a:rPr>
                        <m:t>γ</m:t>
                      </m:r>
                      <m:r>
                        <a:rPr lang="pt-BR" sz="2000" i="1">
                          <a:latin typeface="Cambria Math" panose="02040503050406030204" pitchFamily="18" charset="0"/>
                        </a:rPr>
                        <m:t> </m:t>
                      </m:r>
                    </m:oMath>
                  </m:oMathPara>
                </a14:m>
                <a:endParaRPr lang="pt-BR" sz="2000" dirty="0"/>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=124,</m:t>
                      </m:r>
                      <m:r>
                        <a:rPr lang="pt-BR" sz="2000" b="0" i="1" smtClean="0">
                          <a:latin typeface="Cambria Math" panose="02040503050406030204" pitchFamily="18" charset="0"/>
                        </a:rPr>
                        <m:t>33 −4−0</m:t>
                      </m:r>
                    </m:oMath>
                  </m:oMathPara>
                </a14:m>
                <a:endParaRPr lang="pt-BR" sz="2000" b="0" i="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=120,33 </m:t>
                      </m:r>
                    </m:oMath>
                  </m:oMathPara>
                </a14:m>
                <a:endParaRPr lang="pt-BR" sz="2000" dirty="0"/>
              </a:p>
              <a:p>
                <a:pPr marL="0" indent="0">
                  <a:lnSpc>
                    <a:spcPct val="160000"/>
                  </a:lnSpc>
                  <a:buNone/>
                </a:pPr>
                <a:endParaRPr lang="pt-BR" sz="2000" dirty="0"/>
              </a:p>
              <a:p>
                <a:r>
                  <a:rPr lang="pt-BR" sz="2000" dirty="0"/>
                  <a:t>Podemos prosseguir com a divisão, uma vez que 120,33 &gt; 0.</a:t>
                </a:r>
              </a:p>
              <a:p>
                <a:endParaRPr lang="pt-BR" sz="2000" b="1" dirty="0"/>
              </a:p>
            </p:txBody>
          </p:sp>
        </mc:Choice>
        <mc:Fallback xmlns="">
          <p:sp>
            <p:nvSpPr>
              <p:cNvPr id="3" name="Espaço Reservado para Conteúdo 2">
                <a:extLst>
                  <a:ext uri="{FF2B5EF4-FFF2-40B4-BE49-F238E27FC236}">
                    <a16:creationId xmlns:a16="http://schemas.microsoft.com/office/drawing/2014/main" id="{63F99567-DC40-9303-4B87-F900684DBCBD}"/>
                  </a:ext>
                </a:extLst>
              </p:cNvPr>
              <p:cNvSpPr>
                <a:spLocks noGrp="1" noRot="1" noChangeAspect="1" noMove="1" noResize="1" noEditPoints="1" noAdjustHandles="1" noChangeArrowheads="1" noChangeShapeType="1" noTextEdit="1"/>
              </p:cNvSpPr>
              <p:nvPr>
                <p:ph idx="1"/>
              </p:nvPr>
            </p:nvSpPr>
            <p:spPr>
              <a:blipFill>
                <a:blip r:embed="rId2"/>
                <a:stretch>
                  <a:fillRect l="-638" t="-1401" r="-696"/>
                </a:stretch>
              </a:blipFill>
            </p:spPr>
            <p:txBody>
              <a:bodyPr/>
              <a:lstStyle/>
              <a:p>
                <a:r>
                  <a:rPr lang="pt-BR">
                    <a:noFill/>
                  </a:rPr>
                  <a:t> </a:t>
                </a:r>
              </a:p>
            </p:txBody>
          </p:sp>
        </mc:Fallback>
      </mc:AlternateContent>
    </p:spTree>
    <p:extLst>
      <p:ext uri="{BB962C8B-B14F-4D97-AF65-F5344CB8AC3E}">
        <p14:creationId xmlns:p14="http://schemas.microsoft.com/office/powerpoint/2010/main" val="16391382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B40DC-39DD-2693-B6D6-732D576F94B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6CBD554-AC7E-B509-AD0B-76E25ECC7EE5}"/>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578FA21F-0FCE-BBAF-0EC9-BA63025C3FE5}"/>
              </a:ext>
            </a:extLst>
          </p:cNvPr>
          <p:cNvSpPr>
            <a:spLocks noGrp="1"/>
          </p:cNvSpPr>
          <p:nvPr>
            <p:ph idx="1"/>
          </p:nvPr>
        </p:nvSpPr>
        <p:spPr>
          <a:xfrm>
            <a:off x="838200" y="1825625"/>
            <a:ext cx="10515600" cy="654933"/>
          </a:xfrm>
        </p:spPr>
        <p:txBody>
          <a:bodyPr>
            <a:normAutofit/>
          </a:bodyPr>
          <a:lstStyle/>
          <a:p>
            <a:pPr marL="0" indent="0">
              <a:buNone/>
            </a:pPr>
            <a:r>
              <a:rPr lang="pt-BR" sz="2000" b="1" dirty="0"/>
              <a:t>5) </a:t>
            </a:r>
            <a:r>
              <a:rPr lang="pt-BR" sz="2000" dirty="0"/>
              <a:t>Divide-se os nós filhos da mesma forma até uma profundidade definida. Vamos parar em 2.</a:t>
            </a:r>
          </a:p>
          <a:p>
            <a:endParaRPr lang="pt-BR" sz="2000" b="1" dirty="0"/>
          </a:p>
        </p:txBody>
      </p:sp>
      <p:grpSp>
        <p:nvGrpSpPr>
          <p:cNvPr id="18" name="Agrupar 17">
            <a:extLst>
              <a:ext uri="{FF2B5EF4-FFF2-40B4-BE49-F238E27FC236}">
                <a16:creationId xmlns:a16="http://schemas.microsoft.com/office/drawing/2014/main" id="{30CB2C71-ADBD-D887-44FA-90B367DC1E14}"/>
              </a:ext>
            </a:extLst>
          </p:cNvPr>
          <p:cNvGrpSpPr/>
          <p:nvPr/>
        </p:nvGrpSpPr>
        <p:grpSpPr>
          <a:xfrm>
            <a:off x="1275360" y="2427200"/>
            <a:ext cx="3936363" cy="2649666"/>
            <a:chOff x="1179300" y="2355760"/>
            <a:chExt cx="3936363" cy="2649666"/>
          </a:xfrm>
        </p:grpSpPr>
        <mc:AlternateContent xmlns:mc="http://schemas.openxmlformats.org/markup-compatibility/2006" xmlns:a14="http://schemas.microsoft.com/office/drawing/2010/main">
          <mc:Choice Requires="a14">
            <p:sp>
              <p:nvSpPr>
                <p:cNvPr id="8" name="Retângulo: Cantos Arredondados 7">
                  <a:extLst>
                    <a:ext uri="{FF2B5EF4-FFF2-40B4-BE49-F238E27FC236}">
                      <a16:creationId xmlns:a16="http://schemas.microsoft.com/office/drawing/2014/main" id="{92855A6E-EE5E-8E50-0D78-11962C85E234}"/>
                    </a:ext>
                  </a:extLst>
                </p:cNvPr>
                <p:cNvSpPr/>
                <p:nvPr/>
              </p:nvSpPr>
              <p:spPr>
                <a:xfrm>
                  <a:off x="1378200" y="2355760"/>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8" name="Retângulo: Cantos Arredondados 7">
                  <a:extLst>
                    <a:ext uri="{FF2B5EF4-FFF2-40B4-BE49-F238E27FC236}">
                      <a16:creationId xmlns:a16="http://schemas.microsoft.com/office/drawing/2014/main" id="{92855A6E-EE5E-8E50-0D78-11962C85E234}"/>
                    </a:ext>
                  </a:extLst>
                </p:cNvPr>
                <p:cNvSpPr>
                  <a:spLocks noRot="1" noChangeAspect="1" noMove="1" noResize="1" noEditPoints="1" noAdjustHandles="1" noChangeArrowheads="1" noChangeShapeType="1" noTextEdit="1"/>
                </p:cNvSpPr>
                <p:nvPr/>
              </p:nvSpPr>
              <p:spPr>
                <a:xfrm>
                  <a:off x="1378200" y="2355760"/>
                  <a:ext cx="2160000" cy="499730"/>
                </a:xfrm>
                <a:prstGeom prst="round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Retângulo: Cantos Arredondados 8">
                  <a:extLst>
                    <a:ext uri="{FF2B5EF4-FFF2-40B4-BE49-F238E27FC236}">
                      <a16:creationId xmlns:a16="http://schemas.microsoft.com/office/drawing/2014/main" id="{DAC288C5-F052-532A-0B5E-24D516DB1806}"/>
                    </a:ext>
                  </a:extLst>
                </p:cNvPr>
                <p:cNvSpPr/>
                <p:nvPr/>
              </p:nvSpPr>
              <p:spPr>
                <a:xfrm>
                  <a:off x="1179300" y="3427323"/>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9" name="Retângulo: Cantos Arredondados 8">
                  <a:extLst>
                    <a:ext uri="{FF2B5EF4-FFF2-40B4-BE49-F238E27FC236}">
                      <a16:creationId xmlns:a16="http://schemas.microsoft.com/office/drawing/2014/main" id="{DAC288C5-F052-532A-0B5E-24D516DB1806}"/>
                    </a:ext>
                  </a:extLst>
                </p:cNvPr>
                <p:cNvSpPr>
                  <a:spLocks noRot="1" noChangeAspect="1" noMove="1" noResize="1" noEditPoints="1" noAdjustHandles="1" noChangeArrowheads="1" noChangeShapeType="1" noTextEdit="1"/>
                </p:cNvSpPr>
                <p:nvPr/>
              </p:nvSpPr>
              <p:spPr>
                <a:xfrm>
                  <a:off x="1179300" y="3427323"/>
                  <a:ext cx="720000" cy="499730"/>
                </a:xfrm>
                <a:prstGeom prst="roundRect">
                  <a:avLst/>
                </a:prstGeo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Retângulo: Cantos Arredondados 9">
                  <a:extLst>
                    <a:ext uri="{FF2B5EF4-FFF2-40B4-BE49-F238E27FC236}">
                      <a16:creationId xmlns:a16="http://schemas.microsoft.com/office/drawing/2014/main" id="{925EC1E8-4F4C-771E-828E-42C0A6C655C3}"/>
                    </a:ext>
                  </a:extLst>
                </p:cNvPr>
                <p:cNvSpPr/>
                <p:nvPr/>
              </p:nvSpPr>
              <p:spPr>
                <a:xfrm>
                  <a:off x="2638200" y="3427323"/>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&lt;25</m:t>
                        </m:r>
                      </m:oMath>
                    </m:oMathPara>
                  </a14:m>
                  <a:endParaRPr lang="pt-BR" dirty="0"/>
                </a:p>
              </p:txBody>
            </p:sp>
          </mc:Choice>
          <mc:Fallback xmlns="">
            <p:sp>
              <p:nvSpPr>
                <p:cNvPr id="10" name="Retângulo: Cantos Arredondados 9">
                  <a:extLst>
                    <a:ext uri="{FF2B5EF4-FFF2-40B4-BE49-F238E27FC236}">
                      <a16:creationId xmlns:a16="http://schemas.microsoft.com/office/drawing/2014/main" id="{925EC1E8-4F4C-771E-828E-42C0A6C655C3}"/>
                    </a:ext>
                  </a:extLst>
                </p:cNvPr>
                <p:cNvSpPr>
                  <a:spLocks noRot="1" noChangeAspect="1" noMove="1" noResize="1" noEditPoints="1" noAdjustHandles="1" noChangeArrowheads="1" noChangeShapeType="1" noTextEdit="1"/>
                </p:cNvSpPr>
                <p:nvPr/>
              </p:nvSpPr>
              <p:spPr>
                <a:xfrm>
                  <a:off x="2638200" y="3427323"/>
                  <a:ext cx="1440000" cy="499730"/>
                </a:xfrm>
                <a:prstGeom prst="roundRect">
                  <a:avLst/>
                </a:prstGeom>
                <a:blipFill>
                  <a:blip r:embed="rId4"/>
                  <a:stretch>
                    <a:fillRect/>
                  </a:stretch>
                </a:blipFill>
              </p:spPr>
              <p:txBody>
                <a:bodyPr/>
                <a:lstStyle/>
                <a:p>
                  <a:r>
                    <a:rPr lang="pt-BR">
                      <a:noFill/>
                    </a:rPr>
                    <a:t> </a:t>
                  </a:r>
                </a:p>
              </p:txBody>
            </p:sp>
          </mc:Fallback>
        </mc:AlternateContent>
        <p:cxnSp>
          <p:nvCxnSpPr>
            <p:cNvPr id="11" name="Conector de Seta Reta 10">
              <a:extLst>
                <a:ext uri="{FF2B5EF4-FFF2-40B4-BE49-F238E27FC236}">
                  <a16:creationId xmlns:a16="http://schemas.microsoft.com/office/drawing/2014/main" id="{862F12A9-3264-3A5F-1FD1-C527142183F4}"/>
                </a:ext>
              </a:extLst>
            </p:cNvPr>
            <p:cNvCxnSpPr>
              <a:cxnSpLocks/>
              <a:stCxn id="8" idx="2"/>
              <a:endCxn id="9" idx="0"/>
            </p:cNvCxnSpPr>
            <p:nvPr/>
          </p:nvCxnSpPr>
          <p:spPr>
            <a:xfrm flipH="1">
              <a:off x="1539300" y="2855490"/>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64A9F9E8-592C-D6A8-E411-8AD662E15D83}"/>
                </a:ext>
              </a:extLst>
            </p:cNvPr>
            <p:cNvCxnSpPr>
              <a:cxnSpLocks/>
              <a:stCxn id="8" idx="2"/>
              <a:endCxn id="10" idx="0"/>
            </p:cNvCxnSpPr>
            <p:nvPr/>
          </p:nvCxnSpPr>
          <p:spPr>
            <a:xfrm>
              <a:off x="2458200" y="2855490"/>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CaixaDeTexto 12">
              <a:extLst>
                <a:ext uri="{FF2B5EF4-FFF2-40B4-BE49-F238E27FC236}">
                  <a16:creationId xmlns:a16="http://schemas.microsoft.com/office/drawing/2014/main" id="{7E067594-B2C3-EE0A-CCE7-9EDA2CAD7AD0}"/>
                </a:ext>
              </a:extLst>
            </p:cNvPr>
            <p:cNvSpPr txBox="1"/>
            <p:nvPr/>
          </p:nvSpPr>
          <p:spPr>
            <a:xfrm>
              <a:off x="4078200" y="3492522"/>
              <a:ext cx="1037463" cy="369332"/>
            </a:xfrm>
            <a:prstGeom prst="rect">
              <a:avLst/>
            </a:prstGeom>
            <a:noFill/>
          </p:spPr>
          <p:txBody>
            <a:bodyPr wrap="none" rtlCol="0">
              <a:spAutoFit/>
            </a:bodyPr>
            <a:lstStyle/>
            <a:p>
              <a:r>
                <a:rPr lang="pt-BR" dirty="0"/>
                <a:t>S = 14,08</a:t>
              </a:r>
            </a:p>
          </p:txBody>
        </p:sp>
        <p:cxnSp>
          <p:nvCxnSpPr>
            <p:cNvPr id="14" name="Conector de Seta Reta 13">
              <a:extLst>
                <a:ext uri="{FF2B5EF4-FFF2-40B4-BE49-F238E27FC236}">
                  <a16:creationId xmlns:a16="http://schemas.microsoft.com/office/drawing/2014/main" id="{933B06D2-8844-4EA8-30D9-D1E0CB8979BE}"/>
                </a:ext>
              </a:extLst>
            </p:cNvPr>
            <p:cNvCxnSpPr>
              <a:cxnSpLocks/>
            </p:cNvCxnSpPr>
            <p:nvPr/>
          </p:nvCxnSpPr>
          <p:spPr>
            <a:xfrm flipH="1">
              <a:off x="2439300" y="3927053"/>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Conector de Seta Reta 14">
              <a:extLst>
                <a:ext uri="{FF2B5EF4-FFF2-40B4-BE49-F238E27FC236}">
                  <a16:creationId xmlns:a16="http://schemas.microsoft.com/office/drawing/2014/main" id="{9121C4AA-C916-0793-13E0-FFBF719479CD}"/>
                </a:ext>
              </a:extLst>
            </p:cNvPr>
            <p:cNvCxnSpPr>
              <a:cxnSpLocks/>
            </p:cNvCxnSpPr>
            <p:nvPr/>
          </p:nvCxnSpPr>
          <p:spPr>
            <a:xfrm>
              <a:off x="3358200" y="3927053"/>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Cantos Arredondados 15">
                  <a:extLst>
                    <a:ext uri="{FF2B5EF4-FFF2-40B4-BE49-F238E27FC236}">
                      <a16:creationId xmlns:a16="http://schemas.microsoft.com/office/drawing/2014/main" id="{299AECF3-7625-2758-E4A4-B2F68BC6D9FD}"/>
                    </a:ext>
                  </a:extLst>
                </p:cNvPr>
                <p:cNvSpPr/>
                <p:nvPr/>
              </p:nvSpPr>
              <p:spPr>
                <a:xfrm>
                  <a:off x="2079300" y="4505696"/>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m:t>
                        </m:r>
                      </m:oMath>
                    </m:oMathPara>
                  </a14:m>
                  <a:endParaRPr lang="pt-BR" dirty="0"/>
                </a:p>
              </p:txBody>
            </p:sp>
          </mc:Choice>
          <mc:Fallback xmlns="">
            <p:sp>
              <p:nvSpPr>
                <p:cNvPr id="16" name="Retângulo: Cantos Arredondados 15">
                  <a:extLst>
                    <a:ext uri="{FF2B5EF4-FFF2-40B4-BE49-F238E27FC236}">
                      <a16:creationId xmlns:a16="http://schemas.microsoft.com/office/drawing/2014/main" id="{299AECF3-7625-2758-E4A4-B2F68BC6D9FD}"/>
                    </a:ext>
                  </a:extLst>
                </p:cNvPr>
                <p:cNvSpPr>
                  <a:spLocks noRot="1" noChangeAspect="1" noMove="1" noResize="1" noEditPoints="1" noAdjustHandles="1" noChangeArrowheads="1" noChangeShapeType="1" noTextEdit="1"/>
                </p:cNvSpPr>
                <p:nvPr/>
              </p:nvSpPr>
              <p:spPr>
                <a:xfrm>
                  <a:off x="2079300" y="4505696"/>
                  <a:ext cx="720000" cy="499730"/>
                </a:xfrm>
                <a:prstGeom prst="round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Retângulo: Cantos Arredondados 16">
                  <a:extLst>
                    <a:ext uri="{FF2B5EF4-FFF2-40B4-BE49-F238E27FC236}">
                      <a16:creationId xmlns:a16="http://schemas.microsoft.com/office/drawing/2014/main" id="{00A6D433-EAA2-7074-D63A-63B72B713825}"/>
                    </a:ext>
                  </a:extLst>
                </p:cNvPr>
                <p:cNvSpPr/>
                <p:nvPr/>
              </p:nvSpPr>
              <p:spPr>
                <a:xfrm>
                  <a:off x="3718200" y="4505696"/>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7,5</m:t>
                        </m:r>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7" name="Retângulo: Cantos Arredondados 16">
                  <a:extLst>
                    <a:ext uri="{FF2B5EF4-FFF2-40B4-BE49-F238E27FC236}">
                      <a16:creationId xmlns:a16="http://schemas.microsoft.com/office/drawing/2014/main" id="{00A6D433-EAA2-7074-D63A-63B72B713825}"/>
                    </a:ext>
                  </a:extLst>
                </p:cNvPr>
                <p:cNvSpPr>
                  <a:spLocks noRot="1" noChangeAspect="1" noMove="1" noResize="1" noEditPoints="1" noAdjustHandles="1" noChangeArrowheads="1" noChangeShapeType="1" noTextEdit="1"/>
                </p:cNvSpPr>
                <p:nvPr/>
              </p:nvSpPr>
              <p:spPr>
                <a:xfrm>
                  <a:off x="3718200" y="4505696"/>
                  <a:ext cx="1080000" cy="499730"/>
                </a:xfrm>
                <a:prstGeom prst="roundRect">
                  <a:avLst/>
                </a:prstGeom>
                <a:blipFill>
                  <a:blip r:embed="rId6"/>
                  <a:stretch>
                    <a:fillRect/>
                  </a:stretch>
                </a:blipFill>
              </p:spPr>
              <p:txBody>
                <a:bodyPr/>
                <a:lstStyle/>
                <a:p>
                  <a:r>
                    <a:rPr lang="pt-BR">
                      <a:noFill/>
                    </a:rPr>
                    <a:t> </a:t>
                  </a:r>
                </a:p>
              </p:txBody>
            </p:sp>
          </mc:Fallback>
        </mc:AlternateContent>
      </p:grp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7B4DD9AD-5F50-3BD1-1643-9D2AECECA68B}"/>
                  </a:ext>
                </a:extLst>
              </p:cNvPr>
              <p:cNvSpPr txBox="1"/>
              <p:nvPr/>
            </p:nvSpPr>
            <p:spPr>
              <a:xfrm>
                <a:off x="1197723" y="5246031"/>
                <a:ext cx="4260654" cy="1329210"/>
              </a:xfrm>
              <a:prstGeom prst="rect">
                <a:avLst/>
              </a:prstGeom>
              <a:noFill/>
            </p:spPr>
            <p:txBody>
              <a:bodyPr wrap="none" rtlCol="0">
                <a:spAutoFit/>
              </a:bodyPr>
              <a:lstStyle/>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m:t>
                              </m:r>
                              <m:r>
                                <a:rPr lang="pt-BR" sz="1600" b="0" i="1" smtClean="0">
                                  <a:latin typeface="Cambria Math" panose="02040503050406030204" pitchFamily="18" charset="0"/>
                                </a:rPr>
                                <m:t>6</m:t>
                              </m:r>
                              <m:r>
                                <a:rPr lang="pt-BR" sz="1600" i="1">
                                  <a:latin typeface="Cambria Math" panose="02040503050406030204" pitchFamily="18" charset="0"/>
                                </a:rPr>
                                <m:t>,5)</m:t>
                              </m:r>
                            </m:e>
                            <m:sup>
                              <m:r>
                                <a:rPr lang="pt-BR" sz="1600" i="1">
                                  <a:latin typeface="Cambria Math" panose="02040503050406030204" pitchFamily="18" charset="0"/>
                                </a:rPr>
                                <m:t>2</m:t>
                              </m:r>
                            </m:sup>
                          </m:sSup>
                        </m:num>
                        <m:den>
                          <m:r>
                            <a:rPr lang="pt-BR" sz="1600" i="1">
                              <a:latin typeface="Cambria Math" panose="02040503050406030204" pitchFamily="18" charset="0"/>
                            </a:rPr>
                            <m:t>1+0</m:t>
                          </m:r>
                        </m:den>
                      </m:f>
                      <m:r>
                        <a:rPr lang="pt-BR" sz="1600" i="1">
                          <a:latin typeface="Cambria Math" panose="02040503050406030204" pitchFamily="18" charset="0"/>
                        </a:rPr>
                        <m:t>=</m:t>
                      </m:r>
                      <m:r>
                        <a:rPr lang="pt-BR" sz="1600" b="0" i="1" smtClean="0">
                          <a:latin typeface="Cambria Math" panose="02040503050406030204" pitchFamily="18" charset="0"/>
                        </a:rPr>
                        <m:t>42</m:t>
                      </m:r>
                      <m:r>
                        <a:rPr lang="pt-BR" sz="1600" i="1">
                          <a:latin typeface="Cambria Math" panose="02040503050406030204" pitchFamily="18" charset="0"/>
                        </a:rPr>
                        <m:t>,25</m:t>
                      </m:r>
                      <m:r>
                        <a:rPr lang="pt-BR" sz="1600" b="0" i="1" smtClean="0">
                          <a:latin typeface="Cambria Math" panose="02040503050406030204" pitchFamily="18" charset="0"/>
                        </a:rPr>
                        <m:t>      </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(7,5−7,5)</m:t>
                              </m:r>
                            </m:e>
                            <m:sup>
                              <m:r>
                                <a:rPr lang="pt-BR" sz="1600" i="1">
                                  <a:latin typeface="Cambria Math" panose="02040503050406030204" pitchFamily="18" charset="0"/>
                                </a:rPr>
                                <m:t>2</m:t>
                              </m:r>
                            </m:sup>
                          </m:sSup>
                        </m:num>
                        <m:den>
                          <m:r>
                            <a:rPr lang="pt-BR" sz="1600" i="1">
                              <a:latin typeface="Cambria Math" panose="02040503050406030204" pitchFamily="18" charset="0"/>
                            </a:rPr>
                            <m:t>2+0</m:t>
                          </m:r>
                        </m:den>
                      </m:f>
                      <m:r>
                        <a:rPr lang="pt-BR" sz="1600" i="1">
                          <a:latin typeface="Cambria Math" panose="02040503050406030204" pitchFamily="18" charset="0"/>
                        </a:rPr>
                        <m:t>=0</m:t>
                      </m:r>
                    </m:oMath>
                  </m:oMathPara>
                </a14:m>
                <a:endParaRPr lang="pt-BR" sz="1600" dirty="0"/>
              </a:p>
              <a:p>
                <a:endParaRPr lang="pt-BR" sz="160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m:t>
                      </m:r>
                      <m:r>
                        <a:rPr lang="pt-BR" sz="1600" b="0" i="1" smtClean="0">
                          <a:latin typeface="Cambria Math" panose="02040503050406030204" pitchFamily="18" charset="0"/>
                        </a:rPr>
                        <m:t>42</m:t>
                      </m:r>
                      <m:r>
                        <a:rPr lang="pt-BR" sz="1600" i="1">
                          <a:latin typeface="Cambria Math" panose="02040503050406030204" pitchFamily="18" charset="0"/>
                        </a:rPr>
                        <m:t>,25+</m:t>
                      </m:r>
                      <m:r>
                        <a:rPr lang="pt-BR" sz="1600" b="0" i="1" smtClean="0">
                          <a:latin typeface="Cambria Math" panose="02040503050406030204" pitchFamily="18" charset="0"/>
                        </a:rPr>
                        <m:t>0</m:t>
                      </m:r>
                      <m:r>
                        <a:rPr lang="pt-BR" sz="1600" i="1">
                          <a:latin typeface="Cambria Math" panose="02040503050406030204" pitchFamily="18" charset="0"/>
                        </a:rPr>
                        <m:t>=</m:t>
                      </m:r>
                      <m:r>
                        <a:rPr lang="pt-BR" sz="1600" b="0" i="1" smtClean="0">
                          <a:solidFill>
                            <a:srgbClr val="FF0000"/>
                          </a:solidFill>
                          <a:latin typeface="Cambria Math" panose="02040503050406030204" pitchFamily="18" charset="0"/>
                        </a:rPr>
                        <m:t>42,25</m:t>
                      </m:r>
                    </m:oMath>
                  </m:oMathPara>
                </a14:m>
                <a:endParaRPr lang="pt-BR" sz="1600" dirty="0"/>
              </a:p>
              <a:p>
                <a:endParaRPr lang="pt-BR" sz="1600" dirty="0"/>
              </a:p>
            </p:txBody>
          </p:sp>
        </mc:Choice>
        <mc:Fallback xmlns="">
          <p:sp>
            <p:nvSpPr>
              <p:cNvPr id="52" name="CaixaDeTexto 51">
                <a:extLst>
                  <a:ext uri="{FF2B5EF4-FFF2-40B4-BE49-F238E27FC236}">
                    <a16:creationId xmlns:a16="http://schemas.microsoft.com/office/drawing/2014/main" id="{7B4DD9AD-5F50-3BD1-1643-9D2AECECA68B}"/>
                  </a:ext>
                </a:extLst>
              </p:cNvPr>
              <p:cNvSpPr txBox="1">
                <a:spLocks noRot="1" noChangeAspect="1" noMove="1" noResize="1" noEditPoints="1" noAdjustHandles="1" noChangeArrowheads="1" noChangeShapeType="1" noTextEdit="1"/>
              </p:cNvSpPr>
              <p:nvPr/>
            </p:nvSpPr>
            <p:spPr>
              <a:xfrm>
                <a:off x="1197723" y="5246031"/>
                <a:ext cx="4260654" cy="1329210"/>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D9F821BA-328E-554F-B869-42CC733E850A}"/>
                  </a:ext>
                </a:extLst>
              </p:cNvPr>
              <p:cNvSpPr txBox="1"/>
              <p:nvPr/>
            </p:nvSpPr>
            <p:spPr>
              <a:xfrm>
                <a:off x="6733625" y="5246031"/>
                <a:ext cx="4582070" cy="13292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m:t>
                              </m:r>
                              <m:r>
                                <a:rPr lang="pt-BR" sz="1600" b="0" i="1" smtClean="0">
                                  <a:latin typeface="Cambria Math" panose="02040503050406030204" pitchFamily="18" charset="0"/>
                                </a:rPr>
                                <m:t>6,5+7,5</m:t>
                              </m:r>
                              <m:r>
                                <a:rPr lang="pt-BR" sz="1600" i="1">
                                  <a:latin typeface="Cambria Math" panose="02040503050406030204" pitchFamily="18" charset="0"/>
                                </a:rPr>
                                <m:t>)</m:t>
                              </m:r>
                            </m:e>
                            <m:sup>
                              <m:r>
                                <a:rPr lang="pt-BR" sz="1600" i="1">
                                  <a:latin typeface="Cambria Math" panose="02040503050406030204" pitchFamily="18" charset="0"/>
                                </a:rPr>
                                <m:t>2</m:t>
                              </m:r>
                            </m:sup>
                          </m:sSup>
                        </m:num>
                        <m:den>
                          <m:r>
                            <a:rPr lang="pt-BR" sz="1600" b="0" i="1" smtClean="0">
                              <a:latin typeface="Cambria Math" panose="02040503050406030204" pitchFamily="18" charset="0"/>
                            </a:rPr>
                            <m:t>2</m:t>
                          </m:r>
                          <m:r>
                            <a:rPr lang="pt-BR" sz="1600" i="1">
                              <a:latin typeface="Cambria Math" panose="02040503050406030204" pitchFamily="18" charset="0"/>
                            </a:rPr>
                            <m:t>+0</m:t>
                          </m:r>
                        </m:den>
                      </m:f>
                      <m:r>
                        <a:rPr lang="pt-BR" sz="1600" i="1">
                          <a:latin typeface="Cambria Math" panose="02040503050406030204" pitchFamily="18" charset="0"/>
                        </a:rPr>
                        <m:t>=</m:t>
                      </m:r>
                      <m:r>
                        <a:rPr lang="pt-BR" sz="1600" b="0" i="1" smtClean="0">
                          <a:latin typeface="Cambria Math" panose="02040503050406030204" pitchFamily="18" charset="0"/>
                        </a:rPr>
                        <m:t>98      </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i="1">
                                  <a:latin typeface="Cambria Math" panose="02040503050406030204" pitchFamily="18" charset="0"/>
                                </a:rPr>
                                <m:t>(−7,5)</m:t>
                              </m:r>
                            </m:e>
                            <m:sup>
                              <m:r>
                                <a:rPr lang="pt-BR" sz="1600" i="1">
                                  <a:latin typeface="Cambria Math" panose="02040503050406030204" pitchFamily="18" charset="0"/>
                                </a:rPr>
                                <m:t>2</m:t>
                              </m:r>
                            </m:sup>
                          </m:sSup>
                        </m:num>
                        <m:den>
                          <m:r>
                            <a:rPr lang="pt-BR" sz="1600" i="1">
                              <a:latin typeface="Cambria Math" panose="02040503050406030204" pitchFamily="18" charset="0"/>
                            </a:rPr>
                            <m:t>1+0</m:t>
                          </m:r>
                        </m:den>
                      </m:f>
                      <m:r>
                        <a:rPr lang="pt-BR" sz="1600" i="1">
                          <a:latin typeface="Cambria Math" panose="02040503050406030204" pitchFamily="18" charset="0"/>
                        </a:rPr>
                        <m:t>=56,2</m:t>
                      </m:r>
                      <m:r>
                        <a:rPr lang="pt-BR" sz="1600" i="1" smtClean="0">
                          <a:latin typeface="Cambria Math" panose="02040503050406030204" pitchFamily="18" charset="0"/>
                        </a:rPr>
                        <m:t>5</m:t>
                      </m:r>
                    </m:oMath>
                  </m:oMathPara>
                </a14:m>
                <a:endParaRPr lang="pt-BR" sz="1600" dirty="0"/>
              </a:p>
              <a:p>
                <a:endParaRPr lang="pt-BR" sz="160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𝐿</m:t>
                          </m:r>
                        </m:sub>
                      </m:sSub>
                      <m:r>
                        <a:rPr lang="pt-BR" sz="1600" i="1">
                          <a:latin typeface="Cambria Math" panose="02040503050406030204" pitchFamily="18" charset="0"/>
                        </a:rPr>
                        <m:t>+</m:t>
                      </m:r>
                      <m:sSub>
                        <m:sSubPr>
                          <m:ctrlPr>
                            <a:rPr lang="pt-BR" sz="1600" i="1">
                              <a:latin typeface="Cambria Math" panose="02040503050406030204" pitchFamily="18" charset="0"/>
                            </a:rPr>
                          </m:ctrlPr>
                        </m:sSubPr>
                        <m:e>
                          <m:r>
                            <a:rPr lang="pt-BR" sz="1600" i="1">
                              <a:latin typeface="Cambria Math" panose="02040503050406030204" pitchFamily="18" charset="0"/>
                            </a:rPr>
                            <m:t>𝑆</m:t>
                          </m:r>
                        </m:e>
                        <m:sub>
                          <m:r>
                            <a:rPr lang="pt-BR" sz="1600" i="1">
                              <a:latin typeface="Cambria Math" panose="02040503050406030204" pitchFamily="18" charset="0"/>
                            </a:rPr>
                            <m:t>𝑅</m:t>
                          </m:r>
                        </m:sub>
                      </m:sSub>
                      <m:r>
                        <a:rPr lang="pt-BR" sz="1600" i="1">
                          <a:latin typeface="Cambria Math" panose="02040503050406030204" pitchFamily="18" charset="0"/>
                        </a:rPr>
                        <m:t>=</m:t>
                      </m:r>
                      <m:r>
                        <a:rPr lang="pt-BR" sz="1600" b="0" i="1" smtClean="0">
                          <a:latin typeface="Cambria Math" panose="02040503050406030204" pitchFamily="18" charset="0"/>
                        </a:rPr>
                        <m:t>98</m:t>
                      </m:r>
                      <m:r>
                        <a:rPr lang="pt-BR" sz="1600" i="1">
                          <a:latin typeface="Cambria Math" panose="02040503050406030204" pitchFamily="18" charset="0"/>
                        </a:rPr>
                        <m:t>+</m:t>
                      </m:r>
                      <m:r>
                        <a:rPr lang="pt-BR" sz="1600" b="0" i="1" smtClean="0">
                          <a:latin typeface="Cambria Math" panose="02040503050406030204" pitchFamily="18" charset="0"/>
                        </a:rPr>
                        <m:t>56,25</m:t>
                      </m:r>
                      <m:r>
                        <a:rPr lang="pt-BR" sz="1600" i="1">
                          <a:latin typeface="Cambria Math" panose="02040503050406030204" pitchFamily="18" charset="0"/>
                        </a:rPr>
                        <m:t>=</m:t>
                      </m:r>
                      <m:r>
                        <a:rPr lang="pt-BR" sz="1600" b="0" i="1" smtClean="0">
                          <a:solidFill>
                            <a:srgbClr val="FF0000"/>
                          </a:solidFill>
                          <a:latin typeface="Cambria Math" panose="02040503050406030204" pitchFamily="18" charset="0"/>
                        </a:rPr>
                        <m:t>154,25</m:t>
                      </m:r>
                      <m:r>
                        <a:rPr lang="pt-BR" sz="1600" i="1">
                          <a:solidFill>
                            <a:srgbClr val="FF0000"/>
                          </a:solidFill>
                          <a:latin typeface="Cambria Math" panose="02040503050406030204" pitchFamily="18" charset="0"/>
                        </a:rPr>
                        <m:t> </m:t>
                      </m:r>
                    </m:oMath>
                  </m:oMathPara>
                </a14:m>
                <a:endParaRPr lang="pt-BR" sz="1600" dirty="0"/>
              </a:p>
              <a:p>
                <a:endParaRPr lang="pt-BR" sz="1600" dirty="0"/>
              </a:p>
            </p:txBody>
          </p:sp>
        </mc:Choice>
        <mc:Fallback xmlns="">
          <p:sp>
            <p:nvSpPr>
              <p:cNvPr id="53" name="CaixaDeTexto 52">
                <a:extLst>
                  <a:ext uri="{FF2B5EF4-FFF2-40B4-BE49-F238E27FC236}">
                    <a16:creationId xmlns:a16="http://schemas.microsoft.com/office/drawing/2014/main" id="{D9F821BA-328E-554F-B869-42CC733E850A}"/>
                  </a:ext>
                </a:extLst>
              </p:cNvPr>
              <p:cNvSpPr txBox="1">
                <a:spLocks noRot="1" noChangeAspect="1" noMove="1" noResize="1" noEditPoints="1" noAdjustHandles="1" noChangeArrowheads="1" noChangeShapeType="1" noTextEdit="1"/>
              </p:cNvSpPr>
              <p:nvPr/>
            </p:nvSpPr>
            <p:spPr>
              <a:xfrm>
                <a:off x="6733625" y="5246031"/>
                <a:ext cx="4582070" cy="1329210"/>
              </a:xfrm>
              <a:prstGeom prst="rect">
                <a:avLst/>
              </a:prstGeom>
              <a:blipFill>
                <a:blip r:embed="rId8"/>
                <a:stretch>
                  <a:fillRect/>
                </a:stretch>
              </a:blipFill>
            </p:spPr>
            <p:txBody>
              <a:bodyPr/>
              <a:lstStyle/>
              <a:p>
                <a:r>
                  <a:rPr lang="pt-BR">
                    <a:noFill/>
                  </a:rPr>
                  <a:t> </a:t>
                </a:r>
              </a:p>
            </p:txBody>
          </p:sp>
        </mc:Fallback>
      </mc:AlternateContent>
      <p:sp>
        <p:nvSpPr>
          <p:cNvPr id="54" name="Retângulo 53">
            <a:extLst>
              <a:ext uri="{FF2B5EF4-FFF2-40B4-BE49-F238E27FC236}">
                <a16:creationId xmlns:a16="http://schemas.microsoft.com/office/drawing/2014/main" id="{B7EC012A-9B9B-0D7D-63E7-F7E0B8C9AF21}"/>
              </a:ext>
            </a:extLst>
          </p:cNvPr>
          <p:cNvSpPr/>
          <p:nvPr/>
        </p:nvSpPr>
        <p:spPr>
          <a:xfrm>
            <a:off x="6781379" y="2312112"/>
            <a:ext cx="4135261" cy="292162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5" name="CaixaDeTexto 54">
            <a:extLst>
              <a:ext uri="{FF2B5EF4-FFF2-40B4-BE49-F238E27FC236}">
                <a16:creationId xmlns:a16="http://schemas.microsoft.com/office/drawing/2014/main" id="{993F0280-A489-5AC6-57A5-CC19C8C69693}"/>
              </a:ext>
            </a:extLst>
          </p:cNvPr>
          <p:cNvSpPr txBox="1"/>
          <p:nvPr/>
        </p:nvSpPr>
        <p:spPr>
          <a:xfrm>
            <a:off x="1814009" y="2960246"/>
            <a:ext cx="274434" cy="369332"/>
          </a:xfrm>
          <a:prstGeom prst="rect">
            <a:avLst/>
          </a:prstGeom>
          <a:noFill/>
        </p:spPr>
        <p:txBody>
          <a:bodyPr wrap="none" rtlCol="0">
            <a:spAutoFit/>
          </a:bodyPr>
          <a:lstStyle/>
          <a:p>
            <a:r>
              <a:rPr lang="pt-BR" b="1" dirty="0"/>
              <a:t>s</a:t>
            </a:r>
          </a:p>
        </p:txBody>
      </p:sp>
      <p:sp>
        <p:nvSpPr>
          <p:cNvPr id="56" name="CaixaDeTexto 55">
            <a:extLst>
              <a:ext uri="{FF2B5EF4-FFF2-40B4-BE49-F238E27FC236}">
                <a16:creationId xmlns:a16="http://schemas.microsoft.com/office/drawing/2014/main" id="{F2AB165E-F3A4-3B38-D424-9FBCEAE0484E}"/>
              </a:ext>
            </a:extLst>
          </p:cNvPr>
          <p:cNvSpPr txBox="1"/>
          <p:nvPr/>
        </p:nvSpPr>
        <p:spPr>
          <a:xfrm>
            <a:off x="3010768" y="2960246"/>
            <a:ext cx="308098" cy="369332"/>
          </a:xfrm>
          <a:prstGeom prst="rect">
            <a:avLst/>
          </a:prstGeom>
          <a:noFill/>
        </p:spPr>
        <p:txBody>
          <a:bodyPr wrap="none" rtlCol="0">
            <a:spAutoFit/>
          </a:bodyPr>
          <a:lstStyle/>
          <a:p>
            <a:r>
              <a:rPr lang="pt-BR" b="1" dirty="0"/>
              <a:t>n</a:t>
            </a:r>
          </a:p>
        </p:txBody>
      </p:sp>
      <p:sp>
        <p:nvSpPr>
          <p:cNvPr id="57" name="CaixaDeTexto 56">
            <a:extLst>
              <a:ext uri="{FF2B5EF4-FFF2-40B4-BE49-F238E27FC236}">
                <a16:creationId xmlns:a16="http://schemas.microsoft.com/office/drawing/2014/main" id="{61215E3E-ECE4-E170-B8CA-16253E1ADAA9}"/>
              </a:ext>
            </a:extLst>
          </p:cNvPr>
          <p:cNvSpPr txBox="1"/>
          <p:nvPr/>
        </p:nvSpPr>
        <p:spPr>
          <a:xfrm>
            <a:off x="2736334" y="4038619"/>
            <a:ext cx="274434" cy="369332"/>
          </a:xfrm>
          <a:prstGeom prst="rect">
            <a:avLst/>
          </a:prstGeom>
          <a:noFill/>
        </p:spPr>
        <p:txBody>
          <a:bodyPr wrap="none" rtlCol="0">
            <a:spAutoFit/>
          </a:bodyPr>
          <a:lstStyle/>
          <a:p>
            <a:r>
              <a:rPr lang="pt-BR" b="1" dirty="0"/>
              <a:t>s</a:t>
            </a:r>
          </a:p>
        </p:txBody>
      </p:sp>
      <p:sp>
        <p:nvSpPr>
          <p:cNvPr id="58" name="CaixaDeTexto 57">
            <a:extLst>
              <a:ext uri="{FF2B5EF4-FFF2-40B4-BE49-F238E27FC236}">
                <a16:creationId xmlns:a16="http://schemas.microsoft.com/office/drawing/2014/main" id="{75CE2DBA-12E6-7A30-22C3-39E24F001B12}"/>
              </a:ext>
            </a:extLst>
          </p:cNvPr>
          <p:cNvSpPr txBox="1"/>
          <p:nvPr/>
        </p:nvSpPr>
        <p:spPr>
          <a:xfrm>
            <a:off x="3933093" y="4038619"/>
            <a:ext cx="308098" cy="369332"/>
          </a:xfrm>
          <a:prstGeom prst="rect">
            <a:avLst/>
          </a:prstGeom>
          <a:noFill/>
        </p:spPr>
        <p:txBody>
          <a:bodyPr wrap="none" rtlCol="0">
            <a:spAutoFit/>
          </a:bodyPr>
          <a:lstStyle/>
          <a:p>
            <a:r>
              <a:rPr lang="pt-BR" b="1" dirty="0"/>
              <a:t>n</a:t>
            </a:r>
          </a:p>
        </p:txBody>
      </p:sp>
      <p:grpSp>
        <p:nvGrpSpPr>
          <p:cNvPr id="63" name="Agrupar 62">
            <a:extLst>
              <a:ext uri="{FF2B5EF4-FFF2-40B4-BE49-F238E27FC236}">
                <a16:creationId xmlns:a16="http://schemas.microsoft.com/office/drawing/2014/main" id="{E516E001-56BA-E573-D72B-B03189F5F049}"/>
              </a:ext>
            </a:extLst>
          </p:cNvPr>
          <p:cNvGrpSpPr/>
          <p:nvPr/>
        </p:nvGrpSpPr>
        <p:grpSpPr>
          <a:xfrm>
            <a:off x="6884021" y="2427200"/>
            <a:ext cx="3936363" cy="2649666"/>
            <a:chOff x="6884021" y="2595646"/>
            <a:chExt cx="3936363" cy="2649666"/>
          </a:xfrm>
        </p:grpSpPr>
        <mc:AlternateContent xmlns:mc="http://schemas.openxmlformats.org/markup-compatibility/2006" xmlns:a14="http://schemas.microsoft.com/office/drawing/2010/main">
          <mc:Choice Requires="a14">
            <p:sp>
              <p:nvSpPr>
                <p:cNvPr id="42" name="Retângulo: Cantos Arredondados 41">
                  <a:extLst>
                    <a:ext uri="{FF2B5EF4-FFF2-40B4-BE49-F238E27FC236}">
                      <a16:creationId xmlns:a16="http://schemas.microsoft.com/office/drawing/2014/main" id="{7F0222FC-C4BC-32D3-F2C6-E33D26E1778F}"/>
                    </a:ext>
                  </a:extLst>
                </p:cNvPr>
                <p:cNvSpPr/>
                <p:nvPr/>
              </p:nvSpPr>
              <p:spPr>
                <a:xfrm>
                  <a:off x="7082921" y="2595646"/>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42" name="Retângulo: Cantos Arredondados 41">
                  <a:extLst>
                    <a:ext uri="{FF2B5EF4-FFF2-40B4-BE49-F238E27FC236}">
                      <a16:creationId xmlns:a16="http://schemas.microsoft.com/office/drawing/2014/main" id="{7F0222FC-C4BC-32D3-F2C6-E33D26E1778F}"/>
                    </a:ext>
                  </a:extLst>
                </p:cNvPr>
                <p:cNvSpPr>
                  <a:spLocks noRot="1" noChangeAspect="1" noMove="1" noResize="1" noEditPoints="1" noAdjustHandles="1" noChangeArrowheads="1" noChangeShapeType="1" noTextEdit="1"/>
                </p:cNvSpPr>
                <p:nvPr/>
              </p:nvSpPr>
              <p:spPr>
                <a:xfrm>
                  <a:off x="7082921" y="2595646"/>
                  <a:ext cx="216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3" name="Retângulo: Cantos Arredondados 42">
                  <a:extLst>
                    <a:ext uri="{FF2B5EF4-FFF2-40B4-BE49-F238E27FC236}">
                      <a16:creationId xmlns:a16="http://schemas.microsoft.com/office/drawing/2014/main" id="{9487BEA0-C946-7C57-308A-109ECE845938}"/>
                    </a:ext>
                  </a:extLst>
                </p:cNvPr>
                <p:cNvSpPr/>
                <p:nvPr/>
              </p:nvSpPr>
              <p:spPr>
                <a:xfrm>
                  <a:off x="6884021" y="3667209"/>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43" name="Retângulo: Cantos Arredondados 42">
                  <a:extLst>
                    <a:ext uri="{FF2B5EF4-FFF2-40B4-BE49-F238E27FC236}">
                      <a16:creationId xmlns:a16="http://schemas.microsoft.com/office/drawing/2014/main" id="{9487BEA0-C946-7C57-308A-109ECE845938}"/>
                    </a:ext>
                  </a:extLst>
                </p:cNvPr>
                <p:cNvSpPr>
                  <a:spLocks noRot="1" noChangeAspect="1" noMove="1" noResize="1" noEditPoints="1" noAdjustHandles="1" noChangeArrowheads="1" noChangeShapeType="1" noTextEdit="1"/>
                </p:cNvSpPr>
                <p:nvPr/>
              </p:nvSpPr>
              <p:spPr>
                <a:xfrm>
                  <a:off x="6884021" y="3667209"/>
                  <a:ext cx="720000" cy="499730"/>
                </a:xfrm>
                <a:prstGeom prst="roundRect">
                  <a:avLst/>
                </a:prstGeom>
                <a:blipFill>
                  <a:blip r:embed="rId10"/>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Retângulo: Cantos Arredondados 43">
                  <a:extLst>
                    <a:ext uri="{FF2B5EF4-FFF2-40B4-BE49-F238E27FC236}">
                      <a16:creationId xmlns:a16="http://schemas.microsoft.com/office/drawing/2014/main" id="{20444365-37BA-CC23-F730-69409E44A8AD}"/>
                    </a:ext>
                  </a:extLst>
                </p:cNvPr>
                <p:cNvSpPr/>
                <p:nvPr/>
              </p:nvSpPr>
              <p:spPr>
                <a:xfrm>
                  <a:off x="8342921" y="3667209"/>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44" name="Retângulo: Cantos Arredondados 43">
                  <a:extLst>
                    <a:ext uri="{FF2B5EF4-FFF2-40B4-BE49-F238E27FC236}">
                      <a16:creationId xmlns:a16="http://schemas.microsoft.com/office/drawing/2014/main" id="{20444365-37BA-CC23-F730-69409E44A8AD}"/>
                    </a:ext>
                  </a:extLst>
                </p:cNvPr>
                <p:cNvSpPr>
                  <a:spLocks noRot="1" noChangeAspect="1" noMove="1" noResize="1" noEditPoints="1" noAdjustHandles="1" noChangeArrowheads="1" noChangeShapeType="1" noTextEdit="1"/>
                </p:cNvSpPr>
                <p:nvPr/>
              </p:nvSpPr>
              <p:spPr>
                <a:xfrm>
                  <a:off x="8342921" y="3667209"/>
                  <a:ext cx="1440000" cy="499730"/>
                </a:xfrm>
                <a:prstGeom prst="roundRect">
                  <a:avLst/>
                </a:prstGeom>
                <a:blipFill>
                  <a:blip r:embed="rId11"/>
                  <a:stretch>
                    <a:fillRect/>
                  </a:stretch>
                </a:blipFill>
              </p:spPr>
              <p:txBody>
                <a:bodyPr/>
                <a:lstStyle/>
                <a:p>
                  <a:r>
                    <a:rPr lang="pt-BR">
                      <a:noFill/>
                    </a:rPr>
                    <a:t> </a:t>
                  </a:r>
                </a:p>
              </p:txBody>
            </p:sp>
          </mc:Fallback>
        </mc:AlternateContent>
        <p:cxnSp>
          <p:nvCxnSpPr>
            <p:cNvPr id="45" name="Conector de Seta Reta 44">
              <a:extLst>
                <a:ext uri="{FF2B5EF4-FFF2-40B4-BE49-F238E27FC236}">
                  <a16:creationId xmlns:a16="http://schemas.microsoft.com/office/drawing/2014/main" id="{63712645-0AEC-C6B7-BCB6-6DB2AD8F06AC}"/>
                </a:ext>
              </a:extLst>
            </p:cNvPr>
            <p:cNvCxnSpPr>
              <a:cxnSpLocks/>
              <a:stCxn id="42" idx="2"/>
              <a:endCxn id="43" idx="0"/>
            </p:cNvCxnSpPr>
            <p:nvPr/>
          </p:nvCxnSpPr>
          <p:spPr>
            <a:xfrm flipH="1">
              <a:off x="7244021" y="3095376"/>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Conector de Seta Reta 45">
              <a:extLst>
                <a:ext uri="{FF2B5EF4-FFF2-40B4-BE49-F238E27FC236}">
                  <a16:creationId xmlns:a16="http://schemas.microsoft.com/office/drawing/2014/main" id="{ADC95B34-9C1D-78C6-31A4-D41FE9F84B40}"/>
                </a:ext>
              </a:extLst>
            </p:cNvPr>
            <p:cNvCxnSpPr>
              <a:cxnSpLocks/>
              <a:stCxn id="42" idx="2"/>
              <a:endCxn id="44" idx="0"/>
            </p:cNvCxnSpPr>
            <p:nvPr/>
          </p:nvCxnSpPr>
          <p:spPr>
            <a:xfrm>
              <a:off x="8162921" y="3095376"/>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CaixaDeTexto 46">
              <a:extLst>
                <a:ext uri="{FF2B5EF4-FFF2-40B4-BE49-F238E27FC236}">
                  <a16:creationId xmlns:a16="http://schemas.microsoft.com/office/drawing/2014/main" id="{0AD12EC7-84D7-208F-A498-CEFE3746626C}"/>
                </a:ext>
              </a:extLst>
            </p:cNvPr>
            <p:cNvSpPr txBox="1"/>
            <p:nvPr/>
          </p:nvSpPr>
          <p:spPr>
            <a:xfrm>
              <a:off x="9782921" y="3732408"/>
              <a:ext cx="1037463" cy="369332"/>
            </a:xfrm>
            <a:prstGeom prst="rect">
              <a:avLst/>
            </a:prstGeom>
            <a:noFill/>
          </p:spPr>
          <p:txBody>
            <a:bodyPr wrap="none" rtlCol="0">
              <a:spAutoFit/>
            </a:bodyPr>
            <a:lstStyle/>
            <a:p>
              <a:r>
                <a:rPr lang="pt-BR" dirty="0"/>
                <a:t>S = 14,08</a:t>
              </a:r>
            </a:p>
          </p:txBody>
        </p:sp>
        <p:cxnSp>
          <p:nvCxnSpPr>
            <p:cNvPr id="48" name="Conector de Seta Reta 47">
              <a:extLst>
                <a:ext uri="{FF2B5EF4-FFF2-40B4-BE49-F238E27FC236}">
                  <a16:creationId xmlns:a16="http://schemas.microsoft.com/office/drawing/2014/main" id="{54F94F08-68C8-7D16-AD1A-4111CBCDD04E}"/>
                </a:ext>
              </a:extLst>
            </p:cNvPr>
            <p:cNvCxnSpPr>
              <a:cxnSpLocks/>
            </p:cNvCxnSpPr>
            <p:nvPr/>
          </p:nvCxnSpPr>
          <p:spPr>
            <a:xfrm flipH="1">
              <a:off x="8144021" y="4166939"/>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Conector de Seta Reta 48">
              <a:extLst>
                <a:ext uri="{FF2B5EF4-FFF2-40B4-BE49-F238E27FC236}">
                  <a16:creationId xmlns:a16="http://schemas.microsoft.com/office/drawing/2014/main" id="{7B069B7E-E0B2-51D4-617C-1B7F7888C7FB}"/>
                </a:ext>
              </a:extLst>
            </p:cNvPr>
            <p:cNvCxnSpPr>
              <a:cxnSpLocks/>
            </p:cNvCxnSpPr>
            <p:nvPr/>
          </p:nvCxnSpPr>
          <p:spPr>
            <a:xfrm>
              <a:off x="9062921" y="4166939"/>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Retângulo: Cantos Arredondados 49">
                  <a:extLst>
                    <a:ext uri="{FF2B5EF4-FFF2-40B4-BE49-F238E27FC236}">
                      <a16:creationId xmlns:a16="http://schemas.microsoft.com/office/drawing/2014/main" id="{44344902-475A-775B-D2BA-0D744C08DEBD}"/>
                    </a:ext>
                  </a:extLst>
                </p:cNvPr>
                <p:cNvSpPr/>
                <p:nvPr/>
              </p:nvSpPr>
              <p:spPr>
                <a:xfrm>
                  <a:off x="7604021" y="4745582"/>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50" name="Retângulo: Cantos Arredondados 49">
                  <a:extLst>
                    <a:ext uri="{FF2B5EF4-FFF2-40B4-BE49-F238E27FC236}">
                      <a16:creationId xmlns:a16="http://schemas.microsoft.com/office/drawing/2014/main" id="{44344902-475A-775B-D2BA-0D744C08DEBD}"/>
                    </a:ext>
                  </a:extLst>
                </p:cNvPr>
                <p:cNvSpPr>
                  <a:spLocks noRot="1" noChangeAspect="1" noMove="1" noResize="1" noEditPoints="1" noAdjustHandles="1" noChangeArrowheads="1" noChangeShapeType="1" noTextEdit="1"/>
                </p:cNvSpPr>
                <p:nvPr/>
              </p:nvSpPr>
              <p:spPr>
                <a:xfrm>
                  <a:off x="7604021" y="4745582"/>
                  <a:ext cx="1080000" cy="499730"/>
                </a:xfrm>
                <a:prstGeom prst="roundRect">
                  <a:avLst/>
                </a:prstGeom>
                <a:blipFill>
                  <a:blip r:embed="rId1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1" name="Retângulo: Cantos Arredondados 50">
                  <a:extLst>
                    <a:ext uri="{FF2B5EF4-FFF2-40B4-BE49-F238E27FC236}">
                      <a16:creationId xmlns:a16="http://schemas.microsoft.com/office/drawing/2014/main" id="{74C45656-DD1A-62B7-280A-9B01EE46D0C3}"/>
                    </a:ext>
                  </a:extLst>
                </p:cNvPr>
                <p:cNvSpPr/>
                <p:nvPr/>
              </p:nvSpPr>
              <p:spPr>
                <a:xfrm>
                  <a:off x="9581652" y="4745582"/>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51" name="Retângulo: Cantos Arredondados 50">
                  <a:extLst>
                    <a:ext uri="{FF2B5EF4-FFF2-40B4-BE49-F238E27FC236}">
                      <a16:creationId xmlns:a16="http://schemas.microsoft.com/office/drawing/2014/main" id="{74C45656-DD1A-62B7-280A-9B01EE46D0C3}"/>
                    </a:ext>
                  </a:extLst>
                </p:cNvPr>
                <p:cNvSpPr>
                  <a:spLocks noRot="1" noChangeAspect="1" noMove="1" noResize="1" noEditPoints="1" noAdjustHandles="1" noChangeArrowheads="1" noChangeShapeType="1" noTextEdit="1"/>
                </p:cNvSpPr>
                <p:nvPr/>
              </p:nvSpPr>
              <p:spPr>
                <a:xfrm>
                  <a:off x="9581652" y="4745582"/>
                  <a:ext cx="720000" cy="499730"/>
                </a:xfrm>
                <a:prstGeom prst="roundRect">
                  <a:avLst/>
                </a:prstGeom>
                <a:blipFill>
                  <a:blip r:embed="rId13"/>
                  <a:stretch>
                    <a:fillRect/>
                  </a:stretch>
                </a:blipFill>
              </p:spPr>
              <p:txBody>
                <a:bodyPr/>
                <a:lstStyle/>
                <a:p>
                  <a:r>
                    <a:rPr lang="pt-BR">
                      <a:noFill/>
                    </a:rPr>
                    <a:t> </a:t>
                  </a:r>
                </a:p>
              </p:txBody>
            </p:sp>
          </mc:Fallback>
        </mc:AlternateContent>
        <p:sp>
          <p:nvSpPr>
            <p:cNvPr id="59" name="CaixaDeTexto 58">
              <a:extLst>
                <a:ext uri="{FF2B5EF4-FFF2-40B4-BE49-F238E27FC236}">
                  <a16:creationId xmlns:a16="http://schemas.microsoft.com/office/drawing/2014/main" id="{A0A6641E-779B-828F-0B23-1FDAA54C97DF}"/>
                </a:ext>
              </a:extLst>
            </p:cNvPr>
            <p:cNvSpPr txBox="1"/>
            <p:nvPr/>
          </p:nvSpPr>
          <p:spPr>
            <a:xfrm>
              <a:off x="7430889" y="3128692"/>
              <a:ext cx="274434" cy="369332"/>
            </a:xfrm>
            <a:prstGeom prst="rect">
              <a:avLst/>
            </a:prstGeom>
            <a:noFill/>
          </p:spPr>
          <p:txBody>
            <a:bodyPr wrap="none" rtlCol="0">
              <a:spAutoFit/>
            </a:bodyPr>
            <a:lstStyle/>
            <a:p>
              <a:r>
                <a:rPr lang="pt-BR" b="1" dirty="0"/>
                <a:t>s</a:t>
              </a:r>
            </a:p>
          </p:txBody>
        </p:sp>
        <p:sp>
          <p:nvSpPr>
            <p:cNvPr id="60" name="CaixaDeTexto 59">
              <a:extLst>
                <a:ext uri="{FF2B5EF4-FFF2-40B4-BE49-F238E27FC236}">
                  <a16:creationId xmlns:a16="http://schemas.microsoft.com/office/drawing/2014/main" id="{634FA937-8769-1240-6A20-0E8F9FBF51CF}"/>
                </a:ext>
              </a:extLst>
            </p:cNvPr>
            <p:cNvSpPr txBox="1"/>
            <p:nvPr/>
          </p:nvSpPr>
          <p:spPr>
            <a:xfrm>
              <a:off x="8627648" y="3128692"/>
              <a:ext cx="308098" cy="369332"/>
            </a:xfrm>
            <a:prstGeom prst="rect">
              <a:avLst/>
            </a:prstGeom>
            <a:noFill/>
          </p:spPr>
          <p:txBody>
            <a:bodyPr wrap="none" rtlCol="0">
              <a:spAutoFit/>
            </a:bodyPr>
            <a:lstStyle/>
            <a:p>
              <a:r>
                <a:rPr lang="pt-BR" b="1" dirty="0"/>
                <a:t>n</a:t>
              </a:r>
            </a:p>
          </p:txBody>
        </p:sp>
        <p:sp>
          <p:nvSpPr>
            <p:cNvPr id="61" name="CaixaDeTexto 60">
              <a:extLst>
                <a:ext uri="{FF2B5EF4-FFF2-40B4-BE49-F238E27FC236}">
                  <a16:creationId xmlns:a16="http://schemas.microsoft.com/office/drawing/2014/main" id="{EF015DB9-53DF-B879-BBCF-17065BA70C5D}"/>
                </a:ext>
              </a:extLst>
            </p:cNvPr>
            <p:cNvSpPr txBox="1"/>
            <p:nvPr/>
          </p:nvSpPr>
          <p:spPr>
            <a:xfrm>
              <a:off x="8326192" y="4207065"/>
              <a:ext cx="274434" cy="369332"/>
            </a:xfrm>
            <a:prstGeom prst="rect">
              <a:avLst/>
            </a:prstGeom>
            <a:noFill/>
          </p:spPr>
          <p:txBody>
            <a:bodyPr wrap="none" rtlCol="0">
              <a:spAutoFit/>
            </a:bodyPr>
            <a:lstStyle/>
            <a:p>
              <a:r>
                <a:rPr lang="pt-BR" b="1" dirty="0"/>
                <a:t>s</a:t>
              </a:r>
            </a:p>
          </p:txBody>
        </p:sp>
        <p:sp>
          <p:nvSpPr>
            <p:cNvPr id="62" name="CaixaDeTexto 61">
              <a:extLst>
                <a:ext uri="{FF2B5EF4-FFF2-40B4-BE49-F238E27FC236}">
                  <a16:creationId xmlns:a16="http://schemas.microsoft.com/office/drawing/2014/main" id="{7E6CADF2-2A87-FBDB-E403-244311E6F676}"/>
                </a:ext>
              </a:extLst>
            </p:cNvPr>
            <p:cNvSpPr txBox="1"/>
            <p:nvPr/>
          </p:nvSpPr>
          <p:spPr>
            <a:xfrm>
              <a:off x="9522951" y="4207065"/>
              <a:ext cx="308098" cy="369332"/>
            </a:xfrm>
            <a:prstGeom prst="rect">
              <a:avLst/>
            </a:prstGeom>
            <a:noFill/>
          </p:spPr>
          <p:txBody>
            <a:bodyPr wrap="none" rtlCol="0">
              <a:spAutoFit/>
            </a:bodyPr>
            <a:lstStyle/>
            <a:p>
              <a:r>
                <a:rPr lang="pt-BR" b="1" dirty="0"/>
                <a:t>n</a:t>
              </a:r>
            </a:p>
          </p:txBody>
        </p:sp>
      </p:grpSp>
    </p:spTree>
    <p:extLst>
      <p:ext uri="{BB962C8B-B14F-4D97-AF65-F5344CB8AC3E}">
        <p14:creationId xmlns:p14="http://schemas.microsoft.com/office/powerpoint/2010/main" val="3650201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9761C-956D-6DEF-1558-AF79A0AB1360}"/>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5C81D45-0CD9-98F8-5C0A-D0A8607BD9FD}"/>
                  </a:ext>
                </a:extLst>
              </p:cNvPr>
              <p:cNvSpPr>
                <a:spLocks noGrp="1"/>
              </p:cNvSpPr>
              <p:nvPr>
                <p:ph idx="1"/>
              </p:nvPr>
            </p:nvSpPr>
            <p:spPr/>
            <p:txBody>
              <a:bodyPr>
                <a:normAutofit/>
              </a:bodyPr>
              <a:lstStyle/>
              <a:p>
                <a:r>
                  <a:rPr lang="pt-BR" sz="2000" dirty="0"/>
                  <a:t>Analisando o ganho da divisão:</a:t>
                </a: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=154,25 −1</m:t>
                      </m:r>
                      <m:r>
                        <a:rPr lang="pt-BR" sz="2000" b="0" i="1" smtClean="0">
                          <a:latin typeface="Cambria Math" panose="02040503050406030204" pitchFamily="18" charset="0"/>
                        </a:rPr>
                        <m:t>4,08−0</m:t>
                      </m:r>
                    </m:oMath>
                  </m:oMathPara>
                </a14:m>
                <a:endParaRPr lang="pt-BR" sz="2000" i="1" dirty="0">
                  <a:latin typeface="Cambria Math" panose="02040503050406030204" pitchFamily="18" charset="0"/>
                </a:endParaRPr>
              </a:p>
              <a:p>
                <a:pPr marL="0" indent="0">
                  <a:lnSpc>
                    <a:spcPct val="160000"/>
                  </a:lnSpc>
                  <a:buNone/>
                </a:pPr>
                <a14:m>
                  <m:oMathPara xmlns:m="http://schemas.openxmlformats.org/officeDocument/2006/math">
                    <m:oMathParaPr>
                      <m:jc m:val="centerGroup"/>
                    </m:oMathParaPr>
                    <m:oMath xmlns:m="http://schemas.openxmlformats.org/officeDocument/2006/math">
                      <m:r>
                        <a:rPr lang="pt-BR" sz="2000" i="1">
                          <a:latin typeface="Cambria Math" panose="02040503050406030204" pitchFamily="18" charset="0"/>
                        </a:rPr>
                        <m:t>𝐺</m:t>
                      </m:r>
                      <m:r>
                        <a:rPr lang="pt-BR" sz="2000" i="1">
                          <a:latin typeface="Cambria Math" panose="02040503050406030204" pitchFamily="18" charset="0"/>
                        </a:rPr>
                        <m:t>=140,17 </m:t>
                      </m:r>
                    </m:oMath>
                  </m:oMathPara>
                </a14:m>
                <a:endParaRPr lang="pt-BR" sz="2000" dirty="0"/>
              </a:p>
              <a:p>
                <a:r>
                  <a:rPr lang="pt-BR" sz="2000" dirty="0"/>
                  <a:t>Podemos manter a divisão, uma vez que 140,17 &gt; 0.</a:t>
                </a:r>
              </a:p>
              <a:p>
                <a:endParaRPr lang="pt-BR" sz="2000" dirty="0"/>
              </a:p>
              <a:p>
                <a:endParaRPr lang="pt-BR" sz="2000" dirty="0"/>
              </a:p>
              <a:p>
                <a:r>
                  <a:rPr lang="pt-BR" sz="2000" dirty="0"/>
                  <a:t>E se </a:t>
                </a:r>
                <a14:m>
                  <m:oMath xmlns:m="http://schemas.openxmlformats.org/officeDocument/2006/math">
                    <m:r>
                      <m:rPr>
                        <m:sty m:val="p"/>
                      </m:rPr>
                      <a:rPr lang="el-GR" sz="2000" i="1">
                        <a:latin typeface="Cambria Math" panose="02040503050406030204" pitchFamily="18" charset="0"/>
                      </a:rPr>
                      <m:t>γ</m:t>
                    </m:r>
                    <m:r>
                      <a:rPr lang="pt-BR" sz="2000" i="1">
                        <a:latin typeface="Cambria Math" panose="02040503050406030204" pitchFamily="18" charset="0"/>
                      </a:rPr>
                      <m:t>=</m:t>
                    </m:r>
                    <m:r>
                      <a:rPr lang="pt-BR" sz="2000" b="0" i="1" smtClean="0">
                        <a:latin typeface="Cambria Math" panose="02040503050406030204" pitchFamily="18" charset="0"/>
                      </a:rPr>
                      <m:t>150</m:t>
                    </m:r>
                  </m:oMath>
                </a14:m>
                <a:r>
                  <a:rPr lang="pt-BR" sz="2000" dirty="0"/>
                  <a:t>? Nesse caso, o ganho seria negativo e nós não realizaríamos a divisão, o que significa que faríamos </a:t>
                </a:r>
                <a:r>
                  <a:rPr lang="pt-BR" sz="2000" b="1" dirty="0">
                    <a:solidFill>
                      <a:srgbClr val="FF0000"/>
                    </a:solidFill>
                  </a:rPr>
                  <a:t>uma poda </a:t>
                </a:r>
                <a:r>
                  <a:rPr lang="pt-BR" sz="2000" dirty="0"/>
                  <a:t>na árvore. </a:t>
                </a:r>
              </a:p>
            </p:txBody>
          </p:sp>
        </mc:Choice>
        <mc:Fallback xmlns="">
          <p:sp>
            <p:nvSpPr>
              <p:cNvPr id="3" name="Espaço Reservado para Conteúdo 2">
                <a:extLst>
                  <a:ext uri="{FF2B5EF4-FFF2-40B4-BE49-F238E27FC236}">
                    <a16:creationId xmlns:a16="http://schemas.microsoft.com/office/drawing/2014/main" id="{65C81D45-0CD9-98F8-5C0A-D0A8607BD9FD}"/>
                  </a:ext>
                </a:extLst>
              </p:cNvPr>
              <p:cNvSpPr>
                <a:spLocks noGrp="1" noRot="1" noChangeAspect="1" noMove="1" noResize="1" noEditPoints="1" noAdjustHandles="1" noChangeArrowheads="1" noChangeShapeType="1" noTextEdit="1"/>
              </p:cNvSpPr>
              <p:nvPr>
                <p:ph idx="1"/>
              </p:nvPr>
            </p:nvSpPr>
            <p:spPr>
              <a:blipFill>
                <a:blip r:embed="rId2"/>
                <a:stretch>
                  <a:fillRect l="-522" t="-1401"/>
                </a:stretch>
              </a:blipFill>
            </p:spPr>
            <p:txBody>
              <a:bodyPr/>
              <a:lstStyle/>
              <a:p>
                <a:r>
                  <a:rPr lang="pt-BR">
                    <a:noFill/>
                  </a:rPr>
                  <a:t> </a:t>
                </a:r>
              </a:p>
            </p:txBody>
          </p:sp>
        </mc:Fallback>
      </mc:AlternateContent>
    </p:spTree>
    <p:extLst>
      <p:ext uri="{BB962C8B-B14F-4D97-AF65-F5344CB8AC3E}">
        <p14:creationId xmlns:p14="http://schemas.microsoft.com/office/powerpoint/2010/main" val="34967072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DFE793-3894-936E-D87F-80E10550319A}"/>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01406AF-48A4-A518-437A-C0671F1B866F}"/>
                  </a:ext>
                </a:extLst>
              </p:cNvPr>
              <p:cNvSpPr>
                <a:spLocks noGrp="1"/>
              </p:cNvSpPr>
              <p:nvPr>
                <p:ph idx="1"/>
              </p:nvPr>
            </p:nvSpPr>
            <p:spPr>
              <a:xfrm>
                <a:off x="6096000" y="1825625"/>
                <a:ext cx="5257800" cy="4351338"/>
              </a:xfrm>
            </p:spPr>
            <p:txBody>
              <a:bodyPr>
                <a:normAutofit/>
              </a:bodyPr>
              <a:lstStyle/>
              <a:p>
                <a:pPr marL="0" indent="0">
                  <a:buNone/>
                </a:pPr>
                <a:r>
                  <a:rPr lang="pt-BR" sz="2000" b="1" dirty="0"/>
                  <a:t>6) </a:t>
                </a:r>
                <a:r>
                  <a:rPr lang="pt-BR" sz="2000" dirty="0"/>
                  <a:t>Após finalizar as divisões, calcula-se os valores de saída dos nós folhas, também chamados de pesos (</a:t>
                </a:r>
                <a14:m>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oMath>
                </a14:m>
                <a:r>
                  <a:rPr lang="pt-BR" sz="2000" dirty="0"/>
                  <a:t>).</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𝑗</m:t>
                          </m:r>
                        </m:sub>
                      </m:sSub>
                      <m:r>
                        <a:rPr lang="pt-BR" sz="2000" b="1">
                          <a:latin typeface="Cambria Math" panose="02040503050406030204" pitchFamily="18" charset="0"/>
                        </a:rPr>
                        <m:t>= </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num>
                        <m:den>
                          <m:d>
                            <m:dPr>
                              <m:begChr m:val="|"/>
                              <m:endChr m:val="|"/>
                              <m:ctrlPr>
                                <a:rPr lang="pt-BR" sz="2000" i="1">
                                  <a:latin typeface="Cambria Math" panose="02040503050406030204" pitchFamily="18" charset="0"/>
                                </a:rPr>
                              </m:ctrlPr>
                            </m:dPr>
                            <m:e>
                              <m:r>
                                <a:rPr lang="pt-BR" sz="2000" i="1">
                                  <a:latin typeface="Cambria Math" panose="02040503050406030204" pitchFamily="18" charset="0"/>
                                </a:rPr>
                                <m:t>𝑟</m:t>
                              </m:r>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oMath>
                  </m:oMathPara>
                </a14:m>
                <a:endParaRPr lang="pt-BR" sz="2000" dirty="0"/>
              </a:p>
              <a:p>
                <a:pPr marL="0" indent="0">
                  <a:buNone/>
                </a:pPr>
                <a:endParaRPr lang="pt-BR" sz="2000" dirty="0"/>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1</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b="0" i="1" smtClean="0">
                            <a:latin typeface="Cambria Math" panose="02040503050406030204" pitchFamily="18" charset="0"/>
                          </a:rPr>
                          <m:t>−10,5</m:t>
                        </m:r>
                      </m:num>
                      <m:den>
                        <m:r>
                          <a:rPr lang="pt-BR" sz="2000" b="0" i="1" smtClean="0">
                            <a:latin typeface="Cambria Math" panose="02040503050406030204" pitchFamily="18" charset="0"/>
                          </a:rPr>
                          <m:t>1+</m:t>
                        </m:r>
                        <m:r>
                          <a:rPr lang="pt-BR" sz="2000" b="0" i="1" smtClean="0">
                            <a:solidFill>
                              <a:srgbClr val="FF0000"/>
                            </a:solidFill>
                            <a:latin typeface="Cambria Math" panose="02040503050406030204" pitchFamily="18" charset="0"/>
                          </a:rPr>
                          <m:t>0</m:t>
                        </m:r>
                      </m:den>
                    </m:f>
                    <m:r>
                      <a:rPr lang="pt-BR" sz="2000" b="0" i="1" smtClean="0">
                        <a:solidFill>
                          <a:schemeClr val="tx1"/>
                        </a:solidFill>
                        <a:latin typeface="Cambria Math" panose="02040503050406030204" pitchFamily="18" charset="0"/>
                      </a:rPr>
                      <m:t>=−10,5</m:t>
                    </m:r>
                  </m:oMath>
                </a14:m>
                <a:endParaRPr lang="pt-BR" sz="2000" dirty="0">
                  <a:solidFill>
                    <a:schemeClr val="tx1"/>
                  </a:solidFill>
                </a:endParaRPr>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2</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b="0" i="1" smtClean="0">
                            <a:latin typeface="Cambria Math" panose="02040503050406030204" pitchFamily="18" charset="0"/>
                          </a:rPr>
                          <m:t>6,5+7,5</m:t>
                        </m:r>
                      </m:num>
                      <m:den>
                        <m:r>
                          <a:rPr lang="pt-BR" sz="2000" b="0" i="1" smtClean="0">
                            <a:latin typeface="Cambria Math" panose="02040503050406030204" pitchFamily="18" charset="0"/>
                          </a:rPr>
                          <m:t>2</m:t>
                        </m:r>
                        <m:r>
                          <a:rPr lang="pt-BR" sz="2000" i="1">
                            <a:latin typeface="Cambria Math" panose="02040503050406030204" pitchFamily="18" charset="0"/>
                          </a:rPr>
                          <m:t>+</m:t>
                        </m:r>
                        <m:r>
                          <a:rPr lang="pt-BR" sz="2000" i="1">
                            <a:solidFill>
                              <a:srgbClr val="FF0000"/>
                            </a:solidFill>
                            <a:latin typeface="Cambria Math" panose="02040503050406030204" pitchFamily="18" charset="0"/>
                          </a:rPr>
                          <m:t>0</m:t>
                        </m:r>
                      </m:den>
                    </m:f>
                    <m:r>
                      <a:rPr lang="pt-BR" sz="2000" i="1">
                        <a:latin typeface="Cambria Math" panose="02040503050406030204" pitchFamily="18" charset="0"/>
                      </a:rPr>
                      <m:t>=</m:t>
                    </m:r>
                    <m:r>
                      <a:rPr lang="pt-BR" sz="2000" b="0" i="1" smtClean="0">
                        <a:latin typeface="Cambria Math" panose="02040503050406030204" pitchFamily="18" charset="0"/>
                      </a:rPr>
                      <m:t>7</m:t>
                    </m:r>
                  </m:oMath>
                </a14:m>
                <a:endParaRPr lang="pt-BR" sz="2000" dirty="0"/>
              </a:p>
              <a:p>
                <a:pPr marL="0" indent="0">
                  <a:buNone/>
                </a:pPr>
                <a14:m>
                  <m:oMath xmlns:m="http://schemas.openxmlformats.org/officeDocument/2006/math">
                    <m:sSub>
                      <m:sSubPr>
                        <m:ctrlPr>
                          <a:rPr lang="pt-BR" sz="2000" i="1">
                            <a:latin typeface="Cambria Math" panose="02040503050406030204" pitchFamily="18" charset="0"/>
                          </a:rPr>
                        </m:ctrlPr>
                      </m:sSubPr>
                      <m:e>
                        <m:r>
                          <a:rPr lang="pt-BR" sz="2000" b="0" i="1" smtClean="0">
                            <a:latin typeface="Cambria Math" panose="02040503050406030204" pitchFamily="18" charset="0"/>
                          </a:rPr>
                          <m:t>𝑤</m:t>
                        </m:r>
                      </m:e>
                      <m:sub>
                        <m:r>
                          <a:rPr lang="pt-BR" sz="2000" b="0" i="1" smtClean="0">
                            <a:latin typeface="Cambria Math" panose="02040503050406030204" pitchFamily="18" charset="0"/>
                          </a:rPr>
                          <m:t>3</m:t>
                        </m:r>
                      </m:sub>
                    </m:sSub>
                  </m:oMath>
                </a14:m>
                <a:r>
                  <a:rPr lang="pt-BR" sz="2000" dirty="0"/>
                  <a:t>= </a:t>
                </a:r>
                <a14:m>
                  <m:oMath xmlns:m="http://schemas.openxmlformats.org/officeDocument/2006/math">
                    <m:f>
                      <m:fPr>
                        <m:ctrlPr>
                          <a:rPr lang="pt-BR" sz="2000" i="1">
                            <a:latin typeface="Cambria Math" panose="02040503050406030204" pitchFamily="18" charset="0"/>
                          </a:rPr>
                        </m:ctrlPr>
                      </m:fPr>
                      <m:num>
                        <m:r>
                          <a:rPr lang="pt-BR" sz="2000" i="1">
                            <a:latin typeface="Cambria Math" panose="02040503050406030204" pitchFamily="18" charset="0"/>
                          </a:rPr>
                          <m:t>−</m:t>
                        </m:r>
                        <m:r>
                          <a:rPr lang="pt-BR" sz="2000" b="0" i="1" smtClean="0">
                            <a:latin typeface="Cambria Math" panose="02040503050406030204" pitchFamily="18" charset="0"/>
                          </a:rPr>
                          <m:t>7</m:t>
                        </m:r>
                        <m:r>
                          <a:rPr lang="pt-BR" sz="2000" i="1">
                            <a:latin typeface="Cambria Math" panose="02040503050406030204" pitchFamily="18" charset="0"/>
                          </a:rPr>
                          <m:t>,5</m:t>
                        </m:r>
                      </m:num>
                      <m:den>
                        <m:r>
                          <a:rPr lang="pt-BR" sz="2000" i="1">
                            <a:latin typeface="Cambria Math" panose="02040503050406030204" pitchFamily="18" charset="0"/>
                          </a:rPr>
                          <m:t>1+</m:t>
                        </m:r>
                        <m:r>
                          <a:rPr lang="pt-BR" sz="2000" i="1">
                            <a:solidFill>
                              <a:srgbClr val="FF0000"/>
                            </a:solidFill>
                            <a:latin typeface="Cambria Math" panose="02040503050406030204" pitchFamily="18" charset="0"/>
                          </a:rPr>
                          <m:t>0</m:t>
                        </m:r>
                      </m:den>
                    </m:f>
                    <m:r>
                      <a:rPr lang="pt-BR" sz="2000" i="1">
                        <a:latin typeface="Cambria Math" panose="02040503050406030204" pitchFamily="18" charset="0"/>
                      </a:rPr>
                      <m:t>=−</m:t>
                    </m:r>
                    <m:r>
                      <a:rPr lang="pt-BR" sz="2000" b="0" i="1" smtClean="0">
                        <a:latin typeface="Cambria Math" panose="02040503050406030204" pitchFamily="18" charset="0"/>
                      </a:rPr>
                      <m:t>7</m:t>
                    </m:r>
                    <m:r>
                      <a:rPr lang="pt-BR" sz="2000" i="1">
                        <a:latin typeface="Cambria Math" panose="02040503050406030204" pitchFamily="18" charset="0"/>
                      </a:rPr>
                      <m:t>,5</m:t>
                    </m:r>
                  </m:oMath>
                </a14:m>
                <a:endParaRPr lang="pt-BR" sz="2000" dirty="0"/>
              </a:p>
              <a:p>
                <a:pPr marL="0" indent="0">
                  <a:buNone/>
                </a:pPr>
                <a:endParaRPr lang="pt-BR" sz="20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F01406AF-48A4-A518-437A-C0671F1B866F}"/>
                  </a:ext>
                </a:extLst>
              </p:cNvPr>
              <p:cNvSpPr>
                <a:spLocks noGrp="1" noRot="1" noChangeAspect="1" noMove="1" noResize="1" noEditPoints="1" noAdjustHandles="1" noChangeArrowheads="1" noChangeShapeType="1" noTextEdit="1"/>
              </p:cNvSpPr>
              <p:nvPr>
                <p:ph idx="1"/>
              </p:nvPr>
            </p:nvSpPr>
            <p:spPr>
              <a:xfrm>
                <a:off x="6096000" y="1825625"/>
                <a:ext cx="5257800" cy="4351338"/>
              </a:xfrm>
              <a:blipFill>
                <a:blip r:embed="rId2"/>
                <a:stretch>
                  <a:fillRect l="-1159" t="-1401" r="-1390"/>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E252014D-DB19-E407-B6F3-750C73CFA0F5}"/>
              </a:ext>
            </a:extLst>
          </p:cNvPr>
          <p:cNvGrpSpPr/>
          <p:nvPr/>
        </p:nvGrpSpPr>
        <p:grpSpPr>
          <a:xfrm>
            <a:off x="1427352" y="2543132"/>
            <a:ext cx="3764083" cy="2988220"/>
            <a:chOff x="1427352" y="2543132"/>
            <a:chExt cx="3764083" cy="2988220"/>
          </a:xfrm>
        </p:grpSpPr>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35DE42AD-1C22-1752-F5DF-93246AB8BFDE}"/>
                    </a:ext>
                  </a:extLst>
                </p:cNvPr>
                <p:cNvSpPr txBox="1"/>
                <p:nvPr/>
              </p:nvSpPr>
              <p:spPr>
                <a:xfrm>
                  <a:off x="1427352" y="4109935"/>
                  <a:ext cx="1117738" cy="338554"/>
                </a:xfrm>
                <a:prstGeom prst="rect">
                  <a:avLst/>
                </a:prstGeom>
                <a:noFill/>
              </p:spPr>
              <p:txBody>
                <a:bodyPr wrap="square">
                  <a:spAutoFit/>
                </a:bodyPr>
                <a:lstStyle/>
                <a:p>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𝑤</m:t>
                          </m:r>
                        </m:e>
                        <m:sub>
                          <m:r>
                            <a:rPr lang="pt-BR" sz="1600" i="1">
                              <a:latin typeface="Cambria Math" panose="02040503050406030204" pitchFamily="18" charset="0"/>
                            </a:rPr>
                            <m:t>1</m:t>
                          </m:r>
                        </m:sub>
                      </m:sSub>
                    </m:oMath>
                  </a14:m>
                  <a:r>
                    <a:rPr lang="pt-BR" sz="1600" dirty="0"/>
                    <a:t>= </a:t>
                  </a:r>
                  <a14:m>
                    <m:oMath xmlns:m="http://schemas.openxmlformats.org/officeDocument/2006/math">
                      <m:r>
                        <a:rPr lang="pt-BR" sz="1600" b="0" i="1" smtClean="0">
                          <a:solidFill>
                            <a:schemeClr val="tx1"/>
                          </a:solidFill>
                          <a:latin typeface="Cambria Math" panose="02040503050406030204" pitchFamily="18" charset="0"/>
                        </a:rPr>
                        <m:t>−10,5</m:t>
                      </m:r>
                    </m:oMath>
                  </a14:m>
                  <a:endParaRPr lang="pt-BR" sz="1600" dirty="0"/>
                </a:p>
              </p:txBody>
            </p:sp>
          </mc:Choice>
          <mc:Fallback xmlns="">
            <p:sp>
              <p:nvSpPr>
                <p:cNvPr id="16" name="CaixaDeTexto 15">
                  <a:extLst>
                    <a:ext uri="{FF2B5EF4-FFF2-40B4-BE49-F238E27FC236}">
                      <a16:creationId xmlns:a16="http://schemas.microsoft.com/office/drawing/2014/main" id="{35DE42AD-1C22-1752-F5DF-93246AB8BFDE}"/>
                    </a:ext>
                  </a:extLst>
                </p:cNvPr>
                <p:cNvSpPr txBox="1">
                  <a:spLocks noRot="1" noChangeAspect="1" noMove="1" noResize="1" noEditPoints="1" noAdjustHandles="1" noChangeArrowheads="1" noChangeShapeType="1" noTextEdit="1"/>
                </p:cNvSpPr>
                <p:nvPr/>
              </p:nvSpPr>
              <p:spPr>
                <a:xfrm>
                  <a:off x="1427352" y="4109935"/>
                  <a:ext cx="1117738" cy="338554"/>
                </a:xfrm>
                <a:prstGeom prst="rect">
                  <a:avLst/>
                </a:prstGeom>
                <a:blipFill>
                  <a:blip r:embed="rId3"/>
                  <a:stretch>
                    <a:fillRect t="-5357" b="-214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ABC102BC-2FD6-FF77-8925-23356D4F58F9}"/>
                    </a:ext>
                  </a:extLst>
                </p:cNvPr>
                <p:cNvSpPr txBox="1"/>
                <p:nvPr/>
              </p:nvSpPr>
              <p:spPr>
                <a:xfrm>
                  <a:off x="2524503" y="5192798"/>
                  <a:ext cx="717487" cy="338554"/>
                </a:xfrm>
                <a:prstGeom prst="rect">
                  <a:avLst/>
                </a:prstGeom>
                <a:noFill/>
              </p:spPr>
              <p:txBody>
                <a:bodyPr wrap="square">
                  <a:spAutoFit/>
                </a:bodyPr>
                <a:lstStyle/>
                <a:p>
                  <a14:m>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𝑤</m:t>
                          </m:r>
                        </m:e>
                        <m:sub>
                          <m:r>
                            <a:rPr lang="pt-BR" sz="1600" b="0" i="1" smtClean="0">
                              <a:latin typeface="Cambria Math" panose="02040503050406030204" pitchFamily="18" charset="0"/>
                            </a:rPr>
                            <m:t>2</m:t>
                          </m:r>
                        </m:sub>
                      </m:sSub>
                    </m:oMath>
                  </a14:m>
                  <a:r>
                    <a:rPr lang="pt-BR" sz="1600" dirty="0"/>
                    <a:t>= </a:t>
                  </a:r>
                  <a14:m>
                    <m:oMath xmlns:m="http://schemas.openxmlformats.org/officeDocument/2006/math">
                      <m:r>
                        <a:rPr lang="pt-BR" sz="1600" b="0" i="1" smtClean="0">
                          <a:latin typeface="Cambria Math" panose="02040503050406030204" pitchFamily="18" charset="0"/>
                        </a:rPr>
                        <m:t>7</m:t>
                      </m:r>
                    </m:oMath>
                  </a14:m>
                  <a:endParaRPr lang="pt-BR" sz="1600" dirty="0"/>
                </a:p>
              </p:txBody>
            </p:sp>
          </mc:Choice>
          <mc:Fallback xmlns="">
            <p:sp>
              <p:nvSpPr>
                <p:cNvPr id="18" name="CaixaDeTexto 17">
                  <a:extLst>
                    <a:ext uri="{FF2B5EF4-FFF2-40B4-BE49-F238E27FC236}">
                      <a16:creationId xmlns:a16="http://schemas.microsoft.com/office/drawing/2014/main" id="{ABC102BC-2FD6-FF77-8925-23356D4F58F9}"/>
                    </a:ext>
                  </a:extLst>
                </p:cNvPr>
                <p:cNvSpPr txBox="1">
                  <a:spLocks noRot="1" noChangeAspect="1" noMove="1" noResize="1" noEditPoints="1" noAdjustHandles="1" noChangeArrowheads="1" noChangeShapeType="1" noTextEdit="1"/>
                </p:cNvSpPr>
                <p:nvPr/>
              </p:nvSpPr>
              <p:spPr>
                <a:xfrm>
                  <a:off x="2524503" y="5192798"/>
                  <a:ext cx="717487" cy="338554"/>
                </a:xfrm>
                <a:prstGeom prst="rect">
                  <a:avLst/>
                </a:prstGeom>
                <a:blipFill>
                  <a:blip r:embed="rId4"/>
                  <a:stretch>
                    <a:fillRect t="-5455" b="-2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0490E941-8C53-6529-0E9A-30D3B6A3CA2D}"/>
                    </a:ext>
                  </a:extLst>
                </p:cNvPr>
                <p:cNvSpPr txBox="1"/>
                <p:nvPr/>
              </p:nvSpPr>
              <p:spPr>
                <a:xfrm>
                  <a:off x="4176269" y="5192798"/>
                  <a:ext cx="1015166" cy="338554"/>
                </a:xfrm>
                <a:prstGeom prst="rect">
                  <a:avLst/>
                </a:prstGeom>
                <a:noFill/>
              </p:spPr>
              <p:txBody>
                <a:bodyPr wrap="square">
                  <a:spAutoFit/>
                </a:bodyPr>
                <a:lstStyle/>
                <a:p>
                  <a14:m>
                    <m:oMath xmlns:m="http://schemas.openxmlformats.org/officeDocument/2006/math">
                      <m:sSub>
                        <m:sSubPr>
                          <m:ctrlPr>
                            <a:rPr lang="pt-BR" sz="1600" i="1" smtClean="0">
                              <a:latin typeface="Cambria Math" panose="02040503050406030204" pitchFamily="18" charset="0"/>
                            </a:rPr>
                          </m:ctrlPr>
                        </m:sSubPr>
                        <m:e>
                          <m:r>
                            <a:rPr lang="pt-BR" sz="1600" i="1">
                              <a:latin typeface="Cambria Math" panose="02040503050406030204" pitchFamily="18" charset="0"/>
                            </a:rPr>
                            <m:t>𝑤</m:t>
                          </m:r>
                        </m:e>
                        <m:sub>
                          <m:r>
                            <a:rPr lang="pt-BR" sz="1600" b="0" i="1" smtClean="0">
                              <a:latin typeface="Cambria Math" panose="02040503050406030204" pitchFamily="18" charset="0"/>
                            </a:rPr>
                            <m:t>3</m:t>
                          </m:r>
                        </m:sub>
                      </m:sSub>
                    </m:oMath>
                  </a14:m>
                  <a:r>
                    <a:rPr lang="pt-BR" sz="1600" dirty="0"/>
                    <a:t>= </a:t>
                  </a:r>
                  <a14:m>
                    <m:oMath xmlns:m="http://schemas.openxmlformats.org/officeDocument/2006/math">
                      <m:r>
                        <a:rPr lang="pt-BR" sz="1600" b="0" i="1" smtClean="0">
                          <a:solidFill>
                            <a:schemeClr val="tx1"/>
                          </a:solidFill>
                          <a:latin typeface="Cambria Math" panose="02040503050406030204" pitchFamily="18" charset="0"/>
                        </a:rPr>
                        <m:t>−7,5</m:t>
                      </m:r>
                    </m:oMath>
                  </a14:m>
                  <a:endParaRPr lang="pt-BR" sz="1600" dirty="0"/>
                </a:p>
              </p:txBody>
            </p:sp>
          </mc:Choice>
          <mc:Fallback xmlns="">
            <p:sp>
              <p:nvSpPr>
                <p:cNvPr id="20" name="CaixaDeTexto 19">
                  <a:extLst>
                    <a:ext uri="{FF2B5EF4-FFF2-40B4-BE49-F238E27FC236}">
                      <a16:creationId xmlns:a16="http://schemas.microsoft.com/office/drawing/2014/main" id="{0490E941-8C53-6529-0E9A-30D3B6A3CA2D}"/>
                    </a:ext>
                  </a:extLst>
                </p:cNvPr>
                <p:cNvSpPr txBox="1">
                  <a:spLocks noRot="1" noChangeAspect="1" noMove="1" noResize="1" noEditPoints="1" noAdjustHandles="1" noChangeArrowheads="1" noChangeShapeType="1" noTextEdit="1"/>
                </p:cNvSpPr>
                <p:nvPr/>
              </p:nvSpPr>
              <p:spPr>
                <a:xfrm>
                  <a:off x="4176269" y="5192798"/>
                  <a:ext cx="1015166" cy="338554"/>
                </a:xfrm>
                <a:prstGeom prst="rect">
                  <a:avLst/>
                </a:prstGeom>
                <a:blipFill>
                  <a:blip r:embed="rId5"/>
                  <a:stretch>
                    <a:fillRect t="-5455" b="-2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Retângulo: Cantos Arredondados 22">
                  <a:extLst>
                    <a:ext uri="{FF2B5EF4-FFF2-40B4-BE49-F238E27FC236}">
                      <a16:creationId xmlns:a16="http://schemas.microsoft.com/office/drawing/2014/main" id="{21DC6818-E332-5F68-76D5-BF47CFC1D52B}"/>
                    </a:ext>
                  </a:extLst>
                </p:cNvPr>
                <p:cNvSpPr/>
                <p:nvPr/>
              </p:nvSpPr>
              <p:spPr>
                <a:xfrm>
                  <a:off x="1801058" y="2543132"/>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23" name="Retângulo: Cantos Arredondados 22">
                  <a:extLst>
                    <a:ext uri="{FF2B5EF4-FFF2-40B4-BE49-F238E27FC236}">
                      <a16:creationId xmlns:a16="http://schemas.microsoft.com/office/drawing/2014/main" id="{21DC6818-E332-5F68-76D5-BF47CFC1D52B}"/>
                    </a:ext>
                  </a:extLst>
                </p:cNvPr>
                <p:cNvSpPr>
                  <a:spLocks noRot="1" noChangeAspect="1" noMove="1" noResize="1" noEditPoints="1" noAdjustHandles="1" noChangeArrowheads="1" noChangeShapeType="1" noTextEdit="1"/>
                </p:cNvSpPr>
                <p:nvPr/>
              </p:nvSpPr>
              <p:spPr>
                <a:xfrm>
                  <a:off x="1801058" y="2543132"/>
                  <a:ext cx="216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Retângulo: Cantos Arredondados 23">
                  <a:extLst>
                    <a:ext uri="{FF2B5EF4-FFF2-40B4-BE49-F238E27FC236}">
                      <a16:creationId xmlns:a16="http://schemas.microsoft.com/office/drawing/2014/main" id="{D327B937-6C44-625A-DE8C-B36754A2C6DD}"/>
                    </a:ext>
                  </a:extLst>
                </p:cNvPr>
                <p:cNvSpPr/>
                <p:nvPr/>
              </p:nvSpPr>
              <p:spPr>
                <a:xfrm>
                  <a:off x="1602158" y="3614695"/>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24" name="Retângulo: Cantos Arredondados 23">
                  <a:extLst>
                    <a:ext uri="{FF2B5EF4-FFF2-40B4-BE49-F238E27FC236}">
                      <a16:creationId xmlns:a16="http://schemas.microsoft.com/office/drawing/2014/main" id="{D327B937-6C44-625A-DE8C-B36754A2C6DD}"/>
                    </a:ext>
                  </a:extLst>
                </p:cNvPr>
                <p:cNvSpPr>
                  <a:spLocks noRot="1" noChangeAspect="1" noMove="1" noResize="1" noEditPoints="1" noAdjustHandles="1" noChangeArrowheads="1" noChangeShapeType="1" noTextEdit="1"/>
                </p:cNvSpPr>
                <p:nvPr/>
              </p:nvSpPr>
              <p:spPr>
                <a:xfrm>
                  <a:off x="1602158" y="3614695"/>
                  <a:ext cx="720000" cy="499730"/>
                </a:xfrm>
                <a:prstGeom prst="round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5" name="Retângulo: Cantos Arredondados 24">
                  <a:extLst>
                    <a:ext uri="{FF2B5EF4-FFF2-40B4-BE49-F238E27FC236}">
                      <a16:creationId xmlns:a16="http://schemas.microsoft.com/office/drawing/2014/main" id="{52052F97-BA1B-C913-F56F-9E87F3AA9CB2}"/>
                    </a:ext>
                  </a:extLst>
                </p:cNvPr>
                <p:cNvSpPr/>
                <p:nvPr/>
              </p:nvSpPr>
              <p:spPr>
                <a:xfrm>
                  <a:off x="3061058" y="3614695"/>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25" name="Retângulo: Cantos Arredondados 24">
                  <a:extLst>
                    <a:ext uri="{FF2B5EF4-FFF2-40B4-BE49-F238E27FC236}">
                      <a16:creationId xmlns:a16="http://schemas.microsoft.com/office/drawing/2014/main" id="{52052F97-BA1B-C913-F56F-9E87F3AA9CB2}"/>
                    </a:ext>
                  </a:extLst>
                </p:cNvPr>
                <p:cNvSpPr>
                  <a:spLocks noRot="1" noChangeAspect="1" noMove="1" noResize="1" noEditPoints="1" noAdjustHandles="1" noChangeArrowheads="1" noChangeShapeType="1" noTextEdit="1"/>
                </p:cNvSpPr>
                <p:nvPr/>
              </p:nvSpPr>
              <p:spPr>
                <a:xfrm>
                  <a:off x="3061058" y="3614695"/>
                  <a:ext cx="1440000" cy="499730"/>
                </a:xfrm>
                <a:prstGeom prst="roundRect">
                  <a:avLst/>
                </a:prstGeom>
                <a:blipFill>
                  <a:blip r:embed="rId8"/>
                  <a:stretch>
                    <a:fillRect/>
                  </a:stretch>
                </a:blipFill>
              </p:spPr>
              <p:txBody>
                <a:bodyPr/>
                <a:lstStyle/>
                <a:p>
                  <a:r>
                    <a:rPr lang="pt-BR">
                      <a:noFill/>
                    </a:rPr>
                    <a:t> </a:t>
                  </a:r>
                </a:p>
              </p:txBody>
            </p:sp>
          </mc:Fallback>
        </mc:AlternateContent>
        <p:cxnSp>
          <p:nvCxnSpPr>
            <p:cNvPr id="26" name="Conector de Seta Reta 25">
              <a:extLst>
                <a:ext uri="{FF2B5EF4-FFF2-40B4-BE49-F238E27FC236}">
                  <a16:creationId xmlns:a16="http://schemas.microsoft.com/office/drawing/2014/main" id="{46635713-B2A3-8B64-D631-FA8AC24F021B}"/>
                </a:ext>
              </a:extLst>
            </p:cNvPr>
            <p:cNvCxnSpPr>
              <a:cxnSpLocks/>
              <a:stCxn id="23" idx="2"/>
              <a:endCxn id="24" idx="0"/>
            </p:cNvCxnSpPr>
            <p:nvPr/>
          </p:nvCxnSpPr>
          <p:spPr>
            <a:xfrm flipH="1">
              <a:off x="1962158" y="3042862"/>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ector de Seta Reta 26">
              <a:extLst>
                <a:ext uri="{FF2B5EF4-FFF2-40B4-BE49-F238E27FC236}">
                  <a16:creationId xmlns:a16="http://schemas.microsoft.com/office/drawing/2014/main" id="{109E81F8-271E-E990-6654-DDFFE2447D03}"/>
                </a:ext>
              </a:extLst>
            </p:cNvPr>
            <p:cNvCxnSpPr>
              <a:cxnSpLocks/>
              <a:stCxn id="23" idx="2"/>
              <a:endCxn id="25" idx="0"/>
            </p:cNvCxnSpPr>
            <p:nvPr/>
          </p:nvCxnSpPr>
          <p:spPr>
            <a:xfrm>
              <a:off x="2881058" y="3042862"/>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81B9CFB3-9FEA-8AC2-E33B-C6189EF74CE2}"/>
                </a:ext>
              </a:extLst>
            </p:cNvPr>
            <p:cNvCxnSpPr>
              <a:cxnSpLocks/>
            </p:cNvCxnSpPr>
            <p:nvPr/>
          </p:nvCxnSpPr>
          <p:spPr>
            <a:xfrm flipH="1">
              <a:off x="2862158" y="4114425"/>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ector de Seta Reta 29">
              <a:extLst>
                <a:ext uri="{FF2B5EF4-FFF2-40B4-BE49-F238E27FC236}">
                  <a16:creationId xmlns:a16="http://schemas.microsoft.com/office/drawing/2014/main" id="{96407213-FBAB-451F-014C-ACC814F3795D}"/>
                </a:ext>
              </a:extLst>
            </p:cNvPr>
            <p:cNvCxnSpPr>
              <a:cxnSpLocks/>
            </p:cNvCxnSpPr>
            <p:nvPr/>
          </p:nvCxnSpPr>
          <p:spPr>
            <a:xfrm>
              <a:off x="3781058" y="4114425"/>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tângulo: Cantos Arredondados 30">
                  <a:extLst>
                    <a:ext uri="{FF2B5EF4-FFF2-40B4-BE49-F238E27FC236}">
                      <a16:creationId xmlns:a16="http://schemas.microsoft.com/office/drawing/2014/main" id="{DA151050-C849-48C7-965F-67C2C48BEDD9}"/>
                    </a:ext>
                  </a:extLst>
                </p:cNvPr>
                <p:cNvSpPr/>
                <p:nvPr/>
              </p:nvSpPr>
              <p:spPr>
                <a:xfrm>
                  <a:off x="2322158" y="4693068"/>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31" name="Retângulo: Cantos Arredondados 30">
                  <a:extLst>
                    <a:ext uri="{FF2B5EF4-FFF2-40B4-BE49-F238E27FC236}">
                      <a16:creationId xmlns:a16="http://schemas.microsoft.com/office/drawing/2014/main" id="{DA151050-C849-48C7-965F-67C2C48BEDD9}"/>
                    </a:ext>
                  </a:extLst>
                </p:cNvPr>
                <p:cNvSpPr>
                  <a:spLocks noRot="1" noChangeAspect="1" noMove="1" noResize="1" noEditPoints="1" noAdjustHandles="1" noChangeArrowheads="1" noChangeShapeType="1" noTextEdit="1"/>
                </p:cNvSpPr>
                <p:nvPr/>
              </p:nvSpPr>
              <p:spPr>
                <a:xfrm>
                  <a:off x="2322158" y="4693068"/>
                  <a:ext cx="1080000" cy="499730"/>
                </a:xfrm>
                <a:prstGeom prst="roundRect">
                  <a:avLst/>
                </a:prstGeom>
                <a:blipFill>
                  <a:blip r:embed="rId9"/>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2" name="Retângulo: Cantos Arredondados 31">
                  <a:extLst>
                    <a:ext uri="{FF2B5EF4-FFF2-40B4-BE49-F238E27FC236}">
                      <a16:creationId xmlns:a16="http://schemas.microsoft.com/office/drawing/2014/main" id="{BBE3E717-7769-9CF8-6D6C-6D318DDE471E}"/>
                    </a:ext>
                  </a:extLst>
                </p:cNvPr>
                <p:cNvSpPr/>
                <p:nvPr/>
              </p:nvSpPr>
              <p:spPr>
                <a:xfrm>
                  <a:off x="4299789" y="4693068"/>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32" name="Retângulo: Cantos Arredondados 31">
                  <a:extLst>
                    <a:ext uri="{FF2B5EF4-FFF2-40B4-BE49-F238E27FC236}">
                      <a16:creationId xmlns:a16="http://schemas.microsoft.com/office/drawing/2014/main" id="{BBE3E717-7769-9CF8-6D6C-6D318DDE471E}"/>
                    </a:ext>
                  </a:extLst>
                </p:cNvPr>
                <p:cNvSpPr>
                  <a:spLocks noRot="1" noChangeAspect="1" noMove="1" noResize="1" noEditPoints="1" noAdjustHandles="1" noChangeArrowheads="1" noChangeShapeType="1" noTextEdit="1"/>
                </p:cNvSpPr>
                <p:nvPr/>
              </p:nvSpPr>
              <p:spPr>
                <a:xfrm>
                  <a:off x="4299789" y="4693068"/>
                  <a:ext cx="720000" cy="499730"/>
                </a:xfrm>
                <a:prstGeom prst="roundRect">
                  <a:avLst/>
                </a:prstGeom>
                <a:blipFill>
                  <a:blip r:embed="rId10"/>
                  <a:stretch>
                    <a:fillRect/>
                  </a:stretch>
                </a:blipFill>
              </p:spPr>
              <p:txBody>
                <a:bodyPr/>
                <a:lstStyle/>
                <a:p>
                  <a:r>
                    <a:rPr lang="pt-BR">
                      <a:noFill/>
                    </a:rPr>
                    <a:t> </a:t>
                  </a:r>
                </a:p>
              </p:txBody>
            </p:sp>
          </mc:Fallback>
        </mc:AlternateContent>
        <p:sp>
          <p:nvSpPr>
            <p:cNvPr id="33" name="CaixaDeTexto 32">
              <a:extLst>
                <a:ext uri="{FF2B5EF4-FFF2-40B4-BE49-F238E27FC236}">
                  <a16:creationId xmlns:a16="http://schemas.microsoft.com/office/drawing/2014/main" id="{2175E0C9-E115-AEF3-8CA3-44E2846A4449}"/>
                </a:ext>
              </a:extLst>
            </p:cNvPr>
            <p:cNvSpPr txBox="1"/>
            <p:nvPr/>
          </p:nvSpPr>
          <p:spPr>
            <a:xfrm>
              <a:off x="2149026" y="3076178"/>
              <a:ext cx="274434" cy="369332"/>
            </a:xfrm>
            <a:prstGeom prst="rect">
              <a:avLst/>
            </a:prstGeom>
            <a:noFill/>
          </p:spPr>
          <p:txBody>
            <a:bodyPr wrap="none" rtlCol="0">
              <a:spAutoFit/>
            </a:bodyPr>
            <a:lstStyle/>
            <a:p>
              <a:r>
                <a:rPr lang="pt-BR" b="1" dirty="0"/>
                <a:t>s</a:t>
              </a:r>
            </a:p>
          </p:txBody>
        </p:sp>
        <p:sp>
          <p:nvSpPr>
            <p:cNvPr id="34" name="CaixaDeTexto 33">
              <a:extLst>
                <a:ext uri="{FF2B5EF4-FFF2-40B4-BE49-F238E27FC236}">
                  <a16:creationId xmlns:a16="http://schemas.microsoft.com/office/drawing/2014/main" id="{E1404943-EDED-96B6-1EF7-3DFA4FD0365C}"/>
                </a:ext>
              </a:extLst>
            </p:cNvPr>
            <p:cNvSpPr txBox="1"/>
            <p:nvPr/>
          </p:nvSpPr>
          <p:spPr>
            <a:xfrm>
              <a:off x="3345785" y="3076178"/>
              <a:ext cx="308098" cy="369332"/>
            </a:xfrm>
            <a:prstGeom prst="rect">
              <a:avLst/>
            </a:prstGeom>
            <a:noFill/>
          </p:spPr>
          <p:txBody>
            <a:bodyPr wrap="none" rtlCol="0">
              <a:spAutoFit/>
            </a:bodyPr>
            <a:lstStyle/>
            <a:p>
              <a:r>
                <a:rPr lang="pt-BR" b="1" dirty="0"/>
                <a:t>n</a:t>
              </a:r>
            </a:p>
          </p:txBody>
        </p:sp>
        <p:sp>
          <p:nvSpPr>
            <p:cNvPr id="35" name="CaixaDeTexto 34">
              <a:extLst>
                <a:ext uri="{FF2B5EF4-FFF2-40B4-BE49-F238E27FC236}">
                  <a16:creationId xmlns:a16="http://schemas.microsoft.com/office/drawing/2014/main" id="{A959352E-A596-C318-E3E6-E61F68966D54}"/>
                </a:ext>
              </a:extLst>
            </p:cNvPr>
            <p:cNvSpPr txBox="1"/>
            <p:nvPr/>
          </p:nvSpPr>
          <p:spPr>
            <a:xfrm>
              <a:off x="3044329" y="4154551"/>
              <a:ext cx="274434" cy="369332"/>
            </a:xfrm>
            <a:prstGeom prst="rect">
              <a:avLst/>
            </a:prstGeom>
            <a:noFill/>
          </p:spPr>
          <p:txBody>
            <a:bodyPr wrap="none" rtlCol="0">
              <a:spAutoFit/>
            </a:bodyPr>
            <a:lstStyle/>
            <a:p>
              <a:r>
                <a:rPr lang="pt-BR" b="1" dirty="0"/>
                <a:t>s</a:t>
              </a:r>
            </a:p>
          </p:txBody>
        </p:sp>
        <p:sp>
          <p:nvSpPr>
            <p:cNvPr id="36" name="CaixaDeTexto 35">
              <a:extLst>
                <a:ext uri="{FF2B5EF4-FFF2-40B4-BE49-F238E27FC236}">
                  <a16:creationId xmlns:a16="http://schemas.microsoft.com/office/drawing/2014/main" id="{D61F471C-1C36-AFB7-8B3A-7C1BD840A457}"/>
                </a:ext>
              </a:extLst>
            </p:cNvPr>
            <p:cNvSpPr txBox="1"/>
            <p:nvPr/>
          </p:nvSpPr>
          <p:spPr>
            <a:xfrm>
              <a:off x="4241088" y="4154551"/>
              <a:ext cx="308098" cy="369332"/>
            </a:xfrm>
            <a:prstGeom prst="rect">
              <a:avLst/>
            </a:prstGeom>
            <a:noFill/>
          </p:spPr>
          <p:txBody>
            <a:bodyPr wrap="none" rtlCol="0">
              <a:spAutoFit/>
            </a:bodyPr>
            <a:lstStyle/>
            <a:p>
              <a:r>
                <a:rPr lang="pt-BR" b="1" dirty="0"/>
                <a:t>n</a:t>
              </a:r>
            </a:p>
          </p:txBody>
        </p:sp>
      </p:grpSp>
    </p:spTree>
    <p:extLst>
      <p:ext uri="{BB962C8B-B14F-4D97-AF65-F5344CB8AC3E}">
        <p14:creationId xmlns:p14="http://schemas.microsoft.com/office/powerpoint/2010/main" val="37954504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C1852-995D-1B4F-0563-B89B477D950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3A33CC4D-6880-F6DF-927E-1D83170A97ED}"/>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D42541-73DB-C042-FE13-1A9469D45726}"/>
                  </a:ext>
                </a:extLst>
              </p:cNvPr>
              <p:cNvSpPr>
                <a:spLocks noGrp="1"/>
              </p:cNvSpPr>
              <p:nvPr>
                <p:ph idx="1"/>
              </p:nvPr>
            </p:nvSpPr>
            <p:spPr>
              <a:xfrm>
                <a:off x="4487779" y="1825625"/>
                <a:ext cx="6866021" cy="4351338"/>
              </a:xfrm>
            </p:spPr>
            <p:txBody>
              <a:bodyPr>
                <a:normAutofit/>
              </a:bodyPr>
              <a:lstStyle/>
              <a:p>
                <a:pPr marL="0" indent="0">
                  <a:buNone/>
                </a:pPr>
                <a:r>
                  <a:rPr lang="pt-BR" sz="2000" b="1" dirty="0"/>
                  <a:t>7) </a:t>
                </a:r>
                <a:r>
                  <a:rPr lang="pt-BR" sz="2000" dirty="0"/>
                  <a:t>Calcula-se novas predições usando a nova árvore gerada.</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1</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0</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r>
                        <m:rPr>
                          <m:sty m:val="p"/>
                        </m:rPr>
                        <a:rPr lang="el-GR" sz="1800" b="0" i="1" dirty="0" smtClean="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i="1">
                              <a:latin typeface="Cambria Math" panose="02040503050406030204" pitchFamily="18" charset="0"/>
                            </a:rPr>
                            <m:t>𝑗</m:t>
                          </m:r>
                        </m:sub>
                      </m:sSub>
                    </m:oMath>
                  </m:oMathPara>
                </a14:m>
                <a:endParaRPr lang="pt-BR" sz="1800" dirty="0"/>
              </a:p>
              <a:p>
                <a:pPr marL="0" indent="0">
                  <a:buNone/>
                </a:pPr>
                <a:endParaRPr lang="pt-BR" sz="1800" dirty="0">
                  <a:solidFill>
                    <a:schemeClr val="tx1"/>
                  </a:solidFill>
                </a:endParaRPr>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1</m:t>
                          </m:r>
                        </m:sub>
                      </m:sSub>
                      <m:r>
                        <a:rPr lang="pt-BR" sz="1800" b="0" i="1" smtClean="0">
                          <a:latin typeface="Cambria Math" panose="02040503050406030204" pitchFamily="18" charset="0"/>
                        </a:rPr>
                        <m:t>=0,5+0,3</m:t>
                      </m:r>
                      <m:d>
                        <m:dPr>
                          <m:ctrlPr>
                            <a:rPr lang="pt-BR" sz="1800" b="0" i="1" smtClean="0">
                              <a:latin typeface="Cambria Math" panose="02040503050406030204" pitchFamily="18" charset="0"/>
                            </a:rPr>
                          </m:ctrlPr>
                        </m:dPr>
                        <m:e>
                          <m:r>
                            <a:rPr lang="pt-BR" sz="1800" b="0" i="1" smtClean="0">
                              <a:latin typeface="Cambria Math" panose="02040503050406030204" pitchFamily="18" charset="0"/>
                            </a:rPr>
                            <m:t>−10,5</m:t>
                          </m:r>
                        </m:e>
                      </m:d>
                      <m:r>
                        <a:rPr lang="pt-BR" sz="1800" b="0" i="1" smtClean="0">
                          <a:latin typeface="Cambria Math" panose="02040503050406030204" pitchFamily="18" charset="0"/>
                        </a:rPr>
                        <m:t>=−2,65</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2</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e>
                      </m:d>
                      <m:r>
                        <a:rPr lang="pt-BR" sz="1800" i="1">
                          <a:latin typeface="Cambria Math" panose="02040503050406030204" pitchFamily="18" charset="0"/>
                        </a:rPr>
                        <m:t>=2,6</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2</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e>
                      </m:d>
                      <m:r>
                        <a:rPr lang="pt-BR" sz="1800" i="1">
                          <a:latin typeface="Cambria Math" panose="02040503050406030204" pitchFamily="18" charset="0"/>
                        </a:rPr>
                        <m:t>=2,6</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(1)</m:t>
                          </m:r>
                        </m:sup>
                      </m:sSup>
                      <m:r>
                        <a:rPr lang="pt-BR" sz="1800" i="1" dirty="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(0)</m:t>
                          </m:r>
                        </m:sup>
                      </m:sSup>
                      <m:r>
                        <a:rPr lang="pt-BR" sz="1800" i="1" dirty="0">
                          <a:latin typeface="Cambria Math" panose="02040503050406030204" pitchFamily="18" charset="0"/>
                        </a:rPr>
                        <m:t>+</m:t>
                      </m:r>
                      <m:r>
                        <m:rPr>
                          <m:sty m:val="p"/>
                        </m:rPr>
                        <a:rPr lang="el-GR" sz="1800" i="1" dirty="0">
                          <a:latin typeface="Cambria Math" panose="02040503050406030204" pitchFamily="18" charset="0"/>
                        </a:rPr>
                        <m:t>η</m:t>
                      </m:r>
                      <m:sSub>
                        <m:sSubPr>
                          <m:ctrlPr>
                            <a:rPr lang="pt-BR" sz="1800" i="1">
                              <a:latin typeface="Cambria Math" panose="02040503050406030204" pitchFamily="18" charset="0"/>
                            </a:rPr>
                          </m:ctrlPr>
                        </m:sSubPr>
                        <m:e>
                          <m:r>
                            <a:rPr lang="pt-BR" sz="1800" i="1">
                              <a:latin typeface="Cambria Math" panose="02040503050406030204" pitchFamily="18" charset="0"/>
                            </a:rPr>
                            <m:t>𝑤</m:t>
                          </m:r>
                        </m:e>
                        <m:sub>
                          <m:r>
                            <a:rPr lang="pt-BR" sz="1800" b="0" i="1" smtClean="0">
                              <a:latin typeface="Cambria Math" panose="02040503050406030204" pitchFamily="18" charset="0"/>
                            </a:rPr>
                            <m:t>3</m:t>
                          </m:r>
                        </m:sub>
                      </m:sSub>
                      <m:r>
                        <a:rPr lang="pt-BR" sz="1800" i="1">
                          <a:latin typeface="Cambria Math" panose="02040503050406030204" pitchFamily="18" charset="0"/>
                        </a:rPr>
                        <m:t>=0,5+0,3</m:t>
                      </m:r>
                      <m:d>
                        <m:dPr>
                          <m:ctrlPr>
                            <a:rPr lang="pt-BR" sz="1800" i="1">
                              <a:latin typeface="Cambria Math" panose="02040503050406030204" pitchFamily="18" charset="0"/>
                            </a:rPr>
                          </m:ctrlPr>
                        </m:dPr>
                        <m:e>
                          <m:r>
                            <a:rPr lang="pt-BR" sz="1800" b="0" i="1" smtClean="0">
                              <a:latin typeface="Cambria Math" panose="02040503050406030204" pitchFamily="18" charset="0"/>
                            </a:rPr>
                            <m:t>−7</m:t>
                          </m:r>
                          <m:r>
                            <a:rPr lang="pt-BR" sz="1800" i="1">
                              <a:latin typeface="Cambria Math" panose="02040503050406030204" pitchFamily="18" charset="0"/>
                            </a:rPr>
                            <m:t>,5</m:t>
                          </m:r>
                        </m:e>
                      </m:d>
                      <m:r>
                        <a:rPr lang="pt-BR" sz="1800" i="1">
                          <a:latin typeface="Cambria Math" panose="02040503050406030204" pitchFamily="18" charset="0"/>
                        </a:rPr>
                        <m:t>=</m:t>
                      </m:r>
                      <m:r>
                        <a:rPr lang="pt-BR" sz="1800" b="0" i="1" smtClean="0">
                          <a:latin typeface="Cambria Math" panose="02040503050406030204" pitchFamily="18" charset="0"/>
                        </a:rPr>
                        <m:t>−1</m:t>
                      </m:r>
                      <m:r>
                        <a:rPr lang="pt-BR" sz="1800" i="1">
                          <a:latin typeface="Cambria Math" panose="02040503050406030204" pitchFamily="18" charset="0"/>
                        </a:rPr>
                        <m:t>,</m:t>
                      </m:r>
                      <m:r>
                        <a:rPr lang="pt-BR" sz="1800" b="0" i="1" smtClean="0">
                          <a:latin typeface="Cambria Math" panose="02040503050406030204" pitchFamily="18" charset="0"/>
                        </a:rPr>
                        <m:t>7</m:t>
                      </m:r>
                      <m:r>
                        <a:rPr lang="pt-BR" sz="1800" i="1">
                          <a:latin typeface="Cambria Math" panose="02040503050406030204" pitchFamily="18" charset="0"/>
                        </a:rPr>
                        <m:t>5</m:t>
                      </m:r>
                    </m:oMath>
                  </m:oMathPara>
                </a14:m>
                <a:endParaRPr lang="pt-BR" sz="1800" dirty="0"/>
              </a:p>
              <a:p>
                <a:pPr marL="0" indent="0">
                  <a:buNone/>
                </a:pPr>
                <a:endParaRPr lang="pt-BR" sz="18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6CD42541-73DB-C042-FE13-1A9469D45726}"/>
                  </a:ext>
                </a:extLst>
              </p:cNvPr>
              <p:cNvSpPr>
                <a:spLocks noGrp="1" noRot="1" noChangeAspect="1" noMove="1" noResize="1" noEditPoints="1" noAdjustHandles="1" noChangeArrowheads="1" noChangeShapeType="1" noTextEdit="1"/>
              </p:cNvSpPr>
              <p:nvPr>
                <p:ph idx="1"/>
              </p:nvPr>
            </p:nvSpPr>
            <p:spPr>
              <a:xfrm>
                <a:off x="4487779" y="1825625"/>
                <a:ext cx="6866021" cy="4351338"/>
              </a:xfrm>
              <a:blipFill>
                <a:blip r:embed="rId2"/>
                <a:stretch>
                  <a:fillRect l="-887" t="-140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45" name="Espaço Reservado para Conteúdo 3">
                <a:extLst>
                  <a:ext uri="{FF2B5EF4-FFF2-40B4-BE49-F238E27FC236}">
                    <a16:creationId xmlns:a16="http://schemas.microsoft.com/office/drawing/2014/main" id="{343C635A-F441-04A4-C517-114288A1D59D}"/>
                  </a:ext>
                </a:extLst>
              </p:cNvPr>
              <p:cNvGraphicFramePr>
                <a:graphicFrameLocks/>
              </p:cNvGraphicFramePr>
              <p:nvPr>
                <p:extLst>
                  <p:ext uri="{D42A27DB-BD31-4B8C-83A1-F6EECF244321}">
                    <p14:modId xmlns:p14="http://schemas.microsoft.com/office/powerpoint/2010/main" val="1527350847"/>
                  </p:ext>
                </p:extLst>
              </p:nvPr>
            </p:nvGraphicFramePr>
            <p:xfrm>
              <a:off x="838200" y="1825625"/>
              <a:ext cx="3098100" cy="1886395"/>
            </p:xfrm>
            <a:graphic>
              <a:graphicData uri="http://schemas.openxmlformats.org/drawingml/2006/table">
                <a:tbl>
                  <a:tblPr firstRow="1" bandRow="1">
                    <a:tableStyleId>{073A0DAA-6AF3-43AB-8588-CEC1D06C72B9}</a:tableStyleId>
                  </a:tblPr>
                  <a:tblGrid>
                    <a:gridCol w="467042">
                      <a:extLst>
                        <a:ext uri="{9D8B030D-6E8A-4147-A177-3AD203B41FA5}">
                          <a16:colId xmlns:a16="http://schemas.microsoft.com/office/drawing/2014/main" val="2101060079"/>
                        </a:ext>
                      </a:extLst>
                    </a:gridCol>
                    <a:gridCol w="536892">
                      <a:extLst>
                        <a:ext uri="{9D8B030D-6E8A-4147-A177-3AD203B41FA5}">
                          <a16:colId xmlns:a16="http://schemas.microsoft.com/office/drawing/2014/main" val="16394199"/>
                        </a:ext>
                      </a:extLst>
                    </a:gridCol>
                    <a:gridCol w="674306">
                      <a:extLst>
                        <a:ext uri="{9D8B030D-6E8A-4147-A177-3AD203B41FA5}">
                          <a16:colId xmlns:a16="http://schemas.microsoft.com/office/drawing/2014/main" val="39502748"/>
                        </a:ext>
                      </a:extLst>
                    </a:gridCol>
                    <a:gridCol w="709930">
                      <a:extLst>
                        <a:ext uri="{9D8B030D-6E8A-4147-A177-3AD203B41FA5}">
                          <a16:colId xmlns:a16="http://schemas.microsoft.com/office/drawing/2014/main" val="2486582245"/>
                        </a:ext>
                      </a:extLst>
                    </a:gridCol>
                    <a:gridCol w="709930">
                      <a:extLst>
                        <a:ext uri="{9D8B030D-6E8A-4147-A177-3AD203B41FA5}">
                          <a16:colId xmlns:a16="http://schemas.microsoft.com/office/drawing/2014/main" val="2747896976"/>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(1)</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extLst>
                      <a:ext uri="{0D108BD9-81ED-4DB2-BD59-A6C34878D82A}">
                        <a16:rowId xmlns:a16="http://schemas.microsoft.com/office/drawing/2014/main" val="845429563"/>
                      </a:ext>
                    </a:extLst>
                  </a:tr>
                </a:tbl>
              </a:graphicData>
            </a:graphic>
          </p:graphicFrame>
        </mc:Choice>
        <mc:Fallback xmlns="">
          <p:graphicFrame>
            <p:nvGraphicFramePr>
              <p:cNvPr id="45" name="Espaço Reservado para Conteúdo 3">
                <a:extLst>
                  <a:ext uri="{FF2B5EF4-FFF2-40B4-BE49-F238E27FC236}">
                    <a16:creationId xmlns:a16="http://schemas.microsoft.com/office/drawing/2014/main" id="{343C635A-F441-04A4-C517-114288A1D59D}"/>
                  </a:ext>
                </a:extLst>
              </p:cNvPr>
              <p:cNvGraphicFramePr>
                <a:graphicFrameLocks/>
              </p:cNvGraphicFramePr>
              <p:nvPr>
                <p:extLst>
                  <p:ext uri="{D42A27DB-BD31-4B8C-83A1-F6EECF244321}">
                    <p14:modId xmlns:p14="http://schemas.microsoft.com/office/powerpoint/2010/main" val="1527350847"/>
                  </p:ext>
                </p:extLst>
              </p:nvPr>
            </p:nvGraphicFramePr>
            <p:xfrm>
              <a:off x="838200" y="1825625"/>
              <a:ext cx="3098100" cy="1886395"/>
            </p:xfrm>
            <a:graphic>
              <a:graphicData uri="http://schemas.openxmlformats.org/drawingml/2006/table">
                <a:tbl>
                  <a:tblPr firstRow="1" bandRow="1">
                    <a:tableStyleId>{073A0DAA-6AF3-43AB-8588-CEC1D06C72B9}</a:tableStyleId>
                  </a:tblPr>
                  <a:tblGrid>
                    <a:gridCol w="467042">
                      <a:extLst>
                        <a:ext uri="{9D8B030D-6E8A-4147-A177-3AD203B41FA5}">
                          <a16:colId xmlns:a16="http://schemas.microsoft.com/office/drawing/2014/main" val="2101060079"/>
                        </a:ext>
                      </a:extLst>
                    </a:gridCol>
                    <a:gridCol w="536892">
                      <a:extLst>
                        <a:ext uri="{9D8B030D-6E8A-4147-A177-3AD203B41FA5}">
                          <a16:colId xmlns:a16="http://schemas.microsoft.com/office/drawing/2014/main" val="16394199"/>
                        </a:ext>
                      </a:extLst>
                    </a:gridCol>
                    <a:gridCol w="674306">
                      <a:extLst>
                        <a:ext uri="{9D8B030D-6E8A-4147-A177-3AD203B41FA5}">
                          <a16:colId xmlns:a16="http://schemas.microsoft.com/office/drawing/2014/main" val="39502748"/>
                        </a:ext>
                      </a:extLst>
                    </a:gridCol>
                    <a:gridCol w="709930">
                      <a:extLst>
                        <a:ext uri="{9D8B030D-6E8A-4147-A177-3AD203B41FA5}">
                          <a16:colId xmlns:a16="http://schemas.microsoft.com/office/drawing/2014/main" val="2486582245"/>
                        </a:ext>
                      </a:extLst>
                    </a:gridCol>
                    <a:gridCol w="709930">
                      <a:extLst>
                        <a:ext uri="{9D8B030D-6E8A-4147-A177-3AD203B41FA5}">
                          <a16:colId xmlns:a16="http://schemas.microsoft.com/office/drawing/2014/main" val="2747896976"/>
                        </a:ext>
                      </a:extLst>
                    </a:gridCol>
                  </a:tblGrid>
                  <a:tr h="403035">
                    <a:tc>
                      <a:txBody>
                        <a:bodyPr/>
                        <a:lstStyle/>
                        <a:p>
                          <a:endParaRPr lang="pt-BR"/>
                        </a:p>
                      </a:txBody>
                      <a:tcPr>
                        <a:blipFill>
                          <a:blip r:embed="rId3"/>
                          <a:stretch>
                            <a:fillRect l="-1299" t="-1515" r="-566234" b="-392424"/>
                          </a:stretch>
                        </a:blipFill>
                      </a:tcPr>
                    </a:tc>
                    <a:tc>
                      <a:txBody>
                        <a:bodyPr/>
                        <a:lstStyle/>
                        <a:p>
                          <a:endParaRPr lang="pt-BR"/>
                        </a:p>
                      </a:txBody>
                      <a:tcPr>
                        <a:blipFill>
                          <a:blip r:embed="rId3"/>
                          <a:stretch>
                            <a:fillRect l="-88636" t="-1515" r="-395455" b="-392424"/>
                          </a:stretch>
                        </a:blipFill>
                      </a:tcPr>
                    </a:tc>
                    <a:tc>
                      <a:txBody>
                        <a:bodyPr/>
                        <a:lstStyle/>
                        <a:p>
                          <a:endParaRPr lang="pt-BR"/>
                        </a:p>
                      </a:txBody>
                      <a:tcPr>
                        <a:blipFill>
                          <a:blip r:embed="rId3"/>
                          <a:stretch>
                            <a:fillRect l="-149550" t="-1515" r="-213514" b="-392424"/>
                          </a:stretch>
                        </a:blipFill>
                      </a:tcPr>
                    </a:tc>
                    <a:tc>
                      <a:txBody>
                        <a:bodyPr/>
                        <a:lstStyle/>
                        <a:p>
                          <a:endParaRPr lang="pt-BR"/>
                        </a:p>
                      </a:txBody>
                      <a:tcPr>
                        <a:blipFill>
                          <a:blip r:embed="rId3"/>
                          <a:stretch>
                            <a:fillRect l="-238793" t="-1515" r="-104310" b="-392424"/>
                          </a:stretch>
                        </a:blipFill>
                      </a:tcPr>
                    </a:tc>
                    <a:tc>
                      <a:txBody>
                        <a:bodyPr/>
                        <a:lstStyle/>
                        <a:p>
                          <a:endParaRPr lang="pt-BR"/>
                        </a:p>
                      </a:txBody>
                      <a:tcPr>
                        <a:blipFill>
                          <a:blip r:embed="rId3"/>
                          <a:stretch>
                            <a:fillRect l="-335897" t="-1515" r="-3419"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extLst>
                      <a:ext uri="{0D108BD9-81ED-4DB2-BD59-A6C34878D82A}">
                        <a16:rowId xmlns:a16="http://schemas.microsoft.com/office/drawing/2014/main" val="845429563"/>
                      </a:ext>
                    </a:extLst>
                  </a:tr>
                </a:tbl>
              </a:graphicData>
            </a:graphic>
          </p:graphicFrame>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51A42251-EC33-C163-6943-30B6452D068B}"/>
                  </a:ext>
                </a:extLst>
              </p:cNvPr>
              <p:cNvSpPr txBox="1"/>
              <p:nvPr/>
            </p:nvSpPr>
            <p:spPr>
              <a:xfrm>
                <a:off x="8935453" y="2507212"/>
                <a:ext cx="2418347" cy="307777"/>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m:rPr>
                          <m:sty m:val="p"/>
                        </m:rPr>
                        <a:rPr lang="el-GR" sz="1400" i="0" dirty="0" smtClean="0">
                          <a:latin typeface="Cambria Math" panose="02040503050406030204" pitchFamily="18" charset="0"/>
                        </a:rPr>
                        <m:t>η</m:t>
                      </m:r>
                      <m:r>
                        <a:rPr lang="pt-BR" sz="1400" b="0" i="0" dirty="0" smtClean="0">
                          <a:latin typeface="Cambria Math" panose="02040503050406030204" pitchFamily="18" charset="0"/>
                        </a:rPr>
                        <m:t>=</m:t>
                      </m:r>
                      <m:r>
                        <m:rPr>
                          <m:sty m:val="p"/>
                        </m:rPr>
                        <a:rPr lang="pt-BR" sz="1400" b="0" i="0" dirty="0" smtClean="0">
                          <a:latin typeface="Cambria Math" panose="02040503050406030204" pitchFamily="18" charset="0"/>
                        </a:rPr>
                        <m:t>passo</m:t>
                      </m:r>
                      <m:r>
                        <a:rPr lang="pt-BR" sz="1400" b="0" i="0" dirty="0" smtClean="0">
                          <a:latin typeface="Cambria Math" panose="02040503050406030204" pitchFamily="18" charset="0"/>
                        </a:rPr>
                        <m:t> </m:t>
                      </m:r>
                      <m:r>
                        <m:rPr>
                          <m:sty m:val="p"/>
                        </m:rPr>
                        <a:rPr lang="pt-BR" sz="1400" b="0" i="0" dirty="0" smtClean="0">
                          <a:latin typeface="Cambria Math" panose="02040503050406030204" pitchFamily="18" charset="0"/>
                        </a:rPr>
                        <m:t>de</m:t>
                      </m:r>
                      <m:r>
                        <a:rPr lang="pt-BR" sz="1400" b="0" i="0" dirty="0" smtClean="0">
                          <a:latin typeface="Cambria Math" panose="02040503050406030204" pitchFamily="18" charset="0"/>
                        </a:rPr>
                        <m:t> </m:t>
                      </m:r>
                      <m:r>
                        <m:rPr>
                          <m:sty m:val="p"/>
                        </m:rPr>
                        <a:rPr lang="pt-BR" sz="1400" b="0" i="0" dirty="0" smtClean="0">
                          <a:latin typeface="Cambria Math" panose="02040503050406030204" pitchFamily="18" charset="0"/>
                        </a:rPr>
                        <m:t>aprendizagem</m:t>
                      </m:r>
                    </m:oMath>
                  </m:oMathPara>
                </a14:m>
                <a:endParaRPr lang="pt-BR" sz="1400" dirty="0">
                  <a:solidFill>
                    <a:schemeClr val="tx1"/>
                  </a:solidFill>
                </a:endParaRPr>
              </a:p>
            </p:txBody>
          </p:sp>
        </mc:Choice>
        <mc:Fallback xmlns="">
          <p:sp>
            <p:nvSpPr>
              <p:cNvPr id="4" name="CaixaDeTexto 3">
                <a:extLst>
                  <a:ext uri="{FF2B5EF4-FFF2-40B4-BE49-F238E27FC236}">
                    <a16:creationId xmlns:a16="http://schemas.microsoft.com/office/drawing/2014/main" id="{51A42251-EC33-C163-6943-30B6452D068B}"/>
                  </a:ext>
                </a:extLst>
              </p:cNvPr>
              <p:cNvSpPr txBox="1">
                <a:spLocks noRot="1" noChangeAspect="1" noMove="1" noResize="1" noEditPoints="1" noAdjustHandles="1" noChangeArrowheads="1" noChangeShapeType="1" noTextEdit="1"/>
              </p:cNvSpPr>
              <p:nvPr/>
            </p:nvSpPr>
            <p:spPr>
              <a:xfrm>
                <a:off x="8935453" y="2507212"/>
                <a:ext cx="2418347" cy="307777"/>
              </a:xfrm>
              <a:prstGeom prst="rect">
                <a:avLst/>
              </a:prstGeom>
              <a:blipFill>
                <a:blip r:embed="rId4"/>
                <a:stretch>
                  <a:fillRect b="-5882"/>
                </a:stretch>
              </a:blipFill>
            </p:spPr>
            <p:txBody>
              <a:bodyPr/>
              <a:lstStyle/>
              <a:p>
                <a:r>
                  <a:rPr lang="pt-BR">
                    <a:noFill/>
                  </a:rPr>
                  <a:t> </a:t>
                </a:r>
              </a:p>
            </p:txBody>
          </p:sp>
        </mc:Fallback>
      </mc:AlternateContent>
      <p:pic>
        <p:nvPicPr>
          <p:cNvPr id="8" name="Imagem 7">
            <a:extLst>
              <a:ext uri="{FF2B5EF4-FFF2-40B4-BE49-F238E27FC236}">
                <a16:creationId xmlns:a16="http://schemas.microsoft.com/office/drawing/2014/main" id="{B6CCF814-2052-D3F6-5BC7-17A1F6B1D223}"/>
              </a:ext>
            </a:extLst>
          </p:cNvPr>
          <p:cNvPicPr>
            <a:picLocks noChangeAspect="1"/>
          </p:cNvPicPr>
          <p:nvPr/>
        </p:nvPicPr>
        <p:blipFill>
          <a:blip r:embed="rId5"/>
          <a:stretch>
            <a:fillRect/>
          </a:stretch>
        </p:blipFill>
        <p:spPr>
          <a:xfrm>
            <a:off x="1078832" y="4003570"/>
            <a:ext cx="2614863" cy="2173393"/>
          </a:xfrm>
          <a:prstGeom prst="rect">
            <a:avLst/>
          </a:prstGeom>
        </p:spPr>
      </p:pic>
    </p:spTree>
    <p:extLst>
      <p:ext uri="{BB962C8B-B14F-4D97-AF65-F5344CB8AC3E}">
        <p14:creationId xmlns:p14="http://schemas.microsoft.com/office/powerpoint/2010/main" val="31064127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4F2C35-22D8-1BF2-5D69-0A597DD50EF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2B482FD-0084-3C16-E44A-3AACAAA013A8}"/>
              </a:ext>
            </a:extLst>
          </p:cNvPr>
          <p:cNvSpPr>
            <a:spLocks noGrp="1"/>
          </p:cNvSpPr>
          <p:nvPr>
            <p:ph type="title"/>
          </p:nvPr>
        </p:nvSpPr>
        <p:spPr/>
        <p:txBody>
          <a:bodyPr/>
          <a:lstStyle/>
          <a:p>
            <a:r>
              <a:rPr lang="pt-BR" b="1" dirty="0"/>
              <a:t>Exemplo – Regressão</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BEB649F-EBC2-EF9E-ECE6-7175C0959476}"/>
                  </a:ext>
                </a:extLst>
              </p:cNvPr>
              <p:cNvSpPr>
                <a:spLocks noGrp="1"/>
              </p:cNvSpPr>
              <p:nvPr>
                <p:ph idx="1"/>
              </p:nvPr>
            </p:nvSpPr>
            <p:spPr>
              <a:xfrm>
                <a:off x="6196262" y="1825625"/>
                <a:ext cx="5157537" cy="4351338"/>
              </a:xfrm>
            </p:spPr>
            <p:txBody>
              <a:bodyPr>
                <a:normAutofit/>
              </a:bodyPr>
              <a:lstStyle/>
              <a:p>
                <a:pPr marL="0" indent="0">
                  <a:buNone/>
                </a:pPr>
                <a:r>
                  <a:rPr lang="pt-BR" sz="2000" b="1" dirty="0"/>
                  <a:t>8) </a:t>
                </a:r>
                <a:r>
                  <a:rPr lang="pt-BR" sz="2000" dirty="0"/>
                  <a:t>Calcula-se os novos resíduos usando as novas predições.</a:t>
                </a:r>
              </a:p>
              <a:p>
                <a:pPr marL="0" indent="0">
                  <a:buNone/>
                </a:pPr>
                <a:endParaRPr lang="pt-BR" sz="2000" dirty="0"/>
              </a:p>
              <a:p>
                <a:pPr marL="0" indent="0">
                  <a:buNone/>
                </a:pPr>
                <a14:m>
                  <m:oMathPara xmlns:m="http://schemas.openxmlformats.org/officeDocument/2006/math">
                    <m:oMathParaPr>
                      <m:jc m:val="left"/>
                    </m:oMathParaPr>
                    <m:oMath xmlns:m="http://schemas.openxmlformats.org/officeDocument/2006/math">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r>
                                <a:rPr lang="pt-BR" sz="1800" b="0" i="1" dirty="0" smtClean="0">
                                  <a:latin typeface="Cambria Math" panose="02040503050406030204" pitchFamily="18" charset="0"/>
                                </a:rPr>
                                <m:t>𝑟</m:t>
                              </m:r>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b="0" i="1" dirty="0" smtClean="0">
                          <a:latin typeface="Cambria Math" panose="02040503050406030204" pitchFamily="18" charset="0"/>
                        </a:rPr>
                        <m:t>=</m:t>
                      </m:r>
                      <m:sSub>
                        <m:sSubPr>
                          <m:ctrlPr>
                            <a:rPr lang="pt-BR" sz="1800" i="1">
                              <a:latin typeface="Cambria Math" panose="02040503050406030204" pitchFamily="18" charset="0"/>
                            </a:rPr>
                          </m:ctrlPr>
                        </m:sSubPr>
                        <m:e>
                          <m:r>
                            <a:rPr lang="pt-BR" sz="1800" b="0" i="1">
                              <a:latin typeface="Cambria Math" panose="02040503050406030204" pitchFamily="18" charset="0"/>
                            </a:rPr>
                            <m:t>𝑦</m:t>
                          </m:r>
                        </m:e>
                        <m:sub>
                          <m:r>
                            <a:rPr lang="pt-BR" sz="1800" b="1" i="1">
                              <a:latin typeface="Cambria Math" panose="02040503050406030204" pitchFamily="18" charset="0"/>
                            </a:rPr>
                            <m:t>𝒊</m:t>
                          </m:r>
                        </m:sub>
                      </m:sSub>
                      <m:r>
                        <a:rPr lang="pt-BR" sz="1800" b="1" i="1" smtClean="0">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i="1" dirty="0" smtClean="0">
                                      <a:latin typeface="Cambria Math" panose="02040503050406030204" pitchFamily="18" charset="0"/>
                                    </a:rPr>
                                    <m:t>𝑦</m:t>
                                  </m:r>
                                </m:e>
                              </m:acc>
                            </m:e>
                            <m:sub>
                              <m:r>
                                <a:rPr lang="pt-BR" sz="1800" b="1" i="1">
                                  <a:latin typeface="Cambria Math" panose="02040503050406030204" pitchFamily="18" charset="0"/>
                                </a:rPr>
                                <m:t>𝒊</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1</m:t>
                          </m:r>
                          <m:r>
                            <a:rPr lang="pt-BR" sz="1800" i="1" dirty="0">
                              <a:latin typeface="Cambria Math" panose="02040503050406030204" pitchFamily="18" charset="0"/>
                            </a:rPr>
                            <m:t>)</m:t>
                          </m:r>
                        </m:sup>
                      </m:sSup>
                    </m:oMath>
                  </m:oMathPara>
                </a14:m>
                <a:endParaRPr lang="pt-BR" sz="1800" dirty="0"/>
              </a:p>
              <a:p>
                <a:pPr marL="0" indent="0">
                  <a:buNone/>
                </a:pPr>
                <a:endParaRPr lang="pt-BR" sz="1800" dirty="0">
                  <a:solidFill>
                    <a:schemeClr val="tx1"/>
                  </a:solidFill>
                </a:endParaRPr>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𝟏</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𝟏</m:t>
                          </m:r>
                        </m:sub>
                      </m:sSub>
                      <m:r>
                        <a:rPr lang="pt-BR" sz="1800" b="1" i="1">
                          <a:latin typeface="Cambria Math" panose="02040503050406030204" pitchFamily="18" charset="0"/>
                        </a:rPr>
                        <m:t>−</m:t>
                      </m:r>
                      <m:sSup>
                        <m:sSupPr>
                          <m:ctrlPr>
                            <a:rPr lang="pt-BR" sz="1800" i="1" dirty="0" smtClean="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𝟏</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=−10−</m:t>
                      </m:r>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−2,65</m:t>
                          </m:r>
                        </m:e>
                      </m:d>
                      <m:r>
                        <a:rPr lang="pt-BR" sz="1800" b="0" i="1" dirty="0" smtClean="0">
                          <a:latin typeface="Cambria Math" panose="02040503050406030204" pitchFamily="18" charset="0"/>
                        </a:rPr>
                        <m:t>=−7,35</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𝟐</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𝟐</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𝟐</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=7−2,6=4,4</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𝟑</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smtClean="0">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𝟑</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𝟑</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=8−2,6=5,4</m:t>
                      </m:r>
                    </m:oMath>
                  </m:oMathPara>
                </a14:m>
                <a:endParaRPr lang="pt-BR" sz="1800" dirty="0"/>
              </a:p>
              <a:p>
                <a:pPr marL="0" indent="0">
                  <a:buNone/>
                </a:pPr>
                <a14:m>
                  <m:oMathPara xmlns:m="http://schemas.openxmlformats.org/officeDocument/2006/math">
                    <m:oMathParaPr>
                      <m:jc m:val="left"/>
                    </m:oMathParaPr>
                    <m:oMath xmlns:m="http://schemas.openxmlformats.org/officeDocument/2006/math">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r>
                                <a:rPr lang="pt-BR" sz="1800" i="1" dirty="0">
                                  <a:latin typeface="Cambria Math" panose="02040503050406030204" pitchFamily="18" charset="0"/>
                                </a:rPr>
                                <m:t>𝑟</m:t>
                              </m:r>
                            </m:e>
                            <m:sub>
                              <m:r>
                                <a:rPr lang="pt-BR" sz="1800" b="1" i="1" dirty="0" smtClean="0">
                                  <a:latin typeface="Cambria Math" panose="02040503050406030204" pitchFamily="18" charset="0"/>
                                </a:rPr>
                                <m:t>𝟒</m:t>
                              </m:r>
                            </m:sub>
                          </m:sSub>
                        </m:e>
                        <m:sup>
                          <m:r>
                            <a:rPr lang="pt-BR" sz="1800" i="1" dirty="0">
                              <a:latin typeface="Cambria Math" panose="02040503050406030204" pitchFamily="18" charset="0"/>
                            </a:rPr>
                            <m:t>(</m:t>
                          </m:r>
                          <m:r>
                            <a:rPr lang="pt-BR" sz="1800" b="0" i="1" dirty="0" smtClean="0">
                              <a:latin typeface="Cambria Math" panose="02040503050406030204" pitchFamily="18" charset="0"/>
                            </a:rPr>
                            <m:t>2</m:t>
                          </m:r>
                          <m:r>
                            <a:rPr lang="pt-BR" sz="1800" i="1" dirty="0">
                              <a:latin typeface="Cambria Math" panose="02040503050406030204" pitchFamily="18" charset="0"/>
                            </a:rPr>
                            <m:t>)</m:t>
                          </m:r>
                        </m:sup>
                      </m:sSup>
                      <m:r>
                        <a:rPr lang="pt-BR" sz="1800" i="1" dirty="0">
                          <a:latin typeface="Cambria Math" panose="02040503050406030204" pitchFamily="18" charset="0"/>
                        </a:rPr>
                        <m:t>=</m:t>
                      </m:r>
                      <m:sSub>
                        <m:sSubPr>
                          <m:ctrlPr>
                            <a:rPr lang="pt-BR" sz="1800" i="1">
                              <a:latin typeface="Cambria Math" panose="02040503050406030204" pitchFamily="18" charset="0"/>
                            </a:rPr>
                          </m:ctrlPr>
                        </m:sSubPr>
                        <m:e>
                          <m:r>
                            <a:rPr lang="pt-BR" sz="1800" i="1">
                              <a:latin typeface="Cambria Math" panose="02040503050406030204" pitchFamily="18" charset="0"/>
                            </a:rPr>
                            <m:t>𝑦</m:t>
                          </m:r>
                        </m:e>
                        <m:sub>
                          <m:r>
                            <a:rPr lang="pt-BR" sz="1800" b="1" i="1" smtClean="0">
                              <a:latin typeface="Cambria Math" panose="02040503050406030204" pitchFamily="18" charset="0"/>
                            </a:rPr>
                            <m:t>𝟒</m:t>
                          </m:r>
                        </m:sub>
                      </m:sSub>
                      <m:r>
                        <a:rPr lang="pt-BR" sz="1800" b="1" i="1">
                          <a:latin typeface="Cambria Math" panose="02040503050406030204" pitchFamily="18" charset="0"/>
                        </a:rPr>
                        <m:t>−</m:t>
                      </m:r>
                      <m:sSup>
                        <m:sSupPr>
                          <m:ctrlPr>
                            <a:rPr lang="pt-BR" sz="1800" i="1" dirty="0">
                              <a:latin typeface="Cambria Math" panose="02040503050406030204" pitchFamily="18" charset="0"/>
                            </a:rPr>
                          </m:ctrlPr>
                        </m:sSupPr>
                        <m:e>
                          <m:sSub>
                            <m:sSubPr>
                              <m:ctrlPr>
                                <a:rPr lang="pt-BR" sz="1800" i="1">
                                  <a:latin typeface="Cambria Math" panose="02040503050406030204" pitchFamily="18" charset="0"/>
                                </a:rPr>
                              </m:ctrlPr>
                            </m:sSubPr>
                            <m:e>
                              <m:acc>
                                <m:accPr>
                                  <m:chr m:val="̂"/>
                                  <m:ctrlPr>
                                    <a:rPr lang="pt-BR" sz="1800" i="1" dirty="0">
                                      <a:latin typeface="Cambria Math" panose="02040503050406030204" pitchFamily="18" charset="0"/>
                                    </a:rPr>
                                  </m:ctrlPr>
                                </m:accPr>
                                <m:e>
                                  <m:r>
                                    <a:rPr lang="pt-BR" sz="1800" i="1" dirty="0">
                                      <a:latin typeface="Cambria Math" panose="02040503050406030204" pitchFamily="18" charset="0"/>
                                    </a:rPr>
                                    <m:t>𝑦</m:t>
                                  </m:r>
                                </m:e>
                              </m:acc>
                            </m:e>
                            <m:sub>
                              <m:r>
                                <a:rPr lang="pt-BR" sz="1800" b="1" i="1" dirty="0" smtClean="0">
                                  <a:latin typeface="Cambria Math" panose="02040503050406030204" pitchFamily="18" charset="0"/>
                                </a:rPr>
                                <m:t>𝟒</m:t>
                              </m:r>
                            </m:sub>
                          </m:sSub>
                        </m:e>
                        <m:sup>
                          <m:d>
                            <m:dPr>
                              <m:ctrlPr>
                                <a:rPr lang="pt-BR" sz="1800" b="0" i="1" dirty="0">
                                  <a:latin typeface="Cambria Math" panose="02040503050406030204" pitchFamily="18" charset="0"/>
                                </a:rPr>
                              </m:ctrlPr>
                            </m:dPr>
                            <m:e>
                              <m:r>
                                <a:rPr lang="pt-BR" sz="1800" b="0" i="1" dirty="0" smtClean="0">
                                  <a:latin typeface="Cambria Math" panose="02040503050406030204" pitchFamily="18" charset="0"/>
                                </a:rPr>
                                <m:t>1</m:t>
                              </m:r>
                            </m:e>
                          </m:d>
                        </m:sup>
                      </m:sSup>
                      <m:r>
                        <a:rPr lang="pt-BR" sz="1800" b="0" i="1" dirty="0" smtClean="0">
                          <a:latin typeface="Cambria Math" panose="02040503050406030204" pitchFamily="18" charset="0"/>
                        </a:rPr>
                        <m:t>=−7−</m:t>
                      </m:r>
                      <m:d>
                        <m:dPr>
                          <m:ctrlPr>
                            <a:rPr lang="pt-BR" sz="1800" b="0" i="1" dirty="0" smtClean="0">
                              <a:latin typeface="Cambria Math" panose="02040503050406030204" pitchFamily="18" charset="0"/>
                            </a:rPr>
                          </m:ctrlPr>
                        </m:dPr>
                        <m:e>
                          <m:r>
                            <a:rPr lang="pt-BR" sz="1800" b="0" i="1" dirty="0" smtClean="0">
                              <a:latin typeface="Cambria Math" panose="02040503050406030204" pitchFamily="18" charset="0"/>
                            </a:rPr>
                            <m:t>−1,75</m:t>
                          </m:r>
                        </m:e>
                      </m:d>
                      <m:r>
                        <a:rPr lang="pt-BR" sz="1800" b="0" i="1" dirty="0" smtClean="0">
                          <a:latin typeface="Cambria Math" panose="02040503050406030204" pitchFamily="18" charset="0"/>
                        </a:rPr>
                        <m:t>=−5,25</m:t>
                      </m:r>
                    </m:oMath>
                  </m:oMathPara>
                </a14:m>
                <a:endParaRPr lang="pt-BR" sz="1800" dirty="0"/>
              </a:p>
              <a:p>
                <a:pPr marL="0" indent="0">
                  <a:buNone/>
                </a:pPr>
                <a:endParaRPr lang="pt-BR" sz="1800" dirty="0"/>
              </a:p>
              <a:p>
                <a:pPr marL="0" indent="0">
                  <a:buNone/>
                </a:pPr>
                <a:r>
                  <a:rPr lang="pt-BR" sz="1800" dirty="0"/>
                  <a:t>Podemos perceber que as novas predições têm resíduos menores que as iniciais, o que significa que foi dado um pequeno passo na direção correta.</a:t>
                </a:r>
              </a:p>
              <a:p>
                <a:pPr marL="0" indent="0">
                  <a:buNone/>
                </a:pPr>
                <a:endParaRPr lang="pt-BR" sz="1800" dirty="0">
                  <a:solidFill>
                    <a:schemeClr val="tx1"/>
                  </a:solidFill>
                </a:endParaRPr>
              </a:p>
              <a:p>
                <a:pPr marL="0" indent="0">
                  <a:buNone/>
                </a:pPr>
                <a:endParaRPr lang="pt-BR" sz="1800" dirty="0">
                  <a:solidFill>
                    <a:schemeClr val="tx1"/>
                  </a:solidFill>
                </a:endParaRPr>
              </a:p>
              <a:p>
                <a:pPr marL="0" indent="0">
                  <a:buNone/>
                </a:pPr>
                <a:endParaRPr lang="pt-BR" sz="2000" dirty="0"/>
              </a:p>
            </p:txBody>
          </p:sp>
        </mc:Choice>
        <mc:Fallback xmlns="">
          <p:sp>
            <p:nvSpPr>
              <p:cNvPr id="3" name="Espaço Reservado para Conteúdo 2">
                <a:extLst>
                  <a:ext uri="{FF2B5EF4-FFF2-40B4-BE49-F238E27FC236}">
                    <a16:creationId xmlns:a16="http://schemas.microsoft.com/office/drawing/2014/main" id="{8BEB649F-EBC2-EF9E-ECE6-7175C0959476}"/>
                  </a:ext>
                </a:extLst>
              </p:cNvPr>
              <p:cNvSpPr>
                <a:spLocks noGrp="1" noRot="1" noChangeAspect="1" noMove="1" noResize="1" noEditPoints="1" noAdjustHandles="1" noChangeArrowheads="1" noChangeShapeType="1" noTextEdit="1"/>
              </p:cNvSpPr>
              <p:nvPr>
                <p:ph idx="1"/>
              </p:nvPr>
            </p:nvSpPr>
            <p:spPr>
              <a:xfrm>
                <a:off x="6196262" y="1825625"/>
                <a:ext cx="5157537" cy="4351338"/>
              </a:xfrm>
              <a:blipFill>
                <a:blip r:embed="rId2"/>
                <a:stretch>
                  <a:fillRect l="-1182" t="-1401" r="-177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45" name="Espaço Reservado para Conteúdo 3">
                <a:extLst>
                  <a:ext uri="{FF2B5EF4-FFF2-40B4-BE49-F238E27FC236}">
                    <a16:creationId xmlns:a16="http://schemas.microsoft.com/office/drawing/2014/main" id="{2EC92C64-2186-A238-3F02-B0F9F8BCF492}"/>
                  </a:ext>
                </a:extLst>
              </p:cNvPr>
              <p:cNvGraphicFramePr>
                <a:graphicFrameLocks/>
              </p:cNvGraphicFramePr>
              <p:nvPr>
                <p:extLst>
                  <p:ext uri="{D42A27DB-BD31-4B8C-83A1-F6EECF244321}">
                    <p14:modId xmlns:p14="http://schemas.microsoft.com/office/powerpoint/2010/main" val="4131358230"/>
                  </p:ext>
                </p:extLst>
              </p:nvPr>
            </p:nvGraphicFramePr>
            <p:xfrm>
              <a:off x="838200" y="1825625"/>
              <a:ext cx="4062347" cy="1886395"/>
            </p:xfrm>
            <a:graphic>
              <a:graphicData uri="http://schemas.openxmlformats.org/drawingml/2006/table">
                <a:tbl>
                  <a:tblPr firstRow="1" bandRow="1">
                    <a:tableStyleId>{073A0DAA-6AF3-43AB-8588-CEC1D06C72B9}</a:tableStyleId>
                  </a:tblPr>
                  <a:tblGrid>
                    <a:gridCol w="502439">
                      <a:extLst>
                        <a:ext uri="{9D8B030D-6E8A-4147-A177-3AD203B41FA5}">
                          <a16:colId xmlns:a16="http://schemas.microsoft.com/office/drawing/2014/main" val="2101060079"/>
                        </a:ext>
                      </a:extLst>
                    </a:gridCol>
                    <a:gridCol w="577583">
                      <a:extLst>
                        <a:ext uri="{9D8B030D-6E8A-4147-A177-3AD203B41FA5}">
                          <a16:colId xmlns:a16="http://schemas.microsoft.com/office/drawing/2014/main" val="16394199"/>
                        </a:ext>
                      </a:extLst>
                    </a:gridCol>
                    <a:gridCol w="725412">
                      <a:extLst>
                        <a:ext uri="{9D8B030D-6E8A-4147-A177-3AD203B41FA5}">
                          <a16:colId xmlns:a16="http://schemas.microsoft.com/office/drawing/2014/main" val="39502748"/>
                        </a:ext>
                      </a:extLst>
                    </a:gridCol>
                    <a:gridCol w="763735">
                      <a:extLst>
                        <a:ext uri="{9D8B030D-6E8A-4147-A177-3AD203B41FA5}">
                          <a16:colId xmlns:a16="http://schemas.microsoft.com/office/drawing/2014/main" val="2486582245"/>
                        </a:ext>
                      </a:extLst>
                    </a:gridCol>
                    <a:gridCol w="763735">
                      <a:extLst>
                        <a:ext uri="{9D8B030D-6E8A-4147-A177-3AD203B41FA5}">
                          <a16:colId xmlns:a16="http://schemas.microsoft.com/office/drawing/2014/main" val="2747896976"/>
                        </a:ext>
                      </a:extLst>
                    </a:gridCol>
                    <a:gridCol w="729443">
                      <a:extLst>
                        <a:ext uri="{9D8B030D-6E8A-4147-A177-3AD203B41FA5}">
                          <a16:colId xmlns:a16="http://schemas.microsoft.com/office/drawing/2014/main" val="3925692433"/>
                        </a:ext>
                      </a:extLst>
                    </a:gridCol>
                  </a:tblGrid>
                  <a:tr h="370840">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𝒙</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1" smtClean="0">
                                        <a:latin typeface="Cambria Math" panose="02040503050406030204" pitchFamily="18" charset="0"/>
                                      </a:rPr>
                                      <m:t>𝒚</m:t>
                                    </m:r>
                                  </m:e>
                                  <m:sub>
                                    <m:r>
                                      <a:rPr lang="pt-BR" b="1" smtClean="0">
                                        <a:latin typeface="Cambria Math" panose="02040503050406030204" pitchFamily="18" charset="0"/>
                                      </a:rPr>
                                      <m:t>𝒊</m:t>
                                    </m:r>
                                  </m:sub>
                                </m:sSub>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(0)</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𝟏</m:t>
                                    </m:r>
                                    <m:r>
                                      <a:rPr lang="pt-BR" b="1" smtClean="0">
                                        <a:latin typeface="Cambria Math" panose="02040503050406030204" pitchFamily="18" charset="0"/>
                                      </a:rPr>
                                      <m:t>)</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sz="1800" i="1" dirty="0" smtClean="0">
                                        <a:latin typeface="Cambria Math" panose="02040503050406030204" pitchFamily="18" charset="0"/>
                                      </a:rPr>
                                    </m:ctrlPr>
                                  </m:sSupPr>
                                  <m:e>
                                    <m:sSub>
                                      <m:sSubPr>
                                        <m:ctrlPr>
                                          <a:rPr lang="pt-BR" i="1" smtClean="0">
                                            <a:latin typeface="Cambria Math" panose="02040503050406030204" pitchFamily="18" charset="0"/>
                                          </a:rPr>
                                        </m:ctrlPr>
                                      </m:sSubPr>
                                      <m:e>
                                        <m:acc>
                                          <m:accPr>
                                            <m:chr m:val="̂"/>
                                            <m:ctrlPr>
                                              <a:rPr lang="pt-BR" sz="1800" i="1" dirty="0" smtClean="0">
                                                <a:latin typeface="Cambria Math" panose="02040503050406030204" pitchFamily="18" charset="0"/>
                                              </a:rPr>
                                            </m:ctrlPr>
                                          </m:accPr>
                                          <m:e>
                                            <m:r>
                                              <a:rPr lang="pt-BR" sz="1800" b="0" dirty="0" smtClean="0">
                                                <a:latin typeface="Cambria Math" panose="02040503050406030204" pitchFamily="18" charset="0"/>
                                              </a:rPr>
                                              <m:t>𝑦</m:t>
                                            </m:r>
                                          </m:e>
                                        </m:acc>
                                      </m:e>
                                      <m:sub>
                                        <m:r>
                                          <a:rPr lang="pt-BR" b="1" smtClean="0">
                                            <a:latin typeface="Cambria Math" panose="02040503050406030204" pitchFamily="18" charset="0"/>
                                          </a:rPr>
                                          <m:t>𝒊</m:t>
                                        </m:r>
                                      </m:sub>
                                    </m:sSub>
                                  </m:e>
                                  <m:sup>
                                    <m:r>
                                      <a:rPr lang="pt-BR" sz="1800" b="0" dirty="0" smtClean="0">
                                        <a:latin typeface="Cambria Math" panose="02040503050406030204" pitchFamily="18" charset="0"/>
                                      </a:rPr>
                                      <m:t>(1)</m:t>
                                    </m:r>
                                  </m:sup>
                                </m:sSup>
                              </m:oMath>
                            </m:oMathPara>
                          </a14:m>
                          <a:endParaRPr lang="pt-BR" dirty="0"/>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pt-BR" i="1" smtClean="0">
                                        <a:latin typeface="Cambria Math" panose="02040503050406030204" pitchFamily="18" charset="0"/>
                                      </a:rPr>
                                    </m:ctrlPr>
                                  </m:sSupPr>
                                  <m:e>
                                    <m:sSub>
                                      <m:sSubPr>
                                        <m:ctrlPr>
                                          <a:rPr lang="pt-BR" i="1" smtClean="0">
                                            <a:latin typeface="Cambria Math" panose="02040503050406030204" pitchFamily="18" charset="0"/>
                                          </a:rPr>
                                        </m:ctrlPr>
                                      </m:sSubPr>
                                      <m:e>
                                        <m:r>
                                          <a:rPr lang="pt-BR" b="1" smtClean="0">
                                            <a:latin typeface="Cambria Math" panose="02040503050406030204" pitchFamily="18" charset="0"/>
                                          </a:rPr>
                                          <m:t>𝒓</m:t>
                                        </m:r>
                                      </m:e>
                                      <m:sub>
                                        <m:r>
                                          <a:rPr lang="pt-BR" b="1" smtClean="0">
                                            <a:latin typeface="Cambria Math" panose="02040503050406030204" pitchFamily="18" charset="0"/>
                                          </a:rPr>
                                          <m:t>𝒊</m:t>
                                        </m:r>
                                      </m:sub>
                                    </m:sSub>
                                  </m:e>
                                  <m:sup>
                                    <m:r>
                                      <a:rPr lang="pt-BR" b="1" smtClean="0">
                                        <a:latin typeface="Cambria Math" panose="02040503050406030204" pitchFamily="18" charset="0"/>
                                      </a:rPr>
                                      <m:t>(</m:t>
                                    </m:r>
                                    <m:r>
                                      <a:rPr lang="pt-BR" b="1" smtClean="0">
                                        <a:latin typeface="Cambria Math" panose="02040503050406030204" pitchFamily="18" charset="0"/>
                                      </a:rPr>
                                      <m:t>𝟐</m:t>
                                    </m:r>
                                    <m:r>
                                      <a:rPr lang="pt-BR" b="1" smtClean="0">
                                        <a:latin typeface="Cambria Math" panose="02040503050406030204" pitchFamily="18" charset="0"/>
                                      </a:rPr>
                                      <m:t>)</m:t>
                                    </m:r>
                                  </m:sup>
                                </m:sSup>
                              </m:oMath>
                            </m:oMathPara>
                          </a14:m>
                          <a:endParaRPr lang="pt-BR" dirty="0"/>
                        </a:p>
                      </a:txBody>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−7,35</m:t>
                                </m:r>
                              </m:oMath>
                            </m:oMathPara>
                          </a14:m>
                          <a:endParaRPr lang="pt-BR" dirty="0"/>
                        </a:p>
                      </a:txBody>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4,4</m:t>
                                </m:r>
                              </m:oMath>
                            </m:oMathPara>
                          </a14:m>
                          <a:endParaRPr lang="pt-BR" dirty="0"/>
                        </a:p>
                      </a:txBody>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5,4</m:t>
                                </m:r>
                              </m:oMath>
                            </m:oMathPara>
                          </a14:m>
                          <a:endParaRPr lang="pt-BR" dirty="0"/>
                        </a:p>
                      </a:txBody>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tc>
                      <a:txBody>
                        <a:bodyPr/>
                        <a:lstStyle/>
                        <a:p>
                          <a:pPr algn="ctr"/>
                          <a14:m>
                            <m:oMathPara xmlns:m="http://schemas.openxmlformats.org/officeDocument/2006/math">
                              <m:oMathParaPr>
                                <m:jc m:val="centerGroup"/>
                              </m:oMathParaPr>
                              <m:oMath xmlns:m="http://schemas.openxmlformats.org/officeDocument/2006/math">
                                <m:r>
                                  <a:rPr lang="pt-BR" sz="1800" b="0" dirty="0" smtClean="0">
                                    <a:latin typeface="Cambria Math" panose="02040503050406030204" pitchFamily="18" charset="0"/>
                                  </a:rPr>
                                  <m:t>−5,25</m:t>
                                </m:r>
                              </m:oMath>
                            </m:oMathPara>
                          </a14:m>
                          <a:endParaRPr lang="pt-BR" dirty="0"/>
                        </a:p>
                      </a:txBody>
                      <a:tcPr/>
                    </a:tc>
                    <a:extLst>
                      <a:ext uri="{0D108BD9-81ED-4DB2-BD59-A6C34878D82A}">
                        <a16:rowId xmlns:a16="http://schemas.microsoft.com/office/drawing/2014/main" val="845429563"/>
                      </a:ext>
                    </a:extLst>
                  </a:tr>
                </a:tbl>
              </a:graphicData>
            </a:graphic>
          </p:graphicFrame>
        </mc:Choice>
        <mc:Fallback xmlns="">
          <p:graphicFrame>
            <p:nvGraphicFramePr>
              <p:cNvPr id="45" name="Espaço Reservado para Conteúdo 3">
                <a:extLst>
                  <a:ext uri="{FF2B5EF4-FFF2-40B4-BE49-F238E27FC236}">
                    <a16:creationId xmlns:a16="http://schemas.microsoft.com/office/drawing/2014/main" id="{2EC92C64-2186-A238-3F02-B0F9F8BCF492}"/>
                  </a:ext>
                </a:extLst>
              </p:cNvPr>
              <p:cNvGraphicFramePr>
                <a:graphicFrameLocks/>
              </p:cNvGraphicFramePr>
              <p:nvPr>
                <p:extLst>
                  <p:ext uri="{D42A27DB-BD31-4B8C-83A1-F6EECF244321}">
                    <p14:modId xmlns:p14="http://schemas.microsoft.com/office/powerpoint/2010/main" val="4131358230"/>
                  </p:ext>
                </p:extLst>
              </p:nvPr>
            </p:nvGraphicFramePr>
            <p:xfrm>
              <a:off x="838200" y="1825625"/>
              <a:ext cx="4062347" cy="1886395"/>
            </p:xfrm>
            <a:graphic>
              <a:graphicData uri="http://schemas.openxmlformats.org/drawingml/2006/table">
                <a:tbl>
                  <a:tblPr firstRow="1" bandRow="1">
                    <a:tableStyleId>{073A0DAA-6AF3-43AB-8588-CEC1D06C72B9}</a:tableStyleId>
                  </a:tblPr>
                  <a:tblGrid>
                    <a:gridCol w="502439">
                      <a:extLst>
                        <a:ext uri="{9D8B030D-6E8A-4147-A177-3AD203B41FA5}">
                          <a16:colId xmlns:a16="http://schemas.microsoft.com/office/drawing/2014/main" val="2101060079"/>
                        </a:ext>
                      </a:extLst>
                    </a:gridCol>
                    <a:gridCol w="577583">
                      <a:extLst>
                        <a:ext uri="{9D8B030D-6E8A-4147-A177-3AD203B41FA5}">
                          <a16:colId xmlns:a16="http://schemas.microsoft.com/office/drawing/2014/main" val="16394199"/>
                        </a:ext>
                      </a:extLst>
                    </a:gridCol>
                    <a:gridCol w="725412">
                      <a:extLst>
                        <a:ext uri="{9D8B030D-6E8A-4147-A177-3AD203B41FA5}">
                          <a16:colId xmlns:a16="http://schemas.microsoft.com/office/drawing/2014/main" val="39502748"/>
                        </a:ext>
                      </a:extLst>
                    </a:gridCol>
                    <a:gridCol w="763735">
                      <a:extLst>
                        <a:ext uri="{9D8B030D-6E8A-4147-A177-3AD203B41FA5}">
                          <a16:colId xmlns:a16="http://schemas.microsoft.com/office/drawing/2014/main" val="2486582245"/>
                        </a:ext>
                      </a:extLst>
                    </a:gridCol>
                    <a:gridCol w="763735">
                      <a:extLst>
                        <a:ext uri="{9D8B030D-6E8A-4147-A177-3AD203B41FA5}">
                          <a16:colId xmlns:a16="http://schemas.microsoft.com/office/drawing/2014/main" val="2747896976"/>
                        </a:ext>
                      </a:extLst>
                    </a:gridCol>
                    <a:gridCol w="729443">
                      <a:extLst>
                        <a:ext uri="{9D8B030D-6E8A-4147-A177-3AD203B41FA5}">
                          <a16:colId xmlns:a16="http://schemas.microsoft.com/office/drawing/2014/main" val="3925692433"/>
                        </a:ext>
                      </a:extLst>
                    </a:gridCol>
                  </a:tblGrid>
                  <a:tr h="403035">
                    <a:tc>
                      <a:txBody>
                        <a:bodyPr/>
                        <a:lstStyle/>
                        <a:p>
                          <a:endParaRPr lang="pt-BR"/>
                        </a:p>
                      </a:txBody>
                      <a:tcPr>
                        <a:blipFill>
                          <a:blip r:embed="rId3"/>
                          <a:stretch>
                            <a:fillRect l="-1220" t="-1515" r="-719512" b="-392424"/>
                          </a:stretch>
                        </a:blipFill>
                      </a:tcPr>
                    </a:tc>
                    <a:tc>
                      <a:txBody>
                        <a:bodyPr/>
                        <a:lstStyle/>
                        <a:p>
                          <a:endParaRPr lang="pt-BR"/>
                        </a:p>
                      </a:txBody>
                      <a:tcPr>
                        <a:blipFill>
                          <a:blip r:embed="rId3"/>
                          <a:stretch>
                            <a:fillRect l="-87368" t="-1515" r="-521053" b="-392424"/>
                          </a:stretch>
                        </a:blipFill>
                      </a:tcPr>
                    </a:tc>
                    <a:tc>
                      <a:txBody>
                        <a:bodyPr/>
                        <a:lstStyle/>
                        <a:p>
                          <a:endParaRPr lang="pt-BR"/>
                        </a:p>
                      </a:txBody>
                      <a:tcPr>
                        <a:blipFill>
                          <a:blip r:embed="rId3"/>
                          <a:stretch>
                            <a:fillRect l="-149580" t="-1515" r="-315966" b="-392424"/>
                          </a:stretch>
                        </a:blipFill>
                      </a:tcPr>
                    </a:tc>
                    <a:tc>
                      <a:txBody>
                        <a:bodyPr/>
                        <a:lstStyle/>
                        <a:p>
                          <a:endParaRPr lang="pt-BR"/>
                        </a:p>
                      </a:txBody>
                      <a:tcPr>
                        <a:blipFill>
                          <a:blip r:embed="rId3"/>
                          <a:stretch>
                            <a:fillRect l="-235714" t="-1515" r="-198413" b="-392424"/>
                          </a:stretch>
                        </a:blipFill>
                      </a:tcPr>
                    </a:tc>
                    <a:tc>
                      <a:txBody>
                        <a:bodyPr/>
                        <a:lstStyle/>
                        <a:p>
                          <a:endParaRPr lang="pt-BR"/>
                        </a:p>
                      </a:txBody>
                      <a:tcPr>
                        <a:blipFill>
                          <a:blip r:embed="rId3"/>
                          <a:stretch>
                            <a:fillRect l="-338400" t="-1515" r="-100000" b="-392424"/>
                          </a:stretch>
                        </a:blipFill>
                      </a:tcPr>
                    </a:tc>
                    <a:tc>
                      <a:txBody>
                        <a:bodyPr/>
                        <a:lstStyle/>
                        <a:p>
                          <a:endParaRPr lang="pt-BR"/>
                        </a:p>
                      </a:txBody>
                      <a:tcPr>
                        <a:blipFill>
                          <a:blip r:embed="rId3"/>
                          <a:stretch>
                            <a:fillRect l="-456667" t="-1515" r="-4167" b="-392424"/>
                          </a:stretch>
                        </a:blipFill>
                      </a:tcPr>
                    </a:tc>
                    <a:extLst>
                      <a:ext uri="{0D108BD9-81ED-4DB2-BD59-A6C34878D82A}">
                        <a16:rowId xmlns:a16="http://schemas.microsoft.com/office/drawing/2014/main" val="62268587"/>
                      </a:ext>
                    </a:extLst>
                  </a:tr>
                  <a:tr h="370840">
                    <a:tc>
                      <a:txBody>
                        <a:bodyPr/>
                        <a:lstStyle/>
                        <a:p>
                          <a:pPr algn="ctr"/>
                          <a:r>
                            <a:rPr lang="pt-BR" dirty="0"/>
                            <a:t>10</a:t>
                          </a:r>
                        </a:p>
                      </a:txBody>
                      <a:tcPr/>
                    </a:tc>
                    <a:tc>
                      <a:txBody>
                        <a:bodyPr/>
                        <a:lstStyle/>
                        <a:p>
                          <a:pPr algn="ctr"/>
                          <a:r>
                            <a:rPr lang="pt-BR" dirty="0"/>
                            <a:t>-10</a:t>
                          </a:r>
                        </a:p>
                      </a:txBody>
                      <a:tcPr/>
                    </a:tc>
                    <a:tc>
                      <a:txBody>
                        <a:bodyPr/>
                        <a:lstStyle/>
                        <a:p>
                          <a:pPr algn="ctr"/>
                          <a:r>
                            <a:rPr lang="pt-BR" dirty="0"/>
                            <a:t>0,5</a:t>
                          </a:r>
                        </a:p>
                      </a:txBody>
                      <a:tcPr/>
                    </a:tc>
                    <a:tc>
                      <a:txBody>
                        <a:bodyPr/>
                        <a:lstStyle/>
                        <a:p>
                          <a:pPr algn="ctr"/>
                          <a:r>
                            <a:rPr lang="pt-BR" dirty="0"/>
                            <a:t>-10,5</a:t>
                          </a:r>
                        </a:p>
                      </a:txBody>
                      <a:tcPr/>
                    </a:tc>
                    <a:tc>
                      <a:txBody>
                        <a:bodyPr/>
                        <a:lstStyle/>
                        <a:p>
                          <a:pPr algn="ctr"/>
                          <a:r>
                            <a:rPr lang="pt-BR" dirty="0"/>
                            <a:t>-2,65</a:t>
                          </a:r>
                        </a:p>
                      </a:txBody>
                      <a:tcPr/>
                    </a:tc>
                    <a:tc>
                      <a:txBody>
                        <a:bodyPr/>
                        <a:lstStyle/>
                        <a:p>
                          <a:endParaRPr lang="pt-BR"/>
                        </a:p>
                      </a:txBody>
                      <a:tcPr>
                        <a:blipFill>
                          <a:blip r:embed="rId3"/>
                          <a:stretch>
                            <a:fillRect l="-456667" t="-109836" r="-4167" b="-324590"/>
                          </a:stretch>
                        </a:blipFill>
                      </a:tcPr>
                    </a:tc>
                    <a:extLst>
                      <a:ext uri="{0D108BD9-81ED-4DB2-BD59-A6C34878D82A}">
                        <a16:rowId xmlns:a16="http://schemas.microsoft.com/office/drawing/2014/main" val="1455319932"/>
                      </a:ext>
                    </a:extLst>
                  </a:tr>
                  <a:tr h="370840">
                    <a:tc>
                      <a:txBody>
                        <a:bodyPr/>
                        <a:lstStyle/>
                        <a:p>
                          <a:pPr algn="ctr"/>
                          <a:r>
                            <a:rPr lang="pt-BR" dirty="0"/>
                            <a:t>20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6,5</a:t>
                          </a:r>
                        </a:p>
                      </a:txBody>
                      <a:tcPr/>
                    </a:tc>
                    <a:tc>
                      <a:txBody>
                        <a:bodyPr/>
                        <a:lstStyle/>
                        <a:p>
                          <a:pPr algn="ctr"/>
                          <a:r>
                            <a:rPr lang="pt-BR" dirty="0"/>
                            <a:t>2,6</a:t>
                          </a:r>
                        </a:p>
                      </a:txBody>
                      <a:tcPr/>
                    </a:tc>
                    <a:tc>
                      <a:txBody>
                        <a:bodyPr/>
                        <a:lstStyle/>
                        <a:p>
                          <a:endParaRPr lang="pt-BR"/>
                        </a:p>
                      </a:txBody>
                      <a:tcPr>
                        <a:blipFill>
                          <a:blip r:embed="rId3"/>
                          <a:stretch>
                            <a:fillRect l="-456667" t="-209836" r="-4167" b="-224590"/>
                          </a:stretch>
                        </a:blipFill>
                      </a:tcPr>
                    </a:tc>
                    <a:extLst>
                      <a:ext uri="{0D108BD9-81ED-4DB2-BD59-A6C34878D82A}">
                        <a16:rowId xmlns:a16="http://schemas.microsoft.com/office/drawing/2014/main" val="2112141059"/>
                      </a:ext>
                    </a:extLst>
                  </a:tr>
                  <a:tr h="370840">
                    <a:tc>
                      <a:txBody>
                        <a:bodyPr/>
                        <a:lstStyle/>
                        <a:p>
                          <a:pPr algn="ctr"/>
                          <a:r>
                            <a:rPr lang="pt-BR" dirty="0"/>
                            <a:t>30</a:t>
                          </a:r>
                        </a:p>
                      </a:txBody>
                      <a:tcPr/>
                    </a:tc>
                    <a:tc>
                      <a:txBody>
                        <a:bodyPr/>
                        <a:lstStyle/>
                        <a:p>
                          <a:pPr algn="ctr"/>
                          <a:r>
                            <a:rPr lang="pt-BR" dirty="0"/>
                            <a:t>8</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2,6</a:t>
                          </a:r>
                        </a:p>
                      </a:txBody>
                      <a:tcPr/>
                    </a:tc>
                    <a:tc>
                      <a:txBody>
                        <a:bodyPr/>
                        <a:lstStyle/>
                        <a:p>
                          <a:endParaRPr lang="pt-BR"/>
                        </a:p>
                      </a:txBody>
                      <a:tcPr>
                        <a:blipFill>
                          <a:blip r:embed="rId3"/>
                          <a:stretch>
                            <a:fillRect l="-456667" t="-309836" r="-4167" b="-124590"/>
                          </a:stretch>
                        </a:blipFill>
                      </a:tcPr>
                    </a:tc>
                    <a:extLst>
                      <a:ext uri="{0D108BD9-81ED-4DB2-BD59-A6C34878D82A}">
                        <a16:rowId xmlns:a16="http://schemas.microsoft.com/office/drawing/2014/main" val="4102175342"/>
                      </a:ext>
                    </a:extLst>
                  </a:tr>
                  <a:tr h="370840">
                    <a:tc>
                      <a:txBody>
                        <a:bodyPr/>
                        <a:lstStyle/>
                        <a:p>
                          <a:pPr algn="ctr"/>
                          <a:r>
                            <a:rPr lang="pt-BR" dirty="0"/>
                            <a:t>40</a:t>
                          </a:r>
                        </a:p>
                      </a:txBody>
                      <a:tcPr/>
                    </a:tc>
                    <a:tc>
                      <a:txBody>
                        <a:bodyPr/>
                        <a:lstStyle/>
                        <a:p>
                          <a:pPr algn="ctr"/>
                          <a:r>
                            <a:rPr lang="pt-BR" dirty="0"/>
                            <a:t>-7</a:t>
                          </a:r>
                        </a:p>
                      </a:txBody>
                      <a:tcPr/>
                    </a:tc>
                    <a:tc>
                      <a:txBody>
                        <a:bodyPr/>
                        <a:lstStyle/>
                        <a:p>
                          <a:pPr algn="ctr"/>
                          <a:r>
                            <a:rPr lang="pt-BR" dirty="0"/>
                            <a:t>0,5</a:t>
                          </a:r>
                        </a:p>
                      </a:txBody>
                      <a:tcPr/>
                    </a:tc>
                    <a:tc>
                      <a:txBody>
                        <a:bodyPr/>
                        <a:lstStyle/>
                        <a:p>
                          <a:pPr algn="ctr"/>
                          <a:r>
                            <a:rPr lang="pt-BR" dirty="0"/>
                            <a:t>-7,5</a:t>
                          </a:r>
                        </a:p>
                      </a:txBody>
                      <a:tcPr/>
                    </a:tc>
                    <a:tc>
                      <a:txBody>
                        <a:bodyPr/>
                        <a:lstStyle/>
                        <a:p>
                          <a:pPr algn="ctr"/>
                          <a:r>
                            <a:rPr lang="pt-BR" dirty="0"/>
                            <a:t>-1,75</a:t>
                          </a:r>
                        </a:p>
                      </a:txBody>
                      <a:tcPr/>
                    </a:tc>
                    <a:tc>
                      <a:txBody>
                        <a:bodyPr/>
                        <a:lstStyle/>
                        <a:p>
                          <a:endParaRPr lang="pt-BR"/>
                        </a:p>
                      </a:txBody>
                      <a:tcPr>
                        <a:blipFill>
                          <a:blip r:embed="rId3"/>
                          <a:stretch>
                            <a:fillRect l="-456667" t="-409836" r="-4167" b="-24590"/>
                          </a:stretch>
                        </a:blipFill>
                      </a:tcPr>
                    </a:tc>
                    <a:extLst>
                      <a:ext uri="{0D108BD9-81ED-4DB2-BD59-A6C34878D82A}">
                        <a16:rowId xmlns:a16="http://schemas.microsoft.com/office/drawing/2014/main" val="845429563"/>
                      </a:ext>
                    </a:extLst>
                  </a:tr>
                </a:tbl>
              </a:graphicData>
            </a:graphic>
          </p:graphicFrame>
        </mc:Fallback>
      </mc:AlternateContent>
      <p:graphicFrame>
        <p:nvGraphicFramePr>
          <p:cNvPr id="47" name="Gráfico 46">
            <a:extLst>
              <a:ext uri="{FF2B5EF4-FFF2-40B4-BE49-F238E27FC236}">
                <a16:creationId xmlns:a16="http://schemas.microsoft.com/office/drawing/2014/main" id="{9417220F-0181-D582-B828-03A4F343CC61}"/>
              </a:ext>
            </a:extLst>
          </p:cNvPr>
          <p:cNvGraphicFramePr/>
          <p:nvPr>
            <p:extLst>
              <p:ext uri="{D42A27DB-BD31-4B8C-83A1-F6EECF244321}">
                <p14:modId xmlns:p14="http://schemas.microsoft.com/office/powerpoint/2010/main" val="3050967062"/>
              </p:ext>
            </p:extLst>
          </p:nvPr>
        </p:nvGraphicFramePr>
        <p:xfrm>
          <a:off x="838200" y="4005791"/>
          <a:ext cx="4062347" cy="2487083"/>
        </p:xfrm>
        <a:graphic>
          <a:graphicData uri="http://schemas.openxmlformats.org/drawingml/2006/chart">
            <c:chart xmlns:c="http://schemas.openxmlformats.org/drawingml/2006/chart" xmlns:r="http://schemas.openxmlformats.org/officeDocument/2006/relationships" r:id="rId4"/>
          </a:graphicData>
        </a:graphic>
      </p:graphicFrame>
      <p:cxnSp>
        <p:nvCxnSpPr>
          <p:cNvPr id="48" name="Conector reto 47">
            <a:extLst>
              <a:ext uri="{FF2B5EF4-FFF2-40B4-BE49-F238E27FC236}">
                <a16:creationId xmlns:a16="http://schemas.microsoft.com/office/drawing/2014/main" id="{BEAD5B35-4378-9544-D646-69910E616817}"/>
              </a:ext>
            </a:extLst>
          </p:cNvPr>
          <p:cNvCxnSpPr>
            <a:cxnSpLocks/>
          </p:cNvCxnSpPr>
          <p:nvPr/>
        </p:nvCxnSpPr>
        <p:spPr>
          <a:xfrm flipV="1">
            <a:off x="1903863" y="5534167"/>
            <a:ext cx="0" cy="34801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Conector reto 48">
            <a:extLst>
              <a:ext uri="{FF2B5EF4-FFF2-40B4-BE49-F238E27FC236}">
                <a16:creationId xmlns:a16="http://schemas.microsoft.com/office/drawing/2014/main" id="{EE6DCEA1-E7E5-7197-1ED4-84A7FC645B1C}"/>
              </a:ext>
            </a:extLst>
          </p:cNvPr>
          <p:cNvCxnSpPr>
            <a:cxnSpLocks/>
          </p:cNvCxnSpPr>
          <p:nvPr/>
        </p:nvCxnSpPr>
        <p:spPr>
          <a:xfrm flipV="1">
            <a:off x="2615821" y="4852101"/>
            <a:ext cx="0" cy="138499"/>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Conector reto 49">
            <a:extLst>
              <a:ext uri="{FF2B5EF4-FFF2-40B4-BE49-F238E27FC236}">
                <a16:creationId xmlns:a16="http://schemas.microsoft.com/office/drawing/2014/main" id="{CB5FE771-5FE5-DC97-0407-36D4155F8C61}"/>
              </a:ext>
            </a:extLst>
          </p:cNvPr>
          <p:cNvCxnSpPr>
            <a:cxnSpLocks/>
          </p:cNvCxnSpPr>
          <p:nvPr/>
        </p:nvCxnSpPr>
        <p:spPr>
          <a:xfrm flipV="1">
            <a:off x="3314131" y="4766743"/>
            <a:ext cx="0" cy="293106"/>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1" name="Conector reto 50">
            <a:extLst>
              <a:ext uri="{FF2B5EF4-FFF2-40B4-BE49-F238E27FC236}">
                <a16:creationId xmlns:a16="http://schemas.microsoft.com/office/drawing/2014/main" id="{2A203440-97AA-A59D-3C0E-E35959D33F32}"/>
              </a:ext>
            </a:extLst>
          </p:cNvPr>
          <p:cNvCxnSpPr>
            <a:cxnSpLocks/>
          </p:cNvCxnSpPr>
          <p:nvPr/>
        </p:nvCxnSpPr>
        <p:spPr>
          <a:xfrm flipV="1">
            <a:off x="4033414" y="5452281"/>
            <a:ext cx="0" cy="252485"/>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CaixaDeTexto 51">
                <a:extLst>
                  <a:ext uri="{FF2B5EF4-FFF2-40B4-BE49-F238E27FC236}">
                    <a16:creationId xmlns:a16="http://schemas.microsoft.com/office/drawing/2014/main" id="{CD1EC7CC-F227-81F4-40A8-BDF752B51700}"/>
                  </a:ext>
                </a:extLst>
              </p:cNvPr>
              <p:cNvSpPr txBox="1"/>
              <p:nvPr/>
            </p:nvSpPr>
            <p:spPr>
              <a:xfrm>
                <a:off x="2636293" y="4782850"/>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a:solidFill>
                                <a:srgbClr val="FF0000"/>
                              </a:solidFill>
                              <a:latin typeface="Cambria Math" panose="02040503050406030204" pitchFamily="18" charset="0"/>
                            </a:rPr>
                            <m:t>𝟏</m:t>
                          </m:r>
                        </m:sub>
                      </m:sSub>
                    </m:oMath>
                  </m:oMathPara>
                </a14:m>
                <a:endParaRPr lang="pt-BR" sz="1200" dirty="0">
                  <a:solidFill>
                    <a:srgbClr val="FF0000"/>
                  </a:solidFill>
                </a:endParaRPr>
              </a:p>
            </p:txBody>
          </p:sp>
        </mc:Choice>
        <mc:Fallback xmlns="">
          <p:sp>
            <p:nvSpPr>
              <p:cNvPr id="52" name="CaixaDeTexto 51">
                <a:extLst>
                  <a:ext uri="{FF2B5EF4-FFF2-40B4-BE49-F238E27FC236}">
                    <a16:creationId xmlns:a16="http://schemas.microsoft.com/office/drawing/2014/main" id="{CD1EC7CC-F227-81F4-40A8-BDF752B51700}"/>
                  </a:ext>
                </a:extLst>
              </p:cNvPr>
              <p:cNvSpPr txBox="1">
                <a:spLocks noRot="1" noChangeAspect="1" noMove="1" noResize="1" noEditPoints="1" noAdjustHandles="1" noChangeArrowheads="1" noChangeShapeType="1" noTextEdit="1"/>
              </p:cNvSpPr>
              <p:nvPr/>
            </p:nvSpPr>
            <p:spPr>
              <a:xfrm>
                <a:off x="2636293" y="4782850"/>
                <a:ext cx="377026" cy="276999"/>
              </a:xfrm>
              <a:prstGeom prst="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3" name="CaixaDeTexto 52">
                <a:extLst>
                  <a:ext uri="{FF2B5EF4-FFF2-40B4-BE49-F238E27FC236}">
                    <a16:creationId xmlns:a16="http://schemas.microsoft.com/office/drawing/2014/main" id="{25A71044-90E9-D616-9B34-084C1A0B4FB5}"/>
                  </a:ext>
                </a:extLst>
              </p:cNvPr>
              <p:cNvSpPr txBox="1"/>
              <p:nvPr/>
            </p:nvSpPr>
            <p:spPr>
              <a:xfrm>
                <a:off x="1526837" y="5569676"/>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𝟎</m:t>
                          </m:r>
                        </m:sub>
                      </m:sSub>
                    </m:oMath>
                  </m:oMathPara>
                </a14:m>
                <a:endParaRPr lang="pt-BR" sz="1200" dirty="0">
                  <a:solidFill>
                    <a:srgbClr val="FF0000"/>
                  </a:solidFill>
                </a:endParaRPr>
              </a:p>
            </p:txBody>
          </p:sp>
        </mc:Choice>
        <mc:Fallback xmlns="">
          <p:sp>
            <p:nvSpPr>
              <p:cNvPr id="53" name="CaixaDeTexto 52">
                <a:extLst>
                  <a:ext uri="{FF2B5EF4-FFF2-40B4-BE49-F238E27FC236}">
                    <a16:creationId xmlns:a16="http://schemas.microsoft.com/office/drawing/2014/main" id="{25A71044-90E9-D616-9B34-084C1A0B4FB5}"/>
                  </a:ext>
                </a:extLst>
              </p:cNvPr>
              <p:cNvSpPr txBox="1">
                <a:spLocks noRot="1" noChangeAspect="1" noMove="1" noResize="1" noEditPoints="1" noAdjustHandles="1" noChangeArrowheads="1" noChangeShapeType="1" noTextEdit="1"/>
              </p:cNvSpPr>
              <p:nvPr/>
            </p:nvSpPr>
            <p:spPr>
              <a:xfrm>
                <a:off x="1526837" y="5569676"/>
                <a:ext cx="377026" cy="276999"/>
              </a:xfrm>
              <a:prstGeom prst="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4" name="CaixaDeTexto 53">
                <a:extLst>
                  <a:ext uri="{FF2B5EF4-FFF2-40B4-BE49-F238E27FC236}">
                    <a16:creationId xmlns:a16="http://schemas.microsoft.com/office/drawing/2014/main" id="{6E456580-6F78-1A31-5191-1E101AE07DD5}"/>
                  </a:ext>
                </a:extLst>
              </p:cNvPr>
              <p:cNvSpPr txBox="1"/>
              <p:nvPr/>
            </p:nvSpPr>
            <p:spPr>
              <a:xfrm>
                <a:off x="3314131" y="4784181"/>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𝟐</m:t>
                          </m:r>
                        </m:sub>
                      </m:sSub>
                    </m:oMath>
                  </m:oMathPara>
                </a14:m>
                <a:endParaRPr lang="pt-BR" sz="1200" dirty="0">
                  <a:solidFill>
                    <a:srgbClr val="FF0000"/>
                  </a:solidFill>
                </a:endParaRPr>
              </a:p>
            </p:txBody>
          </p:sp>
        </mc:Choice>
        <mc:Fallback xmlns="">
          <p:sp>
            <p:nvSpPr>
              <p:cNvPr id="54" name="CaixaDeTexto 53">
                <a:extLst>
                  <a:ext uri="{FF2B5EF4-FFF2-40B4-BE49-F238E27FC236}">
                    <a16:creationId xmlns:a16="http://schemas.microsoft.com/office/drawing/2014/main" id="{6E456580-6F78-1A31-5191-1E101AE07DD5}"/>
                  </a:ext>
                </a:extLst>
              </p:cNvPr>
              <p:cNvSpPr txBox="1">
                <a:spLocks noRot="1" noChangeAspect="1" noMove="1" noResize="1" noEditPoints="1" noAdjustHandles="1" noChangeArrowheads="1" noChangeShapeType="1" noTextEdit="1"/>
              </p:cNvSpPr>
              <p:nvPr/>
            </p:nvSpPr>
            <p:spPr>
              <a:xfrm>
                <a:off x="3314131" y="4784181"/>
                <a:ext cx="377026" cy="276999"/>
              </a:xfrm>
              <a:prstGeom prst="rect">
                <a:avLst/>
              </a:prstGeom>
              <a:blipFill>
                <a:blip r:embed="rId7"/>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5" name="CaixaDeTexto 54">
                <a:extLst>
                  <a:ext uri="{FF2B5EF4-FFF2-40B4-BE49-F238E27FC236}">
                    <a16:creationId xmlns:a16="http://schemas.microsoft.com/office/drawing/2014/main" id="{9991310A-F25C-9713-5B47-1DE9BB15DD69}"/>
                  </a:ext>
                </a:extLst>
              </p:cNvPr>
              <p:cNvSpPr txBox="1"/>
              <p:nvPr/>
            </p:nvSpPr>
            <p:spPr>
              <a:xfrm>
                <a:off x="3656388" y="5395667"/>
                <a:ext cx="377026" cy="2769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sz="1200" i="1" smtClean="0">
                              <a:solidFill>
                                <a:srgbClr val="FF0000"/>
                              </a:solidFill>
                              <a:latin typeface="Cambria Math" panose="02040503050406030204" pitchFamily="18" charset="0"/>
                            </a:rPr>
                          </m:ctrlPr>
                        </m:sSubPr>
                        <m:e>
                          <m:r>
                            <a:rPr lang="pt-BR" sz="1200" b="1" i="1">
                              <a:solidFill>
                                <a:srgbClr val="FF0000"/>
                              </a:solidFill>
                              <a:latin typeface="Cambria Math" panose="02040503050406030204" pitchFamily="18" charset="0"/>
                            </a:rPr>
                            <m:t>𝒓</m:t>
                          </m:r>
                        </m:e>
                        <m:sub>
                          <m:r>
                            <a:rPr lang="pt-BR" sz="1200" b="1" i="1" smtClean="0">
                              <a:solidFill>
                                <a:srgbClr val="FF0000"/>
                              </a:solidFill>
                              <a:latin typeface="Cambria Math" panose="02040503050406030204" pitchFamily="18" charset="0"/>
                            </a:rPr>
                            <m:t>𝟑</m:t>
                          </m:r>
                        </m:sub>
                      </m:sSub>
                    </m:oMath>
                  </m:oMathPara>
                </a14:m>
                <a:endParaRPr lang="pt-BR" sz="1200" dirty="0">
                  <a:solidFill>
                    <a:srgbClr val="FF0000"/>
                  </a:solidFill>
                </a:endParaRPr>
              </a:p>
            </p:txBody>
          </p:sp>
        </mc:Choice>
        <mc:Fallback xmlns="">
          <p:sp>
            <p:nvSpPr>
              <p:cNvPr id="55" name="CaixaDeTexto 54">
                <a:extLst>
                  <a:ext uri="{FF2B5EF4-FFF2-40B4-BE49-F238E27FC236}">
                    <a16:creationId xmlns:a16="http://schemas.microsoft.com/office/drawing/2014/main" id="{9991310A-F25C-9713-5B47-1DE9BB15DD69}"/>
                  </a:ext>
                </a:extLst>
              </p:cNvPr>
              <p:cNvSpPr txBox="1">
                <a:spLocks noRot="1" noChangeAspect="1" noMove="1" noResize="1" noEditPoints="1" noAdjustHandles="1" noChangeArrowheads="1" noChangeShapeType="1" noTextEdit="1"/>
              </p:cNvSpPr>
              <p:nvPr/>
            </p:nvSpPr>
            <p:spPr>
              <a:xfrm>
                <a:off x="3656388" y="5395667"/>
                <a:ext cx="377026" cy="276999"/>
              </a:xfrm>
              <a:prstGeom prst="rect">
                <a:avLst/>
              </a:prstGeom>
              <a:blipFill>
                <a:blip r:embed="rId8"/>
                <a:stretch>
                  <a:fillRect/>
                </a:stretch>
              </a:blipFill>
            </p:spPr>
            <p:txBody>
              <a:bodyPr/>
              <a:lstStyle/>
              <a:p>
                <a:r>
                  <a:rPr lang="pt-BR">
                    <a:noFill/>
                  </a:rPr>
                  <a:t> </a:t>
                </a:r>
              </a:p>
            </p:txBody>
          </p:sp>
        </mc:Fallback>
      </mc:AlternateContent>
      <p:cxnSp>
        <p:nvCxnSpPr>
          <p:cNvPr id="66" name="Conector de Seta Reta 65">
            <a:extLst>
              <a:ext uri="{FF2B5EF4-FFF2-40B4-BE49-F238E27FC236}">
                <a16:creationId xmlns:a16="http://schemas.microsoft.com/office/drawing/2014/main" id="{D394E9FF-2958-E72A-D305-501C22CE5684}"/>
              </a:ext>
            </a:extLst>
          </p:cNvPr>
          <p:cNvCxnSpPr>
            <a:cxnSpLocks/>
          </p:cNvCxnSpPr>
          <p:nvPr/>
        </p:nvCxnSpPr>
        <p:spPr>
          <a:xfrm>
            <a:off x="4800600" y="1913022"/>
            <a:ext cx="0" cy="2526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57648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4FE466-D34C-B33A-D4EE-46E25845CBFA}"/>
              </a:ext>
            </a:extLst>
          </p:cNvPr>
          <p:cNvSpPr>
            <a:spLocks noGrp="1"/>
          </p:cNvSpPr>
          <p:nvPr>
            <p:ph type="title"/>
          </p:nvPr>
        </p:nvSpPr>
        <p:spPr/>
        <p:txBody>
          <a:bodyPr/>
          <a:lstStyle/>
          <a:p>
            <a:r>
              <a:rPr lang="pt-BR" b="1" dirty="0"/>
              <a:t>Exemplo – Regressão</a:t>
            </a:r>
            <a:endParaRPr lang="pt-BR" dirty="0"/>
          </a:p>
        </p:txBody>
      </p:sp>
      <p:sp>
        <p:nvSpPr>
          <p:cNvPr id="3" name="Espaço Reservado para Conteúdo 2">
            <a:extLst>
              <a:ext uri="{FF2B5EF4-FFF2-40B4-BE49-F238E27FC236}">
                <a16:creationId xmlns:a16="http://schemas.microsoft.com/office/drawing/2014/main" id="{E9146AB0-72D0-1042-BC56-DF4E418F81B4}"/>
              </a:ext>
            </a:extLst>
          </p:cNvPr>
          <p:cNvSpPr>
            <a:spLocks noGrp="1"/>
          </p:cNvSpPr>
          <p:nvPr>
            <p:ph idx="1"/>
          </p:nvPr>
        </p:nvSpPr>
        <p:spPr/>
        <p:txBody>
          <a:bodyPr>
            <a:normAutofit/>
          </a:bodyPr>
          <a:lstStyle/>
          <a:p>
            <a:r>
              <a:rPr lang="pt-BR" sz="2000" dirty="0"/>
              <a:t>Agora, geramos uma nova árvore com base nos novos resíduos, que nos dará resíduos ainda menores. E, então, geramos outra árvore com base nos novos resíduos, que nos dará resíduos ainda menores.</a:t>
            </a:r>
          </a:p>
          <a:p>
            <a:r>
              <a:rPr lang="pt-BR" sz="2000" dirty="0"/>
              <a:t>E assim sucessivamente até que o resíduo seja minimizado ou até atingirmos o número máximo de árvores.</a:t>
            </a:r>
          </a:p>
        </p:txBody>
      </p:sp>
      <p:sp>
        <p:nvSpPr>
          <p:cNvPr id="18" name="CaixaDeTexto 17">
            <a:extLst>
              <a:ext uri="{FF2B5EF4-FFF2-40B4-BE49-F238E27FC236}">
                <a16:creationId xmlns:a16="http://schemas.microsoft.com/office/drawing/2014/main" id="{6ECD84EB-0728-AAE4-0B22-D8DE2E14C435}"/>
              </a:ext>
            </a:extLst>
          </p:cNvPr>
          <p:cNvSpPr txBox="1"/>
          <p:nvPr/>
        </p:nvSpPr>
        <p:spPr>
          <a:xfrm>
            <a:off x="822425" y="4166768"/>
            <a:ext cx="1123284" cy="1123712"/>
          </a:xfrm>
          <a:prstGeom prst="roundRect">
            <a:avLst/>
          </a:prstGeom>
          <a:solidFill>
            <a:schemeClr val="bg1">
              <a:lumMod val="85000"/>
            </a:schemeClr>
          </a:solidFill>
          <a:ln>
            <a:solidFill>
              <a:schemeClr val="bg1">
                <a:lumMod val="75000"/>
              </a:schemeClr>
            </a:solidFill>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pPr algn="ctr"/>
            <a:r>
              <a:rPr lang="pt-BR" dirty="0">
                <a:solidFill>
                  <a:schemeClr val="tx1"/>
                </a:solidFill>
              </a:rPr>
              <a:t>Predição inicial:</a:t>
            </a:r>
          </a:p>
          <a:p>
            <a:pPr algn="ctr"/>
            <a:r>
              <a:rPr lang="pt-BR" sz="2400" b="1" dirty="0">
                <a:solidFill>
                  <a:schemeClr val="tx1"/>
                </a:solidFill>
              </a:rPr>
              <a:t>0,5</a:t>
            </a:r>
          </a:p>
        </p:txBody>
      </p: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E3D5AFE1-2DE2-276C-A3DE-080D8D197E98}"/>
                  </a:ext>
                </a:extLst>
              </p:cNvPr>
              <p:cNvSpPr txBox="1"/>
              <p:nvPr/>
            </p:nvSpPr>
            <p:spPr>
              <a:xfrm>
                <a:off x="1945709" y="4353615"/>
                <a:ext cx="957313"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oMath>
                </a14:m>
                <a:r>
                  <a:rPr lang="pt-BR" sz="4000" b="1" dirty="0"/>
                  <a:t>x</a:t>
                </a:r>
              </a:p>
            </p:txBody>
          </p:sp>
        </mc:Choice>
        <mc:Fallback xmlns="">
          <p:sp>
            <p:nvSpPr>
              <p:cNvPr id="34" name="CaixaDeTexto 33">
                <a:extLst>
                  <a:ext uri="{FF2B5EF4-FFF2-40B4-BE49-F238E27FC236}">
                    <a16:creationId xmlns:a16="http://schemas.microsoft.com/office/drawing/2014/main" id="{E3D5AFE1-2DE2-276C-A3DE-080D8D197E98}"/>
                  </a:ext>
                </a:extLst>
              </p:cNvPr>
              <p:cNvSpPr txBox="1">
                <a:spLocks noRot="1" noChangeAspect="1" noMove="1" noResize="1" noEditPoints="1" noAdjustHandles="1" noChangeArrowheads="1" noChangeShapeType="1" noTextEdit="1"/>
              </p:cNvSpPr>
              <p:nvPr/>
            </p:nvSpPr>
            <p:spPr>
              <a:xfrm>
                <a:off x="1945709" y="4353615"/>
                <a:ext cx="957313" cy="707886"/>
              </a:xfrm>
              <a:prstGeom prst="rect">
                <a:avLst/>
              </a:prstGeom>
              <a:blipFill>
                <a:blip r:embed="rId2"/>
                <a:stretch>
                  <a:fillRect l="-22293" t="-15517" r="-21656" b="-362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5" name="CaixaDeTexto 34">
                <a:extLst>
                  <a:ext uri="{FF2B5EF4-FFF2-40B4-BE49-F238E27FC236}">
                    <a16:creationId xmlns:a16="http://schemas.microsoft.com/office/drawing/2014/main" id="{64D584C5-ABA9-906E-BFD0-92A42EF4CB7C}"/>
                  </a:ext>
                </a:extLst>
              </p:cNvPr>
              <p:cNvSpPr txBox="1"/>
              <p:nvPr/>
            </p:nvSpPr>
            <p:spPr>
              <a:xfrm>
                <a:off x="5592957" y="4353615"/>
                <a:ext cx="1024639"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r>
                      <a:rPr lang="el-GR" sz="2400" i="1" dirty="0">
                        <a:latin typeface="Cambria Math" panose="02040503050406030204" pitchFamily="18" charset="0"/>
                      </a:rPr>
                      <m:t> </m:t>
                    </m:r>
                  </m:oMath>
                </a14:m>
                <a:r>
                  <a:rPr lang="pt-BR" sz="4000" b="1" dirty="0"/>
                  <a:t>x</a:t>
                </a:r>
              </a:p>
            </p:txBody>
          </p:sp>
        </mc:Choice>
        <mc:Fallback xmlns="">
          <p:sp>
            <p:nvSpPr>
              <p:cNvPr id="35" name="CaixaDeTexto 34">
                <a:extLst>
                  <a:ext uri="{FF2B5EF4-FFF2-40B4-BE49-F238E27FC236}">
                    <a16:creationId xmlns:a16="http://schemas.microsoft.com/office/drawing/2014/main" id="{64D584C5-ABA9-906E-BFD0-92A42EF4CB7C}"/>
                  </a:ext>
                </a:extLst>
              </p:cNvPr>
              <p:cNvSpPr txBox="1">
                <a:spLocks noRot="1" noChangeAspect="1" noMove="1" noResize="1" noEditPoints="1" noAdjustHandles="1" noChangeArrowheads="1" noChangeShapeType="1" noTextEdit="1"/>
              </p:cNvSpPr>
              <p:nvPr/>
            </p:nvSpPr>
            <p:spPr>
              <a:xfrm>
                <a:off x="5592957" y="4353615"/>
                <a:ext cx="1024639" cy="707886"/>
              </a:xfrm>
              <a:prstGeom prst="rect">
                <a:avLst/>
              </a:prstGeom>
              <a:blipFill>
                <a:blip r:embed="rId3"/>
                <a:stretch>
                  <a:fillRect l="-20710" t="-15517" r="-19527" b="-362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CaixaDeTexto 48">
                <a:extLst>
                  <a:ext uri="{FF2B5EF4-FFF2-40B4-BE49-F238E27FC236}">
                    <a16:creationId xmlns:a16="http://schemas.microsoft.com/office/drawing/2014/main" id="{433B705B-1D47-ADC9-8F44-07E66EF5BF8A}"/>
                  </a:ext>
                </a:extLst>
              </p:cNvPr>
              <p:cNvSpPr txBox="1"/>
              <p:nvPr/>
            </p:nvSpPr>
            <p:spPr>
              <a:xfrm>
                <a:off x="8435772" y="4349825"/>
                <a:ext cx="1024639" cy="707886"/>
              </a:xfrm>
              <a:prstGeom prst="rect">
                <a:avLst/>
              </a:prstGeom>
              <a:noFill/>
            </p:spPr>
            <p:txBody>
              <a:bodyPr wrap="none" rtlCol="0">
                <a:spAutoFit/>
              </a:bodyPr>
              <a:lstStyle/>
              <a:p>
                <a:r>
                  <a:rPr lang="pt-BR" sz="4000" b="1" dirty="0"/>
                  <a:t>+ </a:t>
                </a:r>
                <a14:m>
                  <m:oMath xmlns:m="http://schemas.openxmlformats.org/officeDocument/2006/math">
                    <m:r>
                      <m:rPr>
                        <m:sty m:val="p"/>
                      </m:rPr>
                      <a:rPr lang="el-GR" sz="2400" i="1" dirty="0">
                        <a:latin typeface="Cambria Math" panose="02040503050406030204" pitchFamily="18" charset="0"/>
                      </a:rPr>
                      <m:t>η</m:t>
                    </m:r>
                    <m:r>
                      <a:rPr lang="el-GR" sz="2400" i="1" dirty="0">
                        <a:latin typeface="Cambria Math" panose="02040503050406030204" pitchFamily="18" charset="0"/>
                      </a:rPr>
                      <m:t> </m:t>
                    </m:r>
                  </m:oMath>
                </a14:m>
                <a:r>
                  <a:rPr lang="pt-BR" sz="4000" b="1" dirty="0"/>
                  <a:t>x</a:t>
                </a:r>
              </a:p>
            </p:txBody>
          </p:sp>
        </mc:Choice>
        <mc:Fallback xmlns="">
          <p:sp>
            <p:nvSpPr>
              <p:cNvPr id="49" name="CaixaDeTexto 48">
                <a:extLst>
                  <a:ext uri="{FF2B5EF4-FFF2-40B4-BE49-F238E27FC236}">
                    <a16:creationId xmlns:a16="http://schemas.microsoft.com/office/drawing/2014/main" id="{433B705B-1D47-ADC9-8F44-07E66EF5BF8A}"/>
                  </a:ext>
                </a:extLst>
              </p:cNvPr>
              <p:cNvSpPr txBox="1">
                <a:spLocks noRot="1" noChangeAspect="1" noMove="1" noResize="1" noEditPoints="1" noAdjustHandles="1" noChangeArrowheads="1" noChangeShapeType="1" noTextEdit="1"/>
              </p:cNvSpPr>
              <p:nvPr/>
            </p:nvSpPr>
            <p:spPr>
              <a:xfrm>
                <a:off x="8435772" y="4349825"/>
                <a:ext cx="1024639" cy="707886"/>
              </a:xfrm>
              <a:prstGeom prst="rect">
                <a:avLst/>
              </a:prstGeom>
              <a:blipFill>
                <a:blip r:embed="rId4"/>
                <a:stretch>
                  <a:fillRect l="-21429" t="-15517" r="-19643" b="-36207"/>
                </a:stretch>
              </a:blipFill>
            </p:spPr>
            <p:txBody>
              <a:bodyPr/>
              <a:lstStyle/>
              <a:p>
                <a:r>
                  <a:rPr lang="pt-BR">
                    <a:noFill/>
                  </a:rPr>
                  <a:t> </a:t>
                </a:r>
              </a:p>
            </p:txBody>
          </p:sp>
        </mc:Fallback>
      </mc:AlternateContent>
      <p:sp>
        <p:nvSpPr>
          <p:cNvPr id="60" name="CaixaDeTexto 59">
            <a:extLst>
              <a:ext uri="{FF2B5EF4-FFF2-40B4-BE49-F238E27FC236}">
                <a16:creationId xmlns:a16="http://schemas.microsoft.com/office/drawing/2014/main" id="{52002D93-7844-8DEC-EEB2-C5ECE444951B}"/>
              </a:ext>
            </a:extLst>
          </p:cNvPr>
          <p:cNvSpPr txBox="1"/>
          <p:nvPr/>
        </p:nvSpPr>
        <p:spPr>
          <a:xfrm>
            <a:off x="11152633" y="4353615"/>
            <a:ext cx="593432" cy="707886"/>
          </a:xfrm>
          <a:prstGeom prst="rect">
            <a:avLst/>
          </a:prstGeom>
          <a:noFill/>
        </p:spPr>
        <p:txBody>
          <a:bodyPr wrap="none" rtlCol="0">
            <a:spAutoFit/>
          </a:bodyPr>
          <a:lstStyle/>
          <a:p>
            <a:r>
              <a:rPr lang="pt-BR" sz="4000" b="1" dirty="0"/>
              <a:t>...</a:t>
            </a:r>
          </a:p>
        </p:txBody>
      </p:sp>
      <p:pic>
        <p:nvPicPr>
          <p:cNvPr id="64" name="Imagem 63">
            <a:extLst>
              <a:ext uri="{FF2B5EF4-FFF2-40B4-BE49-F238E27FC236}">
                <a16:creationId xmlns:a16="http://schemas.microsoft.com/office/drawing/2014/main" id="{043927A5-C546-80E3-96B4-C1007FE715CB}"/>
              </a:ext>
            </a:extLst>
          </p:cNvPr>
          <p:cNvPicPr>
            <a:picLocks noChangeAspect="1"/>
          </p:cNvPicPr>
          <p:nvPr/>
        </p:nvPicPr>
        <p:blipFill>
          <a:blip r:embed="rId5"/>
          <a:stretch>
            <a:fillRect/>
          </a:stretch>
        </p:blipFill>
        <p:spPr>
          <a:xfrm>
            <a:off x="3214856" y="3827709"/>
            <a:ext cx="2347163" cy="1950889"/>
          </a:xfrm>
          <a:prstGeom prst="rect">
            <a:avLst/>
          </a:prstGeom>
        </p:spPr>
      </p:pic>
      <p:pic>
        <p:nvPicPr>
          <p:cNvPr id="66" name="Imagem 65">
            <a:extLst>
              <a:ext uri="{FF2B5EF4-FFF2-40B4-BE49-F238E27FC236}">
                <a16:creationId xmlns:a16="http://schemas.microsoft.com/office/drawing/2014/main" id="{9F6DCE17-48B0-C169-A995-4C2DA599A98A}"/>
              </a:ext>
            </a:extLst>
          </p:cNvPr>
          <p:cNvPicPr>
            <a:picLocks noChangeAspect="1"/>
          </p:cNvPicPr>
          <p:nvPr/>
        </p:nvPicPr>
        <p:blipFill>
          <a:blip r:embed="rId6"/>
          <a:stretch>
            <a:fillRect/>
          </a:stretch>
        </p:blipFill>
        <p:spPr>
          <a:xfrm>
            <a:off x="6630469" y="4138866"/>
            <a:ext cx="1805303" cy="1331125"/>
          </a:xfrm>
          <a:prstGeom prst="rect">
            <a:avLst/>
          </a:prstGeom>
        </p:spPr>
      </p:pic>
      <p:pic>
        <p:nvPicPr>
          <p:cNvPr id="67" name="Imagem 66">
            <a:extLst>
              <a:ext uri="{FF2B5EF4-FFF2-40B4-BE49-F238E27FC236}">
                <a16:creationId xmlns:a16="http://schemas.microsoft.com/office/drawing/2014/main" id="{16971B2D-2E3E-DE31-F8CF-3675ADDEE67D}"/>
              </a:ext>
            </a:extLst>
          </p:cNvPr>
          <p:cNvPicPr>
            <a:picLocks noChangeAspect="1"/>
          </p:cNvPicPr>
          <p:nvPr/>
        </p:nvPicPr>
        <p:blipFill>
          <a:blip r:embed="rId6"/>
          <a:stretch>
            <a:fillRect/>
          </a:stretch>
        </p:blipFill>
        <p:spPr>
          <a:xfrm>
            <a:off x="9460411" y="4137590"/>
            <a:ext cx="1805303" cy="1331125"/>
          </a:xfrm>
          <a:prstGeom prst="rect">
            <a:avLst/>
          </a:prstGeom>
        </p:spPr>
      </p:pic>
    </p:spTree>
    <p:extLst>
      <p:ext uri="{BB962C8B-B14F-4D97-AF65-F5344CB8AC3E}">
        <p14:creationId xmlns:p14="http://schemas.microsoft.com/office/powerpoint/2010/main" val="21613372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36666113-4C36-7ED6-6B64-8000207B81EE}"/>
                  </a:ext>
                </a:extLst>
              </p:cNvPr>
              <p:cNvSpPr>
                <a:spLocks noGrp="1"/>
              </p:cNvSpPr>
              <p:nvPr>
                <p:ph type="title"/>
              </p:nvPr>
            </p:nvSpPr>
            <p:spPr/>
            <p:txBody>
              <a:bodyPr/>
              <a:lstStyle/>
              <a:p>
                <a:r>
                  <a:rPr lang="pt-BR" b="1" dirty="0"/>
                  <a:t>Analisando o </a:t>
                </a:r>
                <a14:m>
                  <m:oMath xmlns:m="http://schemas.openxmlformats.org/officeDocument/2006/math">
                    <m:r>
                      <a:rPr lang="el-GR" b="1" i="1">
                        <a:latin typeface="Cambria Math" panose="02040503050406030204" pitchFamily="18" charset="0"/>
                      </a:rPr>
                      <m:t>𝛌</m:t>
                    </m:r>
                  </m:oMath>
                </a14:m>
                <a:r>
                  <a:rPr lang="pt-BR" b="1" dirty="0"/>
                  <a:t> </a:t>
                </a:r>
              </a:p>
            </p:txBody>
          </p:sp>
        </mc:Choice>
        <mc:Fallback xmlns="">
          <p:sp>
            <p:nvSpPr>
              <p:cNvPr id="2" name="Título 1">
                <a:extLst>
                  <a:ext uri="{FF2B5EF4-FFF2-40B4-BE49-F238E27FC236}">
                    <a16:creationId xmlns:a16="http://schemas.microsoft.com/office/drawing/2014/main" id="{36666113-4C36-7ED6-6B64-8000207B81EE}"/>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C0089E15-F81D-62E0-CDAC-E2C16B013B45}"/>
                  </a:ext>
                </a:extLst>
              </p:cNvPr>
              <p:cNvSpPr>
                <a:spLocks noGrp="1"/>
              </p:cNvSpPr>
              <p:nvPr>
                <p:ph idx="1"/>
              </p:nvPr>
            </p:nvSpPr>
            <p:spPr>
              <a:xfrm>
                <a:off x="838200" y="1825625"/>
                <a:ext cx="4744453" cy="4351338"/>
              </a:xfrm>
            </p:spPr>
            <p:txBody>
              <a:bodyPr>
                <a:normAutofit/>
              </a:bodyPr>
              <a:lstStyle/>
              <a:p>
                <a:r>
                  <a:rPr lang="pt-BR" sz="2000" dirty="0"/>
                  <a:t>O </a:t>
                </a:r>
                <a14:m>
                  <m:oMath xmlns:m="http://schemas.openxmlformats.org/officeDocument/2006/math">
                    <m:r>
                      <a:rPr lang="el-GR" sz="2000" b="1" i="1">
                        <a:latin typeface="Cambria Math" panose="02040503050406030204" pitchFamily="18" charset="0"/>
                      </a:rPr>
                      <m:t>𝛌</m:t>
                    </m:r>
                  </m:oMath>
                </a14:m>
                <a:r>
                  <a:rPr lang="pt-BR" sz="2000" dirty="0"/>
                  <a:t> controla a </a:t>
                </a:r>
                <a:r>
                  <a:rPr lang="pt-BR" sz="2000" b="1" dirty="0"/>
                  <a:t>regularização L2</a:t>
                </a:r>
                <a:r>
                  <a:rPr lang="pt-BR" sz="2000" dirty="0"/>
                  <a:t> dos pesos das folhas das árvores, o que ajuda a evitar o </a:t>
                </a:r>
                <a:r>
                  <a:rPr lang="pt-BR" sz="2000" dirty="0" err="1"/>
                  <a:t>sobreajuste</a:t>
                </a:r>
                <a:r>
                  <a:rPr lang="pt-BR" sz="2000" dirty="0"/>
                  <a:t> no modelo.</a:t>
                </a:r>
              </a:p>
              <a:p>
                <a:r>
                  <a:rPr lang="pt-BR" sz="2000" dirty="0"/>
                  <a:t>Ele atua reduzindo a sensibilidade das predições a amostras individuais, pois sua influência é maior quanto menor a quantidade de elementos em uma folha.</a:t>
                </a:r>
              </a:p>
              <a:p>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a:latin typeface="Cambria Math" panose="02040503050406030204" pitchFamily="18" charset="0"/>
                            </a:rPr>
                          </m:ctrlPr>
                        </m:sSubPr>
                        <m:e>
                          <m:r>
                            <a:rPr lang="pt-BR" sz="2000" i="1">
                              <a:latin typeface="Cambria Math" panose="02040503050406030204" pitchFamily="18" charset="0"/>
                            </a:rPr>
                            <m:t>𝑤</m:t>
                          </m:r>
                        </m:e>
                        <m:sub>
                          <m:r>
                            <a:rPr lang="pt-BR" sz="2000" i="1">
                              <a:latin typeface="Cambria Math" panose="02040503050406030204" pitchFamily="18" charset="0"/>
                            </a:rPr>
                            <m:t>𝑗</m:t>
                          </m:r>
                        </m:sub>
                      </m:sSub>
                      <m:r>
                        <a:rPr lang="pt-BR" sz="2000" b="1">
                          <a:latin typeface="Cambria Math" panose="02040503050406030204" pitchFamily="18" charset="0"/>
                        </a:rPr>
                        <m:t>= </m:t>
                      </m:r>
                      <m:f>
                        <m:fPr>
                          <m:ctrlPr>
                            <a:rPr lang="pt-BR" sz="2000" i="1">
                              <a:latin typeface="Cambria Math" panose="02040503050406030204" pitchFamily="18" charset="0"/>
                            </a:rPr>
                          </m:ctrlPr>
                        </m:fPr>
                        <m:num>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num>
                        <m:den>
                          <m:d>
                            <m:dPr>
                              <m:begChr m:val="|"/>
                              <m:endChr m:val="|"/>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oMath>
                  </m:oMathPara>
                </a14:m>
                <a:endParaRPr lang="pt-BR" sz="2000" dirty="0"/>
              </a:p>
              <a:p>
                <a:endParaRPr lang="pt-BR" sz="2000" dirty="0"/>
              </a:p>
            </p:txBody>
          </p:sp>
        </mc:Choice>
        <mc:Fallback xmlns="">
          <p:sp>
            <p:nvSpPr>
              <p:cNvPr id="3" name="Espaço Reservado para Conteúdo 2">
                <a:extLst>
                  <a:ext uri="{FF2B5EF4-FFF2-40B4-BE49-F238E27FC236}">
                    <a16:creationId xmlns:a16="http://schemas.microsoft.com/office/drawing/2014/main" id="{C0089E15-F81D-62E0-CDAC-E2C16B013B45}"/>
                  </a:ext>
                </a:extLst>
              </p:cNvPr>
              <p:cNvSpPr>
                <a:spLocks noGrp="1" noRot="1" noChangeAspect="1" noMove="1" noResize="1" noEditPoints="1" noAdjustHandles="1" noChangeArrowheads="1" noChangeShapeType="1" noTextEdit="1"/>
              </p:cNvSpPr>
              <p:nvPr>
                <p:ph idx="1"/>
              </p:nvPr>
            </p:nvSpPr>
            <p:spPr>
              <a:xfrm>
                <a:off x="838200" y="1825625"/>
                <a:ext cx="4744453" cy="4351338"/>
              </a:xfrm>
              <a:blipFill>
                <a:blip r:embed="rId3"/>
                <a:stretch>
                  <a:fillRect l="-1157" t="-1401" r="-20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0" name="Tabela 9">
                <a:extLst>
                  <a:ext uri="{FF2B5EF4-FFF2-40B4-BE49-F238E27FC236}">
                    <a16:creationId xmlns:a16="http://schemas.microsoft.com/office/drawing/2014/main" id="{EE4283A0-13A4-56BF-A2AB-5F8ED434D1E8}"/>
                  </a:ext>
                </a:extLst>
              </p:cNvPr>
              <p:cNvGraphicFramePr>
                <a:graphicFrameLocks noGrp="1"/>
              </p:cNvGraphicFramePr>
              <p:nvPr>
                <p:extLst>
                  <p:ext uri="{D42A27DB-BD31-4B8C-83A1-F6EECF244321}">
                    <p14:modId xmlns:p14="http://schemas.microsoft.com/office/powerpoint/2010/main" val="2869067380"/>
                  </p:ext>
                </p:extLst>
              </p:nvPr>
            </p:nvGraphicFramePr>
            <p:xfrm>
              <a:off x="6345362" y="1825625"/>
              <a:ext cx="5008437" cy="1941068"/>
            </p:xfrm>
            <a:graphic>
              <a:graphicData uri="http://schemas.openxmlformats.org/drawingml/2006/table">
                <a:tbl>
                  <a:tblPr firstRow="1" bandRow="1">
                    <a:tableStyleId>{073A0DAA-6AF3-43AB-8588-CEC1D06C72B9}</a:tableStyleId>
                  </a:tblPr>
                  <a:tblGrid>
                    <a:gridCol w="2021829">
                      <a:extLst>
                        <a:ext uri="{9D8B030D-6E8A-4147-A177-3AD203B41FA5}">
                          <a16:colId xmlns:a16="http://schemas.microsoft.com/office/drawing/2014/main" val="2520373464"/>
                        </a:ext>
                      </a:extLst>
                    </a:gridCol>
                    <a:gridCol w="1511591">
                      <a:extLst>
                        <a:ext uri="{9D8B030D-6E8A-4147-A177-3AD203B41FA5}">
                          <a16:colId xmlns:a16="http://schemas.microsoft.com/office/drawing/2014/main" val="3859533687"/>
                        </a:ext>
                      </a:extLst>
                    </a:gridCol>
                    <a:gridCol w="1475017">
                      <a:extLst>
                        <a:ext uri="{9D8B030D-6E8A-4147-A177-3AD203B41FA5}">
                          <a16:colId xmlns:a16="http://schemas.microsoft.com/office/drawing/2014/main" val="3592430624"/>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0</m:t>
                                </m:r>
                              </m:oMath>
                            </m:oMathPara>
                          </a14:m>
                          <a:endParaRPr lang="pt-BR" sz="1600" i="1" dirty="0">
                            <a:latin typeface="+mn-lt"/>
                          </a:endParaRPr>
                        </a:p>
                      </a:txBody>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370840">
                    <a:tc>
                      <a:txBody>
                        <a:bodyPr/>
                        <a:lstStyle/>
                        <a:p>
                          <a:pPr marL="0" indent="0">
                            <a:buNone/>
                          </a:pPr>
                          <a14:m>
                            <m:oMath xmlns:m="http://schemas.openxmlformats.org/officeDocument/2006/math">
                              <m:sSub>
                                <m:sSubPr>
                                  <m:ctrlPr>
                                    <a:rPr lang="pt-BR" sz="1600" i="1" smtClean="0">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1</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−10,5</m:t>
                                  </m:r>
                                </m:num>
                                <m:den>
                                  <m:r>
                                    <a:rPr lang="pt-BR" sz="1600" b="0" smtClean="0">
                                      <a:latin typeface="Cambria Math" panose="02040503050406030204" pitchFamily="18" charset="0"/>
                                    </a:rPr>
                                    <m:t>1+</m:t>
                                  </m:r>
                                  <m:r>
                                    <a:rPr lang="pt-BR" sz="1600" b="0" smtClean="0">
                                      <a:solidFill>
                                        <a:srgbClr val="FF0000"/>
                                      </a:solidFill>
                                      <a:latin typeface="Cambria Math" panose="02040503050406030204" pitchFamily="18" charset="0"/>
                                    </a:rPr>
                                    <m:t>0</m:t>
                                  </m:r>
                                </m:den>
                              </m:f>
                              <m:r>
                                <a:rPr lang="pt-BR" sz="1600" b="0" smtClean="0">
                                  <a:solidFill>
                                    <a:schemeClr val="tx1"/>
                                  </a:solidFill>
                                  <a:latin typeface="Cambria Math" panose="02040503050406030204" pitchFamily="18" charset="0"/>
                                </a:rPr>
                                <m:t>=−10,5</m:t>
                              </m:r>
                            </m:oMath>
                          </a14:m>
                          <a:endParaRPr lang="pt-BR" sz="1600" dirty="0">
                            <a:solidFill>
                              <a:schemeClr val="tx1"/>
                            </a:solidFill>
                          </a:endParaRPr>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2</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6,5+7,5</m:t>
                                  </m:r>
                                </m:num>
                                <m:den>
                                  <m:r>
                                    <a:rPr lang="pt-BR" sz="1600" b="0" smtClean="0">
                                      <a:latin typeface="Cambria Math" panose="02040503050406030204" pitchFamily="18" charset="0"/>
                                    </a:rPr>
                                    <m:t>2</m:t>
                                  </m:r>
                                  <m:r>
                                    <a:rPr lang="pt-BR" sz="1600">
                                      <a:latin typeface="Cambria Math" panose="02040503050406030204" pitchFamily="18" charset="0"/>
                                    </a:rPr>
                                    <m:t>+</m:t>
                                  </m:r>
                                  <m:r>
                                    <a:rPr lang="pt-BR" sz="160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7</m:t>
                              </m:r>
                            </m:oMath>
                          </a14:m>
                          <a:endParaRPr lang="pt-BR" sz="1600" dirty="0"/>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3</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num>
                                <m:den>
                                  <m:r>
                                    <a:rPr lang="pt-BR" sz="1600">
                                      <a:latin typeface="Cambria Math" panose="02040503050406030204" pitchFamily="18" charset="0"/>
                                    </a:rPr>
                                    <m:t>1+</m:t>
                                  </m:r>
                                  <m:r>
                                    <a:rPr lang="pt-BR" sz="160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oMath>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−2,65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a:latin typeface="Cambria Math" panose="02040503050406030204" pitchFamily="18" charset="0"/>
                                  </a:rPr>
                                  <m:t>2,6</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a:latin typeface="Cambria Math" panose="02040503050406030204" pitchFamily="18" charset="0"/>
                                  </a:rPr>
                                  <m:t>2,6</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−1</m:t>
                                </m:r>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oMath>
                            </m:oMathPara>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−7,35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=4,4</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=5,4</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−5,25</m:t>
                                </m:r>
                              </m:oMath>
                            </m:oMathPara>
                          </a14:m>
                          <a:endParaRPr lang="pt-BR" sz="1600" dirty="0">
                            <a:latin typeface="+mn-lt"/>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0" name="Tabela 9">
                <a:extLst>
                  <a:ext uri="{FF2B5EF4-FFF2-40B4-BE49-F238E27FC236}">
                    <a16:creationId xmlns:a16="http://schemas.microsoft.com/office/drawing/2014/main" id="{EE4283A0-13A4-56BF-A2AB-5F8ED434D1E8}"/>
                  </a:ext>
                </a:extLst>
              </p:cNvPr>
              <p:cNvGraphicFramePr>
                <a:graphicFrameLocks noGrp="1"/>
              </p:cNvGraphicFramePr>
              <p:nvPr>
                <p:extLst>
                  <p:ext uri="{D42A27DB-BD31-4B8C-83A1-F6EECF244321}">
                    <p14:modId xmlns:p14="http://schemas.microsoft.com/office/powerpoint/2010/main" val="2869067380"/>
                  </p:ext>
                </p:extLst>
              </p:nvPr>
            </p:nvGraphicFramePr>
            <p:xfrm>
              <a:off x="6345362" y="1825625"/>
              <a:ext cx="5008437" cy="1941068"/>
            </p:xfrm>
            <a:graphic>
              <a:graphicData uri="http://schemas.openxmlformats.org/drawingml/2006/table">
                <a:tbl>
                  <a:tblPr firstRow="1" bandRow="1">
                    <a:tableStyleId>{073A0DAA-6AF3-43AB-8588-CEC1D06C72B9}</a:tableStyleId>
                  </a:tblPr>
                  <a:tblGrid>
                    <a:gridCol w="2021829">
                      <a:extLst>
                        <a:ext uri="{9D8B030D-6E8A-4147-A177-3AD203B41FA5}">
                          <a16:colId xmlns:a16="http://schemas.microsoft.com/office/drawing/2014/main" val="2520373464"/>
                        </a:ext>
                      </a:extLst>
                    </a:gridCol>
                    <a:gridCol w="1511591">
                      <a:extLst>
                        <a:ext uri="{9D8B030D-6E8A-4147-A177-3AD203B41FA5}">
                          <a16:colId xmlns:a16="http://schemas.microsoft.com/office/drawing/2014/main" val="3859533687"/>
                        </a:ext>
                      </a:extLst>
                    </a:gridCol>
                    <a:gridCol w="1475017">
                      <a:extLst>
                        <a:ext uri="{9D8B030D-6E8A-4147-A177-3AD203B41FA5}">
                          <a16:colId xmlns:a16="http://schemas.microsoft.com/office/drawing/2014/main" val="3592430624"/>
                        </a:ext>
                      </a:extLst>
                    </a:gridCol>
                  </a:tblGrid>
                  <a:tr h="370840">
                    <a:tc gridSpan="3">
                      <a:txBody>
                        <a:bodyPr/>
                        <a:lstStyle/>
                        <a:p>
                          <a:endParaRPr lang="pt-BR"/>
                        </a:p>
                      </a:txBody>
                      <a:tcPr>
                        <a:blipFill>
                          <a:blip r:embed="rId4"/>
                          <a:stretch>
                            <a:fillRect l="-122" t="-1639" r="-486" b="-427869"/>
                          </a:stretch>
                        </a:blipFill>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1199388">
                    <a:tc>
                      <a:txBody>
                        <a:bodyPr/>
                        <a:lstStyle/>
                        <a:p>
                          <a:endParaRPr lang="pt-BR"/>
                        </a:p>
                      </a:txBody>
                      <a:tcPr>
                        <a:blipFill>
                          <a:blip r:embed="rId4"/>
                          <a:stretch>
                            <a:fillRect l="-301" t="-62437" r="-149096" b="-1523"/>
                          </a:stretch>
                        </a:blipFill>
                      </a:tcPr>
                    </a:tc>
                    <a:tc>
                      <a:txBody>
                        <a:bodyPr/>
                        <a:lstStyle/>
                        <a:p>
                          <a:endParaRPr lang="pt-BR"/>
                        </a:p>
                      </a:txBody>
                      <a:tcPr>
                        <a:blipFill>
                          <a:blip r:embed="rId4"/>
                          <a:stretch>
                            <a:fillRect l="-133735" t="-62437" r="-98795" b="-1523"/>
                          </a:stretch>
                        </a:blipFill>
                      </a:tcPr>
                    </a:tc>
                    <a:tc>
                      <a:txBody>
                        <a:bodyPr/>
                        <a:lstStyle/>
                        <a:p>
                          <a:endParaRPr lang="pt-BR"/>
                        </a:p>
                      </a:txBody>
                      <a:tcPr>
                        <a:blipFill>
                          <a:blip r:embed="rId4"/>
                          <a:stretch>
                            <a:fillRect l="-240496" t="-62437" r="-1653" b="-1523"/>
                          </a:stretch>
                        </a:blipFill>
                      </a:tcPr>
                    </a:tc>
                    <a:extLst>
                      <a:ext uri="{0D108BD9-81ED-4DB2-BD59-A6C34878D82A}">
                        <a16:rowId xmlns:a16="http://schemas.microsoft.com/office/drawing/2014/main" val="103938937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ela 10">
                <a:extLst>
                  <a:ext uri="{FF2B5EF4-FFF2-40B4-BE49-F238E27FC236}">
                    <a16:creationId xmlns:a16="http://schemas.microsoft.com/office/drawing/2014/main" id="{CC627BB9-18FC-6A90-671F-E500B0AC0FA4}"/>
                  </a:ext>
                </a:extLst>
              </p:cNvPr>
              <p:cNvGraphicFramePr>
                <a:graphicFrameLocks noGrp="1"/>
              </p:cNvGraphicFramePr>
              <p:nvPr>
                <p:extLst>
                  <p:ext uri="{D42A27DB-BD31-4B8C-83A1-F6EECF244321}">
                    <p14:modId xmlns:p14="http://schemas.microsoft.com/office/powerpoint/2010/main" val="1807051160"/>
                  </p:ext>
                </p:extLst>
              </p:nvPr>
            </p:nvGraphicFramePr>
            <p:xfrm>
              <a:off x="6345363" y="4235895"/>
              <a:ext cx="5008436" cy="1941068"/>
            </p:xfrm>
            <a:graphic>
              <a:graphicData uri="http://schemas.openxmlformats.org/drawingml/2006/table">
                <a:tbl>
                  <a:tblPr firstRow="1" bandRow="1">
                    <a:tableStyleId>{073A0DAA-6AF3-43AB-8588-CEC1D06C72B9}</a:tableStyleId>
                  </a:tblPr>
                  <a:tblGrid>
                    <a:gridCol w="1923987">
                      <a:extLst>
                        <a:ext uri="{9D8B030D-6E8A-4147-A177-3AD203B41FA5}">
                          <a16:colId xmlns:a16="http://schemas.microsoft.com/office/drawing/2014/main" val="2520373464"/>
                        </a:ext>
                      </a:extLst>
                    </a:gridCol>
                    <a:gridCol w="1559052">
                      <a:extLst>
                        <a:ext uri="{9D8B030D-6E8A-4147-A177-3AD203B41FA5}">
                          <a16:colId xmlns:a16="http://schemas.microsoft.com/office/drawing/2014/main" val="3859533687"/>
                        </a:ext>
                      </a:extLst>
                    </a:gridCol>
                    <a:gridCol w="1525397">
                      <a:extLst>
                        <a:ext uri="{9D8B030D-6E8A-4147-A177-3AD203B41FA5}">
                          <a16:colId xmlns:a16="http://schemas.microsoft.com/office/drawing/2014/main" val="3592430624"/>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1</m:t>
                                </m:r>
                              </m:oMath>
                            </m:oMathPara>
                          </a14:m>
                          <a:endParaRPr lang="pt-BR" sz="1600" i="1" dirty="0">
                            <a:latin typeface="+mn-lt"/>
                          </a:endParaRPr>
                        </a:p>
                      </a:txBody>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370840">
                    <a:tc>
                      <a:txBody>
                        <a:bodyPr/>
                        <a:lstStyle/>
                        <a:p>
                          <a:pPr marL="0" indent="0">
                            <a:buNone/>
                          </a:pPr>
                          <a14:m>
                            <m:oMath xmlns:m="http://schemas.openxmlformats.org/officeDocument/2006/math">
                              <m:sSub>
                                <m:sSubPr>
                                  <m:ctrlPr>
                                    <a:rPr lang="pt-BR" sz="1600" i="1" smtClean="0">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1</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−10,5</m:t>
                                  </m:r>
                                </m:num>
                                <m:den>
                                  <m:r>
                                    <a:rPr lang="pt-BR" sz="1600" b="0" smtClean="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b="0" smtClean="0">
                                  <a:solidFill>
                                    <a:schemeClr val="tx1"/>
                                  </a:solidFill>
                                  <a:latin typeface="Cambria Math" panose="02040503050406030204" pitchFamily="18" charset="0"/>
                                </a:rPr>
                                <m:t>=−5,25</m:t>
                              </m:r>
                            </m:oMath>
                          </a14:m>
                          <a:endParaRPr lang="pt-BR" sz="1600" dirty="0">
                            <a:solidFill>
                              <a:schemeClr val="tx1"/>
                            </a:solidFill>
                          </a:endParaRPr>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2</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b="0" smtClean="0">
                                      <a:latin typeface="Cambria Math" panose="02040503050406030204" pitchFamily="18" charset="0"/>
                                    </a:rPr>
                                    <m:t>6,5+7,5</m:t>
                                  </m:r>
                                </m:num>
                                <m:den>
                                  <m:r>
                                    <a:rPr lang="pt-BR" sz="1600" b="0" smtClean="0">
                                      <a:latin typeface="Cambria Math" panose="02040503050406030204" pitchFamily="18" charset="0"/>
                                    </a:rPr>
                                    <m:t>2</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4,67</m:t>
                              </m:r>
                            </m:oMath>
                          </a14:m>
                          <a:endParaRPr lang="pt-BR" sz="1600" dirty="0"/>
                        </a:p>
                        <a:p>
                          <a:pPr marL="0" indent="0">
                            <a:buNone/>
                          </a:pPr>
                          <a14:m>
                            <m:oMath xmlns:m="http://schemas.openxmlformats.org/officeDocument/2006/math">
                              <m:sSub>
                                <m:sSubPr>
                                  <m:ctrlPr>
                                    <a:rPr lang="pt-BR" sz="1600" i="1">
                                      <a:latin typeface="Cambria Math" panose="02040503050406030204" pitchFamily="18" charset="0"/>
                                    </a:rPr>
                                  </m:ctrlPr>
                                </m:sSubPr>
                                <m:e>
                                  <m:r>
                                    <a:rPr lang="pt-BR" sz="1600" b="0" smtClean="0">
                                      <a:latin typeface="Cambria Math" panose="02040503050406030204" pitchFamily="18" charset="0"/>
                                    </a:rPr>
                                    <m:t>𝑤</m:t>
                                  </m:r>
                                </m:e>
                                <m:sub>
                                  <m:r>
                                    <a:rPr lang="pt-BR" sz="1600" b="0" smtClean="0">
                                      <a:latin typeface="Cambria Math" panose="02040503050406030204" pitchFamily="18" charset="0"/>
                                    </a:rPr>
                                    <m:t>3</m:t>
                                  </m:r>
                                </m:sub>
                              </m:sSub>
                            </m:oMath>
                          </a14:m>
                          <a:r>
                            <a:rPr lang="pt-BR" sz="1600" dirty="0"/>
                            <a:t>= </a:t>
                          </a:r>
                          <a14:m>
                            <m:oMath xmlns:m="http://schemas.openxmlformats.org/officeDocument/2006/math">
                              <m:f>
                                <m:fPr>
                                  <m:ctrlPr>
                                    <a:rPr lang="pt-BR" sz="1600" i="1">
                                      <a:latin typeface="Cambria Math" panose="02040503050406030204" pitchFamily="18" charset="0"/>
                                    </a:rPr>
                                  </m:ctrlPr>
                                </m:fPr>
                                <m:num>
                                  <m:r>
                                    <a:rPr lang="pt-BR" sz="1600">
                                      <a:latin typeface="Cambria Math" panose="02040503050406030204" pitchFamily="18" charset="0"/>
                                    </a:rPr>
                                    <m:t>−</m:t>
                                  </m:r>
                                  <m:r>
                                    <a:rPr lang="pt-BR" sz="1600" b="0" smtClean="0">
                                      <a:latin typeface="Cambria Math" panose="02040503050406030204" pitchFamily="18" charset="0"/>
                                    </a:rPr>
                                    <m:t>7</m:t>
                                  </m:r>
                                  <m:r>
                                    <a:rPr lang="pt-BR" sz="1600">
                                      <a:latin typeface="Cambria Math" panose="02040503050406030204" pitchFamily="18" charset="0"/>
                                    </a:rPr>
                                    <m:t>,5</m:t>
                                  </m:r>
                                </m:num>
                                <m:den>
                                  <m:r>
                                    <a:rPr lang="pt-BR" sz="160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3,75</m:t>
                              </m:r>
                            </m:oMath>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−1,075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dirty="0" smtClean="0">
                                    <a:latin typeface="Cambria Math" panose="02040503050406030204" pitchFamily="18" charset="0"/>
                                  </a:rPr>
                                  <m:t>1,9</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dirty="0" smtClean="0">
                                    <a:latin typeface="Cambria Math" panose="02040503050406030204" pitchFamily="18" charset="0"/>
                                  </a:rPr>
                                  <m:t>1,9</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dirty="0">
                                                <a:latin typeface="Cambria Math" panose="02040503050406030204" pitchFamily="18" charset="0"/>
                                              </a:rPr>
                                              <m:t>𝑦</m:t>
                                            </m:r>
                                          </m:e>
                                        </m:acc>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(1)</m:t>
                                    </m:r>
                                  </m:sup>
                                </m:sSup>
                                <m:r>
                                  <a:rPr lang="pt-BR" sz="1600" dirty="0">
                                    <a:latin typeface="Cambria Math" panose="02040503050406030204" pitchFamily="18" charset="0"/>
                                  </a:rPr>
                                  <m:t>=</m:t>
                                </m:r>
                                <m:r>
                                  <a:rPr lang="pt-BR" sz="1600" b="0" smtClean="0">
                                    <a:latin typeface="Cambria Math" panose="02040503050406030204" pitchFamily="18" charset="0"/>
                                  </a:rPr>
                                  <m:t>−0,625</m:t>
                                </m:r>
                              </m:oMath>
                            </m:oMathPara>
                          </a14:m>
                          <a:endParaRPr lang="pt-BR" sz="1600" dirty="0">
                            <a:latin typeface="+mn-lt"/>
                          </a:endParaRPr>
                        </a:p>
                      </a:txBody>
                      <a:tcPr/>
                    </a:tc>
                    <a:tc>
                      <a:txBody>
                        <a:bodyPr/>
                        <a:lstStyle/>
                        <a:p>
                          <a:pPr marL="0" indent="0">
                            <a:buNone/>
                          </a:pPr>
                          <a14:m>
                            <m:oMathPara xmlns:m="http://schemas.openxmlformats.org/officeDocument/2006/math">
                              <m:oMathParaPr>
                                <m:jc m:val="left"/>
                              </m:oMathParaPr>
                              <m:oMath xmlns:m="http://schemas.openxmlformats.org/officeDocument/2006/math">
                                <m:sSup>
                                  <m:sSupPr>
                                    <m:ctrlPr>
                                      <a:rPr lang="pt-BR" sz="1600" i="1" dirty="0" smtClean="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𝟏</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−8,925</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𝟐</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=5,1</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𝟑</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b="0" dirty="0" smtClean="0">
                                    <a:latin typeface="Cambria Math" panose="02040503050406030204" pitchFamily="18" charset="0"/>
                                  </a:rPr>
                                  <m:t>=6,1</m:t>
                                </m:r>
                              </m:oMath>
                            </m:oMathPara>
                          </a14:m>
                          <a:endParaRPr lang="pt-BR" sz="1600" dirty="0"/>
                        </a:p>
                        <a:p>
                          <a:pPr marL="0" indent="0">
                            <a:buNone/>
                          </a:pPr>
                          <a14:m>
                            <m:oMathPara xmlns:m="http://schemas.openxmlformats.org/officeDocument/2006/math">
                              <m:oMathParaPr>
                                <m:jc m:val="left"/>
                              </m:oMathParaPr>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r>
                                          <a:rPr lang="pt-BR" sz="1600" dirty="0">
                                            <a:latin typeface="Cambria Math" panose="02040503050406030204" pitchFamily="18" charset="0"/>
                                          </a:rPr>
                                          <m:t>𝑟</m:t>
                                        </m:r>
                                      </m:e>
                                      <m:sub>
                                        <m:r>
                                          <a:rPr lang="pt-BR" sz="1600" b="1" dirty="0" smtClean="0">
                                            <a:latin typeface="Cambria Math" panose="02040503050406030204" pitchFamily="18" charset="0"/>
                                          </a:rPr>
                                          <m:t>𝟒</m:t>
                                        </m:r>
                                      </m:sub>
                                    </m:sSub>
                                  </m:e>
                                  <m:sup>
                                    <m:r>
                                      <a:rPr lang="pt-BR" sz="1600" dirty="0">
                                        <a:latin typeface="Cambria Math" panose="02040503050406030204" pitchFamily="18" charset="0"/>
                                      </a:rPr>
                                      <m:t>(</m:t>
                                    </m:r>
                                    <m:r>
                                      <a:rPr lang="pt-BR" sz="1600" b="0" dirty="0" smtClean="0">
                                        <a:latin typeface="Cambria Math" panose="02040503050406030204" pitchFamily="18" charset="0"/>
                                      </a:rPr>
                                      <m:t>2</m:t>
                                    </m:r>
                                    <m:r>
                                      <a:rPr lang="pt-BR" sz="1600" dirty="0">
                                        <a:latin typeface="Cambria Math" panose="02040503050406030204" pitchFamily="18" charset="0"/>
                                      </a:rPr>
                                      <m:t>)</m:t>
                                    </m:r>
                                  </m:sup>
                                </m:sSup>
                                <m:r>
                                  <a:rPr lang="pt-BR" sz="1600" dirty="0">
                                    <a:latin typeface="Cambria Math" panose="02040503050406030204" pitchFamily="18" charset="0"/>
                                  </a:rPr>
                                  <m:t>=</m:t>
                                </m:r>
                                <m:r>
                                  <a:rPr lang="pt-BR" sz="1600" b="0" dirty="0" smtClean="0">
                                    <a:latin typeface="Cambria Math" panose="02040503050406030204" pitchFamily="18" charset="0"/>
                                  </a:rPr>
                                  <m:t>−6,375</m:t>
                                </m:r>
                              </m:oMath>
                            </m:oMathPara>
                          </a14:m>
                          <a:endParaRPr lang="pt-BR" sz="1600" dirty="0">
                            <a:latin typeface="+mn-lt"/>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1" name="Tabela 10">
                <a:extLst>
                  <a:ext uri="{FF2B5EF4-FFF2-40B4-BE49-F238E27FC236}">
                    <a16:creationId xmlns:a16="http://schemas.microsoft.com/office/drawing/2014/main" id="{CC627BB9-18FC-6A90-671F-E500B0AC0FA4}"/>
                  </a:ext>
                </a:extLst>
              </p:cNvPr>
              <p:cNvGraphicFramePr>
                <a:graphicFrameLocks noGrp="1"/>
              </p:cNvGraphicFramePr>
              <p:nvPr>
                <p:extLst>
                  <p:ext uri="{D42A27DB-BD31-4B8C-83A1-F6EECF244321}">
                    <p14:modId xmlns:p14="http://schemas.microsoft.com/office/powerpoint/2010/main" val="1807051160"/>
                  </p:ext>
                </p:extLst>
              </p:nvPr>
            </p:nvGraphicFramePr>
            <p:xfrm>
              <a:off x="6345363" y="4235895"/>
              <a:ext cx="5008436" cy="1941068"/>
            </p:xfrm>
            <a:graphic>
              <a:graphicData uri="http://schemas.openxmlformats.org/drawingml/2006/table">
                <a:tbl>
                  <a:tblPr firstRow="1" bandRow="1">
                    <a:tableStyleId>{073A0DAA-6AF3-43AB-8588-CEC1D06C72B9}</a:tableStyleId>
                  </a:tblPr>
                  <a:tblGrid>
                    <a:gridCol w="1923987">
                      <a:extLst>
                        <a:ext uri="{9D8B030D-6E8A-4147-A177-3AD203B41FA5}">
                          <a16:colId xmlns:a16="http://schemas.microsoft.com/office/drawing/2014/main" val="2520373464"/>
                        </a:ext>
                      </a:extLst>
                    </a:gridCol>
                    <a:gridCol w="1559052">
                      <a:extLst>
                        <a:ext uri="{9D8B030D-6E8A-4147-A177-3AD203B41FA5}">
                          <a16:colId xmlns:a16="http://schemas.microsoft.com/office/drawing/2014/main" val="3859533687"/>
                        </a:ext>
                      </a:extLst>
                    </a:gridCol>
                    <a:gridCol w="1525397">
                      <a:extLst>
                        <a:ext uri="{9D8B030D-6E8A-4147-A177-3AD203B41FA5}">
                          <a16:colId xmlns:a16="http://schemas.microsoft.com/office/drawing/2014/main" val="3592430624"/>
                        </a:ext>
                      </a:extLst>
                    </a:gridCol>
                  </a:tblGrid>
                  <a:tr h="370840">
                    <a:tc gridSpan="3">
                      <a:txBody>
                        <a:bodyPr/>
                        <a:lstStyle/>
                        <a:p>
                          <a:endParaRPr lang="pt-BR"/>
                        </a:p>
                      </a:txBody>
                      <a:tcPr>
                        <a:blipFill>
                          <a:blip r:embed="rId5"/>
                          <a:stretch>
                            <a:fillRect l="-122" t="-1639" r="-486" b="-427869"/>
                          </a:stretch>
                        </a:blipFill>
                      </a:tcPr>
                    </a:tc>
                    <a:tc hMerge="1">
                      <a:txBody>
                        <a:bodyPr/>
                        <a:lstStyle/>
                        <a:p>
                          <a:endParaRPr lang="pt-BR" dirty="0">
                            <a:latin typeface="+mn-lt"/>
                          </a:endParaRPr>
                        </a:p>
                      </a:txBody>
                      <a:tcPr/>
                    </a:tc>
                    <a:tc hMerge="1">
                      <a:txBody>
                        <a:bodyPr/>
                        <a:lstStyle/>
                        <a:p>
                          <a:endParaRPr lang="pt-BR" dirty="0">
                            <a:latin typeface="+mn-lt"/>
                          </a:endParaRPr>
                        </a:p>
                      </a:txBody>
                      <a:tcPr/>
                    </a:tc>
                    <a:extLst>
                      <a:ext uri="{0D108BD9-81ED-4DB2-BD59-A6C34878D82A}">
                        <a16:rowId xmlns:a16="http://schemas.microsoft.com/office/drawing/2014/main" val="1884873741"/>
                      </a:ext>
                    </a:extLst>
                  </a:tr>
                  <a:tr h="370840">
                    <a:tc>
                      <a:txBody>
                        <a:bodyPr/>
                        <a:lstStyle/>
                        <a:p>
                          <a:pPr marL="0" indent="0">
                            <a:buNone/>
                          </a:pPr>
                          <a:r>
                            <a:rPr lang="pt-BR" sz="1600" dirty="0"/>
                            <a:t>Peso da folha (saída)</a:t>
                          </a:r>
                          <a:endParaRPr lang="pt-BR" sz="1600" dirty="0">
                            <a:latin typeface="+mn-lt"/>
                          </a:endParaRPr>
                        </a:p>
                      </a:txBody>
                      <a:tcPr/>
                    </a:tc>
                    <a:tc>
                      <a:txBody>
                        <a:bodyPr/>
                        <a:lstStyle/>
                        <a:p>
                          <a:pPr marL="0" indent="0">
                            <a:buNone/>
                          </a:pPr>
                          <a:r>
                            <a:rPr lang="pt-BR" sz="1600" dirty="0"/>
                            <a:t>Valor predito</a:t>
                          </a:r>
                          <a:endParaRPr lang="pt-BR" sz="1600" dirty="0">
                            <a:latin typeface="+mn-lt"/>
                          </a:endParaRPr>
                        </a:p>
                      </a:txBody>
                      <a:tcPr/>
                    </a:tc>
                    <a:tc>
                      <a:txBody>
                        <a:bodyPr/>
                        <a:lstStyle/>
                        <a:p>
                          <a:pPr marL="0" indent="0">
                            <a:buNone/>
                          </a:pPr>
                          <a:r>
                            <a:rPr lang="pt-BR" sz="1600" dirty="0"/>
                            <a:t>resíduo</a:t>
                          </a:r>
                          <a:endParaRPr lang="pt-BR" sz="1600" dirty="0">
                            <a:latin typeface="+mn-lt"/>
                          </a:endParaRPr>
                        </a:p>
                      </a:txBody>
                      <a:tcPr/>
                    </a:tc>
                    <a:extLst>
                      <a:ext uri="{0D108BD9-81ED-4DB2-BD59-A6C34878D82A}">
                        <a16:rowId xmlns:a16="http://schemas.microsoft.com/office/drawing/2014/main" val="3072584331"/>
                      </a:ext>
                    </a:extLst>
                  </a:tr>
                  <a:tr h="1199388">
                    <a:tc>
                      <a:txBody>
                        <a:bodyPr/>
                        <a:lstStyle/>
                        <a:p>
                          <a:endParaRPr lang="pt-BR"/>
                        </a:p>
                      </a:txBody>
                      <a:tcPr>
                        <a:blipFill>
                          <a:blip r:embed="rId5"/>
                          <a:stretch>
                            <a:fillRect l="-316" t="-62121" r="-161709" b="-1010"/>
                          </a:stretch>
                        </a:blipFill>
                      </a:tcPr>
                    </a:tc>
                    <a:tc>
                      <a:txBody>
                        <a:bodyPr/>
                        <a:lstStyle/>
                        <a:p>
                          <a:endParaRPr lang="pt-BR"/>
                        </a:p>
                      </a:txBody>
                      <a:tcPr>
                        <a:blipFill>
                          <a:blip r:embed="rId5"/>
                          <a:stretch>
                            <a:fillRect l="-123828" t="-62121" r="-99609" b="-1010"/>
                          </a:stretch>
                        </a:blipFill>
                      </a:tcPr>
                    </a:tc>
                    <a:tc>
                      <a:txBody>
                        <a:bodyPr/>
                        <a:lstStyle/>
                        <a:p>
                          <a:endParaRPr lang="pt-BR"/>
                        </a:p>
                      </a:txBody>
                      <a:tcPr>
                        <a:blipFill>
                          <a:blip r:embed="rId5"/>
                          <a:stretch>
                            <a:fillRect l="-228287" t="-62121" r="-1594" b="-1010"/>
                          </a:stretch>
                        </a:blipFill>
                      </a:tcPr>
                    </a:tc>
                    <a:extLst>
                      <a:ext uri="{0D108BD9-81ED-4DB2-BD59-A6C34878D82A}">
                        <a16:rowId xmlns:a16="http://schemas.microsoft.com/office/drawing/2014/main" val="1039389375"/>
                      </a:ext>
                    </a:extLst>
                  </a:tr>
                </a:tbl>
              </a:graphicData>
            </a:graphic>
          </p:graphicFrame>
        </mc:Fallback>
      </mc:AlternateContent>
    </p:spTree>
    <p:extLst>
      <p:ext uri="{BB962C8B-B14F-4D97-AF65-F5344CB8AC3E}">
        <p14:creationId xmlns:p14="http://schemas.microsoft.com/office/powerpoint/2010/main" val="40734545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558C9F-7A2C-3AE3-1074-5B9A803467A1}"/>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ítulo 1">
                <a:extLst>
                  <a:ext uri="{FF2B5EF4-FFF2-40B4-BE49-F238E27FC236}">
                    <a16:creationId xmlns:a16="http://schemas.microsoft.com/office/drawing/2014/main" id="{831FB9C1-0AB2-D61F-D37A-E944AB125581}"/>
                  </a:ext>
                </a:extLst>
              </p:cNvPr>
              <p:cNvSpPr>
                <a:spLocks noGrp="1"/>
              </p:cNvSpPr>
              <p:nvPr>
                <p:ph type="title"/>
              </p:nvPr>
            </p:nvSpPr>
            <p:spPr/>
            <p:txBody>
              <a:bodyPr/>
              <a:lstStyle/>
              <a:p>
                <a:r>
                  <a:rPr lang="pt-BR" b="1" dirty="0"/>
                  <a:t>Analisando o </a:t>
                </a:r>
                <a14:m>
                  <m:oMath xmlns:m="http://schemas.openxmlformats.org/officeDocument/2006/math">
                    <m:r>
                      <a:rPr lang="el-GR" b="1" i="1">
                        <a:latin typeface="Cambria Math" panose="02040503050406030204" pitchFamily="18" charset="0"/>
                      </a:rPr>
                      <m:t>𝛌</m:t>
                    </m:r>
                  </m:oMath>
                </a14:m>
                <a:r>
                  <a:rPr lang="pt-BR" b="1" dirty="0"/>
                  <a:t> </a:t>
                </a:r>
              </a:p>
            </p:txBody>
          </p:sp>
        </mc:Choice>
        <mc:Fallback xmlns="">
          <p:sp>
            <p:nvSpPr>
              <p:cNvPr id="2" name="Título 1">
                <a:extLst>
                  <a:ext uri="{FF2B5EF4-FFF2-40B4-BE49-F238E27FC236}">
                    <a16:creationId xmlns:a16="http://schemas.microsoft.com/office/drawing/2014/main" id="{831FB9C1-0AB2-D61F-D37A-E944AB125581}"/>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pt-BR">
                    <a:noFill/>
                  </a:rPr>
                  <a:t> </a:t>
                </a:r>
              </a:p>
            </p:txBody>
          </p:sp>
        </mc:Fallback>
      </mc:AlternateContent>
      <p:sp>
        <p:nvSpPr>
          <p:cNvPr id="3" name="Espaço Reservado para Conteúdo 2">
            <a:extLst>
              <a:ext uri="{FF2B5EF4-FFF2-40B4-BE49-F238E27FC236}">
                <a16:creationId xmlns:a16="http://schemas.microsoft.com/office/drawing/2014/main" id="{23A15018-B68D-67EF-1B1C-41F3B346D03E}"/>
              </a:ext>
            </a:extLst>
          </p:cNvPr>
          <p:cNvSpPr>
            <a:spLocks noGrp="1"/>
          </p:cNvSpPr>
          <p:nvPr>
            <p:ph sz="half" idx="1"/>
          </p:nvPr>
        </p:nvSpPr>
        <p:spPr>
          <a:xfrm>
            <a:off x="838200" y="1825625"/>
            <a:ext cx="4215063" cy="1566545"/>
          </a:xfrm>
        </p:spPr>
        <p:txBody>
          <a:bodyPr>
            <a:normAutofit/>
          </a:bodyPr>
          <a:lstStyle/>
          <a:p>
            <a:r>
              <a:rPr lang="pt-BR" sz="2000" dirty="0"/>
              <a:t>Ele também atua indiretamente favorecendo o processo de poda da árvore, pois influencia inversamente o ganho de uma divisão.</a:t>
            </a:r>
          </a:p>
          <a:p>
            <a:endParaRPr lang="pt-BR" sz="2000" dirty="0"/>
          </a:p>
          <a:p>
            <a:pPr marL="0" indent="0">
              <a:buNone/>
            </a:pPr>
            <a:endParaRPr lang="pt-BR" sz="2000" dirty="0"/>
          </a:p>
          <a:p>
            <a:endParaRPr lang="pt-BR" sz="2000" dirty="0"/>
          </a:p>
        </p:txBody>
      </p:sp>
      <mc:AlternateContent xmlns:mc="http://schemas.openxmlformats.org/markup-compatibility/2006" xmlns:a14="http://schemas.microsoft.com/office/drawing/2010/main">
        <mc:Choice Requires="a14">
          <p:sp>
            <p:nvSpPr>
              <p:cNvPr id="24" name="Espaço Reservado para Conteúdo 23">
                <a:extLst>
                  <a:ext uri="{FF2B5EF4-FFF2-40B4-BE49-F238E27FC236}">
                    <a16:creationId xmlns:a16="http://schemas.microsoft.com/office/drawing/2014/main" id="{2CAA4422-B8D0-1040-7343-C6BD9D2CD700}"/>
                  </a:ext>
                </a:extLst>
              </p:cNvPr>
              <p:cNvSpPr>
                <a:spLocks noGrp="1"/>
              </p:cNvSpPr>
              <p:nvPr>
                <p:ph sz="half" idx="2"/>
              </p:nvPr>
            </p:nvSpPr>
            <p:spPr>
              <a:xfrm>
                <a:off x="5411470" y="1825625"/>
                <a:ext cx="5942330" cy="1566545"/>
              </a:xfrm>
            </p:spPr>
            <p:txBody>
              <a:bodyPr>
                <a:normAutofit/>
              </a:bodyPr>
              <a:lstStyle/>
              <a:p>
                <a:pPr marL="0" indent="0">
                  <a:buNone/>
                </a:pPr>
                <a14:m>
                  <m:oMathPara xmlns:m="http://schemas.openxmlformats.org/officeDocument/2006/math">
                    <m:oMathParaPr>
                      <m:jc m:val="left"/>
                    </m:oMathParaPr>
                    <m:oMath xmlns:m="http://schemas.openxmlformats.org/officeDocument/2006/math">
                      <m:r>
                        <a:rPr lang="pt-BR" sz="2000" i="1" smtClean="0">
                          <a:latin typeface="Cambria Math" panose="02040503050406030204" pitchFamily="18" charset="0"/>
                        </a:rPr>
                        <m:t>𝑆</m:t>
                      </m:r>
                      <m:r>
                        <a:rPr lang="pt-BR" sz="2000" i="1" smtClean="0">
                          <a:latin typeface="Cambria Math" panose="02040503050406030204" pitchFamily="18" charset="0"/>
                        </a:rPr>
                        <m:t> </m:t>
                      </m:r>
                      <m:r>
                        <a:rPr lang="pt-BR" sz="2000" b="1">
                          <a:latin typeface="Cambria Math" panose="02040503050406030204" pitchFamily="18" charset="0"/>
                        </a:rPr>
                        <m:t>= </m:t>
                      </m:r>
                      <m:f>
                        <m:fPr>
                          <m:ctrlPr>
                            <a:rPr lang="pt-BR" sz="2000" i="1">
                              <a:latin typeface="Cambria Math" panose="02040503050406030204" pitchFamily="18" charset="0"/>
                            </a:rPr>
                          </m:ctrlPr>
                        </m:fPr>
                        <m:num>
                          <m:sSup>
                            <m:sSupPr>
                              <m:ctrlPr>
                                <a:rPr lang="pt-BR" sz="2000" i="1">
                                  <a:latin typeface="Cambria Math" panose="02040503050406030204" pitchFamily="18" charset="0"/>
                                </a:rPr>
                              </m:ctrlPr>
                            </m:sSupPr>
                            <m:e>
                              <m:nary>
                                <m:naryPr>
                                  <m:chr m:val="∑"/>
                                  <m:subHide m:val="on"/>
                                  <m:supHide m:val="on"/>
                                  <m:ctrlPr>
                                    <a:rPr lang="pt-BR" sz="2000" i="1">
                                      <a:latin typeface="Cambria Math" panose="02040503050406030204" pitchFamily="18" charset="0"/>
                                    </a:rPr>
                                  </m:ctrlPr>
                                </m:naryPr>
                                <m:sub/>
                                <m:sup/>
                                <m:e>
                                  <m:sSup>
                                    <m:sSupPr>
                                      <m:ctrlPr>
                                        <a:rPr lang="pt-BR" sz="2000" i="1">
                                          <a:latin typeface="Cambria Math" panose="02040503050406030204" pitchFamily="18" charset="0"/>
                                        </a:rPr>
                                      </m:ctrlPr>
                                    </m:sSup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sup>
                                      <m:r>
                                        <a:rPr lang="pt-BR" sz="2000" i="1">
                                          <a:latin typeface="Cambria Math" panose="02040503050406030204" pitchFamily="18" charset="0"/>
                                        </a:rPr>
                                        <m:t>(1)</m:t>
                                      </m:r>
                                    </m:sup>
                                  </m:sSup>
                                  <m:r>
                                    <m:rPr>
                                      <m:nor/>
                                    </m:rPr>
                                    <a:rPr lang="pt-BR" sz="2000" dirty="0"/>
                                    <m:t> </m:t>
                                  </m:r>
                                </m:e>
                              </m:nary>
                            </m:e>
                            <m:sup>
                              <m:r>
                                <a:rPr lang="pt-BR" sz="2000" i="1">
                                  <a:latin typeface="Cambria Math" panose="02040503050406030204" pitchFamily="18" charset="0"/>
                                </a:rPr>
                                <m:t>2</m:t>
                              </m:r>
                            </m:sup>
                          </m:sSup>
                        </m:num>
                        <m:den>
                          <m:d>
                            <m:dPr>
                              <m:begChr m:val="|"/>
                              <m:endChr m:val="|"/>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i="1">
                                      <a:latin typeface="Cambria Math" panose="02040503050406030204" pitchFamily="18" charset="0"/>
                                    </a:rPr>
                                    <m:t>𝑟</m:t>
                                  </m:r>
                                </m:e>
                                <m:sub>
                                  <m:r>
                                    <a:rPr lang="pt-BR" sz="2000" i="1">
                                      <a:latin typeface="Cambria Math" panose="02040503050406030204" pitchFamily="18" charset="0"/>
                                    </a:rPr>
                                    <m:t>𝑖</m:t>
                                  </m:r>
                                </m:sub>
                              </m:sSub>
                            </m:e>
                          </m:d>
                          <m:r>
                            <a:rPr lang="pt-BR" sz="2000" i="1">
                              <a:latin typeface="Cambria Math" panose="02040503050406030204" pitchFamily="18" charset="0"/>
                            </a:rPr>
                            <m:t>+ </m:t>
                          </m:r>
                          <m:r>
                            <a:rPr lang="el-GR" sz="2000" i="1">
                              <a:solidFill>
                                <a:srgbClr val="FF0000"/>
                              </a:solidFill>
                              <a:latin typeface="Cambria Math" panose="02040503050406030204" pitchFamily="18" charset="0"/>
                            </a:rPr>
                            <m:t>𝜆</m:t>
                          </m:r>
                        </m:den>
                      </m:f>
                      <m:r>
                        <a:rPr lang="pt-BR" sz="2000" b="0" i="0" smtClean="0">
                          <a:solidFill>
                            <a:srgbClr val="FF0000"/>
                          </a:solidFill>
                          <a:latin typeface="Cambria Math" panose="02040503050406030204" pitchFamily="18" charset="0"/>
                        </a:rPr>
                        <m:t>                    </m:t>
                      </m:r>
                      <m:r>
                        <a:rPr lang="pt-BR" sz="2000" i="1">
                          <a:latin typeface="Cambria Math" panose="02040503050406030204" pitchFamily="18" charset="0"/>
                        </a:rPr>
                        <m:t>𝐺</m:t>
                      </m:r>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𝐿</m:t>
                          </m:r>
                        </m:sub>
                      </m:sSub>
                      <m:r>
                        <a:rPr lang="pt-BR" sz="2000" i="1">
                          <a:latin typeface="Cambria Math" panose="02040503050406030204" pitchFamily="18" charset="0"/>
                        </a:rPr>
                        <m:t>+</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𝑅</m:t>
                          </m:r>
                        </m:sub>
                      </m:sSub>
                      <m:r>
                        <a:rPr lang="pt-BR" sz="2000" i="1">
                          <a:latin typeface="Cambria Math" panose="02040503050406030204" pitchFamily="18" charset="0"/>
                        </a:rPr>
                        <m:t>− </m:t>
                      </m:r>
                      <m:sSub>
                        <m:sSubPr>
                          <m:ctrlPr>
                            <a:rPr lang="pt-BR" sz="2000" i="1">
                              <a:latin typeface="Cambria Math" panose="02040503050406030204" pitchFamily="18" charset="0"/>
                            </a:rPr>
                          </m:ctrlPr>
                        </m:sSubPr>
                        <m:e>
                          <m:r>
                            <a:rPr lang="pt-BR" sz="2000" i="1">
                              <a:latin typeface="Cambria Math" panose="02040503050406030204" pitchFamily="18" charset="0"/>
                            </a:rPr>
                            <m:t>𝑆</m:t>
                          </m:r>
                        </m:e>
                        <m:sub>
                          <m:r>
                            <a:rPr lang="pt-BR" sz="2000" i="1">
                              <a:latin typeface="Cambria Math" panose="02040503050406030204" pitchFamily="18" charset="0"/>
                            </a:rPr>
                            <m:t>𝐶</m:t>
                          </m:r>
                        </m:sub>
                      </m:sSub>
                      <m:r>
                        <a:rPr lang="pt-BR" sz="2000" i="1">
                          <a:latin typeface="Cambria Math" panose="02040503050406030204" pitchFamily="18" charset="0"/>
                        </a:rPr>
                        <m:t>− </m:t>
                      </m:r>
                      <m:r>
                        <m:rPr>
                          <m:sty m:val="p"/>
                        </m:rPr>
                        <a:rPr lang="el-GR" sz="2000" i="1">
                          <a:solidFill>
                            <a:srgbClr val="FF0000"/>
                          </a:solidFill>
                          <a:latin typeface="Cambria Math" panose="02040503050406030204" pitchFamily="18" charset="0"/>
                        </a:rPr>
                        <m:t>γ</m:t>
                      </m:r>
                      <m:r>
                        <a:rPr lang="pt-BR" sz="2000" i="1">
                          <a:latin typeface="Cambria Math" panose="02040503050406030204" pitchFamily="18" charset="0"/>
                        </a:rPr>
                        <m:t> </m:t>
                      </m:r>
                    </m:oMath>
                  </m:oMathPara>
                </a14:m>
                <a:endParaRPr lang="pt-BR" sz="2000" dirty="0"/>
              </a:p>
              <a:p>
                <a:pPr marL="0" indent="0">
                  <a:buNone/>
                </a:pPr>
                <a:endParaRPr lang="pt-BR" sz="2000" dirty="0"/>
              </a:p>
              <a:p>
                <a:endParaRPr lang="pt-BR" sz="2000" dirty="0"/>
              </a:p>
            </p:txBody>
          </p:sp>
        </mc:Choice>
        <mc:Fallback xmlns="">
          <p:sp>
            <p:nvSpPr>
              <p:cNvPr id="24" name="Espaço Reservado para Conteúdo 23">
                <a:extLst>
                  <a:ext uri="{FF2B5EF4-FFF2-40B4-BE49-F238E27FC236}">
                    <a16:creationId xmlns:a16="http://schemas.microsoft.com/office/drawing/2014/main" id="{2CAA4422-B8D0-1040-7343-C6BD9D2CD700}"/>
                  </a:ext>
                </a:extLst>
              </p:cNvPr>
              <p:cNvSpPr>
                <a:spLocks noGrp="1" noRot="1" noChangeAspect="1" noMove="1" noResize="1" noEditPoints="1" noAdjustHandles="1" noChangeArrowheads="1" noChangeShapeType="1" noTextEdit="1"/>
              </p:cNvSpPr>
              <p:nvPr>
                <p:ph sz="half" idx="2"/>
              </p:nvPr>
            </p:nvSpPr>
            <p:spPr>
              <a:xfrm>
                <a:off x="5411470" y="1825625"/>
                <a:ext cx="5942330" cy="1566545"/>
              </a:xfrm>
              <a:blipFill>
                <a:blip r:embed="rId3"/>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graphicFrame>
            <p:nvGraphicFramePr>
              <p:cNvPr id="11" name="Tabela 10">
                <a:extLst>
                  <a:ext uri="{FF2B5EF4-FFF2-40B4-BE49-F238E27FC236}">
                    <a16:creationId xmlns:a16="http://schemas.microsoft.com/office/drawing/2014/main" id="{CEDCC81A-6192-19FE-08E5-670FF75CA91B}"/>
                  </a:ext>
                </a:extLst>
              </p:cNvPr>
              <p:cNvGraphicFramePr>
                <a:graphicFrameLocks noGrp="1"/>
              </p:cNvGraphicFramePr>
              <p:nvPr>
                <p:extLst>
                  <p:ext uri="{D42A27DB-BD31-4B8C-83A1-F6EECF244321}">
                    <p14:modId xmlns:p14="http://schemas.microsoft.com/office/powerpoint/2010/main" val="3285555266"/>
                  </p:ext>
                </p:extLst>
              </p:nvPr>
            </p:nvGraphicFramePr>
            <p:xfrm>
              <a:off x="5411470" y="3148140"/>
              <a:ext cx="5942330" cy="3028633"/>
            </p:xfrm>
            <a:graphic>
              <a:graphicData uri="http://schemas.openxmlformats.org/drawingml/2006/table">
                <a:tbl>
                  <a:tblPr firstRow="1" bandRow="1">
                    <a:tableStyleId>{073A0DAA-6AF3-43AB-8588-CEC1D06C72B9}</a:tableStyleId>
                  </a:tblPr>
                  <a:tblGrid>
                    <a:gridCol w="2837815">
                      <a:extLst>
                        <a:ext uri="{9D8B030D-6E8A-4147-A177-3AD203B41FA5}">
                          <a16:colId xmlns:a16="http://schemas.microsoft.com/office/drawing/2014/main" val="2520373464"/>
                        </a:ext>
                      </a:extLst>
                    </a:gridCol>
                    <a:gridCol w="3104515">
                      <a:extLst>
                        <a:ext uri="{9D8B030D-6E8A-4147-A177-3AD203B41FA5}">
                          <a16:colId xmlns:a16="http://schemas.microsoft.com/office/drawing/2014/main" val="3859533687"/>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0;</m:t>
                              </m:r>
                              <m:r>
                                <m:rPr>
                                  <m:sty m:val="p"/>
                                </m:rPr>
                                <a:rPr lang="el-GR" sz="1600" smtClean="0">
                                  <a:solidFill>
                                    <a:schemeClr val="bg1"/>
                                  </a:solidFill>
                                  <a:latin typeface="Cambria Math" panose="02040503050406030204" pitchFamily="18" charset="0"/>
                                </a:rPr>
                                <m:t>γ</m:t>
                              </m:r>
                              <m:r>
                                <a:rPr lang="pt-BR" sz="1600" b="1" smtClean="0">
                                  <a:solidFill>
                                    <a:schemeClr val="bg1"/>
                                  </a:solidFill>
                                  <a:latin typeface="Cambria Math" panose="02040503050406030204" pitchFamily="18" charset="0"/>
                                </a:rPr>
                                <m:t>=</m:t>
                              </m:r>
                              <m:r>
                                <a:rPr lang="pt-BR" sz="1600" b="1" smtClean="0">
                                  <a:solidFill>
                                    <a:schemeClr val="bg1"/>
                                  </a:solidFill>
                                  <a:latin typeface="Cambria Math" panose="02040503050406030204" pitchFamily="18" charset="0"/>
                                </a:rPr>
                                <m:t>𝟖𝟓</m:t>
                              </m:r>
                            </m:oMath>
                          </a14:m>
                          <a:r>
                            <a:rPr lang="pt-BR" sz="1600" dirty="0"/>
                            <a:t>; </a:t>
                          </a:r>
                          <a:endParaRPr lang="pt-BR" sz="1600" i="1" dirty="0">
                            <a:latin typeface="+mn-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m:rPr>
                                  <m:sty m:val="p"/>
                                </m:rPr>
                                <a:rPr lang="el-GR" sz="1600" smtClean="0">
                                  <a:latin typeface="Cambria Math" panose="02040503050406030204" pitchFamily="18" charset="0"/>
                                </a:rPr>
                                <m:t>λ</m:t>
                              </m:r>
                              <m:r>
                                <a:rPr lang="pt-BR" sz="1600">
                                  <a:latin typeface="Cambria Math" panose="02040503050406030204" pitchFamily="18" charset="0"/>
                                </a:rPr>
                                <m:t>=</m:t>
                              </m:r>
                              <m:r>
                                <a:rPr lang="pt-BR" sz="1600" b="0" smtClean="0">
                                  <a:latin typeface="Cambria Math" panose="02040503050406030204" pitchFamily="18" charset="0"/>
                                </a:rPr>
                                <m:t>1;</m:t>
                              </m:r>
                              <m:r>
                                <m:rPr>
                                  <m:sty m:val="p"/>
                                </m:rPr>
                                <a:rPr lang="el-GR" sz="1600" smtClean="0">
                                  <a:solidFill>
                                    <a:schemeClr val="bg1"/>
                                  </a:solidFill>
                                  <a:latin typeface="Cambria Math" panose="02040503050406030204" pitchFamily="18" charset="0"/>
                                </a:rPr>
                                <m:t>γ</m:t>
                              </m:r>
                              <m:r>
                                <a:rPr lang="pt-BR" sz="1600" b="1" smtClean="0">
                                  <a:solidFill>
                                    <a:schemeClr val="bg1"/>
                                  </a:solidFill>
                                  <a:latin typeface="Cambria Math" panose="02040503050406030204" pitchFamily="18" charset="0"/>
                                </a:rPr>
                                <m:t>=</m:t>
                              </m:r>
                              <m:r>
                                <a:rPr lang="pt-BR" sz="1600" b="1" smtClean="0">
                                  <a:solidFill>
                                    <a:schemeClr val="bg1"/>
                                  </a:solidFill>
                                  <a:latin typeface="Cambria Math" panose="02040503050406030204" pitchFamily="18" charset="0"/>
                                </a:rPr>
                                <m:t>𝟖𝟓</m:t>
                              </m:r>
                            </m:oMath>
                          </a14:m>
                          <a:r>
                            <a:rPr lang="pt-BR" sz="1600" dirty="0"/>
                            <a:t>; </a:t>
                          </a:r>
                          <a:endParaRPr lang="pt-BR" sz="1600" i="1" dirty="0">
                            <a:latin typeface="+mn-lt"/>
                          </a:endParaRPr>
                        </a:p>
                      </a:txBody>
                      <a:tcPr/>
                    </a:tc>
                    <a:extLst>
                      <a:ext uri="{0D108BD9-81ED-4DB2-BD59-A6C34878D82A}">
                        <a16:rowId xmlns:a16="http://schemas.microsoft.com/office/drawing/2014/main" val="307258433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d>
                                          <m:dPr>
                                            <m:ctrlPr>
                                              <a:rPr lang="pt-BR" sz="1600" b="0" i="1">
                                                <a:latin typeface="Cambria Math" panose="02040503050406030204" pitchFamily="18" charset="0"/>
                                              </a:rPr>
                                            </m:ctrlPr>
                                          </m:dPr>
                                          <m:e>
                                            <m:r>
                                              <a:rPr lang="pt-BR" sz="1600" b="0" smtClean="0">
                                                <a:latin typeface="Cambria Math" panose="02040503050406030204" pitchFamily="18" charset="0"/>
                                              </a:rPr>
                                              <m:t>6,5+7,5+</m:t>
                                            </m:r>
                                            <m:d>
                                              <m:dPr>
                                                <m:ctrlPr>
                                                  <a:rPr lang="pt-BR" sz="1600" b="0" i="1" smtClean="0">
                                                    <a:latin typeface="Cambria Math" panose="02040503050406030204" pitchFamily="18" charset="0"/>
                                                  </a:rPr>
                                                </m:ctrlPr>
                                              </m:dPr>
                                              <m:e>
                                                <m:r>
                                                  <a:rPr lang="pt-BR" sz="1600" b="0" smtClean="0">
                                                    <a:latin typeface="Cambria Math" panose="02040503050406030204" pitchFamily="18" charset="0"/>
                                                  </a:rPr>
                                                  <m:t>−7,5</m:t>
                                                </m:r>
                                              </m:e>
                                            </m:d>
                                          </m:e>
                                        </m:d>
                                      </m:e>
                                      <m:sup>
                                        <m:r>
                                          <a:rPr lang="pt-BR" sz="1600">
                                            <a:latin typeface="Cambria Math" panose="02040503050406030204" pitchFamily="18" charset="0"/>
                                          </a:rPr>
                                          <m:t>2</m:t>
                                        </m:r>
                                      </m:sup>
                                    </m:sSup>
                                  </m:num>
                                  <m:den>
                                    <m:r>
                                      <a:rPr lang="pt-BR" sz="1600" b="0" smtClean="0">
                                        <a:latin typeface="Cambria Math" panose="02040503050406030204" pitchFamily="18" charset="0"/>
                                      </a:rPr>
                                      <m:t>3</m:t>
                                    </m:r>
                                    <m:r>
                                      <a:rPr lang="pt-BR" sz="1600">
                                        <a:latin typeface="Cambria Math" panose="02040503050406030204" pitchFamily="18" charset="0"/>
                                      </a:rPr>
                                      <m:t>+</m:t>
                                    </m:r>
                                    <m:r>
                                      <a:rPr lang="pt-BR" sz="1600" smtClean="0">
                                        <a:solidFill>
                                          <a:srgbClr val="FF0000"/>
                                        </a:solidFill>
                                        <a:latin typeface="Cambria Math" panose="02040503050406030204" pitchFamily="18" charset="0"/>
                                      </a:rPr>
                                      <m:t>0</m:t>
                                    </m:r>
                                  </m:den>
                                </m:f>
                              </m:oMath>
                            </m:oMathPara>
                          </a14:m>
                          <a:endParaRPr lang="pt-BR" sz="16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a:latin typeface="Cambria Math" panose="02040503050406030204" pitchFamily="18" charset="0"/>
                                  </a:rPr>
                                  <m:t>=</m:t>
                                </m:r>
                                <m:r>
                                  <a:rPr lang="pt-BR" sz="1600" b="0" smtClean="0">
                                    <a:latin typeface="Cambria Math" panose="02040503050406030204" pitchFamily="18" charset="0"/>
                                  </a:rPr>
                                  <m:t>14,08</m:t>
                                </m:r>
                              </m:oMath>
                            </m:oMathPara>
                          </a14:m>
                          <a:endParaRPr lang="pt-BR" sz="1600" dirty="0"/>
                        </a:p>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𝐸</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m:t>
                                        </m:r>
                                        <m:r>
                                          <a:rPr lang="pt-BR" sz="1600" b="0" smtClean="0">
                                            <a:latin typeface="Cambria Math" panose="02040503050406030204" pitchFamily="18" charset="0"/>
                                          </a:rPr>
                                          <m:t>6,5+7,5</m:t>
                                        </m:r>
                                        <m:r>
                                          <a:rPr lang="pt-BR" sz="1600">
                                            <a:latin typeface="Cambria Math" panose="02040503050406030204" pitchFamily="18" charset="0"/>
                                          </a:rPr>
                                          <m:t>)</m:t>
                                        </m:r>
                                      </m:e>
                                      <m:sup>
                                        <m:r>
                                          <a:rPr lang="pt-BR" sz="1600">
                                            <a:latin typeface="Cambria Math" panose="02040503050406030204" pitchFamily="18" charset="0"/>
                                          </a:rPr>
                                          <m:t>2</m:t>
                                        </m:r>
                                      </m:sup>
                                    </m:sSup>
                                  </m:num>
                                  <m:den>
                                    <m:r>
                                      <a:rPr lang="pt-BR" sz="1600" b="0" smtClean="0">
                                        <a:latin typeface="Cambria Math" panose="02040503050406030204" pitchFamily="18" charset="0"/>
                                      </a:rPr>
                                      <m:t>2</m:t>
                                    </m:r>
                                    <m:r>
                                      <a:rPr lang="pt-BR" sz="1600">
                                        <a:latin typeface="Cambria Math" panose="02040503050406030204" pitchFamily="18" charset="0"/>
                                      </a:rPr>
                                      <m:t>+</m:t>
                                    </m:r>
                                    <m:r>
                                      <a:rPr lang="pt-BR" sz="1600" smtClean="0">
                                        <a:solidFill>
                                          <a:srgbClr val="FF0000"/>
                                        </a:solidFill>
                                        <a:latin typeface="Cambria Math" panose="02040503050406030204" pitchFamily="18" charset="0"/>
                                      </a:rPr>
                                      <m:t>0</m:t>
                                    </m:r>
                                  </m:den>
                                </m:f>
                                <m:r>
                                  <a:rPr lang="pt-BR" sz="1600">
                                    <a:latin typeface="Cambria Math" panose="02040503050406030204" pitchFamily="18" charset="0"/>
                                  </a:rPr>
                                  <m:t>=</m:t>
                                </m:r>
                                <m:r>
                                  <a:rPr lang="pt-BR" sz="1600" b="0" smtClean="0">
                                    <a:latin typeface="Cambria Math" panose="02040503050406030204" pitchFamily="18" charset="0"/>
                                  </a:rPr>
                                  <m:t>98</m:t>
                                </m:r>
                              </m:oMath>
                            </m:oMathPara>
                          </a14:m>
                          <a:endParaRPr lang="pt-BR" sz="1600" b="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𝐷</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(−7,5)</m:t>
                                        </m:r>
                                      </m:e>
                                      <m:sup>
                                        <m:r>
                                          <a:rPr lang="pt-BR" sz="1600">
                                            <a:latin typeface="Cambria Math" panose="02040503050406030204" pitchFamily="18" charset="0"/>
                                          </a:rPr>
                                          <m:t>2</m:t>
                                        </m:r>
                                      </m:sup>
                                    </m:sSup>
                                  </m:num>
                                  <m:den>
                                    <m:r>
                                      <a:rPr lang="pt-BR" sz="1600">
                                        <a:latin typeface="Cambria Math" panose="02040503050406030204" pitchFamily="18" charset="0"/>
                                      </a:rPr>
                                      <m:t>1+</m:t>
                                    </m:r>
                                    <m:r>
                                      <a:rPr lang="pt-BR" sz="1600" smtClean="0">
                                        <a:solidFill>
                                          <a:srgbClr val="FF0000"/>
                                        </a:solidFill>
                                        <a:latin typeface="Cambria Math" panose="02040503050406030204" pitchFamily="18" charset="0"/>
                                      </a:rPr>
                                      <m:t>0</m:t>
                                    </m:r>
                                  </m:den>
                                </m:f>
                                <m:r>
                                  <a:rPr lang="pt-BR" sz="1600">
                                    <a:latin typeface="Cambria Math" panose="02040503050406030204" pitchFamily="18" charset="0"/>
                                  </a:rPr>
                                  <m:t>=56,2</m:t>
                                </m:r>
                                <m:r>
                                  <a:rPr lang="pt-BR" sz="1600" smtClean="0">
                                    <a:latin typeface="Cambria Math" panose="02040503050406030204" pitchFamily="18" charset="0"/>
                                  </a:rPr>
                                  <m:t>5</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smtClean="0">
                                    <a:latin typeface="Cambria Math" panose="02040503050406030204" pitchFamily="18" charset="0"/>
                                  </a:rPr>
                                  <m:t>𝐺</m:t>
                                </m:r>
                                <m:r>
                                  <a:rPr lang="pt-BR" sz="1600" smtClean="0">
                                    <a:latin typeface="Cambria Math" panose="02040503050406030204" pitchFamily="18" charset="0"/>
                                  </a:rPr>
                                  <m:t>=98+56,25 </m:t>
                                </m:r>
                                <m:r>
                                  <a:rPr lang="pt-BR" sz="1600" b="0" smtClean="0">
                                    <a:latin typeface="Cambria Math" panose="02040503050406030204" pitchFamily="18" charset="0"/>
                                  </a:rPr>
                                  <m:t>−14,08−85</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b="0" smtClean="0">
                                    <a:solidFill>
                                      <a:schemeClr val="accent6">
                                        <a:lumMod val="75000"/>
                                      </a:schemeClr>
                                    </a:solidFill>
                                    <a:latin typeface="Cambria Math" panose="02040503050406030204" pitchFamily="18" charset="0"/>
                                  </a:rPr>
                                  <m:t>𝐺</m:t>
                                </m:r>
                                <m:r>
                                  <a:rPr lang="pt-BR" sz="1600" b="0" smtClean="0">
                                    <a:solidFill>
                                      <a:schemeClr val="accent6">
                                        <a:lumMod val="75000"/>
                                      </a:schemeClr>
                                    </a:solidFill>
                                    <a:latin typeface="Cambria Math" panose="02040503050406030204" pitchFamily="18" charset="0"/>
                                  </a:rPr>
                                  <m:t>=55,17 </m:t>
                                </m:r>
                              </m:oMath>
                            </m:oMathPara>
                          </a14:m>
                          <a:endParaRPr lang="pt-BR" sz="1600" dirty="0">
                            <a:solidFill>
                              <a:schemeClr val="accent6">
                                <a:lumMod val="75000"/>
                              </a:schemeClr>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d>
                                          <m:dPr>
                                            <m:ctrlPr>
                                              <a:rPr lang="pt-BR" sz="1600" b="0" i="1">
                                                <a:latin typeface="Cambria Math" panose="02040503050406030204" pitchFamily="18" charset="0"/>
                                              </a:rPr>
                                            </m:ctrlPr>
                                          </m:dPr>
                                          <m:e>
                                            <m:r>
                                              <a:rPr lang="pt-BR" sz="1600" b="0" smtClean="0">
                                                <a:latin typeface="Cambria Math" panose="02040503050406030204" pitchFamily="18" charset="0"/>
                                              </a:rPr>
                                              <m:t>6,5+7,5+</m:t>
                                            </m:r>
                                            <m:d>
                                              <m:dPr>
                                                <m:ctrlPr>
                                                  <a:rPr lang="pt-BR" sz="1600" b="0" i="1" smtClean="0">
                                                    <a:latin typeface="Cambria Math" panose="02040503050406030204" pitchFamily="18" charset="0"/>
                                                  </a:rPr>
                                                </m:ctrlPr>
                                              </m:dPr>
                                              <m:e>
                                                <m:r>
                                                  <a:rPr lang="pt-BR" sz="1600" b="0" smtClean="0">
                                                    <a:latin typeface="Cambria Math" panose="02040503050406030204" pitchFamily="18" charset="0"/>
                                                  </a:rPr>
                                                  <m:t>−7,5</m:t>
                                                </m:r>
                                              </m:e>
                                            </m:d>
                                          </m:e>
                                        </m:d>
                                      </m:e>
                                      <m:sup>
                                        <m:r>
                                          <a:rPr lang="pt-BR" sz="1600">
                                            <a:latin typeface="Cambria Math" panose="02040503050406030204" pitchFamily="18" charset="0"/>
                                          </a:rPr>
                                          <m:t>2</m:t>
                                        </m:r>
                                      </m:sup>
                                    </m:sSup>
                                  </m:num>
                                  <m:den>
                                    <m:r>
                                      <a:rPr lang="pt-BR" sz="1600" b="0" smtClean="0">
                                        <a:latin typeface="Cambria Math" panose="02040503050406030204" pitchFamily="18" charset="0"/>
                                      </a:rPr>
                                      <m:t>3</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oMath>
                            </m:oMathPara>
                          </a14:m>
                          <a:endParaRPr lang="pt-BR" sz="1600" dirty="0"/>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b="0" smtClean="0">
                                        <a:latin typeface="Cambria Math" panose="02040503050406030204" pitchFamily="18" charset="0"/>
                                      </a:rPr>
                                      <m:t>𝑅</m:t>
                                    </m:r>
                                  </m:sub>
                                </m:sSub>
                                <m:r>
                                  <a:rPr lang="pt-BR" sz="1600">
                                    <a:latin typeface="Cambria Math" panose="02040503050406030204" pitchFamily="18" charset="0"/>
                                  </a:rPr>
                                  <m:t>=</m:t>
                                </m:r>
                                <m:r>
                                  <a:rPr lang="pt-BR" sz="1600" b="0" smtClean="0">
                                    <a:latin typeface="Cambria Math" panose="02040503050406030204" pitchFamily="18" charset="0"/>
                                  </a:rPr>
                                  <m:t>10,56</m:t>
                                </m:r>
                              </m:oMath>
                            </m:oMathPara>
                          </a14:m>
                          <a:endParaRPr lang="pt-BR" sz="1600" dirty="0"/>
                        </a:p>
                        <a:p>
                          <a:pPr/>
                          <a14:m>
                            <m:oMathPara xmlns:m="http://schemas.openxmlformats.org/officeDocument/2006/math">
                              <m:oMathParaPr>
                                <m:jc m:val="left"/>
                              </m:oMathParaPr>
                              <m:oMath xmlns:m="http://schemas.openxmlformats.org/officeDocument/2006/math">
                                <m:sSub>
                                  <m:sSubPr>
                                    <m:ctrlPr>
                                      <a:rPr lang="pt-BR" sz="1600" i="1" smtClean="0">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𝐸</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m:t>
                                        </m:r>
                                        <m:r>
                                          <a:rPr lang="pt-BR" sz="1600" b="0" smtClean="0">
                                            <a:latin typeface="Cambria Math" panose="02040503050406030204" pitchFamily="18" charset="0"/>
                                          </a:rPr>
                                          <m:t>6,5+7,5</m:t>
                                        </m:r>
                                        <m:r>
                                          <a:rPr lang="pt-BR" sz="1600">
                                            <a:latin typeface="Cambria Math" panose="02040503050406030204" pitchFamily="18" charset="0"/>
                                          </a:rPr>
                                          <m:t>)</m:t>
                                        </m:r>
                                      </m:e>
                                      <m:sup>
                                        <m:r>
                                          <a:rPr lang="pt-BR" sz="1600">
                                            <a:latin typeface="Cambria Math" panose="02040503050406030204" pitchFamily="18" charset="0"/>
                                          </a:rPr>
                                          <m:t>2</m:t>
                                        </m:r>
                                      </m:sup>
                                    </m:sSup>
                                  </m:num>
                                  <m:den>
                                    <m:r>
                                      <a:rPr lang="pt-BR" sz="1600" b="0" smtClean="0">
                                        <a:latin typeface="Cambria Math" panose="02040503050406030204" pitchFamily="18" charset="0"/>
                                      </a:rPr>
                                      <m:t>2</m:t>
                                    </m:r>
                                    <m:r>
                                      <a:rPr lang="pt-BR" sz="1600">
                                        <a:latin typeface="Cambria Math" panose="02040503050406030204" pitchFamily="18" charset="0"/>
                                      </a:rPr>
                                      <m:t>+</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65,33</m:t>
                                </m:r>
                              </m:oMath>
                            </m:oMathPara>
                          </a14:m>
                          <a:endParaRPr lang="pt-BR" sz="1600" b="0" dirty="0"/>
                        </a:p>
                        <a:p>
                          <a:pPr/>
                          <a14:m>
                            <m:oMathPara xmlns:m="http://schemas.openxmlformats.org/officeDocument/2006/math">
                              <m:oMathParaPr>
                                <m:jc m:val="left"/>
                              </m:oMathParaPr>
                              <m:oMath xmlns:m="http://schemas.openxmlformats.org/officeDocument/2006/math">
                                <m:sSub>
                                  <m:sSubPr>
                                    <m:ctrlPr>
                                      <a:rPr lang="pt-BR" sz="1600" i="1">
                                        <a:latin typeface="Cambria Math" panose="02040503050406030204" pitchFamily="18" charset="0"/>
                                      </a:rPr>
                                    </m:ctrlPr>
                                  </m:sSubPr>
                                  <m:e>
                                    <m:r>
                                      <a:rPr lang="pt-BR" sz="1600">
                                        <a:latin typeface="Cambria Math" panose="02040503050406030204" pitchFamily="18" charset="0"/>
                                      </a:rPr>
                                      <m:t>𝑆</m:t>
                                    </m:r>
                                  </m:e>
                                  <m:sub>
                                    <m:r>
                                      <a:rPr lang="pt-BR" sz="1600">
                                        <a:latin typeface="Cambria Math" panose="02040503050406030204" pitchFamily="18" charset="0"/>
                                      </a:rPr>
                                      <m:t>𝐷</m:t>
                                    </m:r>
                                  </m:sub>
                                </m:sSub>
                                <m:r>
                                  <a:rPr lang="pt-BR" sz="1600" b="1">
                                    <a:latin typeface="Cambria Math" panose="02040503050406030204" pitchFamily="18" charset="0"/>
                                  </a:rPr>
                                  <m:t>= </m:t>
                                </m:r>
                                <m:f>
                                  <m:fPr>
                                    <m:ctrlPr>
                                      <a:rPr lang="pt-BR" sz="1600" i="1">
                                        <a:latin typeface="Cambria Math" panose="02040503050406030204" pitchFamily="18" charset="0"/>
                                      </a:rPr>
                                    </m:ctrlPr>
                                  </m:fPr>
                                  <m:num>
                                    <m:sSup>
                                      <m:sSupPr>
                                        <m:ctrlPr>
                                          <a:rPr lang="pt-BR" sz="1600" i="1">
                                            <a:latin typeface="Cambria Math" panose="02040503050406030204" pitchFamily="18" charset="0"/>
                                          </a:rPr>
                                        </m:ctrlPr>
                                      </m:sSupPr>
                                      <m:e>
                                        <m:r>
                                          <a:rPr lang="pt-BR" sz="1600">
                                            <a:latin typeface="Cambria Math" panose="02040503050406030204" pitchFamily="18" charset="0"/>
                                          </a:rPr>
                                          <m:t>(−7,5)</m:t>
                                        </m:r>
                                      </m:e>
                                      <m:sup>
                                        <m:r>
                                          <a:rPr lang="pt-BR" sz="1600">
                                            <a:latin typeface="Cambria Math" panose="02040503050406030204" pitchFamily="18" charset="0"/>
                                          </a:rPr>
                                          <m:t>2</m:t>
                                        </m:r>
                                      </m:sup>
                                    </m:sSup>
                                  </m:num>
                                  <m:den>
                                    <m:r>
                                      <a:rPr lang="pt-BR" sz="1600">
                                        <a:latin typeface="Cambria Math" panose="02040503050406030204" pitchFamily="18" charset="0"/>
                                      </a:rPr>
                                      <m:t>1+</m:t>
                                    </m:r>
                                    <m:r>
                                      <a:rPr lang="pt-BR" sz="1600" b="0" smtClean="0">
                                        <a:solidFill>
                                          <a:srgbClr val="FF0000"/>
                                        </a:solidFill>
                                        <a:latin typeface="Cambria Math" panose="02040503050406030204" pitchFamily="18" charset="0"/>
                                      </a:rPr>
                                      <m:t>1</m:t>
                                    </m:r>
                                  </m:den>
                                </m:f>
                                <m:r>
                                  <a:rPr lang="pt-BR" sz="1600">
                                    <a:latin typeface="Cambria Math" panose="02040503050406030204" pitchFamily="18" charset="0"/>
                                  </a:rPr>
                                  <m:t>=</m:t>
                                </m:r>
                                <m:r>
                                  <a:rPr lang="pt-BR" sz="1600" b="0" smtClean="0">
                                    <a:latin typeface="Cambria Math" panose="02040503050406030204" pitchFamily="18" charset="0"/>
                                  </a:rPr>
                                  <m:t>28,13</m:t>
                                </m:r>
                              </m:oMath>
                            </m:oMathPara>
                          </a14:m>
                          <a:endParaRPr lang="pt-BR" sz="1600" dirty="0"/>
                        </a:p>
                        <a:p>
                          <a:pPr marL="0" indent="0">
                            <a:lnSpc>
                              <a:spcPct val="160000"/>
                            </a:lnSpc>
                            <a:buNone/>
                          </a:pPr>
                          <a14:m>
                            <m:oMathPara xmlns:m="http://schemas.openxmlformats.org/officeDocument/2006/math">
                              <m:oMathParaPr>
                                <m:jc m:val="left"/>
                              </m:oMathParaPr>
                              <m:oMath xmlns:m="http://schemas.openxmlformats.org/officeDocument/2006/math">
                                <m:r>
                                  <a:rPr lang="pt-BR" sz="1600" smtClean="0">
                                    <a:latin typeface="Cambria Math" panose="02040503050406030204" pitchFamily="18" charset="0"/>
                                  </a:rPr>
                                  <m:t>𝐺</m:t>
                                </m:r>
                                <m:r>
                                  <a:rPr lang="pt-BR" sz="1600" smtClean="0">
                                    <a:latin typeface="Cambria Math" panose="02040503050406030204" pitchFamily="18" charset="0"/>
                                  </a:rPr>
                                  <m:t>=65,33+28</m:t>
                                </m:r>
                                <m:r>
                                  <a:rPr lang="pt-BR" sz="1600" b="0" smtClean="0">
                                    <a:latin typeface="Cambria Math" panose="02040503050406030204" pitchFamily="18" charset="0"/>
                                  </a:rPr>
                                  <m:t>,13 −10,56−85</m:t>
                                </m:r>
                              </m:oMath>
                            </m:oMathPara>
                          </a14:m>
                          <a:endParaRPr lang="pt-BR" sz="1600" b="0" dirty="0"/>
                        </a:p>
                        <a:p>
                          <a:pPr marL="0" indent="0">
                            <a:lnSpc>
                              <a:spcPct val="160000"/>
                            </a:lnSpc>
                            <a:buNone/>
                          </a:pPr>
                          <a14:m>
                            <m:oMathPara xmlns:m="http://schemas.openxmlformats.org/officeDocument/2006/math">
                              <m:oMathParaPr>
                                <m:jc m:val="left"/>
                              </m:oMathParaPr>
                              <m:oMath xmlns:m="http://schemas.openxmlformats.org/officeDocument/2006/math">
                                <m:r>
                                  <a:rPr lang="pt-BR" sz="1600" b="0" smtClean="0">
                                    <a:solidFill>
                                      <a:srgbClr val="FF0000"/>
                                    </a:solidFill>
                                    <a:latin typeface="Cambria Math" panose="02040503050406030204" pitchFamily="18" charset="0"/>
                                  </a:rPr>
                                  <m:t>𝐺</m:t>
                                </m:r>
                                <m:r>
                                  <a:rPr lang="pt-BR" sz="1600" b="0" smtClean="0">
                                    <a:solidFill>
                                      <a:srgbClr val="FF0000"/>
                                    </a:solidFill>
                                    <a:latin typeface="Cambria Math" panose="02040503050406030204" pitchFamily="18" charset="0"/>
                                  </a:rPr>
                                  <m:t>=−2,1</m:t>
                                </m:r>
                              </m:oMath>
                            </m:oMathPara>
                          </a14:m>
                          <a:endParaRPr lang="pt-BR" sz="1600" dirty="0">
                            <a:solidFill>
                              <a:srgbClr val="FF0000"/>
                            </a:solidFill>
                          </a:endParaRPr>
                        </a:p>
                      </a:txBody>
                      <a:tcPr/>
                    </a:tc>
                    <a:extLst>
                      <a:ext uri="{0D108BD9-81ED-4DB2-BD59-A6C34878D82A}">
                        <a16:rowId xmlns:a16="http://schemas.microsoft.com/office/drawing/2014/main" val="1039389375"/>
                      </a:ext>
                    </a:extLst>
                  </a:tr>
                </a:tbl>
              </a:graphicData>
            </a:graphic>
          </p:graphicFrame>
        </mc:Choice>
        <mc:Fallback xmlns="">
          <p:graphicFrame>
            <p:nvGraphicFramePr>
              <p:cNvPr id="11" name="Tabela 10">
                <a:extLst>
                  <a:ext uri="{FF2B5EF4-FFF2-40B4-BE49-F238E27FC236}">
                    <a16:creationId xmlns:a16="http://schemas.microsoft.com/office/drawing/2014/main" id="{CEDCC81A-6192-19FE-08E5-670FF75CA91B}"/>
                  </a:ext>
                </a:extLst>
              </p:cNvPr>
              <p:cNvGraphicFramePr>
                <a:graphicFrameLocks noGrp="1"/>
              </p:cNvGraphicFramePr>
              <p:nvPr>
                <p:extLst>
                  <p:ext uri="{D42A27DB-BD31-4B8C-83A1-F6EECF244321}">
                    <p14:modId xmlns:p14="http://schemas.microsoft.com/office/powerpoint/2010/main" val="3285555266"/>
                  </p:ext>
                </p:extLst>
              </p:nvPr>
            </p:nvGraphicFramePr>
            <p:xfrm>
              <a:off x="5411470" y="3148140"/>
              <a:ext cx="5942330" cy="3047302"/>
            </p:xfrm>
            <a:graphic>
              <a:graphicData uri="http://schemas.openxmlformats.org/drawingml/2006/table">
                <a:tbl>
                  <a:tblPr firstRow="1" bandRow="1">
                    <a:tableStyleId>{073A0DAA-6AF3-43AB-8588-CEC1D06C72B9}</a:tableStyleId>
                  </a:tblPr>
                  <a:tblGrid>
                    <a:gridCol w="2837815">
                      <a:extLst>
                        <a:ext uri="{9D8B030D-6E8A-4147-A177-3AD203B41FA5}">
                          <a16:colId xmlns:a16="http://schemas.microsoft.com/office/drawing/2014/main" val="2520373464"/>
                        </a:ext>
                      </a:extLst>
                    </a:gridCol>
                    <a:gridCol w="3104515">
                      <a:extLst>
                        <a:ext uri="{9D8B030D-6E8A-4147-A177-3AD203B41FA5}">
                          <a16:colId xmlns:a16="http://schemas.microsoft.com/office/drawing/2014/main" val="3859533687"/>
                        </a:ext>
                      </a:extLst>
                    </a:gridCol>
                  </a:tblGrid>
                  <a:tr h="370840">
                    <a:tc>
                      <a:txBody>
                        <a:bodyPr/>
                        <a:lstStyle/>
                        <a:p>
                          <a:endParaRPr lang="pt-BR"/>
                        </a:p>
                      </a:txBody>
                      <a:tcPr>
                        <a:blipFill>
                          <a:blip r:embed="rId4"/>
                          <a:stretch>
                            <a:fillRect l="-215" t="-4918" r="-110300" b="-724590"/>
                          </a:stretch>
                        </a:blipFill>
                      </a:tcPr>
                    </a:tc>
                    <a:tc>
                      <a:txBody>
                        <a:bodyPr/>
                        <a:lstStyle/>
                        <a:p>
                          <a:endParaRPr lang="pt-BR"/>
                        </a:p>
                      </a:txBody>
                      <a:tcPr>
                        <a:blipFill>
                          <a:blip r:embed="rId4"/>
                          <a:stretch>
                            <a:fillRect l="-91569" t="-4918" r="-784" b="-724590"/>
                          </a:stretch>
                        </a:blipFill>
                      </a:tcPr>
                    </a:tc>
                    <a:extLst>
                      <a:ext uri="{0D108BD9-81ED-4DB2-BD59-A6C34878D82A}">
                        <a16:rowId xmlns:a16="http://schemas.microsoft.com/office/drawing/2014/main" val="3072584331"/>
                      </a:ext>
                    </a:extLst>
                  </a:tr>
                  <a:tr h="2676462">
                    <a:tc>
                      <a:txBody>
                        <a:bodyPr/>
                        <a:lstStyle/>
                        <a:p>
                          <a:endParaRPr lang="pt-BR"/>
                        </a:p>
                      </a:txBody>
                      <a:tcPr>
                        <a:blipFill>
                          <a:blip r:embed="rId4"/>
                          <a:stretch>
                            <a:fillRect l="-215" t="-14545" r="-110300" b="-455"/>
                          </a:stretch>
                        </a:blipFill>
                      </a:tcPr>
                    </a:tc>
                    <a:tc>
                      <a:txBody>
                        <a:bodyPr/>
                        <a:lstStyle/>
                        <a:p>
                          <a:endParaRPr lang="pt-BR"/>
                        </a:p>
                      </a:txBody>
                      <a:tcPr>
                        <a:blipFill>
                          <a:blip r:embed="rId4"/>
                          <a:stretch>
                            <a:fillRect l="-91569" t="-14545" r="-784" b="-455"/>
                          </a:stretch>
                        </a:blipFill>
                      </a:tcPr>
                    </a:tc>
                    <a:extLst>
                      <a:ext uri="{0D108BD9-81ED-4DB2-BD59-A6C34878D82A}">
                        <a16:rowId xmlns:a16="http://schemas.microsoft.com/office/drawing/2014/main" val="1039389375"/>
                      </a:ext>
                    </a:extLst>
                  </a:tr>
                </a:tbl>
              </a:graphicData>
            </a:graphic>
          </p:graphicFrame>
        </mc:Fallback>
      </mc:AlternateContent>
      <p:grpSp>
        <p:nvGrpSpPr>
          <p:cNvPr id="23" name="Agrupar 22">
            <a:extLst>
              <a:ext uri="{FF2B5EF4-FFF2-40B4-BE49-F238E27FC236}">
                <a16:creationId xmlns:a16="http://schemas.microsoft.com/office/drawing/2014/main" id="{F5D04E2D-9A0E-5494-22F4-EE39D293BBB0}"/>
              </a:ext>
            </a:extLst>
          </p:cNvPr>
          <p:cNvGrpSpPr/>
          <p:nvPr/>
        </p:nvGrpSpPr>
        <p:grpSpPr>
          <a:xfrm>
            <a:off x="1079136" y="3527107"/>
            <a:ext cx="3417631" cy="2649666"/>
            <a:chOff x="6881399" y="1638459"/>
            <a:chExt cx="3417631" cy="2649666"/>
          </a:xfrm>
        </p:grpSpPr>
        <mc:AlternateContent xmlns:mc="http://schemas.openxmlformats.org/markup-compatibility/2006" xmlns:a14="http://schemas.microsoft.com/office/drawing/2010/main">
          <mc:Choice Requires="a14">
            <p:sp>
              <p:nvSpPr>
                <p:cNvPr id="5" name="Retângulo: Cantos Arredondados 4">
                  <a:extLst>
                    <a:ext uri="{FF2B5EF4-FFF2-40B4-BE49-F238E27FC236}">
                      <a16:creationId xmlns:a16="http://schemas.microsoft.com/office/drawing/2014/main" id="{929BC9F7-1DC7-92AC-6E27-1C69B1E51F27}"/>
                    </a:ext>
                  </a:extLst>
                </p:cNvPr>
                <p:cNvSpPr/>
                <p:nvPr/>
              </p:nvSpPr>
              <p:spPr>
                <a:xfrm>
                  <a:off x="7080299" y="1638459"/>
                  <a:ext cx="216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𝑑𝑜𝑠𝑒</m:t>
                        </m:r>
                        <m:r>
                          <a:rPr lang="pt-BR" i="1">
                            <a:latin typeface="Cambria Math" panose="02040503050406030204" pitchFamily="18" charset="0"/>
                          </a:rPr>
                          <m:t>&lt;15</m:t>
                        </m:r>
                      </m:oMath>
                    </m:oMathPara>
                  </a14:m>
                  <a:endParaRPr lang="pt-BR" dirty="0"/>
                </a:p>
              </p:txBody>
            </p:sp>
          </mc:Choice>
          <mc:Fallback xmlns="">
            <p:sp>
              <p:nvSpPr>
                <p:cNvPr id="5" name="Retângulo: Cantos Arredondados 4">
                  <a:extLst>
                    <a:ext uri="{FF2B5EF4-FFF2-40B4-BE49-F238E27FC236}">
                      <a16:creationId xmlns:a16="http://schemas.microsoft.com/office/drawing/2014/main" id="{929BC9F7-1DC7-92AC-6E27-1C69B1E51F27}"/>
                    </a:ext>
                  </a:extLst>
                </p:cNvPr>
                <p:cNvSpPr>
                  <a:spLocks noRot="1" noChangeAspect="1" noMove="1" noResize="1" noEditPoints="1" noAdjustHandles="1" noChangeArrowheads="1" noChangeShapeType="1" noTextEdit="1"/>
                </p:cNvSpPr>
                <p:nvPr/>
              </p:nvSpPr>
              <p:spPr>
                <a:xfrm>
                  <a:off x="7080299" y="1638459"/>
                  <a:ext cx="2160000" cy="499730"/>
                </a:xfrm>
                <a:prstGeom prst="roundRect">
                  <a:avLst/>
                </a:prstGeom>
                <a:blipFill>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Retângulo: Cantos Arredondados 5">
                  <a:extLst>
                    <a:ext uri="{FF2B5EF4-FFF2-40B4-BE49-F238E27FC236}">
                      <a16:creationId xmlns:a16="http://schemas.microsoft.com/office/drawing/2014/main" id="{D743B7C8-41D8-954E-90D9-F25507D1589F}"/>
                    </a:ext>
                  </a:extLst>
                </p:cNvPr>
                <p:cNvSpPr/>
                <p:nvPr/>
              </p:nvSpPr>
              <p:spPr>
                <a:xfrm>
                  <a:off x="6881399" y="2710022"/>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−10,5</m:t>
                        </m:r>
                      </m:oMath>
                    </m:oMathPara>
                  </a14:m>
                  <a:endParaRPr lang="pt-BR" dirty="0"/>
                </a:p>
              </p:txBody>
            </p:sp>
          </mc:Choice>
          <mc:Fallback xmlns="">
            <p:sp>
              <p:nvSpPr>
                <p:cNvPr id="6" name="Retângulo: Cantos Arredondados 5">
                  <a:extLst>
                    <a:ext uri="{FF2B5EF4-FFF2-40B4-BE49-F238E27FC236}">
                      <a16:creationId xmlns:a16="http://schemas.microsoft.com/office/drawing/2014/main" id="{D743B7C8-41D8-954E-90D9-F25507D1589F}"/>
                    </a:ext>
                  </a:extLst>
                </p:cNvPr>
                <p:cNvSpPr>
                  <a:spLocks noRot="1" noChangeAspect="1" noMove="1" noResize="1" noEditPoints="1" noAdjustHandles="1" noChangeArrowheads="1" noChangeShapeType="1" noTextEdit="1"/>
                </p:cNvSpPr>
                <p:nvPr/>
              </p:nvSpPr>
              <p:spPr>
                <a:xfrm>
                  <a:off x="6881399" y="2710022"/>
                  <a:ext cx="720000" cy="499730"/>
                </a:xfrm>
                <a:prstGeom prst="roundRect">
                  <a:avLst/>
                </a:prstGeom>
                <a:blipFill>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Retângulo: Cantos Arredondados 6">
                  <a:extLst>
                    <a:ext uri="{FF2B5EF4-FFF2-40B4-BE49-F238E27FC236}">
                      <a16:creationId xmlns:a16="http://schemas.microsoft.com/office/drawing/2014/main" id="{682BD69F-23B3-DDB5-DA33-A53834619351}"/>
                    </a:ext>
                  </a:extLst>
                </p:cNvPr>
                <p:cNvSpPr/>
                <p:nvPr/>
              </p:nvSpPr>
              <p:spPr>
                <a:xfrm>
                  <a:off x="8340299" y="2710022"/>
                  <a:ext cx="1440000" cy="499730"/>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𝑑𝑜𝑠𝑒</m:t>
                        </m:r>
                        <m:r>
                          <a:rPr lang="pt-BR" i="1" smtClean="0">
                            <a:latin typeface="Cambria Math" panose="02040503050406030204" pitchFamily="18" charset="0"/>
                          </a:rPr>
                          <m:t>&lt;35</m:t>
                        </m:r>
                      </m:oMath>
                    </m:oMathPara>
                  </a14:m>
                  <a:endParaRPr lang="pt-BR" dirty="0"/>
                </a:p>
              </p:txBody>
            </p:sp>
          </mc:Choice>
          <mc:Fallback xmlns="">
            <p:sp>
              <p:nvSpPr>
                <p:cNvPr id="7" name="Retângulo: Cantos Arredondados 6">
                  <a:extLst>
                    <a:ext uri="{FF2B5EF4-FFF2-40B4-BE49-F238E27FC236}">
                      <a16:creationId xmlns:a16="http://schemas.microsoft.com/office/drawing/2014/main" id="{682BD69F-23B3-DDB5-DA33-A53834619351}"/>
                    </a:ext>
                  </a:extLst>
                </p:cNvPr>
                <p:cNvSpPr>
                  <a:spLocks noRot="1" noChangeAspect="1" noMove="1" noResize="1" noEditPoints="1" noAdjustHandles="1" noChangeArrowheads="1" noChangeShapeType="1" noTextEdit="1"/>
                </p:cNvSpPr>
                <p:nvPr/>
              </p:nvSpPr>
              <p:spPr>
                <a:xfrm>
                  <a:off x="8340299" y="2710022"/>
                  <a:ext cx="1440000" cy="499730"/>
                </a:xfrm>
                <a:prstGeom prst="roundRect">
                  <a:avLst/>
                </a:prstGeom>
                <a:blipFill>
                  <a:blip r:embed="rId7"/>
                  <a:stretch>
                    <a:fillRect/>
                  </a:stretch>
                </a:blipFill>
              </p:spPr>
              <p:txBody>
                <a:bodyPr/>
                <a:lstStyle/>
                <a:p>
                  <a:r>
                    <a:rPr lang="pt-BR">
                      <a:noFill/>
                    </a:rPr>
                    <a:t> </a:t>
                  </a:r>
                </a:p>
              </p:txBody>
            </p:sp>
          </mc:Fallback>
        </mc:AlternateContent>
        <p:cxnSp>
          <p:nvCxnSpPr>
            <p:cNvPr id="8" name="Conector de Seta Reta 7">
              <a:extLst>
                <a:ext uri="{FF2B5EF4-FFF2-40B4-BE49-F238E27FC236}">
                  <a16:creationId xmlns:a16="http://schemas.microsoft.com/office/drawing/2014/main" id="{06CB794D-92A6-6AF6-DFF5-C990F748119A}"/>
                </a:ext>
              </a:extLst>
            </p:cNvPr>
            <p:cNvCxnSpPr>
              <a:cxnSpLocks/>
              <a:stCxn id="5" idx="2"/>
              <a:endCxn id="6" idx="0"/>
            </p:cNvCxnSpPr>
            <p:nvPr/>
          </p:nvCxnSpPr>
          <p:spPr>
            <a:xfrm flipH="1">
              <a:off x="7241399" y="2138189"/>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FAABF3BE-819C-1A05-12DC-6CA4CA932FB3}"/>
                </a:ext>
              </a:extLst>
            </p:cNvPr>
            <p:cNvCxnSpPr>
              <a:cxnSpLocks/>
              <a:stCxn id="5" idx="2"/>
              <a:endCxn id="7" idx="0"/>
            </p:cNvCxnSpPr>
            <p:nvPr/>
          </p:nvCxnSpPr>
          <p:spPr>
            <a:xfrm>
              <a:off x="8160299" y="2138189"/>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F2B4C209-457F-F126-FB70-AF442AC23F27}"/>
                </a:ext>
              </a:extLst>
            </p:cNvPr>
            <p:cNvCxnSpPr>
              <a:cxnSpLocks/>
            </p:cNvCxnSpPr>
            <p:nvPr/>
          </p:nvCxnSpPr>
          <p:spPr>
            <a:xfrm flipH="1">
              <a:off x="8141399" y="3209752"/>
              <a:ext cx="9189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id="{14EC8569-2188-B671-DEE6-CD996C3EB23D}"/>
                </a:ext>
              </a:extLst>
            </p:cNvPr>
            <p:cNvCxnSpPr>
              <a:cxnSpLocks/>
            </p:cNvCxnSpPr>
            <p:nvPr/>
          </p:nvCxnSpPr>
          <p:spPr>
            <a:xfrm>
              <a:off x="9060299" y="3209752"/>
              <a:ext cx="900000" cy="57183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Retângulo: Cantos Arredondados 14">
                  <a:extLst>
                    <a:ext uri="{FF2B5EF4-FFF2-40B4-BE49-F238E27FC236}">
                      <a16:creationId xmlns:a16="http://schemas.microsoft.com/office/drawing/2014/main" id="{697191AA-F788-9B79-BDFA-72DFC272EDB2}"/>
                    </a:ext>
                  </a:extLst>
                </p:cNvPr>
                <p:cNvSpPr/>
                <p:nvPr/>
              </p:nvSpPr>
              <p:spPr>
                <a:xfrm>
                  <a:off x="7601399" y="3788395"/>
                  <a:ext cx="108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6,5;7,5</m:t>
                        </m:r>
                      </m:oMath>
                    </m:oMathPara>
                  </a14:m>
                  <a:endParaRPr lang="pt-BR" dirty="0"/>
                </a:p>
              </p:txBody>
            </p:sp>
          </mc:Choice>
          <mc:Fallback xmlns="">
            <p:sp>
              <p:nvSpPr>
                <p:cNvPr id="15" name="Retângulo: Cantos Arredondados 14">
                  <a:extLst>
                    <a:ext uri="{FF2B5EF4-FFF2-40B4-BE49-F238E27FC236}">
                      <a16:creationId xmlns:a16="http://schemas.microsoft.com/office/drawing/2014/main" id="{697191AA-F788-9B79-BDFA-72DFC272EDB2}"/>
                    </a:ext>
                  </a:extLst>
                </p:cNvPr>
                <p:cNvSpPr>
                  <a:spLocks noRot="1" noChangeAspect="1" noMove="1" noResize="1" noEditPoints="1" noAdjustHandles="1" noChangeArrowheads="1" noChangeShapeType="1" noTextEdit="1"/>
                </p:cNvSpPr>
                <p:nvPr/>
              </p:nvSpPr>
              <p:spPr>
                <a:xfrm>
                  <a:off x="7601399" y="3788395"/>
                  <a:ext cx="1080000" cy="499730"/>
                </a:xfrm>
                <a:prstGeom prst="roundRect">
                  <a:avLst/>
                </a:prstGeom>
                <a:blipFill>
                  <a:blip r:embed="rId8"/>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Cantos Arredondados 15">
                  <a:extLst>
                    <a:ext uri="{FF2B5EF4-FFF2-40B4-BE49-F238E27FC236}">
                      <a16:creationId xmlns:a16="http://schemas.microsoft.com/office/drawing/2014/main" id="{72C6D5D5-119E-F6AA-DEC4-D141C8EDEFFD}"/>
                    </a:ext>
                  </a:extLst>
                </p:cNvPr>
                <p:cNvSpPr/>
                <p:nvPr/>
              </p:nvSpPr>
              <p:spPr>
                <a:xfrm>
                  <a:off x="9579030" y="3788395"/>
                  <a:ext cx="720000" cy="499730"/>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latin typeface="Cambria Math" panose="02040503050406030204" pitchFamily="18" charset="0"/>
                          </a:rPr>
                          <m:t>−</m:t>
                        </m:r>
                        <m:r>
                          <a:rPr lang="pt-BR" i="1">
                            <a:latin typeface="Cambria Math" panose="02040503050406030204" pitchFamily="18" charset="0"/>
                          </a:rPr>
                          <m:t>7,5</m:t>
                        </m:r>
                      </m:oMath>
                    </m:oMathPara>
                  </a14:m>
                  <a:endParaRPr lang="pt-BR" dirty="0"/>
                </a:p>
              </p:txBody>
            </p:sp>
          </mc:Choice>
          <mc:Fallback xmlns="">
            <p:sp>
              <p:nvSpPr>
                <p:cNvPr id="16" name="Retângulo: Cantos Arredondados 15">
                  <a:extLst>
                    <a:ext uri="{FF2B5EF4-FFF2-40B4-BE49-F238E27FC236}">
                      <a16:creationId xmlns:a16="http://schemas.microsoft.com/office/drawing/2014/main" id="{72C6D5D5-119E-F6AA-DEC4-D141C8EDEFFD}"/>
                    </a:ext>
                  </a:extLst>
                </p:cNvPr>
                <p:cNvSpPr>
                  <a:spLocks noRot="1" noChangeAspect="1" noMove="1" noResize="1" noEditPoints="1" noAdjustHandles="1" noChangeArrowheads="1" noChangeShapeType="1" noTextEdit="1"/>
                </p:cNvSpPr>
                <p:nvPr/>
              </p:nvSpPr>
              <p:spPr>
                <a:xfrm>
                  <a:off x="9579030" y="3788395"/>
                  <a:ext cx="720000" cy="499730"/>
                </a:xfrm>
                <a:prstGeom prst="roundRect">
                  <a:avLst/>
                </a:prstGeom>
                <a:blipFill>
                  <a:blip r:embed="rId9"/>
                  <a:stretch>
                    <a:fillRect/>
                  </a:stretch>
                </a:blipFill>
              </p:spPr>
              <p:txBody>
                <a:bodyPr/>
                <a:lstStyle/>
                <a:p>
                  <a:r>
                    <a:rPr lang="pt-BR">
                      <a:noFill/>
                    </a:rPr>
                    <a:t> </a:t>
                  </a:r>
                </a:p>
              </p:txBody>
            </p:sp>
          </mc:Fallback>
        </mc:AlternateContent>
        <p:sp>
          <p:nvSpPr>
            <p:cNvPr id="17" name="CaixaDeTexto 16">
              <a:extLst>
                <a:ext uri="{FF2B5EF4-FFF2-40B4-BE49-F238E27FC236}">
                  <a16:creationId xmlns:a16="http://schemas.microsoft.com/office/drawing/2014/main" id="{6C9711E6-8DE7-EA1B-7DE5-AE73C54C54A0}"/>
                </a:ext>
              </a:extLst>
            </p:cNvPr>
            <p:cNvSpPr txBox="1"/>
            <p:nvPr/>
          </p:nvSpPr>
          <p:spPr>
            <a:xfrm>
              <a:off x="7428267" y="2171505"/>
              <a:ext cx="274434" cy="369332"/>
            </a:xfrm>
            <a:prstGeom prst="rect">
              <a:avLst/>
            </a:prstGeom>
            <a:noFill/>
          </p:spPr>
          <p:txBody>
            <a:bodyPr wrap="none" rtlCol="0">
              <a:spAutoFit/>
            </a:bodyPr>
            <a:lstStyle/>
            <a:p>
              <a:r>
                <a:rPr lang="pt-BR" b="1" dirty="0"/>
                <a:t>s</a:t>
              </a:r>
            </a:p>
          </p:txBody>
        </p:sp>
        <p:sp>
          <p:nvSpPr>
            <p:cNvPr id="18" name="CaixaDeTexto 17">
              <a:extLst>
                <a:ext uri="{FF2B5EF4-FFF2-40B4-BE49-F238E27FC236}">
                  <a16:creationId xmlns:a16="http://schemas.microsoft.com/office/drawing/2014/main" id="{5EBD3925-60CA-A767-71FE-B89BB2324363}"/>
                </a:ext>
              </a:extLst>
            </p:cNvPr>
            <p:cNvSpPr txBox="1"/>
            <p:nvPr/>
          </p:nvSpPr>
          <p:spPr>
            <a:xfrm>
              <a:off x="8625026" y="2171505"/>
              <a:ext cx="308098" cy="369332"/>
            </a:xfrm>
            <a:prstGeom prst="rect">
              <a:avLst/>
            </a:prstGeom>
            <a:noFill/>
          </p:spPr>
          <p:txBody>
            <a:bodyPr wrap="none" rtlCol="0">
              <a:spAutoFit/>
            </a:bodyPr>
            <a:lstStyle/>
            <a:p>
              <a:r>
                <a:rPr lang="pt-BR" b="1" dirty="0"/>
                <a:t>n</a:t>
              </a:r>
            </a:p>
          </p:txBody>
        </p:sp>
        <p:sp>
          <p:nvSpPr>
            <p:cNvPr id="19" name="CaixaDeTexto 18">
              <a:extLst>
                <a:ext uri="{FF2B5EF4-FFF2-40B4-BE49-F238E27FC236}">
                  <a16:creationId xmlns:a16="http://schemas.microsoft.com/office/drawing/2014/main" id="{A22E8C08-B60D-3F0F-B8F6-A9CD1D600653}"/>
                </a:ext>
              </a:extLst>
            </p:cNvPr>
            <p:cNvSpPr txBox="1"/>
            <p:nvPr/>
          </p:nvSpPr>
          <p:spPr>
            <a:xfrm>
              <a:off x="8323570" y="3249878"/>
              <a:ext cx="274434" cy="369332"/>
            </a:xfrm>
            <a:prstGeom prst="rect">
              <a:avLst/>
            </a:prstGeom>
            <a:noFill/>
          </p:spPr>
          <p:txBody>
            <a:bodyPr wrap="none" rtlCol="0">
              <a:spAutoFit/>
            </a:bodyPr>
            <a:lstStyle/>
            <a:p>
              <a:r>
                <a:rPr lang="pt-BR" b="1" dirty="0"/>
                <a:t>s</a:t>
              </a:r>
            </a:p>
          </p:txBody>
        </p:sp>
        <p:sp>
          <p:nvSpPr>
            <p:cNvPr id="20" name="CaixaDeTexto 19">
              <a:extLst>
                <a:ext uri="{FF2B5EF4-FFF2-40B4-BE49-F238E27FC236}">
                  <a16:creationId xmlns:a16="http://schemas.microsoft.com/office/drawing/2014/main" id="{6102AFCB-38E8-6428-98DA-E0BC665CF0CF}"/>
                </a:ext>
              </a:extLst>
            </p:cNvPr>
            <p:cNvSpPr txBox="1"/>
            <p:nvPr/>
          </p:nvSpPr>
          <p:spPr>
            <a:xfrm>
              <a:off x="9520329" y="3249878"/>
              <a:ext cx="308098" cy="369332"/>
            </a:xfrm>
            <a:prstGeom prst="rect">
              <a:avLst/>
            </a:prstGeom>
            <a:noFill/>
          </p:spPr>
          <p:txBody>
            <a:bodyPr wrap="none" rtlCol="0">
              <a:spAutoFit/>
            </a:bodyPr>
            <a:lstStyle/>
            <a:p>
              <a:r>
                <a:rPr lang="pt-BR" b="1" dirty="0"/>
                <a:t>n</a:t>
              </a:r>
            </a:p>
          </p:txBody>
        </p:sp>
      </p:grpSp>
      <p:sp>
        <p:nvSpPr>
          <p:cNvPr id="25" name="CaixaDeTexto 24">
            <a:extLst>
              <a:ext uri="{FF2B5EF4-FFF2-40B4-BE49-F238E27FC236}">
                <a16:creationId xmlns:a16="http://schemas.microsoft.com/office/drawing/2014/main" id="{0E3BE229-78FC-F969-11AF-35B7E05F4677}"/>
              </a:ext>
            </a:extLst>
          </p:cNvPr>
          <p:cNvSpPr txBox="1"/>
          <p:nvPr/>
        </p:nvSpPr>
        <p:spPr>
          <a:xfrm>
            <a:off x="6833936" y="5742242"/>
            <a:ext cx="1276440" cy="369332"/>
          </a:xfrm>
          <a:prstGeom prst="rect">
            <a:avLst/>
          </a:prstGeom>
          <a:noFill/>
        </p:spPr>
        <p:txBody>
          <a:bodyPr wrap="none" rtlCol="0">
            <a:spAutoFit/>
          </a:bodyPr>
          <a:lstStyle/>
          <a:p>
            <a:r>
              <a:rPr lang="pt-BR" b="1" dirty="0">
                <a:solidFill>
                  <a:schemeClr val="accent6">
                    <a:lumMod val="75000"/>
                  </a:schemeClr>
                </a:solidFill>
              </a:rPr>
              <a:t>Faz divisão.</a:t>
            </a:r>
          </a:p>
        </p:txBody>
      </p:sp>
      <p:sp>
        <p:nvSpPr>
          <p:cNvPr id="26" name="CaixaDeTexto 25">
            <a:extLst>
              <a:ext uri="{FF2B5EF4-FFF2-40B4-BE49-F238E27FC236}">
                <a16:creationId xmlns:a16="http://schemas.microsoft.com/office/drawing/2014/main" id="{CB30FA6B-319B-1CB2-A5CB-D887FCF98969}"/>
              </a:ext>
            </a:extLst>
          </p:cNvPr>
          <p:cNvSpPr txBox="1"/>
          <p:nvPr/>
        </p:nvSpPr>
        <p:spPr>
          <a:xfrm>
            <a:off x="9532842" y="5742242"/>
            <a:ext cx="1689373" cy="369332"/>
          </a:xfrm>
          <a:prstGeom prst="rect">
            <a:avLst/>
          </a:prstGeom>
          <a:noFill/>
        </p:spPr>
        <p:txBody>
          <a:bodyPr wrap="none" rtlCol="0">
            <a:spAutoFit/>
          </a:bodyPr>
          <a:lstStyle/>
          <a:p>
            <a:r>
              <a:rPr lang="pt-BR" b="1" dirty="0">
                <a:solidFill>
                  <a:srgbClr val="FF0000"/>
                </a:solidFill>
              </a:rPr>
              <a:t>Não faz divisão.</a:t>
            </a:r>
          </a:p>
        </p:txBody>
      </p:sp>
      <p:sp>
        <p:nvSpPr>
          <p:cNvPr id="27" name="Retângulo 26">
            <a:extLst>
              <a:ext uri="{FF2B5EF4-FFF2-40B4-BE49-F238E27FC236}">
                <a16:creationId xmlns:a16="http://schemas.microsoft.com/office/drawing/2014/main" id="{C92784AE-0340-4D05-9A37-6A68010EB02C}"/>
              </a:ext>
            </a:extLst>
          </p:cNvPr>
          <p:cNvSpPr/>
          <p:nvPr/>
        </p:nvSpPr>
        <p:spPr>
          <a:xfrm>
            <a:off x="1685073" y="4453549"/>
            <a:ext cx="2935054" cy="187986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382599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093C2B-054F-0EA5-E26D-B353021F62F5}"/>
              </a:ext>
            </a:extLst>
          </p:cNvPr>
          <p:cNvSpPr>
            <a:spLocks noGrp="1"/>
          </p:cNvSpPr>
          <p:nvPr>
            <p:ph type="title"/>
          </p:nvPr>
        </p:nvSpPr>
        <p:spPr/>
        <p:txBody>
          <a:bodyPr/>
          <a:lstStyle/>
          <a:p>
            <a:r>
              <a:rPr lang="pt-BR" b="1" dirty="0"/>
              <a:t>Ensemble learning</a:t>
            </a:r>
            <a:endParaRPr lang="pt-BR" dirty="0"/>
          </a:p>
        </p:txBody>
      </p:sp>
      <p:sp>
        <p:nvSpPr>
          <p:cNvPr id="3" name="Espaço Reservado para Conteúdo 2">
            <a:extLst>
              <a:ext uri="{FF2B5EF4-FFF2-40B4-BE49-F238E27FC236}">
                <a16:creationId xmlns:a16="http://schemas.microsoft.com/office/drawing/2014/main" id="{B348549E-2FF5-784F-8AE2-5ADE627C8118}"/>
              </a:ext>
            </a:extLst>
          </p:cNvPr>
          <p:cNvSpPr>
            <a:spLocks noGrp="1"/>
          </p:cNvSpPr>
          <p:nvPr>
            <p:ph idx="1"/>
          </p:nvPr>
        </p:nvSpPr>
        <p:spPr>
          <a:xfrm>
            <a:off x="838200" y="1825624"/>
            <a:ext cx="6041066" cy="5032375"/>
          </a:xfrm>
        </p:spPr>
        <p:txBody>
          <a:bodyPr>
            <a:noAutofit/>
          </a:bodyPr>
          <a:lstStyle/>
          <a:p>
            <a:r>
              <a:rPr lang="pt-BR" sz="2400" dirty="0"/>
              <a:t>O XGBoost implementa </a:t>
            </a:r>
            <a:r>
              <a:rPr lang="pt-BR" sz="2400" b="1" i="1" dirty="0"/>
              <a:t>ensemble learning</a:t>
            </a:r>
            <a:r>
              <a:rPr lang="pt-BR" sz="2400" i="1" dirty="0"/>
              <a:t> </a:t>
            </a:r>
            <a:r>
              <a:rPr lang="pt-BR" sz="2400" dirty="0"/>
              <a:t>(aprendizado em conjunto) do tipo </a:t>
            </a:r>
            <a:r>
              <a:rPr lang="pt-BR" sz="2400" b="1" i="1" dirty="0" err="1">
                <a:solidFill>
                  <a:srgbClr val="FF0000"/>
                </a:solidFill>
              </a:rPr>
              <a:t>boosting</a:t>
            </a:r>
            <a:r>
              <a:rPr lang="pt-BR" sz="2400" dirty="0"/>
              <a:t>. </a:t>
            </a:r>
          </a:p>
          <a:p>
            <a:r>
              <a:rPr lang="pt-BR" sz="2400" dirty="0"/>
              <a:t>Essa técnica combina </a:t>
            </a:r>
            <a:r>
              <a:rPr lang="pt-BR" sz="2400" b="1" dirty="0">
                <a:solidFill>
                  <a:schemeClr val="accent4">
                    <a:lumMod val="75000"/>
                  </a:schemeClr>
                </a:solidFill>
              </a:rPr>
              <a:t>sequencialmente</a:t>
            </a:r>
            <a:r>
              <a:rPr lang="pt-BR" sz="2400" dirty="0"/>
              <a:t> vários modelos base (fracos) para formar um modelo final com alto desempenho. </a:t>
            </a:r>
          </a:p>
          <a:p>
            <a:r>
              <a:rPr lang="pt-BR" sz="2400" dirty="0"/>
              <a:t>O objetivo é minimizar uma função de perda de forma iterativa. Assim, cada novo modelo visa </a:t>
            </a:r>
            <a:r>
              <a:rPr lang="pt-BR" sz="2400" b="1" dirty="0">
                <a:solidFill>
                  <a:schemeClr val="accent2">
                    <a:lumMod val="75000"/>
                  </a:schemeClr>
                </a:solidFill>
              </a:rPr>
              <a:t>corrigir os erros</a:t>
            </a:r>
            <a:r>
              <a:rPr lang="pt-BR" sz="2400" dirty="0">
                <a:solidFill>
                  <a:schemeClr val="accent2">
                    <a:lumMod val="75000"/>
                  </a:schemeClr>
                </a:solidFill>
              </a:rPr>
              <a:t> </a:t>
            </a:r>
            <a:r>
              <a:rPr lang="pt-BR" sz="2400" dirty="0"/>
              <a:t>do modelo anterior.</a:t>
            </a:r>
          </a:p>
          <a:p>
            <a:r>
              <a:rPr lang="pt-BR" sz="2400" dirty="0"/>
              <a:t>Através de ensemble, é possível:</a:t>
            </a:r>
          </a:p>
          <a:p>
            <a:pPr lvl="1"/>
            <a:r>
              <a:rPr lang="pt-BR" sz="2000" dirty="0"/>
              <a:t>Reduzir viés (erro sistemático).</a:t>
            </a:r>
          </a:p>
          <a:p>
            <a:pPr lvl="1"/>
            <a:r>
              <a:rPr lang="pt-BR" sz="2000" dirty="0"/>
              <a:t>Reduzir variância (sensibilidade ao ruído).</a:t>
            </a:r>
          </a:p>
          <a:p>
            <a:pPr lvl="1"/>
            <a:r>
              <a:rPr lang="pt-BR" sz="2000" dirty="0"/>
              <a:t>Melhorar a generalização do modelo.</a:t>
            </a:r>
          </a:p>
          <a:p>
            <a:endParaRPr lang="pt-BR" sz="2400" dirty="0"/>
          </a:p>
        </p:txBody>
      </p:sp>
      <p:pic>
        <p:nvPicPr>
          <p:cNvPr id="1028" name="Picture 4" descr="O que é aprendizado combinado? | IBM">
            <a:extLst>
              <a:ext uri="{FF2B5EF4-FFF2-40B4-BE49-F238E27FC236}">
                <a16:creationId xmlns:a16="http://schemas.microsoft.com/office/drawing/2014/main" id="{C64F34B2-8D8B-D890-C130-A1A36811E18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4390" r="27529"/>
          <a:stretch>
            <a:fillRect/>
          </a:stretch>
        </p:blipFill>
        <p:spPr bwMode="auto">
          <a:xfrm>
            <a:off x="7176977" y="1825625"/>
            <a:ext cx="4176823" cy="40451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029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F4662140-269B-5C27-1A43-D94B692EE94D}"/>
              </a:ext>
            </a:extLst>
          </p:cNvPr>
          <p:cNvSpPr>
            <a:spLocks noGrp="1"/>
          </p:cNvSpPr>
          <p:nvPr>
            <p:ph type="title"/>
          </p:nvPr>
        </p:nvSpPr>
        <p:spPr/>
        <p:txBody>
          <a:bodyPr/>
          <a:lstStyle/>
          <a:p>
            <a:r>
              <a:rPr lang="pt-BR" b="1" dirty="0"/>
              <a:t>Outros algoritmos de divisão de nós</a:t>
            </a:r>
          </a:p>
        </p:txBody>
      </p:sp>
      <p:sp>
        <p:nvSpPr>
          <p:cNvPr id="6" name="Espaço Reservado para Conteúdo 5">
            <a:extLst>
              <a:ext uri="{FF2B5EF4-FFF2-40B4-BE49-F238E27FC236}">
                <a16:creationId xmlns:a16="http://schemas.microsoft.com/office/drawing/2014/main" id="{6B551DCC-EB21-01C9-4152-8AF05370CE08}"/>
              </a:ext>
            </a:extLst>
          </p:cNvPr>
          <p:cNvSpPr>
            <a:spLocks noGrp="1"/>
          </p:cNvSpPr>
          <p:nvPr>
            <p:ph sz="half" idx="1"/>
          </p:nvPr>
        </p:nvSpPr>
        <p:spPr>
          <a:xfrm>
            <a:off x="838200" y="1825625"/>
            <a:ext cx="5021179" cy="4351338"/>
          </a:xfrm>
        </p:spPr>
        <p:txBody>
          <a:bodyPr>
            <a:normAutofit/>
          </a:bodyPr>
          <a:lstStyle/>
          <a:p>
            <a:r>
              <a:rPr lang="pt-BR" sz="2000" dirty="0"/>
              <a:t>O algoritmo apresentado para divisão de nós </a:t>
            </a:r>
            <a:r>
              <a:rPr lang="pt-BR" sz="2000" b="1" i="1" dirty="0"/>
              <a:t>(</a:t>
            </a:r>
            <a:r>
              <a:rPr lang="pt-BR" sz="2000" b="1" i="1" dirty="0" err="1"/>
              <a:t>Exact</a:t>
            </a:r>
            <a:r>
              <a:rPr lang="pt-BR" sz="2000" b="1" i="1" dirty="0"/>
              <a:t> </a:t>
            </a:r>
            <a:r>
              <a:rPr lang="pt-BR" sz="2000" b="1" i="1" dirty="0" err="1"/>
              <a:t>Greedy</a:t>
            </a:r>
            <a:r>
              <a:rPr lang="pt-BR" sz="2000" b="1" i="1" dirty="0"/>
              <a:t> </a:t>
            </a:r>
            <a:r>
              <a:rPr lang="pt-BR" sz="2000" b="1" i="1" dirty="0" err="1"/>
              <a:t>Algorithm</a:t>
            </a:r>
            <a:r>
              <a:rPr lang="pt-BR" sz="2000" b="1" i="1" dirty="0"/>
              <a:t>) </a:t>
            </a:r>
            <a:r>
              <a:rPr lang="pt-BR" sz="2000" dirty="0"/>
              <a:t>é considerado robusto, pois enumera todos os pontos de divisão possíveis em cada nível da árvore. </a:t>
            </a:r>
          </a:p>
          <a:p>
            <a:r>
              <a:rPr lang="pt-BR" sz="2000" dirty="0"/>
              <a:t>Mas, ele se torna </a:t>
            </a:r>
            <a:r>
              <a:rPr lang="pt-BR" sz="2000" b="1" dirty="0">
                <a:solidFill>
                  <a:srgbClr val="FF0000"/>
                </a:solidFill>
              </a:rPr>
              <a:t>inviável em grades volumes da dados</a:t>
            </a:r>
            <a:r>
              <a:rPr lang="pt-BR" sz="2000" dirty="0"/>
              <a:t>, uma vez que exige manter toda a matriz de dados em memória e realizar múltiplas varreduras por atributo. Isso pode acarretar em </a:t>
            </a:r>
            <a:r>
              <a:rPr lang="pt-BR" sz="2000" b="1" dirty="0">
                <a:solidFill>
                  <a:schemeClr val="accent2">
                    <a:lumMod val="75000"/>
                  </a:schemeClr>
                </a:solidFill>
              </a:rPr>
              <a:t>alto consumo de tempo e recursos computacionais</a:t>
            </a:r>
            <a:r>
              <a:rPr lang="pt-BR" sz="2000" dirty="0"/>
              <a:t>.</a:t>
            </a:r>
          </a:p>
          <a:p>
            <a:r>
              <a:rPr lang="pt-BR" sz="2000" dirty="0"/>
              <a:t>Por isso, existem variações que podem ser selecionadas conforme o contexto da aplicação:</a:t>
            </a:r>
          </a:p>
        </p:txBody>
      </p:sp>
      <p:sp>
        <p:nvSpPr>
          <p:cNvPr id="7" name="Espaço Reservado para Conteúdo 6">
            <a:extLst>
              <a:ext uri="{FF2B5EF4-FFF2-40B4-BE49-F238E27FC236}">
                <a16:creationId xmlns:a16="http://schemas.microsoft.com/office/drawing/2014/main" id="{CB7A170C-21B5-33DF-7D58-228B8BED27D7}"/>
              </a:ext>
            </a:extLst>
          </p:cNvPr>
          <p:cNvSpPr>
            <a:spLocks noGrp="1"/>
          </p:cNvSpPr>
          <p:nvPr>
            <p:ph sz="half" idx="2"/>
          </p:nvPr>
        </p:nvSpPr>
        <p:spPr>
          <a:xfrm>
            <a:off x="5763127" y="1825625"/>
            <a:ext cx="5775158" cy="4351338"/>
          </a:xfrm>
        </p:spPr>
        <p:txBody>
          <a:bodyPr>
            <a:noAutofit/>
          </a:bodyPr>
          <a:lstStyle/>
          <a:p>
            <a:r>
              <a:rPr lang="pt-BR" sz="2000" b="1" i="1" dirty="0" err="1"/>
              <a:t>Approximate</a:t>
            </a:r>
            <a:r>
              <a:rPr lang="pt-BR" sz="2000" b="1" i="1" dirty="0"/>
              <a:t> </a:t>
            </a:r>
            <a:r>
              <a:rPr lang="pt-BR" sz="2000" b="1" i="1" dirty="0" err="1"/>
              <a:t>Greedy</a:t>
            </a:r>
            <a:r>
              <a:rPr lang="pt-BR" sz="2000" b="1" i="1" dirty="0"/>
              <a:t> </a:t>
            </a:r>
            <a:r>
              <a:rPr lang="pt-BR" sz="2000" b="1" i="1" dirty="0" err="1"/>
              <a:t>Algorithm</a:t>
            </a:r>
            <a:r>
              <a:rPr lang="pt-BR" sz="2000" dirty="0"/>
              <a:t>:</a:t>
            </a:r>
            <a:r>
              <a:rPr lang="pt-BR" sz="2000" b="1" i="1" dirty="0"/>
              <a:t> </a:t>
            </a:r>
            <a:r>
              <a:rPr lang="pt-BR" sz="2000" dirty="0"/>
              <a:t>Agrupa as amostras aplicando uma técnica de </a:t>
            </a:r>
            <a:r>
              <a:rPr lang="pt-BR" sz="2000" b="1" dirty="0"/>
              <a:t>quantização baseada na distribuição dos dados ponderados</a:t>
            </a:r>
            <a:r>
              <a:rPr lang="pt-BR" sz="2000" dirty="0"/>
              <a:t>, utilizando o algoritmo </a:t>
            </a:r>
            <a:r>
              <a:rPr lang="pt-BR" sz="2000" b="1" dirty="0" err="1">
                <a:solidFill>
                  <a:schemeClr val="accent5">
                    <a:lumMod val="75000"/>
                  </a:schemeClr>
                </a:solidFill>
              </a:rPr>
              <a:t>Weighted</a:t>
            </a:r>
            <a:r>
              <a:rPr lang="pt-BR" sz="2000" b="1" dirty="0">
                <a:solidFill>
                  <a:schemeClr val="accent5">
                    <a:lumMod val="75000"/>
                  </a:schemeClr>
                </a:solidFill>
              </a:rPr>
              <a:t> </a:t>
            </a:r>
            <a:r>
              <a:rPr lang="pt-BR" sz="2000" b="1" dirty="0" err="1">
                <a:solidFill>
                  <a:schemeClr val="accent5">
                    <a:lumMod val="75000"/>
                  </a:schemeClr>
                </a:solidFill>
              </a:rPr>
              <a:t>Quantile</a:t>
            </a:r>
            <a:r>
              <a:rPr lang="pt-BR" sz="2000" b="1" dirty="0">
                <a:solidFill>
                  <a:schemeClr val="accent5">
                    <a:lumMod val="75000"/>
                  </a:schemeClr>
                </a:solidFill>
              </a:rPr>
              <a:t> Sketch</a:t>
            </a:r>
            <a:r>
              <a:rPr lang="pt-BR" sz="2000" dirty="0"/>
              <a:t>. Os pontos de divisão refletem melhor a importância relativa das amostras (com base nos gradientes). É </a:t>
            </a:r>
            <a:r>
              <a:rPr lang="pt-BR" sz="2000" b="1" dirty="0"/>
              <a:t>mais preciso</a:t>
            </a:r>
            <a:r>
              <a:rPr lang="pt-BR" sz="2000" dirty="0"/>
              <a:t>, porém é </a:t>
            </a:r>
            <a:r>
              <a:rPr lang="pt-BR" sz="2000" b="1" dirty="0"/>
              <a:t>mais lento</a:t>
            </a:r>
            <a:r>
              <a:rPr lang="pt-BR" sz="2000" dirty="0"/>
              <a:t> do que o método baseado em histogramas simples.</a:t>
            </a:r>
          </a:p>
          <a:p>
            <a:r>
              <a:rPr lang="pt-BR" sz="2000" b="1" dirty="0" err="1"/>
              <a:t>Histogram-based</a:t>
            </a:r>
            <a:r>
              <a:rPr lang="pt-BR" sz="2000" dirty="0"/>
              <a:t>: Agrupa as amostras aplicando uma técnica de </a:t>
            </a:r>
            <a:r>
              <a:rPr lang="pt-BR" sz="2000" b="1" dirty="0"/>
              <a:t>quantização simples</a:t>
            </a:r>
            <a:r>
              <a:rPr lang="pt-BR" sz="2000" dirty="0"/>
              <a:t>, dividindo os valores dos atributos em </a:t>
            </a:r>
            <a:r>
              <a:rPr lang="pt-BR" sz="2000" b="1" dirty="0"/>
              <a:t>intervalos fixos (</a:t>
            </a:r>
            <a:r>
              <a:rPr lang="pt-BR" sz="2000" b="1" dirty="0" err="1"/>
              <a:t>bins</a:t>
            </a:r>
            <a:r>
              <a:rPr lang="pt-BR" sz="2000" b="1" dirty="0"/>
              <a:t>)</a:t>
            </a:r>
            <a:r>
              <a:rPr lang="pt-BR" sz="2000" dirty="0"/>
              <a:t>. É </a:t>
            </a:r>
            <a:r>
              <a:rPr lang="pt-BR" sz="2000" b="1" dirty="0"/>
              <a:t>mais rápido</a:t>
            </a:r>
            <a:r>
              <a:rPr lang="pt-BR" sz="2000" dirty="0"/>
              <a:t> e </a:t>
            </a:r>
            <a:r>
              <a:rPr lang="pt-BR" sz="2000" b="1" dirty="0"/>
              <a:t>mais eficiente</a:t>
            </a:r>
            <a:r>
              <a:rPr lang="pt-BR" sz="2000" dirty="0"/>
              <a:t>, porém </a:t>
            </a:r>
            <a:r>
              <a:rPr lang="pt-BR" sz="2000" b="1" dirty="0"/>
              <a:t>ligeiramente menos preciso</a:t>
            </a:r>
            <a:r>
              <a:rPr lang="pt-BR" sz="2000" dirty="0"/>
              <a:t> que o anterior. Atualmente, é o </a:t>
            </a:r>
            <a:r>
              <a:rPr lang="pt-BR" sz="2000" b="1" dirty="0"/>
              <a:t>padrão da biblioteca XGBoost</a:t>
            </a:r>
            <a:r>
              <a:rPr lang="pt-BR" sz="2000" dirty="0"/>
              <a:t>. </a:t>
            </a:r>
          </a:p>
          <a:p>
            <a:endParaRPr lang="pt-BR" sz="2000" dirty="0"/>
          </a:p>
        </p:txBody>
      </p:sp>
    </p:spTree>
    <p:extLst>
      <p:ext uri="{BB962C8B-B14F-4D97-AF65-F5344CB8AC3E}">
        <p14:creationId xmlns:p14="http://schemas.microsoft.com/office/powerpoint/2010/main" val="2004581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A52B3-18D6-7AFE-DAB1-33F76B1C269F}"/>
              </a:ext>
            </a:extLst>
          </p:cNvPr>
          <p:cNvSpPr>
            <a:spLocks noGrp="1"/>
          </p:cNvSpPr>
          <p:nvPr>
            <p:ph type="title"/>
          </p:nvPr>
        </p:nvSpPr>
        <p:spPr/>
        <p:txBody>
          <a:bodyPr/>
          <a:lstStyle/>
          <a:p>
            <a:r>
              <a:rPr lang="pt-BR" b="1" dirty="0"/>
              <a:t>Outros algoritmos de divisão de nós</a:t>
            </a:r>
            <a:endParaRPr lang="pt-BR" dirty="0"/>
          </a:p>
        </p:txBody>
      </p:sp>
      <p:sp>
        <p:nvSpPr>
          <p:cNvPr id="3" name="Espaço Reservado para Conteúdo 2">
            <a:extLst>
              <a:ext uri="{FF2B5EF4-FFF2-40B4-BE49-F238E27FC236}">
                <a16:creationId xmlns:a16="http://schemas.microsoft.com/office/drawing/2014/main" id="{5CE7585E-68B3-6AE6-A84B-359B16BD478F}"/>
              </a:ext>
            </a:extLst>
          </p:cNvPr>
          <p:cNvSpPr>
            <a:spLocks noGrp="1"/>
          </p:cNvSpPr>
          <p:nvPr>
            <p:ph idx="1"/>
          </p:nvPr>
        </p:nvSpPr>
        <p:spPr/>
        <p:txBody>
          <a:bodyPr>
            <a:normAutofit/>
          </a:bodyPr>
          <a:lstStyle/>
          <a:p>
            <a:r>
              <a:rPr lang="pt-BR" sz="2000" b="1" i="1" dirty="0" err="1"/>
              <a:t>Sparsity-aware</a:t>
            </a:r>
            <a:r>
              <a:rPr lang="pt-BR" sz="2000" b="1" i="1" dirty="0"/>
              <a:t> Split </a:t>
            </a:r>
            <a:r>
              <a:rPr lang="pt-BR" sz="2000" b="1" i="1" dirty="0" err="1"/>
              <a:t>Finding</a:t>
            </a:r>
            <a:r>
              <a:rPr lang="pt-BR" sz="2000" dirty="0"/>
              <a:t>: O XGBoost implementa uma técnica para encontrar divisões mesmo quando as amostras contêm </a:t>
            </a:r>
            <a:r>
              <a:rPr lang="pt-BR" sz="2000" b="1" dirty="0">
                <a:solidFill>
                  <a:srgbClr val="7030A0"/>
                </a:solidFill>
              </a:rPr>
              <a:t>valores ausentes</a:t>
            </a:r>
            <a:r>
              <a:rPr lang="pt-BR" sz="2000" dirty="0"/>
              <a:t>, sem descartar ou forçar imputações nesses dados. </a:t>
            </a:r>
          </a:p>
          <a:p>
            <a:r>
              <a:rPr lang="pt-BR" sz="2000" dirty="0"/>
              <a:t>Basicamente, em cada divisão, o algoritmo testa duas possíveis direções para os valores ausentes (esquerda ou direita) e calcula o ganho de otimização em cada caso. Então, escolhe a direção que maximiza o ganho e essa se torna a </a:t>
            </a:r>
            <a:r>
              <a:rPr lang="pt-BR" sz="2000" b="1" dirty="0">
                <a:solidFill>
                  <a:srgbClr val="CC3399"/>
                </a:solidFill>
              </a:rPr>
              <a:t>direção padrão </a:t>
            </a:r>
            <a:r>
              <a:rPr lang="pt-BR" sz="2000" dirty="0"/>
              <a:t>para os valores ausentes nesse nó da árvore.</a:t>
            </a:r>
          </a:p>
          <a:p>
            <a:endParaRPr lang="pt-BR" sz="2000" dirty="0"/>
          </a:p>
        </p:txBody>
      </p:sp>
    </p:spTree>
    <p:extLst>
      <p:ext uri="{BB962C8B-B14F-4D97-AF65-F5344CB8AC3E}">
        <p14:creationId xmlns:p14="http://schemas.microsoft.com/office/powerpoint/2010/main" val="4002153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E1C06366-BA9A-145E-1C6B-14EF584035A2}"/>
              </a:ext>
            </a:extLst>
          </p:cNvPr>
          <p:cNvSpPr>
            <a:spLocks noGrp="1"/>
          </p:cNvSpPr>
          <p:nvPr>
            <p:ph type="title"/>
          </p:nvPr>
        </p:nvSpPr>
        <p:spPr/>
        <p:txBody>
          <a:bodyPr/>
          <a:lstStyle/>
          <a:p>
            <a:r>
              <a:rPr lang="pt-BR" b="1" dirty="0"/>
              <a:t>Biblioteca xgboost</a:t>
            </a:r>
          </a:p>
        </p:txBody>
      </p:sp>
      <p:sp>
        <p:nvSpPr>
          <p:cNvPr id="6" name="Espaço Reservado para Conteúdo 5">
            <a:extLst>
              <a:ext uri="{FF2B5EF4-FFF2-40B4-BE49-F238E27FC236}">
                <a16:creationId xmlns:a16="http://schemas.microsoft.com/office/drawing/2014/main" id="{E3E2BBF5-AA2E-9D4D-5DB8-044F3E70EA04}"/>
              </a:ext>
            </a:extLst>
          </p:cNvPr>
          <p:cNvSpPr>
            <a:spLocks noGrp="1"/>
          </p:cNvSpPr>
          <p:nvPr>
            <p:ph idx="1"/>
          </p:nvPr>
        </p:nvSpPr>
        <p:spPr/>
        <p:txBody>
          <a:bodyPr>
            <a:normAutofit/>
          </a:bodyPr>
          <a:lstStyle/>
          <a:p>
            <a:r>
              <a:rPr lang="pt-BR" sz="2000" dirty="0"/>
              <a:t>A implementação do XGBoost em Python é feita através da biblioteca </a:t>
            </a:r>
            <a:r>
              <a:rPr lang="pt-BR" sz="2000" b="1" dirty="0"/>
              <a:t>xgboost</a:t>
            </a:r>
            <a:r>
              <a:rPr lang="pt-BR" sz="2000" dirty="0"/>
              <a:t>.</a:t>
            </a:r>
          </a:p>
          <a:p>
            <a:r>
              <a:rPr lang="pt-BR" sz="2000" dirty="0"/>
              <a:t>Ela possui uma API compatível com </a:t>
            </a:r>
            <a:r>
              <a:rPr lang="pt-BR" sz="2000" b="1" dirty="0">
                <a:solidFill>
                  <a:srgbClr val="7030A0"/>
                </a:solidFill>
              </a:rPr>
              <a:t>scikit-learn</a:t>
            </a:r>
            <a:r>
              <a:rPr lang="pt-BR" sz="2000" dirty="0"/>
              <a:t>, permitindo o uso das classes </a:t>
            </a:r>
            <a:r>
              <a:rPr lang="pt-BR" sz="2000" b="1" dirty="0"/>
              <a:t>XGBClassifier</a:t>
            </a:r>
            <a:r>
              <a:rPr lang="pt-BR" sz="2000" dirty="0"/>
              <a:t> e </a:t>
            </a:r>
            <a:r>
              <a:rPr lang="pt-BR" sz="2000" b="1" dirty="0"/>
              <a:t>XGBRegressor</a:t>
            </a:r>
            <a:r>
              <a:rPr lang="pt-BR" sz="2000" dirty="0"/>
              <a:t>. Isso também facilita a integração com recursos como Pipeline, GridSearchCV, cross_val_score, entre outros.</a:t>
            </a:r>
          </a:p>
          <a:p>
            <a:r>
              <a:rPr lang="pt-BR" sz="2000" dirty="0"/>
              <a:t>A biblioteca também oferece uma API de baixo nível, baseada nas funções train() e na estrutura DMatrix, que permite maior controle e flexibilidade na configuração e no treinamento do modelo.</a:t>
            </a:r>
          </a:p>
          <a:p>
            <a:endParaRPr lang="pt-BR" sz="2000" dirty="0"/>
          </a:p>
        </p:txBody>
      </p:sp>
    </p:spTree>
    <p:extLst>
      <p:ext uri="{BB962C8B-B14F-4D97-AF65-F5344CB8AC3E}">
        <p14:creationId xmlns:p14="http://schemas.microsoft.com/office/powerpoint/2010/main" val="23771618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469A6B7A-F3B6-5578-C902-E1150D6DDA4B}"/>
              </a:ext>
            </a:extLst>
          </p:cNvPr>
          <p:cNvSpPr>
            <a:spLocks noGrp="1"/>
          </p:cNvSpPr>
          <p:nvPr>
            <p:ph type="title"/>
          </p:nvPr>
        </p:nvSpPr>
        <p:spPr/>
        <p:txBody>
          <a:bodyPr/>
          <a:lstStyle/>
          <a:p>
            <a:r>
              <a:rPr lang="pt-BR" b="1" dirty="0"/>
              <a:t>Biblioteca xgboost – parâmetros importantes</a:t>
            </a:r>
            <a:endParaRPr lang="pt-BR" dirty="0"/>
          </a:p>
        </p:txBody>
      </p:sp>
      <p:graphicFrame>
        <p:nvGraphicFramePr>
          <p:cNvPr id="9" name="Tabela 8">
            <a:extLst>
              <a:ext uri="{FF2B5EF4-FFF2-40B4-BE49-F238E27FC236}">
                <a16:creationId xmlns:a16="http://schemas.microsoft.com/office/drawing/2014/main" id="{AD75D4E6-89EE-FDE5-B530-A1D99ED5EBFF}"/>
              </a:ext>
            </a:extLst>
          </p:cNvPr>
          <p:cNvGraphicFramePr>
            <a:graphicFrameLocks noGrp="1"/>
          </p:cNvGraphicFramePr>
          <p:nvPr>
            <p:extLst>
              <p:ext uri="{D42A27DB-BD31-4B8C-83A1-F6EECF244321}">
                <p14:modId xmlns:p14="http://schemas.microsoft.com/office/powerpoint/2010/main" val="3143977553"/>
              </p:ext>
            </p:extLst>
          </p:nvPr>
        </p:nvGraphicFramePr>
        <p:xfrm>
          <a:off x="2118201" y="1831892"/>
          <a:ext cx="7955598" cy="4450080"/>
        </p:xfrm>
        <a:graphic>
          <a:graphicData uri="http://schemas.openxmlformats.org/drawingml/2006/table">
            <a:tbl>
              <a:tblPr firstRow="1" bandRow="1">
                <a:tableStyleId>{073A0DAA-6AF3-43AB-8588-CEC1D06C72B9}</a:tableStyleId>
              </a:tblPr>
              <a:tblGrid>
                <a:gridCol w="1763332">
                  <a:extLst>
                    <a:ext uri="{9D8B030D-6E8A-4147-A177-3AD203B41FA5}">
                      <a16:colId xmlns:a16="http://schemas.microsoft.com/office/drawing/2014/main" val="2263758797"/>
                    </a:ext>
                  </a:extLst>
                </a:gridCol>
                <a:gridCol w="5333492">
                  <a:extLst>
                    <a:ext uri="{9D8B030D-6E8A-4147-A177-3AD203B41FA5}">
                      <a16:colId xmlns:a16="http://schemas.microsoft.com/office/drawing/2014/main" val="1181656759"/>
                    </a:ext>
                  </a:extLst>
                </a:gridCol>
                <a:gridCol w="858774">
                  <a:extLst>
                    <a:ext uri="{9D8B030D-6E8A-4147-A177-3AD203B41FA5}">
                      <a16:colId xmlns:a16="http://schemas.microsoft.com/office/drawing/2014/main" val="3051041523"/>
                    </a:ext>
                  </a:extLst>
                </a:gridCol>
              </a:tblGrid>
              <a:tr h="370840">
                <a:tc>
                  <a:txBody>
                    <a:bodyPr/>
                    <a:lstStyle/>
                    <a:p>
                      <a:r>
                        <a:rPr lang="pt-BR" sz="1600" dirty="0"/>
                        <a:t>Parâmetro</a:t>
                      </a:r>
                    </a:p>
                  </a:txBody>
                  <a:tcPr/>
                </a:tc>
                <a:tc>
                  <a:txBody>
                    <a:bodyPr/>
                    <a:lstStyle/>
                    <a:p>
                      <a:r>
                        <a:rPr lang="pt-BR" sz="1600" dirty="0"/>
                        <a:t>Descrição</a:t>
                      </a:r>
                    </a:p>
                  </a:txBody>
                  <a:tcPr/>
                </a:tc>
                <a:tc>
                  <a:txBody>
                    <a:bodyPr/>
                    <a:lstStyle/>
                    <a:p>
                      <a:r>
                        <a:rPr lang="pt-BR" sz="1600" dirty="0"/>
                        <a:t>Padrão</a:t>
                      </a:r>
                    </a:p>
                  </a:txBody>
                  <a:tcPr/>
                </a:tc>
                <a:extLst>
                  <a:ext uri="{0D108BD9-81ED-4DB2-BD59-A6C34878D82A}">
                    <a16:rowId xmlns:a16="http://schemas.microsoft.com/office/drawing/2014/main" val="3613154101"/>
                  </a:ext>
                </a:extLst>
              </a:tr>
              <a:tr h="370840">
                <a:tc>
                  <a:txBody>
                    <a:bodyPr/>
                    <a:lstStyle/>
                    <a:p>
                      <a:r>
                        <a:rPr lang="pt-BR" sz="1600" dirty="0" err="1"/>
                        <a:t>booster</a:t>
                      </a:r>
                      <a:endParaRPr lang="pt-BR" sz="1600" dirty="0"/>
                    </a:p>
                  </a:txBody>
                  <a:tcPr/>
                </a:tc>
                <a:tc>
                  <a:txBody>
                    <a:bodyPr/>
                    <a:lstStyle/>
                    <a:p>
                      <a:r>
                        <a:rPr lang="pt-BR" sz="1600" dirty="0"/>
                        <a:t>Modelo base</a:t>
                      </a:r>
                    </a:p>
                  </a:txBody>
                  <a:tcPr/>
                </a:tc>
                <a:tc>
                  <a:txBody>
                    <a:bodyPr/>
                    <a:lstStyle/>
                    <a:p>
                      <a:r>
                        <a:rPr lang="pt-BR" sz="1600" dirty="0"/>
                        <a:t>'</a:t>
                      </a:r>
                      <a:r>
                        <a:rPr lang="pt-BR" sz="1600" dirty="0" err="1"/>
                        <a:t>gbtree</a:t>
                      </a:r>
                      <a:r>
                        <a:rPr lang="pt-BR" sz="1600" dirty="0"/>
                        <a:t>'</a:t>
                      </a:r>
                    </a:p>
                  </a:txBody>
                  <a:tcPr/>
                </a:tc>
                <a:extLst>
                  <a:ext uri="{0D108BD9-81ED-4DB2-BD59-A6C34878D82A}">
                    <a16:rowId xmlns:a16="http://schemas.microsoft.com/office/drawing/2014/main" val="4207221987"/>
                  </a:ext>
                </a:extLst>
              </a:tr>
              <a:tr h="370840">
                <a:tc>
                  <a:txBody>
                    <a:bodyPr/>
                    <a:lstStyle/>
                    <a:p>
                      <a:r>
                        <a:rPr lang="pt-BR" sz="1600" dirty="0" err="1"/>
                        <a:t>n_estimators</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t>Número máximo de árvores (iterações)</a:t>
                      </a:r>
                    </a:p>
                  </a:txBody>
                  <a:tcPr/>
                </a:tc>
                <a:tc>
                  <a:txBody>
                    <a:bodyPr/>
                    <a:lstStyle/>
                    <a:p>
                      <a:r>
                        <a:rPr lang="pt-BR" sz="1600" dirty="0"/>
                        <a:t>100</a:t>
                      </a:r>
                    </a:p>
                  </a:txBody>
                  <a:tcPr/>
                </a:tc>
                <a:extLst>
                  <a:ext uri="{0D108BD9-81ED-4DB2-BD59-A6C34878D82A}">
                    <a16:rowId xmlns:a16="http://schemas.microsoft.com/office/drawing/2014/main" val="3594706257"/>
                  </a:ext>
                </a:extLst>
              </a:tr>
              <a:tr h="370840">
                <a:tc>
                  <a:txBody>
                    <a:bodyPr/>
                    <a:lstStyle/>
                    <a:p>
                      <a:r>
                        <a:rPr lang="pt-BR" sz="1600" dirty="0" err="1"/>
                        <a:t>learning_rate</a:t>
                      </a:r>
                      <a:r>
                        <a:rPr lang="pt-BR" sz="1600" dirty="0"/>
                        <a:t> (</a:t>
                      </a:r>
                      <a:r>
                        <a:rPr lang="pt-BR" sz="1600" dirty="0" err="1"/>
                        <a:t>eta</a:t>
                      </a:r>
                      <a:r>
                        <a:rPr lang="pt-BR" sz="1600" dirty="0"/>
                        <a:t>)</a:t>
                      </a:r>
                    </a:p>
                  </a:txBody>
                  <a:tcPr/>
                </a:tc>
                <a:tc>
                  <a:txBody>
                    <a:bodyPr/>
                    <a:lstStyle/>
                    <a:p>
                      <a:r>
                        <a:rPr lang="pt-BR" sz="1600" dirty="0"/>
                        <a:t>Passo de aprendizagem</a:t>
                      </a:r>
                    </a:p>
                  </a:txBody>
                  <a:tcPr/>
                </a:tc>
                <a:tc>
                  <a:txBody>
                    <a:bodyPr/>
                    <a:lstStyle/>
                    <a:p>
                      <a:r>
                        <a:rPr lang="pt-BR" sz="1600" dirty="0"/>
                        <a:t>0.3</a:t>
                      </a:r>
                    </a:p>
                  </a:txBody>
                  <a:tcPr/>
                </a:tc>
                <a:extLst>
                  <a:ext uri="{0D108BD9-81ED-4DB2-BD59-A6C34878D82A}">
                    <a16:rowId xmlns:a16="http://schemas.microsoft.com/office/drawing/2014/main" val="3007111349"/>
                  </a:ext>
                </a:extLst>
              </a:tr>
              <a:tr h="370840">
                <a:tc>
                  <a:txBody>
                    <a:bodyPr/>
                    <a:lstStyle/>
                    <a:p>
                      <a:r>
                        <a:rPr lang="pt-BR" sz="1600" dirty="0" err="1"/>
                        <a:t>gamma</a:t>
                      </a:r>
                      <a:endParaRPr lang="pt-BR" sz="16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600" dirty="0"/>
                        <a:t>Ganho mínimo necessário para realizar um split</a:t>
                      </a:r>
                    </a:p>
                  </a:txBody>
                  <a:tcPr/>
                </a:tc>
                <a:tc>
                  <a:txBody>
                    <a:bodyPr/>
                    <a:lstStyle/>
                    <a:p>
                      <a:r>
                        <a:rPr lang="pt-BR" sz="1600" dirty="0"/>
                        <a:t>0</a:t>
                      </a:r>
                    </a:p>
                  </a:txBody>
                  <a:tcPr/>
                </a:tc>
                <a:extLst>
                  <a:ext uri="{0D108BD9-81ED-4DB2-BD59-A6C34878D82A}">
                    <a16:rowId xmlns:a16="http://schemas.microsoft.com/office/drawing/2014/main" val="2640321687"/>
                  </a:ext>
                </a:extLst>
              </a:tr>
              <a:tr h="370840">
                <a:tc>
                  <a:txBody>
                    <a:bodyPr/>
                    <a:lstStyle/>
                    <a:p>
                      <a:r>
                        <a:rPr lang="pt-BR" sz="1600" dirty="0"/>
                        <a:t>lambda</a:t>
                      </a:r>
                    </a:p>
                  </a:txBody>
                  <a:tcPr/>
                </a:tc>
                <a:tc>
                  <a:txBody>
                    <a:bodyPr/>
                    <a:lstStyle/>
                    <a:p>
                      <a:r>
                        <a:rPr lang="pt-BR" sz="1600" dirty="0"/>
                        <a:t>Regularização L2</a:t>
                      </a:r>
                    </a:p>
                  </a:txBody>
                  <a:tcPr/>
                </a:tc>
                <a:tc>
                  <a:txBody>
                    <a:bodyPr/>
                    <a:lstStyle/>
                    <a:p>
                      <a:r>
                        <a:rPr lang="pt-BR" sz="1600" dirty="0"/>
                        <a:t>1</a:t>
                      </a:r>
                    </a:p>
                  </a:txBody>
                  <a:tcPr/>
                </a:tc>
                <a:extLst>
                  <a:ext uri="{0D108BD9-81ED-4DB2-BD59-A6C34878D82A}">
                    <a16:rowId xmlns:a16="http://schemas.microsoft.com/office/drawing/2014/main" val="2738945926"/>
                  </a:ext>
                </a:extLst>
              </a:tr>
              <a:tr h="370840">
                <a:tc>
                  <a:txBody>
                    <a:bodyPr/>
                    <a:lstStyle/>
                    <a:p>
                      <a:r>
                        <a:rPr lang="pt-BR" sz="1600" dirty="0"/>
                        <a:t>alpha</a:t>
                      </a:r>
                    </a:p>
                  </a:txBody>
                  <a:tcPr/>
                </a:tc>
                <a:tc>
                  <a:txBody>
                    <a:bodyPr/>
                    <a:lstStyle/>
                    <a:p>
                      <a:r>
                        <a:rPr lang="pt-BR" sz="1600" dirty="0"/>
                        <a:t>Regularização L1</a:t>
                      </a:r>
                    </a:p>
                  </a:txBody>
                  <a:tcPr/>
                </a:tc>
                <a:tc>
                  <a:txBody>
                    <a:bodyPr/>
                    <a:lstStyle/>
                    <a:p>
                      <a:r>
                        <a:rPr lang="pt-BR" sz="1600" dirty="0"/>
                        <a:t>0</a:t>
                      </a:r>
                    </a:p>
                  </a:txBody>
                  <a:tcPr/>
                </a:tc>
                <a:extLst>
                  <a:ext uri="{0D108BD9-81ED-4DB2-BD59-A6C34878D82A}">
                    <a16:rowId xmlns:a16="http://schemas.microsoft.com/office/drawing/2014/main" val="2031596275"/>
                  </a:ext>
                </a:extLst>
              </a:tr>
              <a:tr h="370840">
                <a:tc>
                  <a:txBody>
                    <a:bodyPr/>
                    <a:lstStyle/>
                    <a:p>
                      <a:r>
                        <a:rPr lang="pt-BR" sz="1600" dirty="0" err="1"/>
                        <a:t>max_depth</a:t>
                      </a:r>
                      <a:endParaRPr lang="pt-BR" sz="1600" dirty="0"/>
                    </a:p>
                  </a:txBody>
                  <a:tcPr/>
                </a:tc>
                <a:tc>
                  <a:txBody>
                    <a:bodyPr/>
                    <a:lstStyle/>
                    <a:p>
                      <a:r>
                        <a:rPr lang="pt-BR" sz="1600" dirty="0"/>
                        <a:t>Profundidade máxima da árvore</a:t>
                      </a:r>
                    </a:p>
                  </a:txBody>
                  <a:tcPr/>
                </a:tc>
                <a:tc>
                  <a:txBody>
                    <a:bodyPr/>
                    <a:lstStyle/>
                    <a:p>
                      <a:r>
                        <a:rPr lang="pt-BR" sz="1600" dirty="0"/>
                        <a:t>6</a:t>
                      </a:r>
                    </a:p>
                  </a:txBody>
                  <a:tcPr/>
                </a:tc>
                <a:extLst>
                  <a:ext uri="{0D108BD9-81ED-4DB2-BD59-A6C34878D82A}">
                    <a16:rowId xmlns:a16="http://schemas.microsoft.com/office/drawing/2014/main" val="1604934014"/>
                  </a:ext>
                </a:extLst>
              </a:tr>
              <a:tr h="370840">
                <a:tc>
                  <a:txBody>
                    <a:bodyPr/>
                    <a:lstStyle/>
                    <a:p>
                      <a:r>
                        <a:rPr lang="pt-BR" sz="1600" dirty="0" err="1"/>
                        <a:t>min_child_weight</a:t>
                      </a:r>
                      <a:endParaRPr lang="pt-BR" sz="1600" dirty="0"/>
                    </a:p>
                  </a:txBody>
                  <a:tcPr/>
                </a:tc>
                <a:tc>
                  <a:txBody>
                    <a:bodyPr/>
                    <a:lstStyle/>
                    <a:p>
                      <a:r>
                        <a:rPr lang="pt-BR" sz="1600" dirty="0"/>
                        <a:t>Mínimo somatório dos pesos de observações em um nó filho</a:t>
                      </a:r>
                    </a:p>
                  </a:txBody>
                  <a:tcPr/>
                </a:tc>
                <a:tc>
                  <a:txBody>
                    <a:bodyPr/>
                    <a:lstStyle/>
                    <a:p>
                      <a:r>
                        <a:rPr lang="pt-BR" sz="1600" dirty="0"/>
                        <a:t>1</a:t>
                      </a:r>
                    </a:p>
                  </a:txBody>
                  <a:tcPr/>
                </a:tc>
                <a:extLst>
                  <a:ext uri="{0D108BD9-81ED-4DB2-BD59-A6C34878D82A}">
                    <a16:rowId xmlns:a16="http://schemas.microsoft.com/office/drawing/2014/main" val="3200516107"/>
                  </a:ext>
                </a:extLst>
              </a:tr>
              <a:tr h="370840">
                <a:tc>
                  <a:txBody>
                    <a:bodyPr/>
                    <a:lstStyle/>
                    <a:p>
                      <a:r>
                        <a:rPr lang="pt-BR" sz="1600" dirty="0" err="1"/>
                        <a:t>max_delta_step</a:t>
                      </a:r>
                      <a:endParaRPr lang="pt-BR" sz="1600" dirty="0"/>
                    </a:p>
                  </a:txBody>
                  <a:tcPr/>
                </a:tc>
                <a:tc>
                  <a:txBody>
                    <a:bodyPr/>
                    <a:lstStyle/>
                    <a:p>
                      <a:r>
                        <a:rPr lang="pt-BR" sz="1600" dirty="0"/>
                        <a:t>Limite no valor máximo de atualização do peso de uma árvore</a:t>
                      </a:r>
                    </a:p>
                  </a:txBody>
                  <a:tcPr/>
                </a:tc>
                <a:tc>
                  <a:txBody>
                    <a:bodyPr/>
                    <a:lstStyle/>
                    <a:p>
                      <a:r>
                        <a:rPr lang="pt-BR" sz="1600" dirty="0"/>
                        <a:t>0</a:t>
                      </a:r>
                    </a:p>
                  </a:txBody>
                  <a:tcPr/>
                </a:tc>
                <a:extLst>
                  <a:ext uri="{0D108BD9-81ED-4DB2-BD59-A6C34878D82A}">
                    <a16:rowId xmlns:a16="http://schemas.microsoft.com/office/drawing/2014/main" val="780417319"/>
                  </a:ext>
                </a:extLst>
              </a:tr>
              <a:tr h="370840">
                <a:tc>
                  <a:txBody>
                    <a:bodyPr/>
                    <a:lstStyle/>
                    <a:p>
                      <a:r>
                        <a:rPr lang="pt-BR" sz="1600" dirty="0" err="1"/>
                        <a:t>subsample</a:t>
                      </a:r>
                      <a:endParaRPr lang="pt-BR" sz="1600" dirty="0"/>
                    </a:p>
                  </a:txBody>
                  <a:tcPr/>
                </a:tc>
                <a:tc>
                  <a:txBody>
                    <a:bodyPr/>
                    <a:lstStyle/>
                    <a:p>
                      <a:r>
                        <a:rPr lang="pt-BR" sz="1600" dirty="0"/>
                        <a:t>Proporção de amostras usadas por árvore</a:t>
                      </a:r>
                    </a:p>
                  </a:txBody>
                  <a:tcPr/>
                </a:tc>
                <a:tc>
                  <a:txBody>
                    <a:bodyPr/>
                    <a:lstStyle/>
                    <a:p>
                      <a:r>
                        <a:rPr lang="pt-BR" sz="1600" dirty="0"/>
                        <a:t>1</a:t>
                      </a:r>
                    </a:p>
                  </a:txBody>
                  <a:tcPr/>
                </a:tc>
                <a:extLst>
                  <a:ext uri="{0D108BD9-81ED-4DB2-BD59-A6C34878D82A}">
                    <a16:rowId xmlns:a16="http://schemas.microsoft.com/office/drawing/2014/main" val="860108731"/>
                  </a:ext>
                </a:extLst>
              </a:tr>
              <a:tr h="370840">
                <a:tc>
                  <a:txBody>
                    <a:bodyPr/>
                    <a:lstStyle/>
                    <a:p>
                      <a:r>
                        <a:rPr lang="pt-BR" sz="1600" dirty="0" err="1"/>
                        <a:t>colsample_bytree</a:t>
                      </a:r>
                      <a:endParaRPr lang="pt-BR" sz="1600" dirty="0"/>
                    </a:p>
                  </a:txBody>
                  <a:tcPr/>
                </a:tc>
                <a:tc>
                  <a:txBody>
                    <a:bodyPr/>
                    <a:lstStyle/>
                    <a:p>
                      <a:r>
                        <a:rPr lang="pt-BR" sz="1600" dirty="0"/>
                        <a:t>Proporção de features usadas por árvore</a:t>
                      </a:r>
                    </a:p>
                  </a:txBody>
                  <a:tcPr/>
                </a:tc>
                <a:tc>
                  <a:txBody>
                    <a:bodyPr/>
                    <a:lstStyle/>
                    <a:p>
                      <a:r>
                        <a:rPr lang="pt-BR" sz="1600" dirty="0"/>
                        <a:t>1</a:t>
                      </a:r>
                    </a:p>
                  </a:txBody>
                  <a:tcPr/>
                </a:tc>
                <a:extLst>
                  <a:ext uri="{0D108BD9-81ED-4DB2-BD59-A6C34878D82A}">
                    <a16:rowId xmlns:a16="http://schemas.microsoft.com/office/drawing/2014/main" val="775215989"/>
                  </a:ext>
                </a:extLst>
              </a:tr>
            </a:tbl>
          </a:graphicData>
        </a:graphic>
      </p:graphicFrame>
    </p:spTree>
    <p:extLst>
      <p:ext uri="{BB962C8B-B14F-4D97-AF65-F5344CB8AC3E}">
        <p14:creationId xmlns:p14="http://schemas.microsoft.com/office/powerpoint/2010/main" val="148709922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E502FC-4440-F5DA-F299-69CD15E702AE}"/>
              </a:ext>
            </a:extLst>
          </p:cNvPr>
          <p:cNvSpPr>
            <a:spLocks noGrp="1"/>
          </p:cNvSpPr>
          <p:nvPr>
            <p:ph type="title"/>
          </p:nvPr>
        </p:nvSpPr>
        <p:spPr/>
        <p:txBody>
          <a:bodyPr/>
          <a:lstStyle/>
          <a:p>
            <a:r>
              <a:rPr lang="pt-BR" b="1" dirty="0"/>
              <a:t>Exemplos de aplicação</a:t>
            </a:r>
          </a:p>
        </p:txBody>
      </p:sp>
      <p:sp>
        <p:nvSpPr>
          <p:cNvPr id="4" name="Espaço Reservado para Conteúdo 3">
            <a:extLst>
              <a:ext uri="{FF2B5EF4-FFF2-40B4-BE49-F238E27FC236}">
                <a16:creationId xmlns:a16="http://schemas.microsoft.com/office/drawing/2014/main" id="{7F06173C-E4CD-113D-B8ED-F1C5BBB435B4}"/>
              </a:ext>
            </a:extLst>
          </p:cNvPr>
          <p:cNvSpPr>
            <a:spLocks noGrp="1"/>
          </p:cNvSpPr>
          <p:nvPr>
            <p:ph idx="1"/>
          </p:nvPr>
        </p:nvSpPr>
        <p:spPr/>
        <p:txBody>
          <a:bodyPr>
            <a:normAutofit/>
          </a:bodyPr>
          <a:lstStyle/>
          <a:p>
            <a:pPr marL="0" indent="0">
              <a:buNone/>
            </a:pPr>
            <a:r>
              <a:rPr lang="pt-BR" sz="2000" b="1" dirty="0"/>
              <a:t>Saúde e Medicina </a:t>
            </a:r>
          </a:p>
          <a:p>
            <a:pPr lvl="1"/>
            <a:r>
              <a:rPr lang="pt-BR" sz="1600" dirty="0"/>
              <a:t>Predição de doenças e diagnósticos automatizados.</a:t>
            </a:r>
          </a:p>
          <a:p>
            <a:pPr lvl="1"/>
            <a:endParaRPr lang="pt-BR" sz="2000" b="1" dirty="0"/>
          </a:p>
          <a:p>
            <a:pPr marL="0" indent="0">
              <a:buNone/>
            </a:pPr>
            <a:r>
              <a:rPr lang="pt-BR" sz="2000" b="1" dirty="0"/>
              <a:t>Finanças e Score de Crédito</a:t>
            </a:r>
          </a:p>
          <a:p>
            <a:pPr lvl="1"/>
            <a:r>
              <a:rPr lang="pt-BR" sz="1600" dirty="0"/>
              <a:t>Análise de risco de crédito, detecção de fraude, precificação de seguros. </a:t>
            </a:r>
          </a:p>
          <a:p>
            <a:pPr marL="0" indent="0">
              <a:buNone/>
            </a:pPr>
            <a:endParaRPr lang="pt-BR" sz="2000" dirty="0"/>
          </a:p>
          <a:p>
            <a:pPr marL="0" indent="0">
              <a:buNone/>
            </a:pPr>
            <a:r>
              <a:rPr lang="pt-BR" sz="2000" b="1" dirty="0"/>
              <a:t>Marketing e Vendas</a:t>
            </a:r>
          </a:p>
          <a:p>
            <a:pPr lvl="1"/>
            <a:r>
              <a:rPr lang="pt-BR" sz="1600" dirty="0"/>
              <a:t>Previsão de saída de clientes, recomendação de produtos, segmentação de clientes.</a:t>
            </a:r>
          </a:p>
          <a:p>
            <a:pPr marL="0" indent="0">
              <a:buNone/>
            </a:pPr>
            <a:br>
              <a:rPr lang="pt-BR" sz="2000" dirty="0"/>
            </a:br>
            <a:r>
              <a:rPr lang="pt-BR" sz="2000" b="1" dirty="0"/>
              <a:t>Logística e Cadeia de Suprimentos</a:t>
            </a:r>
            <a:endParaRPr lang="pt-BR" sz="2000" dirty="0"/>
          </a:p>
          <a:p>
            <a:pPr lvl="1"/>
            <a:r>
              <a:rPr lang="pt-BR" sz="1600" dirty="0"/>
              <a:t>Previsão de demanda, otimização de rotas, prevenção de falhas em equipamentos via manutenção preditiva.</a:t>
            </a:r>
          </a:p>
        </p:txBody>
      </p:sp>
    </p:spTree>
    <p:extLst>
      <p:ext uri="{BB962C8B-B14F-4D97-AF65-F5344CB8AC3E}">
        <p14:creationId xmlns:p14="http://schemas.microsoft.com/office/powerpoint/2010/main" val="15325309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Perguntas?</a:t>
            </a:r>
            <a:endParaRPr lang="pt-BR" sz="6600" b="1" i="1" dirty="0"/>
          </a:p>
        </p:txBody>
      </p:sp>
    </p:spTree>
    <p:extLst>
      <p:ext uri="{BB962C8B-B14F-4D97-AF65-F5344CB8AC3E}">
        <p14:creationId xmlns:p14="http://schemas.microsoft.com/office/powerpoint/2010/main" val="37730056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9C2DBAB-A43E-FBA8-5FE8-755A2AD7B691}"/>
              </a:ext>
            </a:extLst>
          </p:cNvPr>
          <p:cNvSpPr>
            <a:spLocks noGrp="1"/>
          </p:cNvSpPr>
          <p:nvPr>
            <p:ph type="title"/>
          </p:nvPr>
        </p:nvSpPr>
        <p:spPr/>
        <p:txBody>
          <a:bodyPr/>
          <a:lstStyle/>
          <a:p>
            <a:r>
              <a:rPr lang="pt-BR" b="1" dirty="0"/>
              <a:t>Link para o quiz</a:t>
            </a:r>
          </a:p>
        </p:txBody>
      </p:sp>
      <p:sp>
        <p:nvSpPr>
          <p:cNvPr id="3" name="Espaço Reservado para Conteúdo 2">
            <a:extLst>
              <a:ext uri="{FF2B5EF4-FFF2-40B4-BE49-F238E27FC236}">
                <a16:creationId xmlns:a16="http://schemas.microsoft.com/office/drawing/2014/main" id="{99873EA4-0823-5BC5-7465-1702FCC3C219}"/>
              </a:ext>
            </a:extLst>
          </p:cNvPr>
          <p:cNvSpPr>
            <a:spLocks noGrp="1"/>
          </p:cNvSpPr>
          <p:nvPr>
            <p:ph idx="1"/>
          </p:nvPr>
        </p:nvSpPr>
        <p:spPr/>
        <p:txBody>
          <a:bodyPr/>
          <a:lstStyle/>
          <a:p>
            <a:r>
              <a:rPr lang="pt-BR" dirty="0">
                <a:hlinkClick r:id="rId2"/>
              </a:rPr>
              <a:t>https://forms.gle/t3EFAqLpP3tBNwGh8</a:t>
            </a:r>
            <a:r>
              <a:rPr lang="pt-BR" dirty="0"/>
              <a:t> </a:t>
            </a:r>
          </a:p>
        </p:txBody>
      </p:sp>
    </p:spTree>
    <p:extLst>
      <p:ext uri="{BB962C8B-B14F-4D97-AF65-F5344CB8AC3E}">
        <p14:creationId xmlns:p14="http://schemas.microsoft.com/office/powerpoint/2010/main" val="35137336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A32550-8C76-B013-2EC7-989D8C3B19BE}"/>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F043237-7757-7557-B63E-D4EB5152D44B}"/>
              </a:ext>
            </a:extLst>
          </p:cNvPr>
          <p:cNvSpPr>
            <a:spLocks noGrp="1"/>
          </p:cNvSpPr>
          <p:nvPr>
            <p:ph idx="1"/>
          </p:nvPr>
        </p:nvSpPr>
        <p:spPr>
          <a:xfrm>
            <a:off x="838200" y="1825625"/>
            <a:ext cx="10603832" cy="4351338"/>
          </a:xfrm>
        </p:spPr>
        <p:txBody>
          <a:bodyPr>
            <a:normAutofit/>
          </a:bodyPr>
          <a:lstStyle/>
          <a:p>
            <a:pPr>
              <a:lnSpc>
                <a:spcPct val="100000"/>
              </a:lnSpc>
            </a:pPr>
            <a:r>
              <a:rPr lang="pt-BR" sz="2000" dirty="0"/>
              <a:t>CHEN, Tianqi; GUESTRIN, Carlos. XGBoost: a </a:t>
            </a:r>
            <a:r>
              <a:rPr lang="pt-BR" sz="2000" dirty="0" err="1"/>
              <a:t>scalable</a:t>
            </a:r>
            <a:r>
              <a:rPr lang="pt-BR" sz="2000" dirty="0"/>
              <a:t> </a:t>
            </a:r>
            <a:r>
              <a:rPr lang="pt-BR" sz="2000" dirty="0" err="1"/>
              <a:t>tree</a:t>
            </a:r>
            <a:r>
              <a:rPr lang="pt-BR" sz="2000" dirty="0"/>
              <a:t> </a:t>
            </a:r>
            <a:r>
              <a:rPr lang="pt-BR" sz="2000" dirty="0" err="1"/>
              <a:t>boosting</a:t>
            </a:r>
            <a:r>
              <a:rPr lang="pt-BR" sz="2000" dirty="0"/>
              <a:t> system. In: </a:t>
            </a:r>
            <a:r>
              <a:rPr lang="pt-BR" sz="2000" b="1" dirty="0"/>
              <a:t>SIGKDD </a:t>
            </a:r>
            <a:r>
              <a:rPr lang="pt-BR" sz="2000" b="1" dirty="0" err="1"/>
              <a:t>Conference</a:t>
            </a:r>
            <a:r>
              <a:rPr lang="pt-BR" sz="2000" b="1" dirty="0"/>
              <a:t> </a:t>
            </a:r>
            <a:r>
              <a:rPr lang="pt-BR" sz="2000" b="1" dirty="0" err="1"/>
              <a:t>on</a:t>
            </a:r>
            <a:r>
              <a:rPr lang="pt-BR" sz="2000" b="1" dirty="0"/>
              <a:t> </a:t>
            </a:r>
            <a:r>
              <a:rPr lang="pt-BR" sz="2000" b="1" dirty="0" err="1"/>
              <a:t>Knowledge</a:t>
            </a:r>
            <a:r>
              <a:rPr lang="pt-BR" sz="2000" b="1" dirty="0"/>
              <a:t> Discovery </a:t>
            </a:r>
            <a:r>
              <a:rPr lang="pt-BR" sz="2000" b="1" dirty="0" err="1"/>
              <a:t>and</a:t>
            </a:r>
            <a:r>
              <a:rPr lang="pt-BR" sz="2000" b="1" dirty="0"/>
              <a:t> Data Mining</a:t>
            </a:r>
            <a:r>
              <a:rPr lang="pt-BR" sz="2000" dirty="0"/>
              <a:t>, 22., 2016, San Francisco. New York: ACM, 2016. p. 785–794. Disponível em: </a:t>
            </a:r>
            <a:r>
              <a:rPr lang="pt-BR" sz="2000" dirty="0">
                <a:hlinkClick r:id="rId2"/>
              </a:rPr>
              <a:t>https://doi.org/10.1145/2939672.2939785</a:t>
            </a:r>
            <a:r>
              <a:rPr lang="pt-BR" sz="2000" dirty="0"/>
              <a:t>. Acesso em: 29 ago. 2025.</a:t>
            </a:r>
          </a:p>
          <a:p>
            <a:pPr>
              <a:lnSpc>
                <a:spcPct val="100000"/>
              </a:lnSpc>
            </a:pPr>
            <a:r>
              <a:rPr lang="pt-BR" sz="2000" b="1" dirty="0"/>
              <a:t>XGBOOST DEVELOPERS.</a:t>
            </a:r>
            <a:r>
              <a:rPr lang="pt-BR" sz="2000" dirty="0"/>
              <a:t> </a:t>
            </a:r>
            <a:r>
              <a:rPr lang="pt-BR" sz="2000" i="1" dirty="0"/>
              <a:t>XGBoost </a:t>
            </a:r>
            <a:r>
              <a:rPr lang="pt-BR" sz="2000" i="1" dirty="0" err="1"/>
              <a:t>Documentation</a:t>
            </a:r>
            <a:r>
              <a:rPr lang="pt-BR" sz="2000" dirty="0"/>
              <a:t>. Disponível em: </a:t>
            </a:r>
            <a:r>
              <a:rPr lang="pt-BR" sz="2000" dirty="0">
                <a:hlinkClick r:id="rId3"/>
              </a:rPr>
              <a:t>https://xgboost.readthedocs.io/</a:t>
            </a:r>
            <a:r>
              <a:rPr lang="pt-BR" sz="2000" dirty="0" err="1">
                <a:hlinkClick r:id="rId3"/>
              </a:rPr>
              <a:t>en</a:t>
            </a:r>
            <a:r>
              <a:rPr lang="pt-BR" sz="2000" dirty="0">
                <a:hlinkClick r:id="rId3"/>
              </a:rPr>
              <a:t>/</a:t>
            </a:r>
            <a:r>
              <a:rPr lang="pt-BR" sz="2000" dirty="0" err="1">
                <a:hlinkClick r:id="rId3"/>
              </a:rPr>
              <a:t>stable</a:t>
            </a:r>
            <a:r>
              <a:rPr lang="pt-BR" sz="2000" dirty="0">
                <a:hlinkClick r:id="rId3"/>
              </a:rPr>
              <a:t>/index.html</a:t>
            </a:r>
            <a:r>
              <a:rPr lang="pt-BR" sz="2000" dirty="0"/>
              <a:t>. Acesso em: 29 ago. 2025.</a:t>
            </a:r>
          </a:p>
          <a:p>
            <a:pPr>
              <a:lnSpc>
                <a:spcPct val="100000"/>
              </a:lnSpc>
            </a:pPr>
            <a:r>
              <a:rPr lang="pt-BR" sz="2000" b="1" dirty="0"/>
              <a:t>DMLC.</a:t>
            </a:r>
            <a:r>
              <a:rPr lang="pt-BR" sz="2000" dirty="0"/>
              <a:t> </a:t>
            </a:r>
            <a:r>
              <a:rPr lang="pt-BR" sz="2000" i="1" dirty="0"/>
              <a:t>xgboost : </a:t>
            </a:r>
            <a:r>
              <a:rPr lang="pt-BR" sz="2000" i="1" dirty="0" err="1"/>
              <a:t>Scalable</a:t>
            </a:r>
            <a:r>
              <a:rPr lang="pt-BR" sz="2000" i="1" dirty="0"/>
              <a:t>, </a:t>
            </a:r>
            <a:r>
              <a:rPr lang="pt-BR" sz="2000" i="1" dirty="0" err="1"/>
              <a:t>Portable</a:t>
            </a:r>
            <a:r>
              <a:rPr lang="pt-BR" sz="2000" i="1" dirty="0"/>
              <a:t> </a:t>
            </a:r>
            <a:r>
              <a:rPr lang="pt-BR" sz="2000" i="1" dirty="0" err="1"/>
              <a:t>and</a:t>
            </a:r>
            <a:r>
              <a:rPr lang="pt-BR" sz="2000" i="1" dirty="0"/>
              <a:t> </a:t>
            </a:r>
            <a:r>
              <a:rPr lang="pt-BR" sz="2000" i="1" dirty="0" err="1"/>
              <a:t>Distributed</a:t>
            </a:r>
            <a:r>
              <a:rPr lang="pt-BR" sz="2000" i="1" dirty="0"/>
              <a:t> Gradient Boosting (GBDT, GBRT </a:t>
            </a:r>
            <a:r>
              <a:rPr lang="pt-BR" sz="2000" i="1" dirty="0" err="1"/>
              <a:t>or</a:t>
            </a:r>
            <a:r>
              <a:rPr lang="pt-BR" sz="2000" i="1" dirty="0"/>
              <a:t> GBM) Library</a:t>
            </a:r>
            <a:r>
              <a:rPr lang="pt-BR" sz="2000" dirty="0"/>
              <a:t>. Disponível em: </a:t>
            </a:r>
            <a:r>
              <a:rPr lang="pt-BR" sz="2000" dirty="0">
                <a:hlinkClick r:id="rId4"/>
              </a:rPr>
              <a:t>https://github.com/</a:t>
            </a:r>
            <a:r>
              <a:rPr lang="pt-BR" sz="2000" dirty="0" err="1">
                <a:hlinkClick r:id="rId4"/>
              </a:rPr>
              <a:t>dmlc</a:t>
            </a:r>
            <a:r>
              <a:rPr lang="pt-BR" sz="2000" dirty="0">
                <a:hlinkClick r:id="rId4"/>
              </a:rPr>
              <a:t>/xgboost</a:t>
            </a:r>
            <a:r>
              <a:rPr lang="pt-BR" sz="2000" dirty="0"/>
              <a:t>. Acesso em: 29 ago. 2025.</a:t>
            </a:r>
          </a:p>
          <a:p>
            <a:pPr>
              <a:lnSpc>
                <a:spcPct val="100000"/>
              </a:lnSpc>
            </a:pPr>
            <a:r>
              <a:rPr lang="en-US" sz="2000" b="1" dirty="0"/>
              <a:t>STATQUEST WITH JOSH STARMER.</a:t>
            </a:r>
            <a:r>
              <a:rPr lang="en-US" sz="2000" dirty="0"/>
              <a:t> </a:t>
            </a:r>
            <a:r>
              <a:rPr lang="en-US" sz="2000" i="1" dirty="0" err="1"/>
              <a:t>XGBoost</a:t>
            </a:r>
            <a:r>
              <a:rPr lang="en-US" sz="2000" i="1" dirty="0"/>
              <a:t> Part 1 (of 4): Regression</a:t>
            </a:r>
            <a:r>
              <a:rPr lang="en-US" sz="2000" dirty="0"/>
              <a:t> [</a:t>
            </a:r>
            <a:r>
              <a:rPr lang="en-US" sz="2000" dirty="0" err="1"/>
              <a:t>vídeo</a:t>
            </a:r>
            <a:r>
              <a:rPr lang="en-US" sz="2000" dirty="0"/>
              <a:t> online]. YouTube, 16 </a:t>
            </a:r>
            <a:r>
              <a:rPr lang="en-US" sz="2000" dirty="0" err="1"/>
              <a:t>dez</a:t>
            </a:r>
            <a:r>
              <a:rPr lang="en-US" sz="2000" dirty="0"/>
              <a:t>. 2019. </a:t>
            </a:r>
            <a:r>
              <a:rPr lang="en-US" sz="2000" dirty="0" err="1"/>
              <a:t>Disponível</a:t>
            </a:r>
            <a:r>
              <a:rPr lang="en-US" sz="2000" dirty="0"/>
              <a:t> </a:t>
            </a:r>
            <a:r>
              <a:rPr lang="en-US" sz="2000" dirty="0" err="1"/>
              <a:t>em</a:t>
            </a:r>
            <a:r>
              <a:rPr lang="en-US" sz="2000" dirty="0"/>
              <a:t>: </a:t>
            </a:r>
            <a:r>
              <a:rPr lang="en-US" sz="2000" dirty="0">
                <a:hlinkClick r:id="rId5"/>
              </a:rPr>
              <a:t>https://www.youtube.com/watch?v=OtD8wVaFm6E</a:t>
            </a:r>
            <a:r>
              <a:rPr lang="en-US" sz="2000" dirty="0"/>
              <a:t>. </a:t>
            </a:r>
            <a:r>
              <a:rPr lang="en-US" sz="2000" dirty="0" err="1"/>
              <a:t>Acesso</a:t>
            </a:r>
            <a:r>
              <a:rPr lang="en-US" sz="2000" dirty="0"/>
              <a:t> </a:t>
            </a:r>
            <a:r>
              <a:rPr lang="en-US" sz="2000" dirty="0" err="1"/>
              <a:t>em</a:t>
            </a:r>
            <a:r>
              <a:rPr lang="en-US" sz="2000" dirty="0"/>
              <a:t>: </a:t>
            </a:r>
            <a:r>
              <a:rPr lang="pt-BR" sz="2000" dirty="0"/>
              <a:t>29 </a:t>
            </a:r>
            <a:r>
              <a:rPr lang="pt-BR" sz="2000" dirty="0" err="1"/>
              <a:t>ago</a:t>
            </a:r>
            <a:r>
              <a:rPr lang="en-US" sz="2000" dirty="0"/>
              <a:t>. 2025.</a:t>
            </a:r>
            <a:endParaRPr lang="pt-BR" sz="2000" dirty="0"/>
          </a:p>
        </p:txBody>
      </p:sp>
    </p:spTree>
    <p:extLst>
      <p:ext uri="{BB962C8B-B14F-4D97-AF65-F5344CB8AC3E}">
        <p14:creationId xmlns:p14="http://schemas.microsoft.com/office/powerpoint/2010/main" val="17872649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265570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188D5-52F2-B6B7-17BC-916BB8FC93FE}"/>
              </a:ext>
            </a:extLst>
          </p:cNvPr>
          <p:cNvSpPr>
            <a:spLocks noGrp="1"/>
          </p:cNvSpPr>
          <p:nvPr>
            <p:ph type="title"/>
          </p:nvPr>
        </p:nvSpPr>
        <p:spPr/>
        <p:txBody>
          <a:bodyPr/>
          <a:lstStyle/>
          <a:p>
            <a:r>
              <a:rPr lang="pt-BR" b="1" dirty="0"/>
              <a:t>Árvores de decisão</a:t>
            </a:r>
          </a:p>
        </p:txBody>
      </p:sp>
      <p:sp>
        <p:nvSpPr>
          <p:cNvPr id="3" name="Espaço Reservado para Conteúdo 2">
            <a:extLst>
              <a:ext uri="{FF2B5EF4-FFF2-40B4-BE49-F238E27FC236}">
                <a16:creationId xmlns:a16="http://schemas.microsoft.com/office/drawing/2014/main" id="{2DF32A38-2E69-1B67-6FBC-2A317CB93B6C}"/>
              </a:ext>
            </a:extLst>
          </p:cNvPr>
          <p:cNvSpPr>
            <a:spLocks noGrp="1"/>
          </p:cNvSpPr>
          <p:nvPr>
            <p:ph idx="1"/>
          </p:nvPr>
        </p:nvSpPr>
        <p:spPr>
          <a:xfrm>
            <a:off x="838200" y="1825625"/>
            <a:ext cx="4478079" cy="4351338"/>
          </a:xfrm>
        </p:spPr>
        <p:txBody>
          <a:bodyPr>
            <a:normAutofit/>
          </a:bodyPr>
          <a:lstStyle/>
          <a:p>
            <a:r>
              <a:rPr lang="pt-BR" sz="2400" dirty="0"/>
              <a:t>O XGBoost utiliza árvores de decisão do tipo </a:t>
            </a:r>
            <a:r>
              <a:rPr lang="pt-BR" sz="2400" b="1" dirty="0">
                <a:solidFill>
                  <a:srgbClr val="7030A0"/>
                </a:solidFill>
              </a:rPr>
              <a:t>CART (</a:t>
            </a:r>
            <a:r>
              <a:rPr lang="pt-BR" sz="2400" b="1" dirty="0" err="1">
                <a:solidFill>
                  <a:srgbClr val="7030A0"/>
                </a:solidFill>
              </a:rPr>
              <a:t>Classification</a:t>
            </a:r>
            <a:r>
              <a:rPr lang="pt-BR" sz="2400" b="1" dirty="0">
                <a:solidFill>
                  <a:srgbClr val="7030A0"/>
                </a:solidFill>
              </a:rPr>
              <a:t> </a:t>
            </a:r>
            <a:r>
              <a:rPr lang="pt-BR" sz="2400" b="1" dirty="0" err="1">
                <a:solidFill>
                  <a:srgbClr val="7030A0"/>
                </a:solidFill>
              </a:rPr>
              <a:t>and</a:t>
            </a:r>
            <a:r>
              <a:rPr lang="pt-BR" sz="2400" b="1" dirty="0">
                <a:solidFill>
                  <a:srgbClr val="7030A0"/>
                </a:solidFill>
              </a:rPr>
              <a:t> </a:t>
            </a:r>
            <a:r>
              <a:rPr lang="pt-BR" sz="2400" b="1" dirty="0" err="1">
                <a:solidFill>
                  <a:srgbClr val="7030A0"/>
                </a:solidFill>
              </a:rPr>
              <a:t>Regression</a:t>
            </a:r>
            <a:r>
              <a:rPr lang="pt-BR" sz="2400" b="1" dirty="0">
                <a:solidFill>
                  <a:srgbClr val="7030A0"/>
                </a:solidFill>
              </a:rPr>
              <a:t> </a:t>
            </a:r>
            <a:r>
              <a:rPr lang="pt-BR" sz="2400" b="1" dirty="0" err="1">
                <a:solidFill>
                  <a:srgbClr val="7030A0"/>
                </a:solidFill>
              </a:rPr>
              <a:t>Trees</a:t>
            </a:r>
            <a:r>
              <a:rPr lang="pt-BR" sz="2400" b="1" dirty="0">
                <a:solidFill>
                  <a:srgbClr val="7030A0"/>
                </a:solidFill>
              </a:rPr>
              <a:t>)</a:t>
            </a:r>
            <a:r>
              <a:rPr lang="pt-BR" sz="2400" dirty="0"/>
              <a:t>.</a:t>
            </a:r>
          </a:p>
          <a:p>
            <a:r>
              <a:rPr lang="pt-BR" sz="2400" dirty="0"/>
              <a:t>Consiste em um tipo específico de árvore em que cada nó interno sempre se divide em </a:t>
            </a:r>
            <a:r>
              <a:rPr lang="pt-BR" sz="2400" b="1" dirty="0">
                <a:solidFill>
                  <a:schemeClr val="accent6">
                    <a:lumMod val="75000"/>
                  </a:schemeClr>
                </a:solidFill>
              </a:rPr>
              <a:t>dois ramos</a:t>
            </a:r>
            <a:r>
              <a:rPr lang="pt-BR" sz="2400" dirty="0"/>
              <a:t>. </a:t>
            </a:r>
          </a:p>
          <a:p>
            <a:r>
              <a:rPr lang="pt-BR" sz="2400" dirty="0"/>
              <a:t>São chamadas de </a:t>
            </a:r>
            <a:r>
              <a:rPr lang="pt-BR" sz="2400" b="1" dirty="0">
                <a:solidFill>
                  <a:schemeClr val="accent5">
                    <a:lumMod val="75000"/>
                  </a:schemeClr>
                </a:solidFill>
              </a:rPr>
              <a:t>árvores de decisão binárias</a:t>
            </a:r>
            <a:r>
              <a:rPr lang="pt-BR" sz="2400" dirty="0"/>
              <a:t>.</a:t>
            </a:r>
          </a:p>
        </p:txBody>
      </p:sp>
      <p:pic>
        <p:nvPicPr>
          <p:cNvPr id="5124" name="Picture 4" descr="What are decision trees and CARTs? | Pythonic Finance">
            <a:extLst>
              <a:ext uri="{FF2B5EF4-FFF2-40B4-BE49-F238E27FC236}">
                <a16:creationId xmlns:a16="http://schemas.microsoft.com/office/drawing/2014/main" id="{408F0DB2-D94C-9B45-98A4-09B4FD021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0775" y="1995487"/>
            <a:ext cx="5153025"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204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78BE07-4FC3-3482-5AF9-1BC3673101F0}"/>
              </a:ext>
            </a:extLst>
          </p:cNvPr>
          <p:cNvSpPr>
            <a:spLocks noGrp="1"/>
          </p:cNvSpPr>
          <p:nvPr>
            <p:ph type="title"/>
          </p:nvPr>
        </p:nvSpPr>
        <p:spPr/>
        <p:txBody>
          <a:bodyPr/>
          <a:lstStyle/>
          <a:p>
            <a:r>
              <a:rPr lang="pt-BR" b="1" dirty="0"/>
              <a:t>Regularização</a:t>
            </a:r>
          </a:p>
        </p:txBody>
      </p:sp>
      <p:sp>
        <p:nvSpPr>
          <p:cNvPr id="11" name="Espaço Reservado para Conteúdo 10">
            <a:extLst>
              <a:ext uri="{FF2B5EF4-FFF2-40B4-BE49-F238E27FC236}">
                <a16:creationId xmlns:a16="http://schemas.microsoft.com/office/drawing/2014/main" id="{EDDB4482-63CF-608D-D17E-520E2DACC93E}"/>
              </a:ext>
            </a:extLst>
          </p:cNvPr>
          <p:cNvSpPr>
            <a:spLocks noGrp="1"/>
          </p:cNvSpPr>
          <p:nvPr>
            <p:ph idx="1"/>
          </p:nvPr>
        </p:nvSpPr>
        <p:spPr>
          <a:xfrm>
            <a:off x="838200" y="1825625"/>
            <a:ext cx="6041490" cy="4351338"/>
          </a:xfrm>
        </p:spPr>
        <p:txBody>
          <a:bodyPr>
            <a:normAutofit/>
          </a:bodyPr>
          <a:lstStyle/>
          <a:p>
            <a:r>
              <a:rPr lang="pt-BR" sz="2400" dirty="0"/>
              <a:t>A regularização é uma técnica usada para </a:t>
            </a:r>
            <a:r>
              <a:rPr lang="pt-BR" sz="2400" b="1" dirty="0">
                <a:solidFill>
                  <a:schemeClr val="accent6">
                    <a:lumMod val="75000"/>
                  </a:schemeClr>
                </a:solidFill>
              </a:rPr>
              <a:t>evitar o </a:t>
            </a:r>
            <a:r>
              <a:rPr lang="pt-BR" sz="2400" b="1" dirty="0" err="1">
                <a:solidFill>
                  <a:schemeClr val="accent6">
                    <a:lumMod val="75000"/>
                  </a:schemeClr>
                </a:solidFill>
              </a:rPr>
              <a:t>sobreajuste</a:t>
            </a:r>
            <a:r>
              <a:rPr lang="pt-BR" sz="2400" dirty="0">
                <a:solidFill>
                  <a:schemeClr val="accent6">
                    <a:lumMod val="75000"/>
                  </a:schemeClr>
                </a:solidFill>
              </a:rPr>
              <a:t> </a:t>
            </a:r>
            <a:r>
              <a:rPr lang="pt-BR" sz="2400" dirty="0"/>
              <a:t>em um modelo, através da </a:t>
            </a:r>
            <a:r>
              <a:rPr lang="pt-BR" sz="2400" b="1" dirty="0">
                <a:solidFill>
                  <a:srgbClr val="7030A0"/>
                </a:solidFill>
              </a:rPr>
              <a:t>penalização de pesos e de complexidade</a:t>
            </a:r>
            <a:r>
              <a:rPr lang="pt-BR" sz="2400" dirty="0"/>
              <a:t>.</a:t>
            </a:r>
          </a:p>
          <a:p>
            <a:r>
              <a:rPr lang="pt-BR" sz="2400" dirty="0"/>
              <a:t>Penalização de pesos:</a:t>
            </a:r>
          </a:p>
          <a:p>
            <a:pPr lvl="1"/>
            <a:r>
              <a:rPr lang="pt-BR" sz="2000" dirty="0"/>
              <a:t>L1 </a:t>
            </a:r>
            <a:r>
              <a:rPr lang="pt-BR" sz="2000" dirty="0" err="1"/>
              <a:t>Regularization</a:t>
            </a:r>
            <a:r>
              <a:rPr lang="pt-BR" sz="2000" dirty="0"/>
              <a:t> (Lasso): Penaliza a soma dos valores </a:t>
            </a:r>
            <a:r>
              <a:rPr lang="pt-BR" sz="2000" b="1" dirty="0"/>
              <a:t>absolutos</a:t>
            </a:r>
            <a:r>
              <a:rPr lang="pt-BR" sz="2000" dirty="0"/>
              <a:t> dos pesos, reduzindo-os e podendo levar a </a:t>
            </a:r>
            <a:r>
              <a:rPr lang="pt-BR" sz="2000" b="1" dirty="0"/>
              <a:t>coeficientes iguais a zero</a:t>
            </a:r>
            <a:r>
              <a:rPr lang="pt-BR" sz="2000" dirty="0"/>
              <a:t>.</a:t>
            </a:r>
          </a:p>
          <a:p>
            <a:pPr lvl="1"/>
            <a:r>
              <a:rPr lang="pt-BR" sz="2000" dirty="0"/>
              <a:t>L2 </a:t>
            </a:r>
            <a:r>
              <a:rPr lang="pt-BR" sz="2000" dirty="0" err="1"/>
              <a:t>Regularization</a:t>
            </a:r>
            <a:r>
              <a:rPr lang="pt-BR" sz="2000" dirty="0"/>
              <a:t> (Ridge): Penaliza a soma dos </a:t>
            </a:r>
            <a:r>
              <a:rPr lang="pt-BR" sz="2000" b="1" dirty="0"/>
              <a:t>quadrados </a:t>
            </a:r>
            <a:r>
              <a:rPr lang="pt-BR" sz="2000" dirty="0"/>
              <a:t>dos pesos, reduzindo seus valores.</a:t>
            </a:r>
          </a:p>
          <a:p>
            <a:r>
              <a:rPr lang="pt-BR" sz="2400" dirty="0"/>
              <a:t>Penalização de complexidade:</a:t>
            </a:r>
          </a:p>
          <a:p>
            <a:pPr lvl="1"/>
            <a:r>
              <a:rPr lang="pt-BR" sz="2000" dirty="0"/>
              <a:t>Poda de folhas com baixo ganho.</a:t>
            </a:r>
          </a:p>
        </p:txBody>
      </p:sp>
      <p:pic>
        <p:nvPicPr>
          <p:cNvPr id="12" name="Picture 4" descr="What are decision trees and CARTs? | Pythonic Finance">
            <a:extLst>
              <a:ext uri="{FF2B5EF4-FFF2-40B4-BE49-F238E27FC236}">
                <a16:creationId xmlns:a16="http://schemas.microsoft.com/office/drawing/2014/main" id="{2FB34083-2D20-4D42-B875-52A93BA53B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60" y="4136273"/>
            <a:ext cx="3624567" cy="2016626"/>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13" name="Sinal de Multiplicação 12">
            <a:extLst>
              <a:ext uri="{FF2B5EF4-FFF2-40B4-BE49-F238E27FC236}">
                <a16:creationId xmlns:a16="http://schemas.microsoft.com/office/drawing/2014/main" id="{82565B8B-F450-7306-47CB-BC0F4006BF19}"/>
              </a:ext>
            </a:extLst>
          </p:cNvPr>
          <p:cNvSpPr/>
          <p:nvPr/>
        </p:nvSpPr>
        <p:spPr>
          <a:xfrm>
            <a:off x="7964905" y="5678909"/>
            <a:ext cx="481263" cy="60634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Sinal de Multiplicação 13">
            <a:extLst>
              <a:ext uri="{FF2B5EF4-FFF2-40B4-BE49-F238E27FC236}">
                <a16:creationId xmlns:a16="http://schemas.microsoft.com/office/drawing/2014/main" id="{8D9C927C-B84C-F58B-9F12-03D06E7AD11C}"/>
              </a:ext>
            </a:extLst>
          </p:cNvPr>
          <p:cNvSpPr/>
          <p:nvPr/>
        </p:nvSpPr>
        <p:spPr>
          <a:xfrm>
            <a:off x="9038088" y="5678909"/>
            <a:ext cx="481263" cy="606342"/>
          </a:xfrm>
          <a:prstGeom prst="mathMultiply">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3" name="Picture 4" descr="What are decision trees and CARTs? | Pythonic Finance">
            <a:extLst>
              <a:ext uri="{FF2B5EF4-FFF2-40B4-BE49-F238E27FC236}">
                <a16:creationId xmlns:a16="http://schemas.microsoft.com/office/drawing/2014/main" id="{2053B557-C64D-5175-29DC-D4BCF83BF7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4460" y="1690688"/>
            <a:ext cx="3624567" cy="2016626"/>
          </a:xfrm>
          <a:prstGeom prst="rect">
            <a:avLst/>
          </a:prstGeom>
          <a:noFill/>
          <a:ln>
            <a:solidFill>
              <a:schemeClr val="bg1">
                <a:lumMod val="85000"/>
              </a:schemeClr>
            </a:solidFill>
          </a:ln>
          <a:extLst>
            <a:ext uri="{909E8E84-426E-40DD-AFC4-6F175D3DCCD1}">
              <a14:hiddenFill xmlns:a14="http://schemas.microsoft.com/office/drawing/2010/main">
                <a:solidFill>
                  <a:srgbClr val="FFFFFF"/>
                </a:solidFill>
              </a14:hiddenFill>
            </a:ext>
          </a:extLst>
        </p:spPr>
      </p:pic>
      <p:sp>
        <p:nvSpPr>
          <p:cNvPr id="4" name="Seta: para Baixo 3">
            <a:extLst>
              <a:ext uri="{FF2B5EF4-FFF2-40B4-BE49-F238E27FC236}">
                <a16:creationId xmlns:a16="http://schemas.microsoft.com/office/drawing/2014/main" id="{904D2CA5-75E8-A241-2EC6-CE766B1FC037}"/>
              </a:ext>
            </a:extLst>
          </p:cNvPr>
          <p:cNvSpPr/>
          <p:nvPr/>
        </p:nvSpPr>
        <p:spPr>
          <a:xfrm>
            <a:off x="9195873" y="3350462"/>
            <a:ext cx="373976" cy="423028"/>
          </a:xfrm>
          <a:prstGeom prst="downArrow">
            <a:avLst>
              <a:gd name="adj1" fmla="val 25174"/>
              <a:gd name="adj2" fmla="val 32622"/>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C00000"/>
                </a:solidFill>
              </a:ln>
              <a:solidFill>
                <a:srgbClr val="FF0000"/>
              </a:solidFill>
            </a:endParaRPr>
          </a:p>
        </p:txBody>
      </p:sp>
      <p:sp>
        <p:nvSpPr>
          <p:cNvPr id="5" name="Seta: para Baixo 4">
            <a:extLst>
              <a:ext uri="{FF2B5EF4-FFF2-40B4-BE49-F238E27FC236}">
                <a16:creationId xmlns:a16="http://schemas.microsoft.com/office/drawing/2014/main" id="{ABB8D7BC-1D83-FF2C-17AB-13B18E05447E}"/>
              </a:ext>
            </a:extLst>
          </p:cNvPr>
          <p:cNvSpPr/>
          <p:nvPr/>
        </p:nvSpPr>
        <p:spPr>
          <a:xfrm>
            <a:off x="7542801" y="2792705"/>
            <a:ext cx="373976" cy="423028"/>
          </a:xfrm>
          <a:prstGeom prst="downArrow">
            <a:avLst>
              <a:gd name="adj1" fmla="val 25174"/>
              <a:gd name="adj2" fmla="val 32622"/>
            </a:avLst>
          </a:prstGeom>
          <a:solidFill>
            <a:srgbClr val="FF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ln>
                <a:solidFill>
                  <a:srgbClr val="C00000"/>
                </a:solidFill>
              </a:ln>
              <a:solidFill>
                <a:srgbClr val="FF0000"/>
              </a:solidFill>
            </a:endParaRPr>
          </a:p>
        </p:txBody>
      </p:sp>
    </p:spTree>
    <p:extLst>
      <p:ext uri="{BB962C8B-B14F-4D97-AF65-F5344CB8AC3E}">
        <p14:creationId xmlns:p14="http://schemas.microsoft.com/office/powerpoint/2010/main" val="451318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DE0D3D-1D51-3AA0-F2D4-D201A16BCD2C}"/>
              </a:ext>
            </a:extLst>
          </p:cNvPr>
          <p:cNvSpPr>
            <a:spLocks noGrp="1"/>
          </p:cNvSpPr>
          <p:nvPr>
            <p:ph type="title"/>
          </p:nvPr>
        </p:nvSpPr>
        <p:spPr/>
        <p:txBody>
          <a:bodyPr/>
          <a:lstStyle/>
          <a:p>
            <a:r>
              <a:rPr lang="pt-BR" b="1" dirty="0"/>
              <a:t>Visão geral da matemática do XGBoost</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1CE863F-D3FC-5CAB-BF82-3C2D7AD440FB}"/>
                  </a:ext>
                </a:extLst>
              </p:cNvPr>
              <p:cNvSpPr>
                <a:spLocks noGrp="1"/>
              </p:cNvSpPr>
              <p:nvPr>
                <p:ph idx="1"/>
              </p:nvPr>
            </p:nvSpPr>
            <p:spPr>
              <a:xfrm>
                <a:off x="838200" y="1825625"/>
                <a:ext cx="10651958" cy="4351338"/>
              </a:xfrm>
            </p:spPr>
            <p:txBody>
              <a:bodyPr>
                <a:normAutofit/>
              </a:bodyPr>
              <a:lstStyle/>
              <a:p>
                <a:r>
                  <a:rPr lang="pt-BR" sz="2000" dirty="0"/>
                  <a:t>O XGBoost otimiza uma </a:t>
                </a:r>
                <a:r>
                  <a:rPr lang="pt-BR" sz="2000" b="1" dirty="0">
                    <a:solidFill>
                      <a:schemeClr val="accent5">
                        <a:lumMod val="75000"/>
                      </a:schemeClr>
                    </a:solidFill>
                  </a:rPr>
                  <a:t>função objetivo</a:t>
                </a:r>
                <a:r>
                  <a:rPr lang="pt-BR" sz="2000" dirty="0">
                    <a:solidFill>
                      <a:schemeClr val="accent5">
                        <a:lumMod val="75000"/>
                      </a:schemeClr>
                    </a:solidFill>
                  </a:rPr>
                  <a:t> </a:t>
                </a:r>
                <a:r>
                  <a:rPr lang="pt-BR" sz="2000" dirty="0"/>
                  <a:t>composta por </a:t>
                </a:r>
                <a:r>
                  <a:rPr lang="pt-BR" sz="2000" b="1" dirty="0"/>
                  <a:t>erro de previsão</a:t>
                </a:r>
                <a:r>
                  <a:rPr lang="pt-BR" sz="2000" dirty="0"/>
                  <a:t> e </a:t>
                </a:r>
                <a:r>
                  <a:rPr lang="pt-BR" sz="2000" b="1" dirty="0"/>
                  <a:t>termo de regularização</a:t>
                </a:r>
                <a:r>
                  <a:rPr lang="pt-BR" sz="2000" dirty="0"/>
                  <a:t>. </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b="0" dirty="0" smtClean="0">
                          <a:latin typeface="Cambria Math" panose="02040503050406030204" pitchFamily="18" charset="0"/>
                          <a:ea typeface="Cambria Math" panose="02040503050406030204" pitchFamily="18" charset="0"/>
                        </a:rPr>
                        <m:t>=</m:t>
                      </m:r>
                      <m:nary>
                        <m:naryPr>
                          <m:chr m:val="∑"/>
                          <m:ctrlPr>
                            <a:rPr lang="pt-BR" sz="2000" b="0" i="1" dirty="0" smtClean="0">
                              <a:latin typeface="Cambria Math" panose="02040503050406030204" pitchFamily="18" charset="0"/>
                              <a:ea typeface="Cambria Math" panose="02040503050406030204" pitchFamily="18" charset="0"/>
                            </a:rPr>
                          </m:ctrlPr>
                        </m:naryPr>
                        <m:sub>
                          <m:r>
                            <m:rPr>
                              <m:brk m:alnAt="23"/>
                            </m:rPr>
                            <a:rPr lang="pt-BR" sz="2000" b="0" i="1" dirty="0" smtClean="0">
                              <a:latin typeface="Cambria Math" panose="02040503050406030204" pitchFamily="18" charset="0"/>
                              <a:ea typeface="Cambria Math" panose="02040503050406030204" pitchFamily="18" charset="0"/>
                            </a:rPr>
                            <m:t>𝑖</m:t>
                          </m:r>
                          <m:r>
                            <a:rPr lang="pt-BR" sz="2000" b="0" i="1" dirty="0" smtClean="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𝑛</m:t>
                          </m:r>
                        </m:sup>
                        <m:e>
                          <m:r>
                            <a:rPr lang="pt-BR" sz="2000" b="0" i="1" dirty="0" smtClean="0">
                              <a:latin typeface="Cambria Math" panose="02040503050406030204" pitchFamily="18" charset="0"/>
                              <a:ea typeface="Cambria Math" panose="02040503050406030204" pitchFamily="18" charset="0"/>
                            </a:rPr>
                            <m:t>𝑙</m:t>
                          </m:r>
                          <m:r>
                            <a:rPr lang="pt-BR" sz="2000" b="0" i="1" dirty="0" smtClean="0">
                              <a:latin typeface="Cambria Math" panose="02040503050406030204" pitchFamily="18" charset="0"/>
                              <a:ea typeface="Cambria Math" panose="02040503050406030204" pitchFamily="18" charset="0"/>
                            </a:rPr>
                            <m:t>(</m:t>
                          </m:r>
                          <m:sSub>
                            <m:sSubPr>
                              <m:ctrlPr>
                                <a:rPr lang="pt-BR" sz="2000" b="0" i="1" dirty="0" smtClean="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𝑦</m:t>
                              </m:r>
                            </m:e>
                            <m:sub>
                              <m:r>
                                <a:rPr lang="pt-BR" sz="2000" b="0" i="1" dirty="0" smtClean="0">
                                  <a:latin typeface="Cambria Math" panose="02040503050406030204" pitchFamily="18" charset="0"/>
                                  <a:ea typeface="Cambria Math" panose="02040503050406030204" pitchFamily="18" charset="0"/>
                                </a:rPr>
                                <m:t>𝑖</m:t>
                              </m:r>
                            </m:sub>
                          </m:sSub>
                          <m:r>
                            <a:rPr lang="pt-BR" sz="2000" b="0" i="1" dirty="0" smtClean="0">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i="1" dirty="0">
                                      <a:latin typeface="Cambria Math" panose="02040503050406030204" pitchFamily="18" charset="0"/>
                                    </a:rPr>
                                    <m:t>𝑦</m:t>
                                  </m:r>
                                </m:e>
                              </m:acc>
                            </m:e>
                            <m:sub>
                              <m:r>
                                <a:rPr lang="pt-BR" sz="2000" b="1" i="1">
                                  <a:latin typeface="Cambria Math" panose="02040503050406030204" pitchFamily="18" charset="0"/>
                                </a:rPr>
                                <m:t>𝒊</m:t>
                              </m:r>
                            </m:sub>
                          </m:sSub>
                          <m:r>
                            <a:rPr lang="pt-BR" sz="2000" b="1" i="1" smtClean="0">
                              <a:latin typeface="Cambria Math" panose="02040503050406030204" pitchFamily="18" charset="0"/>
                            </a:rPr>
                            <m:t>)</m:t>
                          </m:r>
                        </m:e>
                      </m:nary>
                      <m:r>
                        <a:rPr lang="pt-BR" sz="2000" b="0" i="1" dirty="0" smtClean="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b="0" i="1" dirty="0" smtClean="0">
                              <a:latin typeface="Cambria Math" panose="02040503050406030204" pitchFamily="18" charset="0"/>
                              <a:ea typeface="Cambria Math" panose="02040503050406030204" pitchFamily="18" charset="0"/>
                            </a:rPr>
                            <m:t>𝑘</m:t>
                          </m:r>
                          <m:r>
                            <a:rPr lang="pt-BR" sz="2000" i="1" dirty="0">
                              <a:latin typeface="Cambria Math" panose="02040503050406030204" pitchFamily="18" charset="0"/>
                              <a:ea typeface="Cambria Math" panose="02040503050406030204" pitchFamily="18" charset="0"/>
                            </a:rPr>
                            <m:t>=1</m:t>
                          </m:r>
                        </m:sub>
                        <m:sup>
                          <m:r>
                            <a:rPr lang="pt-BR" sz="2000" b="0" i="1" dirty="0" smtClean="0">
                              <a:latin typeface="Cambria Math" panose="02040503050406030204" pitchFamily="18" charset="0"/>
                              <a:ea typeface="Cambria Math" panose="02040503050406030204" pitchFamily="18" charset="0"/>
                            </a:rPr>
                            <m:t>𝐾</m:t>
                          </m:r>
                        </m:sup>
                        <m:e>
                          <m:r>
                            <m:rPr>
                              <m:sty m:val="p"/>
                            </m:rPr>
                            <a:rPr lang="el-GR" sz="2000" i="1" dirty="0">
                              <a:latin typeface="Cambria Math" panose="02040503050406030204" pitchFamily="18" charset="0"/>
                              <a:ea typeface="Cambria Math" panose="02040503050406030204" pitchFamily="18" charset="0"/>
                            </a:rPr>
                            <m:t>Ω</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𝑘</m:t>
                              </m:r>
                            </m:sub>
                          </m:sSub>
                          <m:r>
                            <a:rPr lang="pt-BR" sz="2000" b="1" i="1">
                              <a:latin typeface="Cambria Math" panose="02040503050406030204" pitchFamily="18" charset="0"/>
                            </a:rPr>
                            <m:t>)</m:t>
                          </m:r>
                        </m:e>
                      </m:nary>
                    </m:oMath>
                  </m:oMathPara>
                </a14:m>
                <a:endParaRPr lang="pt-BR" sz="2000" dirty="0"/>
              </a:p>
              <a:p>
                <a:pPr marL="0" indent="0">
                  <a:buNone/>
                </a:pPr>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𝑙</m:t>
                    </m:r>
                    <m:r>
                      <a:rPr lang="pt-BR" sz="1600" i="1" dirty="0">
                        <a:latin typeface="Cambria Math" panose="02040503050406030204" pitchFamily="18" charset="0"/>
                        <a:ea typeface="Cambria Math" panose="02040503050406030204" pitchFamily="18" charset="0"/>
                      </a:rPr>
                      <m:t>(</m:t>
                    </m:r>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𝑦</m:t>
                        </m:r>
                      </m:e>
                      <m:sub>
                        <m:r>
                          <a:rPr lang="pt-BR" sz="1600" i="1" dirty="0">
                            <a:latin typeface="Cambria Math" panose="02040503050406030204" pitchFamily="18" charset="0"/>
                            <a:ea typeface="Cambria Math" panose="02040503050406030204" pitchFamily="18" charset="0"/>
                          </a:rPr>
                          <m:t>𝑖</m:t>
                        </m:r>
                      </m:sub>
                    </m:sSub>
                    <m:r>
                      <a:rPr lang="pt-BR" sz="1600" i="1" dirty="0">
                        <a:latin typeface="Cambria Math" panose="02040503050406030204" pitchFamily="18" charset="0"/>
                        <a:ea typeface="Cambria Math" panose="02040503050406030204" pitchFamily="18" charset="0"/>
                      </a:rPr>
                      <m:t>,</m:t>
                    </m:r>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a:latin typeface="Cambria Math" panose="02040503050406030204" pitchFamily="18" charset="0"/>
                          </a:rPr>
                          <m:t>𝒊</m:t>
                        </m:r>
                      </m:sub>
                    </m:sSub>
                    <m:r>
                      <a:rPr lang="pt-BR" sz="1600" b="1" i="1">
                        <a:latin typeface="Cambria Math" panose="02040503050406030204" pitchFamily="18" charset="0"/>
                      </a:rPr>
                      <m:t>)</m:t>
                    </m:r>
                  </m:oMath>
                </a14:m>
                <a:r>
                  <a:rPr lang="pt-BR" sz="1600" dirty="0"/>
                  <a:t> é a função de perda (</a:t>
                </a:r>
                <a:r>
                  <a:rPr lang="pt-BR" sz="1600" dirty="0" err="1"/>
                  <a:t>ex</a:t>
                </a:r>
                <a:r>
                  <a:rPr lang="pt-BR" sz="1600" dirty="0"/>
                  <a:t>: MSE, </a:t>
                </a:r>
                <a:r>
                  <a:rPr lang="pt-BR" sz="1600" dirty="0" err="1"/>
                  <a:t>logloss</a:t>
                </a:r>
                <a:r>
                  <a:rPr lang="pt-BR" sz="1600" dirty="0"/>
                  <a:t>)</a:t>
                </a:r>
              </a:p>
              <a:p>
                <a14:m>
                  <m:oMath xmlns:m="http://schemas.openxmlformats.org/officeDocument/2006/math">
                    <m:r>
                      <m:rPr>
                        <m:sty m:val="p"/>
                      </m:rPr>
                      <a:rPr lang="el-GR" sz="1600" i="1" dirty="0">
                        <a:latin typeface="Cambria Math" panose="02040503050406030204" pitchFamily="18" charset="0"/>
                        <a:ea typeface="Cambria Math" panose="02040503050406030204" pitchFamily="18" charset="0"/>
                      </a:rPr>
                      <m:t>Ω</m:t>
                    </m:r>
                    <m:d>
                      <m:dPr>
                        <m:ctrlPr>
                          <a:rPr lang="pt-BR" sz="1600" i="1" dirty="0">
                            <a:latin typeface="Cambria Math" panose="02040503050406030204" pitchFamily="18" charset="0"/>
                            <a:ea typeface="Cambria Math" panose="02040503050406030204" pitchFamily="18" charset="0"/>
                          </a:rPr>
                        </m:ctrlPr>
                      </m:dPr>
                      <m:e>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𝑓</m:t>
                            </m:r>
                          </m:e>
                          <m:sub>
                            <m:r>
                              <a:rPr lang="pt-BR" sz="1600" i="1" dirty="0">
                                <a:latin typeface="Cambria Math" panose="02040503050406030204" pitchFamily="18" charset="0"/>
                                <a:ea typeface="Cambria Math" panose="02040503050406030204" pitchFamily="18" charset="0"/>
                              </a:rPr>
                              <m:t>𝑘</m:t>
                            </m:r>
                          </m:sub>
                        </m:sSub>
                      </m:e>
                    </m:d>
                  </m:oMath>
                </a14:m>
                <a:r>
                  <a:rPr lang="pt-BR" sz="1600" dirty="0"/>
                  <a:t> é o termo de regularização do modelo</a:t>
                </a:r>
              </a:p>
              <a:p>
                <a:endParaRPr lang="pt-BR" sz="2000" dirty="0"/>
              </a:p>
            </p:txBody>
          </p:sp>
        </mc:Choice>
        <mc:Fallback xmlns="">
          <p:sp>
            <p:nvSpPr>
              <p:cNvPr id="3" name="Espaço Reservado para Conteúdo 2">
                <a:extLst>
                  <a:ext uri="{FF2B5EF4-FFF2-40B4-BE49-F238E27FC236}">
                    <a16:creationId xmlns:a16="http://schemas.microsoft.com/office/drawing/2014/main" id="{F1CE863F-D3FC-5CAB-BF82-3C2D7AD440FB}"/>
                  </a:ext>
                </a:extLst>
              </p:cNvPr>
              <p:cNvSpPr>
                <a:spLocks noGrp="1" noRot="1" noChangeAspect="1" noMove="1" noResize="1" noEditPoints="1" noAdjustHandles="1" noChangeArrowheads="1" noChangeShapeType="1" noTextEdit="1"/>
              </p:cNvSpPr>
              <p:nvPr>
                <p:ph idx="1"/>
              </p:nvPr>
            </p:nvSpPr>
            <p:spPr>
              <a:xfrm>
                <a:off x="838200" y="1825625"/>
                <a:ext cx="10651958" cy="4351338"/>
              </a:xfrm>
              <a:blipFill>
                <a:blip r:embed="rId2"/>
                <a:stretch>
                  <a:fillRect l="-515" t="-1401" r="-57"/>
                </a:stretch>
              </a:blipFill>
            </p:spPr>
            <p:txBody>
              <a:bodyPr/>
              <a:lstStyle/>
              <a:p>
                <a:r>
                  <a:rPr lang="pt-BR">
                    <a:noFill/>
                  </a:rPr>
                  <a:t> </a:t>
                </a:r>
              </a:p>
            </p:txBody>
          </p:sp>
        </mc:Fallback>
      </mc:AlternateContent>
    </p:spTree>
    <p:extLst>
      <p:ext uri="{BB962C8B-B14F-4D97-AF65-F5344CB8AC3E}">
        <p14:creationId xmlns:p14="http://schemas.microsoft.com/office/powerpoint/2010/main" val="1744232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93C846-4F16-4B03-C988-37F12543B403}"/>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F92756B-C0FD-0120-1BA6-40CC5E2AFD21}"/>
                  </a:ext>
                </a:extLst>
              </p:cNvPr>
              <p:cNvSpPr>
                <a:spLocks noGrp="1"/>
              </p:cNvSpPr>
              <p:nvPr>
                <p:ph idx="1"/>
              </p:nvPr>
            </p:nvSpPr>
            <p:spPr/>
            <p:txBody>
              <a:bodyPr>
                <a:normAutofit/>
              </a:bodyPr>
              <a:lstStyle/>
              <a:p>
                <a:r>
                  <a:rPr lang="pt-BR" sz="2000" dirty="0"/>
                  <a:t>Por se tratar de um algoritmo de </a:t>
                </a:r>
                <a:r>
                  <a:rPr lang="pt-BR" sz="2000" b="1" dirty="0" err="1">
                    <a:solidFill>
                      <a:schemeClr val="accent6">
                        <a:lumMod val="75000"/>
                      </a:schemeClr>
                    </a:solidFill>
                  </a:rPr>
                  <a:t>boosting</a:t>
                </a:r>
                <a:r>
                  <a:rPr lang="pt-BR" sz="2000" b="1" dirty="0">
                    <a:solidFill>
                      <a:schemeClr val="accent6">
                        <a:lumMod val="75000"/>
                      </a:schemeClr>
                    </a:solidFill>
                  </a:rPr>
                  <a:t> de árvores de decisão</a:t>
                </a:r>
                <a:r>
                  <a:rPr lang="pt-BR" sz="2000" dirty="0"/>
                  <a:t>, a predição do modelo é feita de forma aditiva, e essa função pode ser expressa da seguinte forma:</a:t>
                </a:r>
              </a:p>
              <a:p>
                <a:endParaRPr lang="pt-BR" sz="2000" dirty="0"/>
              </a:p>
              <a:p>
                <a:pPr marL="0" indent="0">
                  <a:buNone/>
                </a:pPr>
                <a14:m>
                  <m:oMathPara xmlns:m="http://schemas.openxmlformats.org/officeDocument/2006/math">
                    <m:oMathParaPr>
                      <m:jc m:val="centerGroup"/>
                    </m:oMathParaPr>
                    <m:oMath xmlns:m="http://schemas.openxmlformats.org/officeDocument/2006/math">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a:latin typeface="Cambria Math" panose="02040503050406030204" pitchFamily="18" charset="0"/>
                                    </a:rPr>
                                    <m:t>𝑦</m:t>
                                  </m:r>
                                </m:e>
                              </m:acc>
                            </m:e>
                            <m:sub>
                              <m:r>
                                <a:rPr lang="pt-BR" sz="2000" b="0" i="1" dirty="0" smtClean="0">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a:latin typeface="Cambria Math" panose="02040503050406030204" pitchFamily="18" charset="0"/>
                            </a:rPr>
                            <m:t>)</m:t>
                          </m:r>
                        </m:sup>
                      </m:sSup>
                      <m:r>
                        <a:rPr lang="pt-BR" sz="2000" b="0" i="1" dirty="0">
                          <a:latin typeface="Cambria Math" panose="02040503050406030204" pitchFamily="18" charset="0"/>
                        </a:rPr>
                        <m:t>=</m:t>
                      </m:r>
                      <m:nary>
                        <m:naryPr>
                          <m:chr m:val="∑"/>
                          <m:ctrlPr>
                            <a:rPr lang="pt-BR" sz="2000" i="1">
                              <a:latin typeface="Cambria Math" panose="02040503050406030204" pitchFamily="18" charset="0"/>
                            </a:rPr>
                          </m:ctrlPr>
                        </m:naryPr>
                        <m:sub>
                          <m:r>
                            <a:rPr lang="pt-BR" sz="2000" b="0" i="1" smtClean="0">
                              <a:latin typeface="Cambria Math" panose="02040503050406030204" pitchFamily="18" charset="0"/>
                            </a:rPr>
                            <m:t>𝑘</m:t>
                          </m:r>
                          <m:r>
                            <a:rPr lang="pt-BR" sz="2000" b="0" i="1">
                              <a:latin typeface="Cambria Math" panose="02040503050406030204" pitchFamily="18" charset="0"/>
                            </a:rPr>
                            <m:t>=1</m:t>
                          </m:r>
                        </m:sub>
                        <m:sup>
                          <m:r>
                            <a:rPr lang="pt-BR" sz="2000" b="0" i="1" smtClean="0">
                              <a:latin typeface="Cambria Math" panose="02040503050406030204" pitchFamily="18" charset="0"/>
                            </a:rPr>
                            <m:t>𝑡</m:t>
                          </m:r>
                        </m:sup>
                        <m:e>
                          <m:sSub>
                            <m:sSubPr>
                              <m:ctrlPr>
                                <a:rPr lang="pt-BR" sz="2000" i="1">
                                  <a:latin typeface="Cambria Math" panose="02040503050406030204" pitchFamily="18" charset="0"/>
                                </a:rPr>
                              </m:ctrlPr>
                            </m:sSubPr>
                            <m:e>
                              <m:r>
                                <a:rPr lang="pt-BR" sz="2000" b="0" i="1">
                                  <a:latin typeface="Cambria Math" panose="02040503050406030204" pitchFamily="18" charset="0"/>
                                </a:rPr>
                                <m:t>𝑓</m:t>
                              </m:r>
                            </m:e>
                            <m:sub>
                              <m:r>
                                <a:rPr lang="pt-BR" sz="2000" b="0" i="1" smtClean="0">
                                  <a:latin typeface="Cambria Math" panose="02040503050406030204" pitchFamily="18" charset="0"/>
                                </a:rPr>
                                <m:t>𝑘</m:t>
                              </m:r>
                            </m:sub>
                          </m:sSub>
                          <m:d>
                            <m:dPr>
                              <m:ctrlPr>
                                <a:rPr lang="pt-BR" sz="2000" i="1">
                                  <a:latin typeface="Cambria Math" panose="02040503050406030204" pitchFamily="18" charset="0"/>
                                </a:rPr>
                              </m:ctrlPr>
                            </m:dPr>
                            <m:e>
                              <m:sSub>
                                <m:sSubPr>
                                  <m:ctrlPr>
                                    <a:rPr lang="pt-BR" sz="2000" i="1">
                                      <a:latin typeface="Cambria Math" panose="02040503050406030204" pitchFamily="18" charset="0"/>
                                    </a:rPr>
                                  </m:ctrlPr>
                                </m:sSubPr>
                                <m:e>
                                  <m:r>
                                    <a:rPr lang="pt-BR" sz="2000" b="0" i="1">
                                      <a:latin typeface="Cambria Math" panose="02040503050406030204" pitchFamily="18" charset="0"/>
                                    </a:rPr>
                                    <m:t>𝑥</m:t>
                                  </m:r>
                                </m:e>
                                <m:sub>
                                  <m:r>
                                    <a:rPr lang="pt-BR" sz="2000" b="0" i="1">
                                      <a:latin typeface="Cambria Math" panose="02040503050406030204" pitchFamily="18" charset="0"/>
                                    </a:rPr>
                                    <m:t>𝑖</m:t>
                                  </m:r>
                                </m:sub>
                              </m:sSub>
                            </m:e>
                          </m:d>
                          <m:r>
                            <a:rPr lang="pt-BR" sz="2000" b="0" i="1">
                              <a:latin typeface="Cambria Math" panose="02040503050406030204" pitchFamily="18" charset="0"/>
                            </a:rPr>
                            <m:t> </m:t>
                          </m:r>
                        </m:e>
                      </m:nary>
                      <m:r>
                        <a:rPr lang="pt-BR" sz="2000" b="0" i="1" smtClean="0">
                          <a:latin typeface="Cambria Math" panose="02040503050406030204" pitchFamily="18" charset="0"/>
                        </a:rPr>
                        <m:t>=</m:t>
                      </m:r>
                      <m:sSup>
                        <m:sSupPr>
                          <m:ctrlPr>
                            <a:rPr lang="pt-BR" sz="2000" i="1" dirty="0">
                              <a:latin typeface="Cambria Math" panose="02040503050406030204" pitchFamily="18" charset="0"/>
                            </a:rPr>
                          </m:ctrlPr>
                        </m:sSupPr>
                        <m:e>
                          <m:sSub>
                            <m:sSubPr>
                              <m:ctrlPr>
                                <a:rPr lang="pt-BR" sz="2000" i="1">
                                  <a:latin typeface="Cambria Math" panose="02040503050406030204" pitchFamily="18" charset="0"/>
                                </a:rPr>
                              </m:ctrlPr>
                            </m:sSubPr>
                            <m:e>
                              <m:acc>
                                <m:accPr>
                                  <m:chr m:val="̂"/>
                                  <m:ctrlPr>
                                    <a:rPr lang="pt-BR" sz="2000" i="1" dirty="0">
                                      <a:latin typeface="Cambria Math" panose="02040503050406030204" pitchFamily="18" charset="0"/>
                                    </a:rPr>
                                  </m:ctrlPr>
                                </m:accPr>
                                <m:e>
                                  <m:r>
                                    <a:rPr lang="pt-BR" sz="2000" b="0" i="1" dirty="0">
                                      <a:latin typeface="Cambria Math" panose="02040503050406030204" pitchFamily="18" charset="0"/>
                                    </a:rPr>
                                    <m:t>𝑦</m:t>
                                  </m:r>
                                </m:e>
                              </m:acc>
                            </m:e>
                            <m:sub>
                              <m:r>
                                <a:rPr lang="pt-BR" sz="2000" b="0" i="1" dirty="0" smtClean="0">
                                  <a:latin typeface="Cambria Math" panose="02040503050406030204" pitchFamily="18" charset="0"/>
                                </a:rPr>
                                <m:t>𝑖</m:t>
                              </m:r>
                            </m:sub>
                          </m:sSub>
                        </m:e>
                        <m:sup>
                          <m:r>
                            <a:rPr lang="pt-BR" sz="2000" b="0" i="1" dirty="0">
                              <a:latin typeface="Cambria Math" panose="02040503050406030204" pitchFamily="18" charset="0"/>
                            </a:rPr>
                            <m:t>(</m:t>
                          </m:r>
                          <m:r>
                            <a:rPr lang="pt-BR" sz="2000" b="0" i="1" dirty="0" smtClean="0">
                              <a:latin typeface="Cambria Math" panose="02040503050406030204" pitchFamily="18" charset="0"/>
                            </a:rPr>
                            <m:t>𝑡</m:t>
                          </m:r>
                          <m:r>
                            <a:rPr lang="pt-BR" sz="2000" b="0" i="1" dirty="0" smtClean="0">
                              <a:latin typeface="Cambria Math" panose="02040503050406030204" pitchFamily="18" charset="0"/>
                            </a:rPr>
                            <m:t>−1)</m:t>
                          </m:r>
                        </m:sup>
                      </m:sSup>
                      <m:r>
                        <a:rPr lang="pt-BR" sz="2000" i="1" dirty="0">
                          <a:latin typeface="Cambria Math" panose="02040503050406030204" pitchFamily="18" charset="0"/>
                        </a:rPr>
                        <m:t>+</m:t>
                      </m:r>
                      <m:sSub>
                        <m:sSubPr>
                          <m:ctrlPr>
                            <a:rPr lang="pt-BR" sz="2000" i="1">
                              <a:latin typeface="Cambria Math" panose="02040503050406030204" pitchFamily="18" charset="0"/>
                            </a:rPr>
                          </m:ctrlPr>
                        </m:sSubPr>
                        <m:e>
                          <m:r>
                            <a:rPr lang="pt-BR" sz="2000" b="0" i="1" smtClean="0">
                              <a:latin typeface="Cambria Math" panose="02040503050406030204" pitchFamily="18" charset="0"/>
                            </a:rPr>
                            <m:t>𝑓</m:t>
                          </m:r>
                        </m:e>
                        <m:sub>
                          <m:r>
                            <a:rPr lang="pt-BR" sz="2000" b="0" i="1" smtClean="0">
                              <a:latin typeface="Cambria Math" panose="02040503050406030204" pitchFamily="18" charset="0"/>
                            </a:rPr>
                            <m:t>𝑡</m:t>
                          </m:r>
                        </m:sub>
                      </m:sSub>
                      <m:r>
                        <a:rPr lang="pt-BR" sz="2000" b="0" i="1" smtClean="0">
                          <a:latin typeface="Cambria Math" panose="02040503050406030204" pitchFamily="18" charset="0"/>
                        </a:rPr>
                        <m:t>(</m:t>
                      </m:r>
                      <m:sSub>
                        <m:sSubPr>
                          <m:ctrlPr>
                            <a:rPr lang="pt-BR" sz="2000" i="1">
                              <a:latin typeface="Cambria Math" panose="02040503050406030204" pitchFamily="18" charset="0"/>
                            </a:rPr>
                          </m:ctrlPr>
                        </m:sSubPr>
                        <m:e>
                          <m:r>
                            <a:rPr lang="pt-BR" sz="2000" b="0" i="1" smtClean="0">
                              <a:latin typeface="Cambria Math" panose="02040503050406030204" pitchFamily="18" charset="0"/>
                            </a:rPr>
                            <m:t>𝑥</m:t>
                          </m:r>
                        </m:e>
                        <m:sub>
                          <m:r>
                            <a:rPr lang="pt-BR" sz="2000" b="0" i="1" smtClean="0">
                              <a:latin typeface="Cambria Math" panose="02040503050406030204" pitchFamily="18" charset="0"/>
                            </a:rPr>
                            <m:t>𝑖</m:t>
                          </m:r>
                        </m:sub>
                      </m:sSub>
                      <m:r>
                        <a:rPr lang="pt-BR" sz="2000" b="0" i="1" smtClean="0">
                          <a:latin typeface="Cambria Math" panose="02040503050406030204" pitchFamily="18" charset="0"/>
                        </a:rPr>
                        <m:t>)</m:t>
                      </m:r>
                    </m:oMath>
                  </m:oMathPara>
                </a14:m>
                <a:endParaRPr lang="pt-BR" sz="2000" dirty="0"/>
              </a:p>
              <a:p>
                <a:pPr marL="0" indent="0">
                  <a:buNone/>
                </a:pPr>
                <a:r>
                  <a:rPr lang="pt-BR" sz="1600" dirty="0"/>
                  <a:t>Onde:</a:t>
                </a:r>
              </a:p>
              <a:p>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dirty="0">
                                <a:latin typeface="Cambria Math" panose="02040503050406030204" pitchFamily="18" charset="0"/>
                              </a:rPr>
                              <m:t>𝒊</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m:t>
                        </m:r>
                      </m:sup>
                    </m:sSup>
                  </m:oMath>
                </a14:m>
                <a:r>
                  <a:rPr lang="pt-BR" sz="1600" dirty="0"/>
                  <a:t> é a predição atual para a amostra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𝑖</m:t>
                        </m:r>
                      </m:sub>
                    </m:sSub>
                  </m:oMath>
                </a14:m>
                <a:r>
                  <a:rPr lang="pt-BR" sz="1600" dirty="0"/>
                  <a:t> na iteração </a:t>
                </a:r>
                <a14:m>
                  <m:oMath xmlns:m="http://schemas.openxmlformats.org/officeDocument/2006/math">
                    <m:r>
                      <a:rPr lang="pt-BR" sz="1600" i="1">
                        <a:latin typeface="Cambria Math" panose="02040503050406030204" pitchFamily="18" charset="0"/>
                      </a:rPr>
                      <m:t>𝑡</m:t>
                    </m:r>
                  </m:oMath>
                </a14:m>
                <a:endParaRPr lang="pt-BR" sz="1600" dirty="0"/>
              </a:p>
              <a:p>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b="1" i="1" dirty="0">
                                <a:latin typeface="Cambria Math" panose="02040503050406030204" pitchFamily="18" charset="0"/>
                              </a:rPr>
                              <m:t>𝒊</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b="0" i="1" dirty="0" smtClean="0">
                            <a:latin typeface="Cambria Math" panose="02040503050406030204" pitchFamily="18" charset="0"/>
                          </a:rPr>
                          <m:t>−1</m:t>
                        </m:r>
                        <m:r>
                          <a:rPr lang="pt-BR" sz="1600" i="1" dirty="0">
                            <a:latin typeface="Cambria Math" panose="02040503050406030204" pitchFamily="18" charset="0"/>
                          </a:rPr>
                          <m:t>)</m:t>
                        </m:r>
                      </m:sup>
                    </m:sSup>
                  </m:oMath>
                </a14:m>
                <a:r>
                  <a:rPr lang="pt-BR" sz="1600" dirty="0"/>
                  <a:t> é a predição acumulada até a iteração anterior</a:t>
                </a:r>
              </a:p>
              <a:p>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𝑓</m:t>
                        </m:r>
                      </m:e>
                      <m:sub>
                        <m:r>
                          <a:rPr lang="pt-BR" sz="1600" i="1">
                            <a:latin typeface="Cambria Math" panose="02040503050406030204" pitchFamily="18" charset="0"/>
                          </a:rPr>
                          <m:t>𝑡</m:t>
                        </m:r>
                      </m:sub>
                    </m:sSub>
                  </m:oMath>
                </a14:m>
                <a:r>
                  <a:rPr lang="pt-BR" sz="1600" dirty="0"/>
                  <a:t> é uma função que representa a árvore de decisão aprendida da iteração </a:t>
                </a:r>
                <a14:m>
                  <m:oMath xmlns:m="http://schemas.openxmlformats.org/officeDocument/2006/math">
                    <m:r>
                      <a:rPr lang="pt-BR" sz="1600" i="1">
                        <a:latin typeface="Cambria Math" panose="02040503050406030204" pitchFamily="18" charset="0"/>
                      </a:rPr>
                      <m:t>𝑡</m:t>
                    </m:r>
                  </m:oMath>
                </a14:m>
                <a:r>
                  <a:rPr lang="pt-BR" sz="1600" dirty="0"/>
                  <a:t>, e retorna o peso da folha à qual a amostra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𝑥</m:t>
                        </m:r>
                      </m:e>
                      <m:sub>
                        <m:r>
                          <a:rPr lang="pt-BR" sz="1600" i="1">
                            <a:latin typeface="Cambria Math" panose="02040503050406030204" pitchFamily="18" charset="0"/>
                          </a:rPr>
                          <m:t>𝑖</m:t>
                        </m:r>
                      </m:sub>
                    </m:sSub>
                  </m:oMath>
                </a14:m>
                <a:r>
                  <a:rPr lang="pt-BR" sz="1600" dirty="0"/>
                  <a:t> é associada.</a:t>
                </a:r>
              </a:p>
              <a:p>
                <a:endParaRPr lang="pt-BR" sz="1600" dirty="0"/>
              </a:p>
              <a:p>
                <a:r>
                  <a:rPr lang="pt-BR" sz="2000" dirty="0"/>
                  <a:t>Substituindo na função objetivo:</a:t>
                </a:r>
              </a:p>
              <a:p>
                <a:endParaRPr lang="pt-BR" sz="2000" dirty="0"/>
              </a:p>
            </p:txBody>
          </p:sp>
        </mc:Choice>
        <mc:Fallback xmlns="">
          <p:sp>
            <p:nvSpPr>
              <p:cNvPr id="3" name="Espaço Reservado para Conteúdo 2">
                <a:extLst>
                  <a:ext uri="{FF2B5EF4-FFF2-40B4-BE49-F238E27FC236}">
                    <a16:creationId xmlns:a16="http://schemas.microsoft.com/office/drawing/2014/main" id="{AF92756B-C0FD-0120-1BA6-40CC5E2AFD21}"/>
                  </a:ext>
                </a:extLst>
              </p:cNvPr>
              <p:cNvSpPr>
                <a:spLocks noGrp="1" noRot="1" noChangeAspect="1" noMove="1" noResize="1" noEditPoints="1" noAdjustHandles="1" noChangeArrowheads="1" noChangeShapeType="1" noTextEdit="1"/>
              </p:cNvSpPr>
              <p:nvPr>
                <p:ph idx="1"/>
              </p:nvPr>
            </p:nvSpPr>
            <p:spPr>
              <a:blipFill>
                <a:blip r:embed="rId2"/>
                <a:stretch>
                  <a:fillRect l="-522" t="-1401" r="-81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84318858-A2B1-3CF0-1742-7920958EEA48}"/>
                  </a:ext>
                </a:extLst>
              </p:cNvPr>
              <p:cNvSpPr txBox="1"/>
              <p:nvPr/>
            </p:nvSpPr>
            <p:spPr>
              <a:xfrm>
                <a:off x="4752473" y="5399319"/>
                <a:ext cx="4696414" cy="87126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pt-BR" i="1" dirty="0">
                          <a:latin typeface="Cambria Math" panose="02040503050406030204" pitchFamily="18" charset="0"/>
                          <a:ea typeface="Cambria Math" panose="02040503050406030204" pitchFamily="18" charset="0"/>
                        </a:rPr>
                        <m:t>ℒ</m:t>
                      </m:r>
                      <m:r>
                        <m:rPr>
                          <m:nor/>
                        </m:rPr>
                        <a:rPr lang="pt-BR" i="1" dirty="0">
                          <a:latin typeface="Cambria Math" panose="02040503050406030204" pitchFamily="18" charset="0"/>
                          <a:ea typeface="Cambria Math" panose="02040503050406030204" pitchFamily="18" charset="0"/>
                        </a:rPr>
                        <m:t>(</m:t>
                      </m:r>
                      <m:r>
                        <m:rPr>
                          <m:nor/>
                        </m:rPr>
                        <a:rPr lang="el-GR" i="1" dirty="0">
                          <a:latin typeface="Cambria Math" panose="02040503050406030204" pitchFamily="18" charset="0"/>
                          <a:ea typeface="Cambria Math" panose="02040503050406030204" pitchFamily="18" charset="0"/>
                        </a:rPr>
                        <m:t>ϕ</m:t>
                      </m:r>
                      <m:r>
                        <m:rPr>
                          <m:nor/>
                        </m:rPr>
                        <a:rPr lang="pt-BR" i="1" dirty="0">
                          <a:latin typeface="Cambria Math" panose="02040503050406030204" pitchFamily="18" charset="0"/>
                          <a:ea typeface="Cambria Math" panose="02040503050406030204" pitchFamily="18" charset="0"/>
                        </a:rPr>
                        <m:t>)</m:t>
                      </m:r>
                      <m:r>
                        <m:rPr>
                          <m:nor/>
                        </m:rPr>
                        <a:rPr lang="pt-BR" dirty="0">
                          <a:latin typeface="Cambria Math" panose="02040503050406030204" pitchFamily="18" charset="0"/>
                          <a:ea typeface="Cambria Math" panose="02040503050406030204" pitchFamily="18" charset="0"/>
                        </a:rPr>
                        <m:t>=</m:t>
                      </m:r>
                      <m:nary>
                        <m:naryPr>
                          <m:chr m:val="∑"/>
                          <m:ctrlPr>
                            <a:rPr lang="pt-BR" i="1" dirty="0">
                              <a:latin typeface="Cambria Math" panose="02040503050406030204" pitchFamily="18" charset="0"/>
                              <a:ea typeface="Cambria Math" panose="02040503050406030204" pitchFamily="18" charset="0"/>
                            </a:rPr>
                          </m:ctrlPr>
                        </m:naryPr>
                        <m:sub>
                          <m:r>
                            <m:rPr>
                              <m:brk m:alnAt="23"/>
                            </m:rPr>
                            <a:rPr lang="pt-BR" i="1" dirty="0">
                              <a:latin typeface="Cambria Math" panose="02040503050406030204" pitchFamily="18" charset="0"/>
                              <a:ea typeface="Cambria Math" panose="02040503050406030204" pitchFamily="18" charset="0"/>
                            </a:rPr>
                            <m:t>𝑖</m:t>
                          </m:r>
                          <m:r>
                            <a:rPr lang="pt-BR" i="1" dirty="0">
                              <a:latin typeface="Cambria Math" panose="02040503050406030204" pitchFamily="18" charset="0"/>
                              <a:ea typeface="Cambria Math" panose="02040503050406030204" pitchFamily="18" charset="0"/>
                            </a:rPr>
                            <m:t>=1</m:t>
                          </m:r>
                        </m:sub>
                        <m:sup>
                          <m:r>
                            <a:rPr lang="pt-BR" i="1" dirty="0">
                              <a:latin typeface="Cambria Math" panose="02040503050406030204" pitchFamily="18" charset="0"/>
                              <a:ea typeface="Cambria Math" panose="02040503050406030204" pitchFamily="18" charset="0"/>
                            </a:rPr>
                            <m:t>𝑛</m:t>
                          </m:r>
                        </m:sup>
                        <m:e>
                          <m:r>
                            <a:rPr lang="pt-BR" i="1" dirty="0">
                              <a:latin typeface="Cambria Math" panose="02040503050406030204" pitchFamily="18" charset="0"/>
                              <a:ea typeface="Cambria Math" panose="02040503050406030204" pitchFamily="18" charset="0"/>
                            </a:rPr>
                            <m:t>𝑙</m:t>
                          </m:r>
                          <m:r>
                            <a:rPr lang="pt-BR" i="1" dirty="0">
                              <a:latin typeface="Cambria Math" panose="02040503050406030204" pitchFamily="18" charset="0"/>
                              <a:ea typeface="Cambria Math" panose="02040503050406030204" pitchFamily="18" charset="0"/>
                            </a:rPr>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𝑦</m:t>
                              </m:r>
                            </m:e>
                            <m:sub>
                              <m:r>
                                <a:rPr lang="pt-BR" i="1" dirty="0">
                                  <a:latin typeface="Cambria Math" panose="02040503050406030204" pitchFamily="18" charset="0"/>
                                  <a:ea typeface="Cambria Math" panose="02040503050406030204" pitchFamily="18" charset="0"/>
                                </a:rPr>
                                <m:t>𝑖</m:t>
                              </m:r>
                            </m:sub>
                          </m:sSub>
                          <m:r>
                            <a:rPr lang="pt-BR" i="1"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rPr>
                              </m:ctrlPr>
                            </m:sSupPr>
                            <m:e>
                              <m:sSub>
                                <m:sSubPr>
                                  <m:ctrlPr>
                                    <a:rPr lang="pt-BR" i="1">
                                      <a:latin typeface="Cambria Math" panose="02040503050406030204" pitchFamily="18" charset="0"/>
                                    </a:rPr>
                                  </m:ctrlPr>
                                </m:sSubPr>
                                <m:e>
                                  <m:acc>
                                    <m:accPr>
                                      <m:chr m:val="̂"/>
                                      <m:ctrlPr>
                                        <a:rPr lang="pt-BR" i="1" dirty="0">
                                          <a:latin typeface="Cambria Math" panose="02040503050406030204" pitchFamily="18" charset="0"/>
                                        </a:rPr>
                                      </m:ctrlPr>
                                    </m:accPr>
                                    <m:e>
                                      <m:r>
                                        <a:rPr lang="pt-BR" i="1" dirty="0">
                                          <a:latin typeface="Cambria Math" panose="02040503050406030204" pitchFamily="18" charset="0"/>
                                        </a:rPr>
                                        <m:t>𝑦</m:t>
                                      </m:r>
                                    </m:e>
                                  </m:acc>
                                </m:e>
                                <m:sub>
                                  <m:r>
                                    <a:rPr lang="pt-BR" i="1" dirty="0">
                                      <a:latin typeface="Cambria Math" panose="02040503050406030204" pitchFamily="18" charset="0"/>
                                    </a:rPr>
                                    <m:t>𝑖</m:t>
                                  </m:r>
                                </m:sub>
                              </m:sSub>
                            </m:e>
                            <m:sup>
                              <m:r>
                                <a:rPr lang="pt-BR" i="1" dirty="0">
                                  <a:latin typeface="Cambria Math" panose="02040503050406030204" pitchFamily="18" charset="0"/>
                                </a:rPr>
                                <m:t>(</m:t>
                              </m:r>
                              <m:r>
                                <a:rPr lang="pt-BR" i="1" dirty="0">
                                  <a:latin typeface="Cambria Math" panose="02040503050406030204" pitchFamily="18" charset="0"/>
                                </a:rPr>
                                <m:t>𝑡</m:t>
                              </m:r>
                              <m:r>
                                <a:rPr lang="pt-BR" i="1" dirty="0">
                                  <a:latin typeface="Cambria Math" panose="02040503050406030204" pitchFamily="18" charset="0"/>
                                </a:rPr>
                                <m:t>−1)</m:t>
                              </m:r>
                            </m:sup>
                          </m:sSup>
                          <m:r>
                            <a:rPr lang="pt-BR" i="1" dirty="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𝑓</m:t>
                              </m:r>
                            </m:e>
                            <m:sub>
                              <m:r>
                                <a:rPr lang="pt-BR" i="1">
                                  <a:latin typeface="Cambria Math" panose="02040503050406030204" pitchFamily="18" charset="0"/>
                                </a:rPr>
                                <m:t>𝑡</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i="1">
                              <a:latin typeface="Cambria Math" panose="02040503050406030204" pitchFamily="18" charset="0"/>
                            </a:rPr>
                            <m:t>)</m:t>
                          </m:r>
                          <m:r>
                            <a:rPr lang="pt-BR" b="1" i="1">
                              <a:latin typeface="Cambria Math" panose="02040503050406030204" pitchFamily="18" charset="0"/>
                            </a:rPr>
                            <m:t>)</m:t>
                          </m:r>
                        </m:e>
                      </m:nary>
                      <m:r>
                        <a:rPr lang="pt-BR" i="1" dirty="0">
                          <a:latin typeface="Cambria Math" panose="02040503050406030204" pitchFamily="18" charset="0"/>
                          <a:ea typeface="Cambria Math" panose="02040503050406030204" pitchFamily="18" charset="0"/>
                        </a:rPr>
                        <m:t>+</m:t>
                      </m:r>
                      <m:nary>
                        <m:naryPr>
                          <m:chr m:val="∑"/>
                          <m:ctrlPr>
                            <a:rPr lang="pt-BR" i="1" dirty="0">
                              <a:latin typeface="Cambria Math" panose="02040503050406030204" pitchFamily="18" charset="0"/>
                              <a:ea typeface="Cambria Math" panose="02040503050406030204" pitchFamily="18" charset="0"/>
                            </a:rPr>
                          </m:ctrlPr>
                        </m:naryPr>
                        <m:sub>
                          <m:r>
                            <a:rPr lang="pt-BR" i="1" dirty="0">
                              <a:latin typeface="Cambria Math" panose="02040503050406030204" pitchFamily="18" charset="0"/>
                              <a:ea typeface="Cambria Math" panose="02040503050406030204" pitchFamily="18" charset="0"/>
                            </a:rPr>
                            <m:t>𝑘</m:t>
                          </m:r>
                          <m:r>
                            <a:rPr lang="pt-BR" i="1" dirty="0">
                              <a:latin typeface="Cambria Math" panose="02040503050406030204" pitchFamily="18" charset="0"/>
                              <a:ea typeface="Cambria Math" panose="02040503050406030204" pitchFamily="18" charset="0"/>
                            </a:rPr>
                            <m:t>=1</m:t>
                          </m:r>
                        </m:sub>
                        <m:sup>
                          <m:r>
                            <a:rPr lang="pt-BR" i="1" dirty="0">
                              <a:latin typeface="Cambria Math" panose="02040503050406030204" pitchFamily="18" charset="0"/>
                              <a:ea typeface="Cambria Math" panose="02040503050406030204" pitchFamily="18" charset="0"/>
                            </a:rPr>
                            <m:t>𝐾</m:t>
                          </m:r>
                        </m:sup>
                        <m:e>
                          <m:r>
                            <m:rPr>
                              <m:sty m:val="p"/>
                            </m:rPr>
                            <a:rPr lang="el-GR" i="1" dirty="0">
                              <a:latin typeface="Cambria Math" panose="02040503050406030204" pitchFamily="18" charset="0"/>
                              <a:ea typeface="Cambria Math" panose="02040503050406030204" pitchFamily="18" charset="0"/>
                            </a:rPr>
                            <m:t>Ω</m:t>
                          </m:r>
                          <m:r>
                            <a:rPr lang="pt-BR" i="1" dirty="0">
                              <a:latin typeface="Cambria Math" panose="02040503050406030204" pitchFamily="18" charset="0"/>
                              <a:ea typeface="Cambria Math" panose="02040503050406030204" pitchFamily="18" charset="0"/>
                            </a:rPr>
                            <m:t>(</m:t>
                          </m:r>
                          <m:sSub>
                            <m:sSubPr>
                              <m:ctrlPr>
                                <a:rPr lang="pt-BR" i="1" dirty="0">
                                  <a:latin typeface="Cambria Math" panose="02040503050406030204" pitchFamily="18" charset="0"/>
                                  <a:ea typeface="Cambria Math" panose="02040503050406030204" pitchFamily="18" charset="0"/>
                                </a:rPr>
                              </m:ctrlPr>
                            </m:sSubPr>
                            <m:e>
                              <m:r>
                                <a:rPr lang="pt-BR" i="1" dirty="0">
                                  <a:latin typeface="Cambria Math" panose="02040503050406030204" pitchFamily="18" charset="0"/>
                                  <a:ea typeface="Cambria Math" panose="02040503050406030204" pitchFamily="18" charset="0"/>
                                </a:rPr>
                                <m:t>𝑓</m:t>
                              </m:r>
                            </m:e>
                            <m:sub>
                              <m:r>
                                <a:rPr lang="pt-BR" i="1" dirty="0">
                                  <a:latin typeface="Cambria Math" panose="02040503050406030204" pitchFamily="18" charset="0"/>
                                  <a:ea typeface="Cambria Math" panose="02040503050406030204" pitchFamily="18" charset="0"/>
                                </a:rPr>
                                <m:t>𝑘</m:t>
                              </m:r>
                            </m:sub>
                          </m:sSub>
                          <m:r>
                            <a:rPr lang="pt-BR" b="1" i="1">
                              <a:latin typeface="Cambria Math" panose="02040503050406030204" pitchFamily="18" charset="0"/>
                            </a:rPr>
                            <m:t>)</m:t>
                          </m:r>
                        </m:e>
                      </m:nary>
                    </m:oMath>
                  </m:oMathPara>
                </a14:m>
                <a:endParaRPr lang="pt-BR" dirty="0"/>
              </a:p>
            </p:txBody>
          </p:sp>
        </mc:Choice>
        <mc:Fallback xmlns="">
          <p:sp>
            <p:nvSpPr>
              <p:cNvPr id="4" name="CaixaDeTexto 3">
                <a:extLst>
                  <a:ext uri="{FF2B5EF4-FFF2-40B4-BE49-F238E27FC236}">
                    <a16:creationId xmlns:a16="http://schemas.microsoft.com/office/drawing/2014/main" id="{84318858-A2B1-3CF0-1742-7920958EEA48}"/>
                  </a:ext>
                </a:extLst>
              </p:cNvPr>
              <p:cNvSpPr txBox="1">
                <a:spLocks noRot="1" noChangeAspect="1" noMove="1" noResize="1" noEditPoints="1" noAdjustHandles="1" noChangeArrowheads="1" noChangeShapeType="1" noTextEdit="1"/>
              </p:cNvSpPr>
              <p:nvPr/>
            </p:nvSpPr>
            <p:spPr>
              <a:xfrm>
                <a:off x="4752473" y="5399319"/>
                <a:ext cx="4696414" cy="871264"/>
              </a:xfrm>
              <a:prstGeom prst="rect">
                <a:avLst/>
              </a:prstGeom>
              <a:blipFill>
                <a:blip r:embed="rId3"/>
                <a:stretch>
                  <a:fillRect/>
                </a:stretch>
              </a:blipFill>
            </p:spPr>
            <p:txBody>
              <a:bodyPr/>
              <a:lstStyle/>
              <a:p>
                <a:r>
                  <a:rPr lang="pt-BR">
                    <a:noFill/>
                  </a:rPr>
                  <a:t> </a:t>
                </a:r>
              </a:p>
            </p:txBody>
          </p:sp>
        </mc:Fallback>
      </mc:AlternateContent>
    </p:spTree>
    <p:extLst>
      <p:ext uri="{BB962C8B-B14F-4D97-AF65-F5344CB8AC3E}">
        <p14:creationId xmlns:p14="http://schemas.microsoft.com/office/powerpoint/2010/main" val="4037671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858251-C01C-C013-AAEB-A5897163216F}"/>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D808BE-A0A1-660F-2B29-BEE8F9392164}"/>
                  </a:ext>
                </a:extLst>
              </p:cNvPr>
              <p:cNvSpPr>
                <a:spLocks noGrp="1"/>
              </p:cNvSpPr>
              <p:nvPr>
                <p:ph idx="1"/>
              </p:nvPr>
            </p:nvSpPr>
            <p:spPr>
              <a:xfrm>
                <a:off x="838200" y="1825624"/>
                <a:ext cx="10515600" cy="4863933"/>
              </a:xfrm>
            </p:spPr>
            <p:txBody>
              <a:bodyPr>
                <a:normAutofit/>
              </a:bodyPr>
              <a:lstStyle/>
              <a:p>
                <a:r>
                  <a:rPr lang="pt-BR" sz="2000" dirty="0"/>
                  <a:t>Algumas funções de erro são menos “amigáveis” que outras, o que pode tornar a função objetivo muito complexa ao substituí-las diretamente. Para contornar essa dificuldade, aplica-se uma </a:t>
                </a:r>
                <a:r>
                  <a:rPr lang="pt-BR" sz="2000" b="1" dirty="0">
                    <a:solidFill>
                      <a:schemeClr val="accent5">
                        <a:lumMod val="75000"/>
                      </a:schemeClr>
                    </a:solidFill>
                  </a:rPr>
                  <a:t>expansão de Taylor de 2ª ordem </a:t>
                </a:r>
                <a:r>
                  <a:rPr lang="pt-BR" sz="2000" dirty="0"/>
                  <a:t>à função de perda, resultando na seguinte função objetivo:</a:t>
                </a:r>
              </a:p>
              <a:p>
                <a:endParaRPr lang="pt-BR" sz="2000" dirty="0"/>
              </a:p>
              <a:p>
                <a:pPr marL="0" indent="0">
                  <a:buNone/>
                </a:pPr>
                <a14:m>
                  <m:oMathPara xmlns:m="http://schemas.openxmlformats.org/officeDocument/2006/math">
                    <m:oMathParaPr>
                      <m:jc m:val="centerGroup"/>
                    </m:oMathParaPr>
                    <m:oMath xmlns:m="http://schemas.openxmlformats.org/officeDocument/2006/math">
                      <m:r>
                        <m:rPr>
                          <m:nor/>
                        </m:rPr>
                        <a:rPr lang="pt-BR" sz="2000" i="1" dirty="0">
                          <a:latin typeface="Cambria Math" panose="02040503050406030204" pitchFamily="18" charset="0"/>
                          <a:ea typeface="Cambria Math" panose="02040503050406030204" pitchFamily="18" charset="0"/>
                        </a:rPr>
                        <m:t>ℒ</m:t>
                      </m:r>
                      <m:r>
                        <m:rPr>
                          <m:nor/>
                        </m:rPr>
                        <a:rPr lang="pt-BR" sz="2000" i="1" dirty="0">
                          <a:latin typeface="Cambria Math" panose="02040503050406030204" pitchFamily="18" charset="0"/>
                          <a:ea typeface="Cambria Math" panose="02040503050406030204" pitchFamily="18" charset="0"/>
                        </a:rPr>
                        <m:t>(</m:t>
                      </m:r>
                      <m:r>
                        <m:rPr>
                          <m:nor/>
                        </m:rPr>
                        <a:rPr lang="el-GR" sz="2000" i="1" dirty="0">
                          <a:latin typeface="Cambria Math" panose="02040503050406030204" pitchFamily="18" charset="0"/>
                          <a:ea typeface="Cambria Math" panose="02040503050406030204" pitchFamily="18" charset="0"/>
                        </a:rPr>
                        <m:t>ϕ</m:t>
                      </m:r>
                      <m:r>
                        <m:rPr>
                          <m:nor/>
                        </m:rPr>
                        <a:rPr lang="pt-BR" sz="2000" i="1" dirty="0">
                          <a:latin typeface="Cambria Math" panose="02040503050406030204" pitchFamily="18" charset="0"/>
                          <a:ea typeface="Cambria Math" panose="02040503050406030204" pitchFamily="18" charset="0"/>
                        </a:rPr>
                        <m:t>)</m:t>
                      </m:r>
                      <m:r>
                        <m:rPr>
                          <m:nor/>
                        </m:rPr>
                        <a:rPr lang="pt-BR" sz="2000"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𝑖</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𝑛</m:t>
                          </m:r>
                        </m:sup>
                        <m:e>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𝑔</m:t>
                              </m:r>
                            </m:e>
                            <m:sub>
                              <m:r>
                                <a:rPr lang="pt-BR" sz="2000" i="1" dirty="0">
                                  <a:latin typeface="Cambria Math" panose="02040503050406030204" pitchFamily="18" charset="0"/>
                                  <a:ea typeface="Cambria Math" panose="02040503050406030204" pitchFamily="18" charset="0"/>
                                </a:rPr>
                                <m:t>𝑖</m:t>
                              </m:r>
                            </m:sub>
                          </m:sSub>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0" i="1" dirty="0" smtClean="0">
                              <a:latin typeface="Cambria Math" panose="02040503050406030204" pitchFamily="18" charset="0"/>
                              <a:ea typeface="Cambria Math" panose="02040503050406030204" pitchFamily="18" charset="0"/>
                            </a:rPr>
                            <m:t>+</m:t>
                          </m:r>
                          <m:f>
                            <m:fPr>
                              <m:ctrlPr>
                                <a:rPr lang="pt-BR" sz="2000" b="0" i="1" dirty="0" smtClean="0">
                                  <a:latin typeface="Cambria Math" panose="02040503050406030204" pitchFamily="18" charset="0"/>
                                  <a:ea typeface="Cambria Math" panose="02040503050406030204" pitchFamily="18" charset="0"/>
                                </a:rPr>
                              </m:ctrlPr>
                            </m:fPr>
                            <m:num>
                              <m:r>
                                <a:rPr lang="pt-BR" sz="2000" b="0" i="1" dirty="0" smtClean="0">
                                  <a:latin typeface="Cambria Math" panose="02040503050406030204" pitchFamily="18" charset="0"/>
                                  <a:ea typeface="Cambria Math" panose="02040503050406030204" pitchFamily="18" charset="0"/>
                                </a:rPr>
                                <m:t>1</m:t>
                              </m:r>
                            </m:num>
                            <m:den>
                              <m:r>
                                <a:rPr lang="pt-BR" sz="2000" b="0" i="1" dirty="0" smtClean="0">
                                  <a:latin typeface="Cambria Math" panose="02040503050406030204" pitchFamily="18" charset="0"/>
                                  <a:ea typeface="Cambria Math" panose="02040503050406030204" pitchFamily="18" charset="0"/>
                                </a:rPr>
                                <m:t>2</m:t>
                              </m:r>
                            </m:den>
                          </m:f>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h</m:t>
                              </m:r>
                            </m:e>
                            <m:sub>
                              <m:r>
                                <a:rPr lang="pt-BR" sz="2000" i="1" dirty="0" smtClean="0">
                                  <a:latin typeface="Cambria Math" panose="02040503050406030204" pitchFamily="18" charset="0"/>
                                  <a:ea typeface="Cambria Math" panose="02040503050406030204" pitchFamily="18" charset="0"/>
                                </a:rPr>
                                <m:t>𝑖</m:t>
                              </m:r>
                            </m:sub>
                          </m:sSub>
                          <m:sSup>
                            <m:sSupPr>
                              <m:ctrlPr>
                                <a:rPr lang="pt-BR" sz="2000" i="1" dirty="0" smtClean="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e>
                            <m:sup>
                              <m:r>
                                <a:rPr lang="pt-BR" sz="2000" b="0" i="1" dirty="0" smtClean="0">
                                  <a:latin typeface="Cambria Math" panose="02040503050406030204" pitchFamily="18" charset="0"/>
                                  <a:ea typeface="Cambria Math" panose="02040503050406030204" pitchFamily="18" charset="0"/>
                                </a:rPr>
                                <m:t>2</m:t>
                              </m:r>
                            </m:sup>
                          </m:sSup>
                          <m:d>
                            <m:dPr>
                              <m:ctrlPr>
                                <a:rPr lang="pt-BR" sz="2000" b="0" i="1" dirty="0" smtClean="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𝑥</m:t>
                                  </m:r>
                                </m:e>
                                <m:sub>
                                  <m:r>
                                    <a:rPr lang="pt-BR" sz="2000" i="1" dirty="0">
                                      <a:latin typeface="Cambria Math" panose="02040503050406030204" pitchFamily="18" charset="0"/>
                                      <a:ea typeface="Cambria Math" panose="02040503050406030204" pitchFamily="18" charset="0"/>
                                    </a:rPr>
                                    <m:t>𝑖</m:t>
                                  </m:r>
                                </m:sub>
                              </m:sSub>
                            </m:e>
                          </m:d>
                          <m:r>
                            <a:rPr lang="pt-BR" sz="2000" b="1" i="1" smtClean="0">
                              <a:latin typeface="Cambria Math" panose="02040503050406030204" pitchFamily="18" charset="0"/>
                            </a:rPr>
                            <m:t>]</m:t>
                          </m:r>
                        </m:e>
                      </m:nary>
                      <m:r>
                        <a:rPr lang="pt-BR" sz="2000" i="1" dirty="0">
                          <a:latin typeface="Cambria Math" panose="02040503050406030204" pitchFamily="18" charset="0"/>
                          <a:ea typeface="Cambria Math" panose="02040503050406030204" pitchFamily="18" charset="0"/>
                        </a:rPr>
                        <m:t>+</m:t>
                      </m:r>
                      <m:nary>
                        <m:naryPr>
                          <m:chr m:val="∑"/>
                          <m:ctrlPr>
                            <a:rPr lang="pt-BR" sz="2000" i="1" dirty="0">
                              <a:latin typeface="Cambria Math" panose="02040503050406030204" pitchFamily="18" charset="0"/>
                              <a:ea typeface="Cambria Math" panose="02040503050406030204" pitchFamily="18" charset="0"/>
                            </a:rPr>
                          </m:ctrlPr>
                        </m:naryPr>
                        <m:sub>
                          <m:r>
                            <a:rPr lang="pt-BR" sz="2000" i="1" dirty="0">
                              <a:latin typeface="Cambria Math" panose="02040503050406030204" pitchFamily="18" charset="0"/>
                              <a:ea typeface="Cambria Math" panose="02040503050406030204" pitchFamily="18" charset="0"/>
                            </a:rPr>
                            <m:t>𝑘</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𝐾</m:t>
                          </m:r>
                        </m:sup>
                        <m:e>
                          <m:r>
                            <m:rPr>
                              <m:sty m:val="p"/>
                            </m:rPr>
                            <a:rPr lang="el-GR" sz="2000" i="1" dirty="0">
                              <a:latin typeface="Cambria Math" panose="02040503050406030204" pitchFamily="18" charset="0"/>
                              <a:ea typeface="Cambria Math" panose="02040503050406030204" pitchFamily="18" charset="0"/>
                            </a:rPr>
                            <m:t>Ω</m:t>
                          </m:r>
                          <m:r>
                            <a:rPr lang="pt-BR" sz="2000" i="1" dirty="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𝑘</m:t>
                              </m:r>
                            </m:sub>
                          </m:sSub>
                          <m:r>
                            <a:rPr lang="pt-BR" sz="2000" b="1" i="1">
                              <a:latin typeface="Cambria Math" panose="02040503050406030204" pitchFamily="18" charset="0"/>
                            </a:rPr>
                            <m:t>)</m:t>
                          </m:r>
                        </m:e>
                      </m:nary>
                    </m:oMath>
                  </m:oMathPara>
                </a14:m>
                <a:endParaRPr lang="pt-BR" sz="2000" dirty="0"/>
              </a:p>
              <a:p>
                <a:pPr marL="0" indent="0">
                  <a:buNone/>
                </a:pPr>
                <a:r>
                  <a:rPr lang="pt-BR" sz="1600" dirty="0"/>
                  <a:t>Onde:</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b="0" i="1" dirty="0" smtClean="0">
                            <a:latin typeface="Cambria Math" panose="02040503050406030204" pitchFamily="18" charset="0"/>
                            <a:ea typeface="Cambria Math" panose="02040503050406030204" pitchFamily="18" charset="0"/>
                          </a:rPr>
                          <m:t>𝑔</m:t>
                        </m:r>
                      </m:e>
                      <m:sub>
                        <m:r>
                          <a:rPr lang="pt-BR" sz="1600" i="1" dirty="0">
                            <a:latin typeface="Cambria Math" panose="02040503050406030204" pitchFamily="18" charset="0"/>
                            <a:ea typeface="Cambria Math" panose="02040503050406030204" pitchFamily="18" charset="0"/>
                          </a:rPr>
                          <m:t>𝑖</m:t>
                        </m:r>
                      </m:sub>
                    </m:sSub>
                  </m:oMath>
                </a14:m>
                <a:r>
                  <a:rPr lang="pt-BR" sz="1600" dirty="0"/>
                  <a:t> é o gradiente da função de perda com relação à predição anterior </a:t>
                </a:r>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i="1" dirty="0">
                                <a:latin typeface="Cambria Math" panose="02040503050406030204" pitchFamily="18" charset="0"/>
                              </a:rPr>
                              <m:t>𝑖</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−1)</m:t>
                        </m:r>
                      </m:sup>
                    </m:sSup>
                  </m:oMath>
                </a14:m>
                <a:r>
                  <a:rPr lang="pt-BR" sz="1600" dirty="0"/>
                  <a:t> (1ª derivada)</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b="0" i="1" dirty="0" smtClean="0">
                            <a:latin typeface="Cambria Math" panose="02040503050406030204" pitchFamily="18" charset="0"/>
                            <a:ea typeface="Cambria Math" panose="02040503050406030204" pitchFamily="18" charset="0"/>
                          </a:rPr>
                          <m:t>h</m:t>
                        </m:r>
                      </m:e>
                      <m:sub>
                        <m:r>
                          <a:rPr lang="pt-BR" sz="1600" i="1" dirty="0">
                            <a:latin typeface="Cambria Math" panose="02040503050406030204" pitchFamily="18" charset="0"/>
                            <a:ea typeface="Cambria Math" panose="02040503050406030204" pitchFamily="18" charset="0"/>
                          </a:rPr>
                          <m:t>𝑖</m:t>
                        </m:r>
                      </m:sub>
                    </m:sSub>
                  </m:oMath>
                </a14:m>
                <a:r>
                  <a:rPr lang="pt-BR" sz="1600" dirty="0"/>
                  <a:t> é o hessiano da função de perda com relação à predição anterior </a:t>
                </a:r>
                <a14:m>
                  <m:oMath xmlns:m="http://schemas.openxmlformats.org/officeDocument/2006/math">
                    <m:sSup>
                      <m:sSupPr>
                        <m:ctrlPr>
                          <a:rPr lang="pt-BR" sz="1600" i="1" dirty="0">
                            <a:latin typeface="Cambria Math" panose="02040503050406030204" pitchFamily="18" charset="0"/>
                          </a:rPr>
                        </m:ctrlPr>
                      </m:sSupPr>
                      <m:e>
                        <m:sSub>
                          <m:sSubPr>
                            <m:ctrlPr>
                              <a:rPr lang="pt-BR" sz="1600" i="1">
                                <a:latin typeface="Cambria Math" panose="02040503050406030204" pitchFamily="18" charset="0"/>
                              </a:rPr>
                            </m:ctrlPr>
                          </m:sSubPr>
                          <m:e>
                            <m:acc>
                              <m:accPr>
                                <m:chr m:val="̂"/>
                                <m:ctrlPr>
                                  <a:rPr lang="pt-BR" sz="1600" i="1" dirty="0">
                                    <a:latin typeface="Cambria Math" panose="02040503050406030204" pitchFamily="18" charset="0"/>
                                  </a:rPr>
                                </m:ctrlPr>
                              </m:accPr>
                              <m:e>
                                <m:r>
                                  <a:rPr lang="pt-BR" sz="1600" i="1" dirty="0">
                                    <a:latin typeface="Cambria Math" panose="02040503050406030204" pitchFamily="18" charset="0"/>
                                  </a:rPr>
                                  <m:t>𝑦</m:t>
                                </m:r>
                              </m:e>
                            </m:acc>
                          </m:e>
                          <m:sub>
                            <m:r>
                              <a:rPr lang="pt-BR" sz="1600" i="1" dirty="0">
                                <a:latin typeface="Cambria Math" panose="02040503050406030204" pitchFamily="18" charset="0"/>
                              </a:rPr>
                              <m:t>𝑖</m:t>
                            </m:r>
                          </m:sub>
                        </m:sSub>
                      </m:e>
                      <m:sup>
                        <m:r>
                          <a:rPr lang="pt-BR" sz="1600" i="1" dirty="0">
                            <a:latin typeface="Cambria Math" panose="02040503050406030204" pitchFamily="18" charset="0"/>
                          </a:rPr>
                          <m:t>(</m:t>
                        </m:r>
                        <m:r>
                          <a:rPr lang="pt-BR" sz="1600" i="1" dirty="0">
                            <a:latin typeface="Cambria Math" panose="02040503050406030204" pitchFamily="18" charset="0"/>
                          </a:rPr>
                          <m:t>𝑡</m:t>
                        </m:r>
                        <m:r>
                          <a:rPr lang="pt-BR" sz="1600" i="1" dirty="0">
                            <a:latin typeface="Cambria Math" panose="02040503050406030204" pitchFamily="18" charset="0"/>
                          </a:rPr>
                          <m:t>−1)</m:t>
                        </m:r>
                      </m:sup>
                    </m:sSup>
                  </m:oMath>
                </a14:m>
                <a:r>
                  <a:rPr lang="pt-BR" sz="1600" dirty="0"/>
                  <a:t> (2ª derivada)</a:t>
                </a:r>
              </a:p>
              <a:p>
                <a:endParaRPr lang="pt-BR" sz="2000" dirty="0"/>
              </a:p>
              <a:p>
                <a:r>
                  <a:rPr lang="pt-BR" sz="2000" dirty="0"/>
                  <a:t>Com isso, a função objetivo final passa a depender </a:t>
                </a:r>
                <a:r>
                  <a:rPr lang="pt-BR" sz="2000" b="1" dirty="0">
                    <a:solidFill>
                      <a:schemeClr val="accent2">
                        <a:lumMod val="75000"/>
                      </a:schemeClr>
                    </a:solidFill>
                  </a:rPr>
                  <a:t>apenas dos valores de </a:t>
                </a:r>
                <a14:m>
                  <m:oMath xmlns:m="http://schemas.openxmlformats.org/officeDocument/2006/math">
                    <m:sSub>
                      <m:sSubPr>
                        <m:ctrlPr>
                          <a:rPr lang="pt-BR" sz="2000" b="1" i="1" dirty="0">
                            <a:solidFill>
                              <a:schemeClr val="accent2">
                                <a:lumMod val="75000"/>
                              </a:schemeClr>
                            </a:solidFill>
                            <a:latin typeface="Cambria Math" panose="02040503050406030204" pitchFamily="18" charset="0"/>
                            <a:ea typeface="Cambria Math" panose="02040503050406030204" pitchFamily="18" charset="0"/>
                          </a:rPr>
                        </m:ctrlPr>
                      </m:sSubPr>
                      <m:e>
                        <m:r>
                          <a:rPr lang="pt-BR" sz="2000" b="1" i="1" dirty="0">
                            <a:solidFill>
                              <a:schemeClr val="accent2">
                                <a:lumMod val="75000"/>
                              </a:schemeClr>
                            </a:solidFill>
                            <a:latin typeface="Cambria Math" panose="02040503050406030204" pitchFamily="18" charset="0"/>
                            <a:ea typeface="Cambria Math" panose="02040503050406030204" pitchFamily="18" charset="0"/>
                          </a:rPr>
                          <m:t>𝒈</m:t>
                        </m:r>
                      </m:e>
                      <m:sub>
                        <m:r>
                          <a:rPr lang="pt-BR" sz="2000" b="1" i="1" dirty="0">
                            <a:solidFill>
                              <a:schemeClr val="accent2">
                                <a:lumMod val="75000"/>
                              </a:schemeClr>
                            </a:solidFill>
                            <a:latin typeface="Cambria Math" panose="02040503050406030204" pitchFamily="18" charset="0"/>
                            <a:ea typeface="Cambria Math" panose="02040503050406030204" pitchFamily="18" charset="0"/>
                          </a:rPr>
                          <m:t>𝒊</m:t>
                        </m:r>
                      </m:sub>
                    </m:sSub>
                  </m:oMath>
                </a14:m>
                <a:r>
                  <a:rPr lang="pt-BR" sz="2000" b="1" dirty="0">
                    <a:solidFill>
                      <a:schemeClr val="accent2">
                        <a:lumMod val="75000"/>
                      </a:schemeClr>
                    </a:solidFill>
                  </a:rPr>
                  <a:t> e de </a:t>
                </a:r>
                <a14:m>
                  <m:oMath xmlns:m="http://schemas.openxmlformats.org/officeDocument/2006/math">
                    <m:sSub>
                      <m:sSubPr>
                        <m:ctrlPr>
                          <a:rPr lang="pt-BR" sz="2000" b="1" i="1" dirty="0" smtClean="0">
                            <a:solidFill>
                              <a:schemeClr val="accent2">
                                <a:lumMod val="75000"/>
                              </a:schemeClr>
                            </a:solidFill>
                            <a:latin typeface="Cambria Math" panose="02040503050406030204" pitchFamily="18" charset="0"/>
                            <a:ea typeface="Cambria Math" panose="02040503050406030204" pitchFamily="18" charset="0"/>
                          </a:rPr>
                        </m:ctrlPr>
                      </m:sSubPr>
                      <m:e>
                        <m:r>
                          <a:rPr lang="pt-BR" sz="2000" b="1" i="1" dirty="0" smtClean="0">
                            <a:solidFill>
                              <a:schemeClr val="accent2">
                                <a:lumMod val="75000"/>
                              </a:schemeClr>
                            </a:solidFill>
                            <a:latin typeface="Cambria Math" panose="02040503050406030204" pitchFamily="18" charset="0"/>
                            <a:ea typeface="Cambria Math" panose="02040503050406030204" pitchFamily="18" charset="0"/>
                          </a:rPr>
                          <m:t>𝒉</m:t>
                        </m:r>
                      </m:e>
                      <m:sub>
                        <m:r>
                          <a:rPr lang="pt-BR" sz="2000" b="1" i="1" dirty="0">
                            <a:solidFill>
                              <a:schemeClr val="accent2">
                                <a:lumMod val="75000"/>
                              </a:schemeClr>
                            </a:solidFill>
                            <a:latin typeface="Cambria Math" panose="02040503050406030204" pitchFamily="18" charset="0"/>
                            <a:ea typeface="Cambria Math" panose="02040503050406030204" pitchFamily="18" charset="0"/>
                          </a:rPr>
                          <m:t>𝒊</m:t>
                        </m:r>
                      </m:sub>
                    </m:sSub>
                    <m:r>
                      <a:rPr lang="pt-BR" sz="2000" b="0" i="0" dirty="0" smtClean="0">
                        <a:latin typeface="Cambria Math" panose="02040503050406030204" pitchFamily="18" charset="0"/>
                        <a:ea typeface="Cambria Math" panose="02040503050406030204" pitchFamily="18" charset="0"/>
                      </a:rPr>
                      <m:t>, </m:t>
                    </m:r>
                  </m:oMath>
                </a14:m>
                <a:r>
                  <a:rPr lang="pt-BR" sz="2000" dirty="0"/>
                  <a:t>e não mais da função de perda completa. Dessa forma, o XGBoost consegue lidar com diferentes funções de erro utilizando o mesmo método de otimização.</a:t>
                </a:r>
              </a:p>
            </p:txBody>
          </p:sp>
        </mc:Choice>
        <mc:Fallback xmlns="">
          <p:sp>
            <p:nvSpPr>
              <p:cNvPr id="3" name="Espaço Reservado para Conteúdo 2">
                <a:extLst>
                  <a:ext uri="{FF2B5EF4-FFF2-40B4-BE49-F238E27FC236}">
                    <a16:creationId xmlns:a16="http://schemas.microsoft.com/office/drawing/2014/main" id="{5BD808BE-A0A1-660F-2B29-BEE8F9392164}"/>
                  </a:ext>
                </a:extLst>
              </p:cNvPr>
              <p:cNvSpPr>
                <a:spLocks noGrp="1" noRot="1" noChangeAspect="1" noMove="1" noResize="1" noEditPoints="1" noAdjustHandles="1" noChangeArrowheads="1" noChangeShapeType="1" noTextEdit="1"/>
              </p:cNvSpPr>
              <p:nvPr>
                <p:ph idx="1"/>
              </p:nvPr>
            </p:nvSpPr>
            <p:spPr>
              <a:xfrm>
                <a:off x="838200" y="1825624"/>
                <a:ext cx="10515600" cy="4863933"/>
              </a:xfrm>
              <a:blipFill>
                <a:blip r:embed="rId2"/>
                <a:stretch>
                  <a:fillRect l="-522" t="-1253" r="-232"/>
                </a:stretch>
              </a:blipFill>
            </p:spPr>
            <p:txBody>
              <a:bodyPr/>
              <a:lstStyle/>
              <a:p>
                <a:r>
                  <a:rPr lang="pt-BR">
                    <a:noFill/>
                  </a:rPr>
                  <a:t> </a:t>
                </a:r>
              </a:p>
            </p:txBody>
          </p:sp>
        </mc:Fallback>
      </mc:AlternateContent>
    </p:spTree>
    <p:extLst>
      <p:ext uri="{BB962C8B-B14F-4D97-AF65-F5344CB8AC3E}">
        <p14:creationId xmlns:p14="http://schemas.microsoft.com/office/powerpoint/2010/main" val="3877033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2A802AD-9800-5D32-B36A-3C8798EBCC9E}"/>
              </a:ext>
            </a:extLst>
          </p:cNvPr>
          <p:cNvSpPr>
            <a:spLocks noGrp="1"/>
          </p:cNvSpPr>
          <p:nvPr>
            <p:ph type="title"/>
          </p:nvPr>
        </p:nvSpPr>
        <p:spPr/>
        <p:txBody>
          <a:bodyPr/>
          <a:lstStyle/>
          <a:p>
            <a:r>
              <a:rPr lang="pt-BR" b="1" dirty="0"/>
              <a:t>Visão geral da matemática do XGBoost</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2D591E-DC02-F83E-3385-E747BB417FFA}"/>
                  </a:ext>
                </a:extLst>
              </p:cNvPr>
              <p:cNvSpPr>
                <a:spLocks noGrp="1"/>
              </p:cNvSpPr>
              <p:nvPr>
                <p:ph sz="half" idx="1"/>
              </p:nvPr>
            </p:nvSpPr>
            <p:spPr>
              <a:xfrm>
                <a:off x="838200" y="1825625"/>
                <a:ext cx="5334000" cy="4351338"/>
              </a:xfrm>
            </p:spPr>
            <p:txBody>
              <a:bodyPr>
                <a:normAutofit/>
              </a:bodyPr>
              <a:lstStyle/>
              <a:p>
                <a:r>
                  <a:rPr lang="pt-BR" sz="2000" dirty="0"/>
                  <a:t>Antes de apresentar o termo de regularização, é necessário reescrever a função </a:t>
                </a:r>
                <a14:m>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𝑡</m:t>
                        </m:r>
                      </m:sub>
                    </m:sSub>
                  </m:oMath>
                </a14:m>
                <a:r>
                  <a:rPr lang="pt-BR" sz="2000" dirty="0"/>
                  <a:t>, que representa a árvore de decisão, em um formato mais específico, destacando os valores atribuídos às folhas.</a:t>
                </a:r>
              </a:p>
              <a:p>
                <a:endParaRPr lang="pt-BR" sz="2000" dirty="0"/>
              </a:p>
              <a:p>
                <a:pPr marL="0" indent="0">
                  <a:buNone/>
                </a:pPr>
                <a14:m>
                  <m:oMathPara xmlns:m="http://schemas.openxmlformats.org/officeDocument/2006/math">
                    <m:oMathParaPr>
                      <m:jc m:val="centerGroup"/>
                    </m:oMathParaPr>
                    <m:oMath xmlns:m="http://schemas.openxmlformats.org/officeDocument/2006/math">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b="0" i="1" dirty="0" smtClean="0">
                              <a:latin typeface="Cambria Math" panose="02040503050406030204" pitchFamily="18" charset="0"/>
                              <a:ea typeface="Cambria Math" panose="02040503050406030204" pitchFamily="18" charset="0"/>
                            </a:rPr>
                            <m:t>𝑡</m:t>
                          </m:r>
                        </m:sub>
                      </m:sSub>
                      <m:d>
                        <m:dPr>
                          <m:ctrlPr>
                            <a:rPr lang="pt-BR" sz="2000" b="0" i="1" dirty="0" smtClean="0">
                              <a:latin typeface="Cambria Math" panose="02040503050406030204" pitchFamily="18" charset="0"/>
                              <a:ea typeface="Cambria Math" panose="02040503050406030204" pitchFamily="18" charset="0"/>
                            </a:rPr>
                          </m:ctrlPr>
                        </m:dPr>
                        <m:e>
                          <m:r>
                            <a:rPr lang="pt-BR" sz="2000" b="0" i="1" dirty="0" smtClean="0">
                              <a:latin typeface="Cambria Math" panose="02040503050406030204" pitchFamily="18" charset="0"/>
                              <a:ea typeface="Cambria Math" panose="02040503050406030204" pitchFamily="18" charset="0"/>
                            </a:rPr>
                            <m:t>𝑥</m:t>
                          </m:r>
                        </m:e>
                      </m:d>
                      <m:r>
                        <a:rPr lang="pt-BR" sz="2000" b="0" i="1" dirty="0" smtClean="0">
                          <a:latin typeface="Cambria Math" panose="02040503050406030204" pitchFamily="18" charset="0"/>
                          <a:ea typeface="Cambria Math" panose="02040503050406030204" pitchFamily="18" charset="0"/>
                        </a:rPr>
                        <m:t>=</m:t>
                      </m:r>
                      <m:sSub>
                        <m:sSubPr>
                          <m:ctrlPr>
                            <a:rPr lang="pt-BR" sz="2000" i="1" dirty="0">
                              <a:latin typeface="Cambria Math" panose="02040503050406030204" pitchFamily="18" charset="0"/>
                              <a:ea typeface="Cambria Math" panose="02040503050406030204" pitchFamily="18" charset="0"/>
                            </a:rPr>
                          </m:ctrlPr>
                        </m:sSubPr>
                        <m:e>
                          <m:r>
                            <a:rPr lang="pt-BR" sz="2000" b="0" i="1" dirty="0" smtClean="0">
                              <a:latin typeface="Cambria Math" panose="02040503050406030204" pitchFamily="18" charset="0"/>
                              <a:ea typeface="Cambria Math" panose="02040503050406030204" pitchFamily="18" charset="0"/>
                            </a:rPr>
                            <m:t>𝑤</m:t>
                          </m:r>
                        </m:e>
                        <m:sub>
                          <m:r>
                            <a:rPr lang="pt-BR" sz="2000" b="0" i="1" dirty="0" smtClean="0">
                              <a:latin typeface="Cambria Math" panose="02040503050406030204" pitchFamily="18" charset="0"/>
                              <a:ea typeface="Cambria Math" panose="02040503050406030204" pitchFamily="18" charset="0"/>
                            </a:rPr>
                            <m:t>𝑞</m:t>
                          </m:r>
                          <m:r>
                            <a:rPr lang="pt-BR" sz="2000" b="0" i="1" dirty="0" smtClean="0">
                              <a:latin typeface="Cambria Math" panose="02040503050406030204" pitchFamily="18" charset="0"/>
                              <a:ea typeface="Cambria Math" panose="02040503050406030204" pitchFamily="18" charset="0"/>
                            </a:rPr>
                            <m:t>(</m:t>
                          </m:r>
                          <m:r>
                            <a:rPr lang="pt-BR" sz="2000" b="0" i="1" dirty="0" smtClean="0">
                              <a:latin typeface="Cambria Math" panose="02040503050406030204" pitchFamily="18" charset="0"/>
                              <a:ea typeface="Cambria Math" panose="02040503050406030204" pitchFamily="18" charset="0"/>
                            </a:rPr>
                            <m:t>𝑥</m:t>
                          </m:r>
                          <m:r>
                            <a:rPr lang="pt-BR" sz="2000" b="0" i="1" dirty="0" smtClean="0">
                              <a:latin typeface="Cambria Math" panose="02040503050406030204" pitchFamily="18" charset="0"/>
                              <a:ea typeface="Cambria Math" panose="02040503050406030204" pitchFamily="18" charset="0"/>
                            </a:rPr>
                            <m:t>)</m:t>
                          </m:r>
                        </m:sub>
                      </m:sSub>
                    </m:oMath>
                  </m:oMathPara>
                </a14:m>
                <a:endParaRPr lang="pt-BR" sz="2000" dirty="0"/>
              </a:p>
              <a:p>
                <a:pPr marL="0" indent="0">
                  <a:buNone/>
                </a:pPr>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𝑤</m:t>
                    </m:r>
                  </m:oMath>
                </a14:m>
                <a:r>
                  <a:rPr lang="pt-BR" sz="1600" dirty="0"/>
                  <a:t> é o vetor de pesos das folhas</a:t>
                </a:r>
              </a:p>
              <a:p>
                <a14:m>
                  <m:oMath xmlns:m="http://schemas.openxmlformats.org/officeDocument/2006/math">
                    <m:r>
                      <a:rPr lang="pt-BR" sz="1600" i="1" dirty="0">
                        <a:latin typeface="Cambria Math" panose="02040503050406030204" pitchFamily="18" charset="0"/>
                        <a:ea typeface="Cambria Math" panose="02040503050406030204" pitchFamily="18" charset="0"/>
                      </a:rPr>
                      <m:t>𝑞</m:t>
                    </m:r>
                  </m:oMath>
                </a14:m>
                <a:r>
                  <a:rPr lang="pt-BR" sz="1600" dirty="0"/>
                  <a:t> é uma função que associa cada amostra à folha correspondente</a:t>
                </a:r>
              </a:p>
              <a:p>
                <a:endParaRPr lang="pt-BR" sz="2000" dirty="0"/>
              </a:p>
            </p:txBody>
          </p:sp>
        </mc:Choice>
        <mc:Fallback xmlns="">
          <p:sp>
            <p:nvSpPr>
              <p:cNvPr id="3" name="Espaço Reservado para Conteúdo 2">
                <a:extLst>
                  <a:ext uri="{FF2B5EF4-FFF2-40B4-BE49-F238E27FC236}">
                    <a16:creationId xmlns:a16="http://schemas.microsoft.com/office/drawing/2014/main" id="{B62D591E-DC02-F83E-3385-E747BB417FFA}"/>
                  </a:ext>
                </a:extLst>
              </p:cNvPr>
              <p:cNvSpPr>
                <a:spLocks noGrp="1" noRot="1" noChangeAspect="1" noMove="1" noResize="1" noEditPoints="1" noAdjustHandles="1" noChangeArrowheads="1" noChangeShapeType="1" noTextEdit="1"/>
              </p:cNvSpPr>
              <p:nvPr>
                <p:ph sz="half" idx="1"/>
              </p:nvPr>
            </p:nvSpPr>
            <p:spPr>
              <a:xfrm>
                <a:off x="838200" y="1825625"/>
                <a:ext cx="5334000" cy="4351338"/>
              </a:xfrm>
              <a:blipFill>
                <a:blip r:embed="rId2"/>
                <a:stretch>
                  <a:fillRect l="-1029" t="-1401" r="-194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5" name="Espaço Reservado para Conteúdo 4">
                <a:extLst>
                  <a:ext uri="{FF2B5EF4-FFF2-40B4-BE49-F238E27FC236}">
                    <a16:creationId xmlns:a16="http://schemas.microsoft.com/office/drawing/2014/main" id="{F004798A-30DC-FA88-E99B-C3746FA3A1BD}"/>
                  </a:ext>
                </a:extLst>
              </p:cNvPr>
              <p:cNvSpPr>
                <a:spLocks noGrp="1"/>
              </p:cNvSpPr>
              <p:nvPr>
                <p:ph sz="half" idx="2"/>
              </p:nvPr>
            </p:nvSpPr>
            <p:spPr>
              <a:xfrm>
                <a:off x="6388768" y="1825625"/>
                <a:ext cx="4965032" cy="4351338"/>
              </a:xfrm>
            </p:spPr>
            <p:txBody>
              <a:bodyPr>
                <a:normAutofit/>
              </a:bodyPr>
              <a:lstStyle/>
              <a:p>
                <a:r>
                  <a:rPr lang="pt-BR" sz="2000" dirty="0"/>
                  <a:t>O termo de regularização utilizado no XGBoost tem a seguinte expressão:</a:t>
                </a:r>
              </a:p>
              <a:p>
                <a:endParaRPr lang="pt-BR" sz="2000" dirty="0"/>
              </a:p>
              <a:p>
                <a:pPr marL="0" indent="0">
                  <a:buNone/>
                </a:pPr>
                <a14:m>
                  <m:oMathPara xmlns:m="http://schemas.openxmlformats.org/officeDocument/2006/math">
                    <m:oMathParaPr>
                      <m:jc m:val="centerGroup"/>
                    </m:oMathParaPr>
                    <m:oMath xmlns:m="http://schemas.openxmlformats.org/officeDocument/2006/math">
                      <m:r>
                        <m:rPr>
                          <m:sty m:val="p"/>
                        </m:rPr>
                        <a:rPr lang="el-GR" sz="2000" i="1" dirty="0">
                          <a:latin typeface="Cambria Math" panose="02040503050406030204" pitchFamily="18" charset="0"/>
                          <a:ea typeface="Cambria Math" panose="02040503050406030204" pitchFamily="18" charset="0"/>
                        </a:rPr>
                        <m:t>Ω</m:t>
                      </m:r>
                      <m:d>
                        <m:dPr>
                          <m:ctrlPr>
                            <a:rPr lang="pt-BR" sz="2000" i="1" dirty="0">
                              <a:latin typeface="Cambria Math" panose="02040503050406030204" pitchFamily="18" charset="0"/>
                              <a:ea typeface="Cambria Math" panose="02040503050406030204" pitchFamily="18" charset="0"/>
                            </a:rPr>
                          </m:ctrlPr>
                        </m:d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𝑓</m:t>
                              </m:r>
                            </m:e>
                            <m:sub>
                              <m:r>
                                <a:rPr lang="pt-BR" sz="2000" i="1" dirty="0">
                                  <a:latin typeface="Cambria Math" panose="02040503050406030204" pitchFamily="18" charset="0"/>
                                  <a:ea typeface="Cambria Math" panose="02040503050406030204" pitchFamily="18" charset="0"/>
                                </a:rPr>
                                <m:t>𝑘</m:t>
                              </m:r>
                            </m:sub>
                          </m:sSub>
                        </m:e>
                      </m:d>
                      <m:r>
                        <a:rPr lang="pt-BR" sz="2000" i="1" dirty="0">
                          <a:latin typeface="Cambria Math" panose="02040503050406030204" pitchFamily="18" charset="0"/>
                          <a:ea typeface="Cambria Math" panose="02040503050406030204" pitchFamily="18" charset="0"/>
                        </a:rPr>
                        <m:t>=</m:t>
                      </m:r>
                      <m:r>
                        <a:rPr lang="pt-BR" sz="2000" i="1">
                          <a:latin typeface="Cambria Math" panose="02040503050406030204" pitchFamily="18" charset="0"/>
                        </a:rPr>
                        <m:t>𝛾</m:t>
                      </m:r>
                      <m:r>
                        <a:rPr lang="pt-BR" sz="2000" i="1" dirty="0">
                          <a:latin typeface="Cambria Math" panose="02040503050406030204" pitchFamily="18" charset="0"/>
                          <a:ea typeface="Cambria Math" panose="02040503050406030204" pitchFamily="18" charset="0"/>
                        </a:rPr>
                        <m:t>𝑇</m:t>
                      </m:r>
                      <m:r>
                        <a:rPr lang="pt-BR" sz="2000" i="1" dirty="0">
                          <a:latin typeface="Cambria Math" panose="02040503050406030204" pitchFamily="18" charset="0"/>
                          <a:ea typeface="Cambria Math" panose="02040503050406030204" pitchFamily="18" charset="0"/>
                        </a:rPr>
                        <m:t>+ </m:t>
                      </m:r>
                      <m:f>
                        <m:fPr>
                          <m:ctrlPr>
                            <a:rPr lang="pt-BR" sz="2000" i="1" dirty="0">
                              <a:latin typeface="Cambria Math" panose="02040503050406030204" pitchFamily="18" charset="0"/>
                              <a:ea typeface="Cambria Math" panose="02040503050406030204" pitchFamily="18" charset="0"/>
                            </a:rPr>
                          </m:ctrlPr>
                        </m:fPr>
                        <m:num>
                          <m:r>
                            <a:rPr lang="pt-BR" sz="2000" i="1" dirty="0">
                              <a:latin typeface="Cambria Math" panose="02040503050406030204" pitchFamily="18" charset="0"/>
                              <a:ea typeface="Cambria Math" panose="02040503050406030204" pitchFamily="18" charset="0"/>
                            </a:rPr>
                            <m:t>1</m:t>
                          </m:r>
                        </m:num>
                        <m:den>
                          <m:r>
                            <a:rPr lang="pt-BR" sz="2000" i="1" dirty="0">
                              <a:latin typeface="Cambria Math" panose="02040503050406030204" pitchFamily="18" charset="0"/>
                              <a:ea typeface="Cambria Math" panose="02040503050406030204" pitchFamily="18" charset="0"/>
                            </a:rPr>
                            <m:t>2</m:t>
                          </m:r>
                        </m:den>
                      </m:f>
                      <m:r>
                        <m:rPr>
                          <m:sty m:val="p"/>
                        </m:rPr>
                        <a:rPr lang="el-GR" sz="2000" i="1" dirty="0">
                          <a:latin typeface="Cambria Math" panose="02040503050406030204" pitchFamily="18" charset="0"/>
                          <a:ea typeface="Cambria Math" panose="02040503050406030204" pitchFamily="18" charset="0"/>
                        </a:rPr>
                        <m:t>λ</m:t>
                      </m:r>
                      <m:nary>
                        <m:naryPr>
                          <m:chr m:val="∑"/>
                          <m:ctrlPr>
                            <a:rPr lang="pt-BR" sz="2000" i="1" dirty="0">
                              <a:latin typeface="Cambria Math" panose="02040503050406030204" pitchFamily="18" charset="0"/>
                              <a:ea typeface="Cambria Math" panose="02040503050406030204" pitchFamily="18" charset="0"/>
                            </a:rPr>
                          </m:ctrlPr>
                        </m:naryPr>
                        <m:sub>
                          <m:r>
                            <m:rPr>
                              <m:brk m:alnAt="23"/>
                            </m:rPr>
                            <a:rPr lang="pt-BR" sz="2000" i="1" dirty="0">
                              <a:latin typeface="Cambria Math" panose="02040503050406030204" pitchFamily="18" charset="0"/>
                              <a:ea typeface="Cambria Math" panose="02040503050406030204" pitchFamily="18" charset="0"/>
                            </a:rPr>
                            <m:t>𝑗</m:t>
                          </m:r>
                          <m:r>
                            <a:rPr lang="pt-BR" sz="2000" i="1" dirty="0">
                              <a:latin typeface="Cambria Math" panose="02040503050406030204" pitchFamily="18" charset="0"/>
                              <a:ea typeface="Cambria Math" panose="02040503050406030204" pitchFamily="18" charset="0"/>
                            </a:rPr>
                            <m:t>=1</m:t>
                          </m:r>
                        </m:sub>
                        <m:sup>
                          <m:r>
                            <a:rPr lang="pt-BR" sz="2000" i="1" dirty="0">
                              <a:latin typeface="Cambria Math" panose="02040503050406030204" pitchFamily="18" charset="0"/>
                              <a:ea typeface="Cambria Math" panose="02040503050406030204" pitchFamily="18" charset="0"/>
                            </a:rPr>
                            <m:t>𝑇</m:t>
                          </m:r>
                        </m:sup>
                        <m:e>
                          <m:sSup>
                            <m:sSupPr>
                              <m:ctrlPr>
                                <a:rPr lang="pt-BR" sz="2000" i="1" dirty="0">
                                  <a:latin typeface="Cambria Math" panose="02040503050406030204" pitchFamily="18" charset="0"/>
                                  <a:ea typeface="Cambria Math" panose="02040503050406030204" pitchFamily="18" charset="0"/>
                                </a:rPr>
                              </m:ctrlPr>
                            </m:sSupPr>
                            <m:e>
                              <m:sSub>
                                <m:sSubPr>
                                  <m:ctrlPr>
                                    <a:rPr lang="pt-BR" sz="2000" i="1" dirty="0">
                                      <a:latin typeface="Cambria Math" panose="02040503050406030204" pitchFamily="18" charset="0"/>
                                      <a:ea typeface="Cambria Math" panose="02040503050406030204" pitchFamily="18" charset="0"/>
                                    </a:rPr>
                                  </m:ctrlPr>
                                </m:sSubPr>
                                <m:e>
                                  <m:r>
                                    <a:rPr lang="pt-BR" sz="2000" i="1" dirty="0">
                                      <a:latin typeface="Cambria Math" panose="02040503050406030204" pitchFamily="18" charset="0"/>
                                      <a:ea typeface="Cambria Math" panose="02040503050406030204" pitchFamily="18" charset="0"/>
                                    </a:rPr>
                                    <m:t>𝑤</m:t>
                                  </m:r>
                                </m:e>
                                <m:sub>
                                  <m:r>
                                    <a:rPr lang="pt-BR" sz="2000" i="1" dirty="0">
                                      <a:latin typeface="Cambria Math" panose="02040503050406030204" pitchFamily="18" charset="0"/>
                                      <a:ea typeface="Cambria Math" panose="02040503050406030204" pitchFamily="18" charset="0"/>
                                    </a:rPr>
                                    <m:t>𝑗</m:t>
                                  </m:r>
                                </m:sub>
                              </m:sSub>
                            </m:e>
                            <m:sup>
                              <m:r>
                                <a:rPr lang="pt-BR" sz="2000" i="1" dirty="0">
                                  <a:latin typeface="Cambria Math" panose="02040503050406030204" pitchFamily="18" charset="0"/>
                                  <a:ea typeface="Cambria Math" panose="02040503050406030204" pitchFamily="18" charset="0"/>
                                </a:rPr>
                                <m:t>2</m:t>
                              </m:r>
                            </m:sup>
                          </m:sSup>
                        </m:e>
                      </m:nary>
                    </m:oMath>
                  </m:oMathPara>
                </a14:m>
                <a:endParaRPr lang="pt-BR" sz="2000" dirty="0"/>
              </a:p>
              <a:p>
                <a:r>
                  <a:rPr lang="pt-BR" sz="1600" dirty="0"/>
                  <a:t>Onde:</a:t>
                </a:r>
              </a:p>
              <a:p>
                <a14:m>
                  <m:oMath xmlns:m="http://schemas.openxmlformats.org/officeDocument/2006/math">
                    <m:r>
                      <a:rPr lang="pt-BR" sz="1600" i="1" dirty="0">
                        <a:latin typeface="Cambria Math" panose="02040503050406030204" pitchFamily="18" charset="0"/>
                        <a:ea typeface="Cambria Math" panose="02040503050406030204" pitchFamily="18" charset="0"/>
                      </a:rPr>
                      <m:t>𝑇</m:t>
                    </m:r>
                  </m:oMath>
                </a14:m>
                <a:r>
                  <a:rPr lang="pt-BR" sz="1600" dirty="0"/>
                  <a:t> é o número de folhas na árvore</a:t>
                </a:r>
              </a:p>
              <a:p>
                <a14:m>
                  <m:oMath xmlns:m="http://schemas.openxmlformats.org/officeDocument/2006/math">
                    <m:r>
                      <m:rPr>
                        <m:sty m:val="p"/>
                      </m:rPr>
                      <a:rPr lang="el-GR" sz="1600" i="1" dirty="0" smtClean="0">
                        <a:latin typeface="Cambria Math" panose="02040503050406030204" pitchFamily="18" charset="0"/>
                        <a:ea typeface="Cambria Math" panose="02040503050406030204" pitchFamily="18" charset="0"/>
                      </a:rPr>
                      <m:t>γ</m:t>
                    </m:r>
                  </m:oMath>
                </a14:m>
                <a:r>
                  <a:rPr lang="pt-BR" sz="1600" dirty="0"/>
                  <a:t> é o parâmetro de regularização para poda de folhas</a:t>
                </a:r>
              </a:p>
              <a:p>
                <a14:m>
                  <m:oMath xmlns:m="http://schemas.openxmlformats.org/officeDocument/2006/math">
                    <m:sSub>
                      <m:sSubPr>
                        <m:ctrlPr>
                          <a:rPr lang="pt-BR" sz="1600" i="1" dirty="0">
                            <a:latin typeface="Cambria Math" panose="02040503050406030204" pitchFamily="18" charset="0"/>
                            <a:ea typeface="Cambria Math" panose="02040503050406030204" pitchFamily="18" charset="0"/>
                          </a:rPr>
                        </m:ctrlPr>
                      </m:sSubPr>
                      <m:e>
                        <m:r>
                          <a:rPr lang="pt-BR" sz="1600" i="1" dirty="0">
                            <a:latin typeface="Cambria Math" panose="02040503050406030204" pitchFamily="18" charset="0"/>
                            <a:ea typeface="Cambria Math" panose="02040503050406030204" pitchFamily="18" charset="0"/>
                          </a:rPr>
                          <m:t>𝑤</m:t>
                        </m:r>
                      </m:e>
                      <m:sub>
                        <m:r>
                          <a:rPr lang="pt-BR" sz="1600" i="1" dirty="0">
                            <a:latin typeface="Cambria Math" panose="02040503050406030204" pitchFamily="18" charset="0"/>
                            <a:ea typeface="Cambria Math" panose="02040503050406030204" pitchFamily="18" charset="0"/>
                          </a:rPr>
                          <m:t>𝑗</m:t>
                        </m:r>
                      </m:sub>
                    </m:sSub>
                  </m:oMath>
                </a14:m>
                <a:r>
                  <a:rPr lang="pt-BR" sz="1600" dirty="0"/>
                  <a:t> é o peso da folha j</a:t>
                </a:r>
              </a:p>
              <a:p>
                <a14:m>
                  <m:oMath xmlns:m="http://schemas.openxmlformats.org/officeDocument/2006/math">
                    <m:r>
                      <m:rPr>
                        <m:sty m:val="p"/>
                      </m:rPr>
                      <a:rPr lang="el-GR" sz="1600" i="1" dirty="0">
                        <a:latin typeface="Cambria Math" panose="02040503050406030204" pitchFamily="18" charset="0"/>
                        <a:ea typeface="Cambria Math" panose="02040503050406030204" pitchFamily="18" charset="0"/>
                      </a:rPr>
                      <m:t>λ</m:t>
                    </m:r>
                  </m:oMath>
                </a14:m>
                <a:r>
                  <a:rPr lang="pt-BR" sz="1600" dirty="0"/>
                  <a:t> é o parâmetro de regularização para os pesos (L2)</a:t>
                </a:r>
              </a:p>
            </p:txBody>
          </p:sp>
        </mc:Choice>
        <mc:Fallback xmlns="">
          <p:sp>
            <p:nvSpPr>
              <p:cNvPr id="5" name="Espaço Reservado para Conteúdo 4">
                <a:extLst>
                  <a:ext uri="{FF2B5EF4-FFF2-40B4-BE49-F238E27FC236}">
                    <a16:creationId xmlns:a16="http://schemas.microsoft.com/office/drawing/2014/main" id="{F004798A-30DC-FA88-E99B-C3746FA3A1BD}"/>
                  </a:ext>
                </a:extLst>
              </p:cNvPr>
              <p:cNvSpPr>
                <a:spLocks noGrp="1" noRot="1" noChangeAspect="1" noMove="1" noResize="1" noEditPoints="1" noAdjustHandles="1" noChangeArrowheads="1" noChangeShapeType="1" noTextEdit="1"/>
              </p:cNvSpPr>
              <p:nvPr>
                <p:ph sz="half" idx="2"/>
              </p:nvPr>
            </p:nvSpPr>
            <p:spPr>
              <a:xfrm>
                <a:off x="6388768" y="1825625"/>
                <a:ext cx="4965032" cy="4351338"/>
              </a:xfrm>
              <a:blipFill>
                <a:blip r:embed="rId3"/>
                <a:stretch>
                  <a:fillRect l="-1104" t="-1401"/>
                </a:stretch>
              </a:blipFill>
            </p:spPr>
            <p:txBody>
              <a:bodyPr/>
              <a:lstStyle/>
              <a:p>
                <a:r>
                  <a:rPr lang="pt-BR">
                    <a:noFill/>
                  </a:rPr>
                  <a:t> </a:t>
                </a:r>
              </a:p>
            </p:txBody>
          </p:sp>
        </mc:Fallback>
      </mc:AlternateContent>
    </p:spTree>
    <p:extLst>
      <p:ext uri="{BB962C8B-B14F-4D97-AF65-F5344CB8AC3E}">
        <p14:creationId xmlns:p14="http://schemas.microsoft.com/office/powerpoint/2010/main" val="309978679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18778</TotalTime>
  <Words>3566</Words>
  <Application>Microsoft Office PowerPoint</Application>
  <PresentationFormat>Widescreen</PresentationFormat>
  <Paragraphs>520</Paragraphs>
  <Slides>38</Slides>
  <Notes>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38</vt:i4>
      </vt:variant>
    </vt:vector>
  </HeadingPairs>
  <TitlesOfParts>
    <vt:vector size="44" baseType="lpstr">
      <vt:lpstr>Arial</vt:lpstr>
      <vt:lpstr>Calibri</vt:lpstr>
      <vt:lpstr>Calibri Light</vt:lpstr>
      <vt:lpstr>Cambria Math</vt:lpstr>
      <vt:lpstr>Wingdings</vt:lpstr>
      <vt:lpstr>Tema do Office</vt:lpstr>
      <vt:lpstr>TP558 - Tópicos avançados em Machine Learning: eXtreme Gradient Boosting (XGBoost)</vt:lpstr>
      <vt:lpstr>Introdução</vt:lpstr>
      <vt:lpstr>Ensemble learning</vt:lpstr>
      <vt:lpstr>Árvores de decisão</vt:lpstr>
      <vt:lpstr>Regularização</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Visão geral da matemática do XGBoost</vt:lpstr>
      <vt:lpstr>XGBoost para Regressão</vt:lpstr>
      <vt:lpstr>XGBoost para Regressão</vt:lpstr>
      <vt:lpstr>Processo de treinamento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Exemplo – Regressão</vt:lpstr>
      <vt:lpstr>Analisando o λ </vt:lpstr>
      <vt:lpstr>Analisando o λ </vt:lpstr>
      <vt:lpstr>Outros algoritmos de divisão de nós</vt:lpstr>
      <vt:lpstr>Outros algoritmos de divisão de nós</vt:lpstr>
      <vt:lpstr>Biblioteca xgboost</vt:lpstr>
      <vt:lpstr>Biblioteca xgboost – parâmetros importantes</vt:lpstr>
      <vt:lpstr>Exemplos de aplicação</vt:lpstr>
      <vt:lpstr>Apresentação do PowerPoint</vt:lpstr>
      <vt:lpstr>Link para o quiz</vt:lpstr>
      <vt:lpstr>Referências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Alessandra Domiciano</cp:lastModifiedBy>
  <cp:revision>1735</cp:revision>
  <dcterms:created xsi:type="dcterms:W3CDTF">2020-01-20T13:50:05Z</dcterms:created>
  <dcterms:modified xsi:type="dcterms:W3CDTF">2025-09-06T01:22:59Z</dcterms:modified>
</cp:coreProperties>
</file>