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81" r:id="rId3"/>
    <p:sldId id="285" r:id="rId4"/>
    <p:sldId id="257" r:id="rId5"/>
    <p:sldId id="258" r:id="rId6"/>
    <p:sldId id="259" r:id="rId7"/>
    <p:sldId id="286" r:id="rId8"/>
    <p:sldId id="287" r:id="rId9"/>
    <p:sldId id="27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23294-FAA6-4CAB-9F71-57A6DE1F088F}" type="datetimeFigureOut">
              <a:rPr lang="pt-BR" smtClean="0"/>
              <a:t>29/06/2023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A309D-923A-4B07-A7D1-CAADC51595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6294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Previsão INICIAL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Previsão ATUALIZADA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Realizadas NO Bimestre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Realizadas ATÉ Bimestre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SALDO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pivotTable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lineClusteredColumnComboChart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SALDO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pivotTable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lineClusteredColumnComboChart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Despesas Liquidadas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Previsão INICIAL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Previsão ATUALIZADA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Empenhadas NO Bimestre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Empenhadas ATÉ Bimestre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Inscritas em Restos a Pagar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clusteredBarChart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Receita Previsão  Atualizada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Despesa Atualizada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Previsão RECEITA ATUALIZADA por Fonte de Receita 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6/29/2023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6/29/2023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6/29/2023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6/29/2023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6/29/2023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1f14fafc-8677-4df9-8bb3-1e0a5eb85732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1f14fafc-8677-4df9-8bb3-1e0a5eb85732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1f14fafc-8677-4df9-8bb3-1e0a5eb85732/?pbi_source=PowerPoi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E92A8BB-07B9-40DB-984F-2CB1A2535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DDB745-6C26-4B79-9EF2-08E3E4AB9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 16">
            <a:extLst>
              <a:ext uri="{FF2B5EF4-FFF2-40B4-BE49-F238E27FC236}">
                <a16:creationId xmlns:a16="http://schemas.microsoft.com/office/drawing/2014/main" id="{80B3FE6C-0A59-4114-88CB-3C3172D6A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2835162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BDDF732-438F-5075-59B4-2C87F7F0E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8" y="886070"/>
            <a:ext cx="9150807" cy="2127563"/>
          </a:xfrm>
          <a:prstGeom prst="rect">
            <a:avLst/>
          </a:prstGeom>
          <a:effectLst/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DA3A238-516A-4076-B3C2-230D91350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36999"/>
            <a:ext cx="12191696" cy="3721001"/>
          </a:xfrm>
          <a:custGeom>
            <a:avLst/>
            <a:gdLst>
              <a:gd name="connsiteX0" fmla="*/ 1 w 12191696"/>
              <a:gd name="connsiteY0" fmla="*/ 0 h 3721001"/>
              <a:gd name="connsiteX1" fmla="*/ 71932 w 12191696"/>
              <a:gd name="connsiteY1" fmla="*/ 12261 h 3721001"/>
              <a:gd name="connsiteX2" fmla="*/ 282849 w 12191696"/>
              <a:gd name="connsiteY2" fmla="*/ 48342 h 3721001"/>
              <a:gd name="connsiteX3" fmla="*/ 436464 w 12191696"/>
              <a:gd name="connsiteY3" fmla="*/ 73565 h 3721001"/>
              <a:gd name="connsiteX4" fmla="*/ 619339 w 12191696"/>
              <a:gd name="connsiteY4" fmla="*/ 100188 h 3721001"/>
              <a:gd name="connsiteX5" fmla="*/ 836351 w 12191696"/>
              <a:gd name="connsiteY5" fmla="*/ 132066 h 3721001"/>
              <a:gd name="connsiteX6" fmla="*/ 1076528 w 12191696"/>
              <a:gd name="connsiteY6" fmla="*/ 165696 h 3721001"/>
              <a:gd name="connsiteX7" fmla="*/ 1347183 w 12191696"/>
              <a:gd name="connsiteY7" fmla="*/ 201077 h 3721001"/>
              <a:gd name="connsiteX8" fmla="*/ 1642223 w 12191696"/>
              <a:gd name="connsiteY8" fmla="*/ 238560 h 3721001"/>
              <a:gd name="connsiteX9" fmla="*/ 1962864 w 12191696"/>
              <a:gd name="connsiteY9" fmla="*/ 276043 h 3721001"/>
              <a:gd name="connsiteX10" fmla="*/ 2304232 w 12191696"/>
              <a:gd name="connsiteY10" fmla="*/ 314226 h 3721001"/>
              <a:gd name="connsiteX11" fmla="*/ 2672421 w 12191696"/>
              <a:gd name="connsiteY11" fmla="*/ 349608 h 3721001"/>
              <a:gd name="connsiteX12" fmla="*/ 3057678 w 12191696"/>
              <a:gd name="connsiteY12" fmla="*/ 383588 h 3721001"/>
              <a:gd name="connsiteX13" fmla="*/ 3464881 w 12191696"/>
              <a:gd name="connsiteY13" fmla="*/ 414415 h 3721001"/>
              <a:gd name="connsiteX14" fmla="*/ 3889152 w 12191696"/>
              <a:gd name="connsiteY14" fmla="*/ 443841 h 3721001"/>
              <a:gd name="connsiteX15" fmla="*/ 4331710 w 12191696"/>
              <a:gd name="connsiteY15" fmla="*/ 471515 h 3721001"/>
              <a:gd name="connsiteX16" fmla="*/ 4558476 w 12191696"/>
              <a:gd name="connsiteY16" fmla="*/ 481324 h 3721001"/>
              <a:gd name="connsiteX17" fmla="*/ 4790118 w 12191696"/>
              <a:gd name="connsiteY17" fmla="*/ 492183 h 3721001"/>
              <a:gd name="connsiteX18" fmla="*/ 5025418 w 12191696"/>
              <a:gd name="connsiteY18" fmla="*/ 502342 h 3721001"/>
              <a:gd name="connsiteX19" fmla="*/ 5261937 w 12191696"/>
              <a:gd name="connsiteY19" fmla="*/ 508998 h 3721001"/>
              <a:gd name="connsiteX20" fmla="*/ 5503333 w 12191696"/>
              <a:gd name="connsiteY20" fmla="*/ 514953 h 3721001"/>
              <a:gd name="connsiteX21" fmla="*/ 5747166 w 12191696"/>
              <a:gd name="connsiteY21" fmla="*/ 521259 h 3721001"/>
              <a:gd name="connsiteX22" fmla="*/ 5995877 w 12191696"/>
              <a:gd name="connsiteY22" fmla="*/ 525462 h 3721001"/>
              <a:gd name="connsiteX23" fmla="*/ 6247026 w 12191696"/>
              <a:gd name="connsiteY23" fmla="*/ 525462 h 3721001"/>
              <a:gd name="connsiteX24" fmla="*/ 6500613 w 12191696"/>
              <a:gd name="connsiteY24" fmla="*/ 527564 h 3721001"/>
              <a:gd name="connsiteX25" fmla="*/ 6756639 w 12191696"/>
              <a:gd name="connsiteY25" fmla="*/ 525462 h 3721001"/>
              <a:gd name="connsiteX26" fmla="*/ 7016322 w 12191696"/>
              <a:gd name="connsiteY26" fmla="*/ 521259 h 3721001"/>
              <a:gd name="connsiteX27" fmla="*/ 7276005 w 12191696"/>
              <a:gd name="connsiteY27" fmla="*/ 517405 h 3721001"/>
              <a:gd name="connsiteX28" fmla="*/ 7539345 w 12191696"/>
              <a:gd name="connsiteY28" fmla="*/ 508998 h 3721001"/>
              <a:gd name="connsiteX29" fmla="*/ 7805124 w 12191696"/>
              <a:gd name="connsiteY29" fmla="*/ 500240 h 3721001"/>
              <a:gd name="connsiteX30" fmla="*/ 8070903 w 12191696"/>
              <a:gd name="connsiteY30" fmla="*/ 490081 h 3721001"/>
              <a:gd name="connsiteX31" fmla="*/ 8339121 w 12191696"/>
              <a:gd name="connsiteY31" fmla="*/ 475719 h 3721001"/>
              <a:gd name="connsiteX32" fmla="*/ 8609776 w 12191696"/>
              <a:gd name="connsiteY32" fmla="*/ 458554 h 3721001"/>
              <a:gd name="connsiteX33" fmla="*/ 8881651 w 12191696"/>
              <a:gd name="connsiteY33" fmla="*/ 442089 h 3721001"/>
              <a:gd name="connsiteX34" fmla="*/ 9153526 w 12191696"/>
              <a:gd name="connsiteY34" fmla="*/ 421071 h 3721001"/>
              <a:gd name="connsiteX35" fmla="*/ 9429058 w 12191696"/>
              <a:gd name="connsiteY35" fmla="*/ 395848 h 3721001"/>
              <a:gd name="connsiteX36" fmla="*/ 9700933 w 12191696"/>
              <a:gd name="connsiteY36" fmla="*/ 370626 h 3721001"/>
              <a:gd name="connsiteX37" fmla="*/ 9977684 w 12191696"/>
              <a:gd name="connsiteY37" fmla="*/ 341551 h 3721001"/>
              <a:gd name="connsiteX38" fmla="*/ 10255655 w 12191696"/>
              <a:gd name="connsiteY38" fmla="*/ 309672 h 3721001"/>
              <a:gd name="connsiteX39" fmla="*/ 10529968 w 12191696"/>
              <a:gd name="connsiteY39" fmla="*/ 276043 h 3721001"/>
              <a:gd name="connsiteX40" fmla="*/ 10807939 w 12191696"/>
              <a:gd name="connsiteY40" fmla="*/ 236808 h 3721001"/>
              <a:gd name="connsiteX41" fmla="*/ 11084690 w 12191696"/>
              <a:gd name="connsiteY41" fmla="*/ 194771 h 3721001"/>
              <a:gd name="connsiteX42" fmla="*/ 11362661 w 12191696"/>
              <a:gd name="connsiteY42" fmla="*/ 153085 h 3721001"/>
              <a:gd name="connsiteX43" fmla="*/ 11639412 w 12191696"/>
              <a:gd name="connsiteY43" fmla="*/ 104392 h 3721001"/>
              <a:gd name="connsiteX44" fmla="*/ 11914945 w 12191696"/>
              <a:gd name="connsiteY44" fmla="*/ 54648 h 3721001"/>
              <a:gd name="connsiteX45" fmla="*/ 12191696 w 12191696"/>
              <a:gd name="connsiteY45" fmla="*/ 2452 h 3721001"/>
              <a:gd name="connsiteX46" fmla="*/ 12191696 w 12191696"/>
              <a:gd name="connsiteY46" fmla="*/ 2802467 h 3721001"/>
              <a:gd name="connsiteX47" fmla="*/ 12191695 w 12191696"/>
              <a:gd name="connsiteY47" fmla="*/ 2802467 h 3721001"/>
              <a:gd name="connsiteX48" fmla="*/ 12191695 w 12191696"/>
              <a:gd name="connsiteY48" fmla="*/ 3721001 h 3721001"/>
              <a:gd name="connsiteX49" fmla="*/ 0 w 12191696"/>
              <a:gd name="connsiteY49" fmla="*/ 3721001 h 3721001"/>
              <a:gd name="connsiteX50" fmla="*/ 0 w 12191696"/>
              <a:gd name="connsiteY50" fmla="*/ 2233825 h 3721001"/>
              <a:gd name="connsiteX51" fmla="*/ 1 w 12191696"/>
              <a:gd name="connsiteY51" fmla="*/ 2233825 h 3721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1696" h="3721001">
                <a:moveTo>
                  <a:pt x="1" y="0"/>
                </a:moveTo>
                <a:lnTo>
                  <a:pt x="71932" y="12261"/>
                </a:lnTo>
                <a:lnTo>
                  <a:pt x="282849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3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802467"/>
                </a:lnTo>
                <a:lnTo>
                  <a:pt x="12191695" y="2802467"/>
                </a:lnTo>
                <a:lnTo>
                  <a:pt x="12191695" y="3721001"/>
                </a:lnTo>
                <a:lnTo>
                  <a:pt x="0" y="3721001"/>
                </a:lnTo>
                <a:lnTo>
                  <a:pt x="0" y="2233825"/>
                </a:lnTo>
                <a:lnTo>
                  <a:pt x="1" y="223382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56FD84-7272-4745-B6C6-53C4537602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915" y="3928983"/>
            <a:ext cx="9182945" cy="17933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6100" dirty="0">
                <a:solidFill>
                  <a:srgbClr val="EBEBEB"/>
                </a:solidFill>
              </a:rPr>
              <a:t>Dashboard – RREO 2º Bimestre 2023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68230A-4E57-4B8A-8473-D1A806D379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916" y="5722374"/>
            <a:ext cx="9182944" cy="487924"/>
          </a:xfrm>
        </p:spPr>
        <p:txBody>
          <a:bodyPr>
            <a:normAutofit/>
          </a:bodyPr>
          <a:lstStyle/>
          <a:p>
            <a:r>
              <a:rPr lang="pt-BR">
                <a:solidFill>
                  <a:schemeClr val="tx2">
                    <a:lumMod val="40000"/>
                    <a:lumOff val="60000"/>
                  </a:schemeClr>
                </a:solidFill>
              </a:rPr>
              <a:t>usando fatos para orientar a estratégia de negócios</a:t>
            </a:r>
          </a:p>
        </p:txBody>
      </p:sp>
    </p:spTree>
    <p:extLst>
      <p:ext uri="{BB962C8B-B14F-4D97-AF65-F5344CB8AC3E}">
        <p14:creationId xmlns:p14="http://schemas.microsoft.com/office/powerpoint/2010/main" val="12588204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FFD9643-5A75-48B6-95DA-6C0250474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Indentificação do Problema</a:t>
            </a:r>
          </a:p>
        </p:txBody>
      </p:sp>
      <p:sp>
        <p:nvSpPr>
          <p:cNvPr id="31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Freeform: Shape 32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24" name="Picture 23" descr="Lâmpada em tela de fundo amarela com cabo e feixes de luz traçados">
            <a:extLst>
              <a:ext uri="{FF2B5EF4-FFF2-40B4-BE49-F238E27FC236}">
                <a16:creationId xmlns:a16="http://schemas.microsoft.com/office/drawing/2014/main" id="{2B75FC4B-5D25-0E37-65BF-4C61E8A93D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348" r="7090"/>
          <a:stretch/>
        </p:blipFill>
        <p:spPr>
          <a:xfrm>
            <a:off x="6939319" y="647698"/>
            <a:ext cx="3759234" cy="5562601"/>
          </a:xfrm>
          <a:prstGeom prst="rect">
            <a:avLst/>
          </a:prstGeom>
          <a:effectLst/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319A975-8CFC-4EDC-AECB-C447C287369E}"/>
              </a:ext>
            </a:extLst>
          </p:cNvPr>
          <p:cNvSpPr txBox="1"/>
          <p:nvPr/>
        </p:nvSpPr>
        <p:spPr>
          <a:xfrm>
            <a:off x="648931" y="2438400"/>
            <a:ext cx="4166509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Criação de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painéis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interativos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que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representem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o RREO - 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artigo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153 da  lei de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Responsabilidade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Fiscal 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76312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ECCFFE0-45A2-4864-A616-36ED46D6A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322912" cy="16419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 dirty="0"/>
              <a:t>Estratégias da criação</a:t>
            </a:r>
          </a:p>
        </p:txBody>
      </p:sp>
      <p:pic>
        <p:nvPicPr>
          <p:cNvPr id="5" name="Picture 4" descr="Pessoas na mesa de reunião">
            <a:extLst>
              <a:ext uri="{FF2B5EF4-FFF2-40B4-BE49-F238E27FC236}">
                <a16:creationId xmlns:a16="http://schemas.microsoft.com/office/drawing/2014/main" id="{60441F5A-FDBF-9DDC-653D-33223E76228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0760" r="20161" b="-1"/>
          <a:stretch/>
        </p:blipFill>
        <p:spPr>
          <a:xfrm>
            <a:off x="4619544" y="609601"/>
            <a:ext cx="6924756" cy="56387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A93A089E-0A16-452C-B341-0F769780D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787132-4D1D-4BC8-AD7E-AB376F2EF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7701" y="2438401"/>
            <a:ext cx="3324141" cy="380999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/>
              <a:t>Receitas – Anexo 1 BO</a:t>
            </a:r>
          </a:p>
          <a:p>
            <a:pPr>
              <a:buFont typeface="Wingdings 3" charset="2"/>
              <a:buChar char=""/>
            </a:pPr>
            <a:r>
              <a:rPr lang="en-US"/>
              <a:t>Despesas – Anexo 1 BO</a:t>
            </a:r>
          </a:p>
          <a:p>
            <a:pPr>
              <a:buFont typeface="Wingdings 3" charset="2"/>
              <a:buChar char=""/>
            </a:pPr>
            <a:r>
              <a:rPr lang="en-US"/>
              <a:t> Resumo</a:t>
            </a:r>
          </a:p>
        </p:txBody>
      </p:sp>
    </p:spTree>
    <p:extLst>
      <p:ext uri="{BB962C8B-B14F-4D97-AF65-F5344CB8AC3E}">
        <p14:creationId xmlns:p14="http://schemas.microsoft.com/office/powerpoint/2010/main" val="3370804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Previsão INICIAL ,Previsão ATUALIZADA ,Realizadas NO Bimestre ,Realizadas ATÉ Bimestre ,SALDO ,textbox ,pivotTable ,slicer ,slicer ,shape ,image ,lineClusteredColumnCombo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Receita_BO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SALDO ,textbox ,pivotTable ,slicer ,slicer ,shape ,image ,lineClusteredColumnComboChart ,Despesas Liquidadas ,Previsão INICIAL ,Previsão ATUALIZADA ,Empenhadas NO Bimestre ,Empenhadas ATÉ Bimestre ,Inscritas em Restos a Pagar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Despesa_BO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extbox ,shape ,image ,clusteredBarChart ,Receita Previsão  Atualizada ,Despesa Atualizada ,Previsão RECEITA ATUALIZADA por Fonte de Receita  ,textbox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Resumo_BO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hueMod val="88000"/>
                <a:satMod val="130000"/>
                <a:lumMod val="124000"/>
              </a:schemeClr>
            </a:gs>
            <a:gs pos="100000">
              <a:schemeClr val="bg1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26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8" name="Picture 28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9" name="Oval 30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0" name="Picture 32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1" name="Picture 34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52" name="Rectangle 36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3" name="Rectangle 38">
            <a:extLst>
              <a:ext uri="{FF2B5EF4-FFF2-40B4-BE49-F238E27FC236}">
                <a16:creationId xmlns:a16="http://schemas.microsoft.com/office/drawing/2014/main" id="{8A0B882D-4FEF-4E28-9811-11D57386D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ECCFFE0-45A2-4864-A616-36ED46D6A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Power BI  DADOS  DASHBOARD (demo)</a:t>
            </a:r>
          </a:p>
        </p:txBody>
      </p:sp>
      <p:sp>
        <p:nvSpPr>
          <p:cNvPr id="54" name="Rectangle 40">
            <a:extLst>
              <a:ext uri="{FF2B5EF4-FFF2-40B4-BE49-F238E27FC236}">
                <a16:creationId xmlns:a16="http://schemas.microsoft.com/office/drawing/2014/main" id="{E8DA6D14-0849-4180-8DEF-F2F6BF123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119203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7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5" name="Picture 9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6" name="Oval 11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7" name="Picture 13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8" name="Picture 15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9" name="Rectangle 17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749AAD-3B5B-4C6E-95B3-AFEFA665D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1454964"/>
            <a:ext cx="4799009" cy="330884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300"/>
              <a:t>O objetivo é começar com os dados, transformá-los em informações e conhecimento e permitir que tomadores de decisão usem sua inteligência para resolver problemas, a partir do conhecimento adquirido</a:t>
            </a:r>
          </a:p>
        </p:txBody>
      </p:sp>
      <p:pic>
        <p:nvPicPr>
          <p:cNvPr id="30" name="Picture 3" descr="Mesa com itens de produtividade">
            <a:extLst>
              <a:ext uri="{FF2B5EF4-FFF2-40B4-BE49-F238E27FC236}">
                <a16:creationId xmlns:a16="http://schemas.microsoft.com/office/drawing/2014/main" id="{93FFECE4-F6DB-C2AC-C884-19E48944924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7950" r="12700" b="-1"/>
          <a:stretch/>
        </p:blipFill>
        <p:spPr>
          <a:xfrm>
            <a:off x="6094411" y="10"/>
            <a:ext cx="6097590" cy="6857990"/>
          </a:xfrm>
          <a:prstGeom prst="rect">
            <a:avLst/>
          </a:prstGeom>
        </p:spPr>
      </p:pic>
      <p:sp>
        <p:nvSpPr>
          <p:cNvPr id="31" name="Rectangle 19">
            <a:extLst>
              <a:ext uri="{FF2B5EF4-FFF2-40B4-BE49-F238E27FC236}">
                <a16:creationId xmlns:a16="http://schemas.microsoft.com/office/drawing/2014/main" id="{4A5788BB-481F-4FC7-AD49-73D20DDD6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71364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9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7" name="Picture 11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8" name="Oval 13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9" name="Picture 15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0" name="Picture 17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1" name="Rectangle 19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2" name="Rectangle 21">
            <a:extLst>
              <a:ext uri="{FF2B5EF4-FFF2-40B4-BE49-F238E27FC236}">
                <a16:creationId xmlns:a16="http://schemas.microsoft.com/office/drawing/2014/main" id="{4309F268-A45B-4517-B03F-2774BAEFF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B54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BAF62F3-9492-4B6E-9AB5-BA23B5FE67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467" y="1275249"/>
            <a:ext cx="10905066" cy="430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620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8347</TotalTime>
  <Words>293</Words>
  <Application>Microsoft Office PowerPoint</Application>
  <PresentationFormat>Widescreen</PresentationFormat>
  <Paragraphs>112</Paragraphs>
  <Slides>9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Íon</vt:lpstr>
      <vt:lpstr>Dashboard – RREO 2º Bimestre 2023</vt:lpstr>
      <vt:lpstr>Indentificação do Problema</vt:lpstr>
      <vt:lpstr>Estratégias da criação</vt:lpstr>
      <vt:lpstr> Receita_BO</vt:lpstr>
      <vt:lpstr> Despesa_BO</vt:lpstr>
      <vt:lpstr>Resumo_BO</vt:lpstr>
      <vt:lpstr>Power BI  DADOS  DASHBOARD (demo)</vt:lpstr>
      <vt:lpstr>O objetivo é começar com os dados, transformá-los em informações e conhecimento e permitir que tomadores de decisão usem sua inteligência para resolver problemas, a partir do conhecimento adquirido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Tomada de decisão baseada em dados</dc:title>
  <dc:creator>Alessandra</dc:creator>
  <cp:lastModifiedBy>Alessandra Cristina Nery Lima</cp:lastModifiedBy>
  <cp:revision>38</cp:revision>
  <dcterms:created xsi:type="dcterms:W3CDTF">2023-01-27T09:15:02Z</dcterms:created>
  <dcterms:modified xsi:type="dcterms:W3CDTF">2023-06-29T20:43:54Z</dcterms:modified>
</cp:coreProperties>
</file>