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embeddedFontLst>
    <p:embeddedFont>
      <p:font typeface="Anton" pitchFamily="2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Contexto: Contexto del </a:t>
            </a:r>
            <a:r>
              <a:rPr lang="en-US" dirty="0" err="1"/>
              <a:t>proyecto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motivación</a:t>
            </a:r>
            <a:r>
              <a:rPr lang="en-US" dirty="0"/>
              <a:t>, </a:t>
            </a:r>
            <a:r>
              <a:rPr lang="en-US" dirty="0" err="1"/>
              <a:t>situación</a:t>
            </a:r>
            <a:r>
              <a:rPr lang="en-US" dirty="0"/>
              <a:t> general del </a:t>
            </a:r>
            <a:r>
              <a:rPr lang="en-US" dirty="0" err="1"/>
              <a:t>problema</a:t>
            </a:r>
            <a:r>
              <a:rPr lang="en-US" dirty="0"/>
              <a:t>, etc.)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Audiencia: </a:t>
            </a:r>
            <a:r>
              <a:rPr lang="en-US" dirty="0" err="1"/>
              <a:t>esto</a:t>
            </a:r>
            <a:r>
              <a:rPr lang="en-US" dirty="0"/>
              <a:t> es para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lectores</a:t>
            </a:r>
            <a:r>
              <a:rPr lang="en-US" dirty="0"/>
              <a:t> </a:t>
            </a:r>
            <a:r>
              <a:rPr lang="en-US" dirty="0" err="1"/>
              <a:t>sepan</a:t>
            </a:r>
            <a:r>
              <a:rPr lang="en-US" dirty="0"/>
              <a:t> de </a:t>
            </a:r>
            <a:r>
              <a:rPr lang="en-US" dirty="0" err="1"/>
              <a:t>primera</a:t>
            </a:r>
            <a:r>
              <a:rPr lang="en-US" dirty="0"/>
              <a:t> mano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es un </a:t>
            </a:r>
            <a:r>
              <a:rPr lang="en-US" dirty="0" err="1"/>
              <a:t>proyecto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beneficiarles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hanghunhnguyntrng/football-players-transfer-fee-prediction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714500" y="2920698"/>
            <a:ext cx="9205911" cy="359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lang="en-US" sz="3600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3600" dirty="0">
                <a:latin typeface="Anton"/>
                <a:ea typeface="Anton"/>
                <a:cs typeface="Anton"/>
                <a:sym typeface="Anton"/>
              </a:rPr>
              <a:t>“ EDAD, ’¿EL? ’  FACTOR CLAVE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lang="en-US" sz="3600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3600" dirty="0">
                <a:latin typeface="Anton"/>
                <a:ea typeface="Anton"/>
                <a:cs typeface="Anton"/>
                <a:sym typeface="Anton"/>
              </a:rPr>
              <a:t> EN EL FUTBOL”.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lang="en-US" sz="6000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3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¿Como influye la edad, en la Carrera de un futbolista?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AUTOR: </a:t>
            </a:r>
            <a:r>
              <a:rPr lang="en-US" sz="29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Pablo Alessandrini.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CF8634-D146-C28E-AD2F-D15CC8080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14313"/>
            <a:ext cx="9205911" cy="287178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1095199" y="1520785"/>
            <a:ext cx="2976270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¿Que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posicion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la que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marca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diferencia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Claramente podemos ver, que los delanteros son los que tienen mayor poder de influencia, al hacer mas goles, y como consecuencia tienen mayor valor actual de mercado.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095199" y="405013"/>
            <a:ext cx="72990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dirty="0"/>
              <a:t>Análisis por Posición de Campo</a:t>
            </a:r>
            <a:endParaRPr dirty="0"/>
          </a:p>
        </p:txBody>
      </p:sp>
      <p:sp>
        <p:nvSpPr>
          <p:cNvPr id="250" name="Google Shape;250;p34"/>
          <p:cNvSpPr txBox="1"/>
          <p:nvPr/>
        </p:nvSpPr>
        <p:spPr>
          <a:xfrm>
            <a:off x="6290125" y="373046"/>
            <a:ext cx="4596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</a:rPr>
              <a:t>Valor y </a:t>
            </a:r>
            <a:r>
              <a:rPr lang="en-US" sz="1500" b="1" dirty="0" err="1">
                <a:solidFill>
                  <a:schemeClr val="dk1"/>
                </a:solidFill>
              </a:rPr>
              <a:t>Goles</a:t>
            </a:r>
            <a:r>
              <a:rPr lang="en-US" sz="1500" b="1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chemeClr val="dk1"/>
                </a:solidFill>
              </a:rPr>
              <a:t>Posicion</a:t>
            </a:r>
            <a:r>
              <a:rPr lang="en-US" sz="1500" b="1" dirty="0">
                <a:solidFill>
                  <a:schemeClr val="dk1"/>
                </a:solidFill>
              </a:rPr>
              <a:t> de Campo.</a:t>
            </a:r>
            <a:endParaRPr sz="1500" b="1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642F00-94BE-380E-3CE8-816ACDF5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50" y="1009444"/>
            <a:ext cx="5467900" cy="29531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CEAA51-49A5-69EB-3B7D-2B3D202E2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12" y="3764485"/>
            <a:ext cx="5329237" cy="29608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dirty="0"/>
              <a:t>INSIGHTS &amp;</a:t>
            </a:r>
            <a:endParaRPr sz="6000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lang="en-US" sz="6000" b="1" dirty="0"/>
              <a:t>CIONES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3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12</a:t>
            </a:fld>
            <a:endParaRPr sz="105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375087" y="2825702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lang="en-US" sz="2800" b="1" dirty="0"/>
              <a:t>RECOMENDACIONES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3397698" y="263244"/>
            <a:ext cx="8697121" cy="316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En el rango de 21 a 25 años se encuentran Jugadores con mayor Valor de Actual.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La mayor cantidad de partidos disputados se da entre 25 a 30 años.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La mayor cantidad de jugadores se encuentra en el rango de 20 a 25 años.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Alta correlación de Valor Actual y Máximo.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Correlación leve y débil entre Valor Actual y Apariciones.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Tendencia alta en los primeros rangos de edad (-menos 20 y 20 a 25 años).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Delanteros son los jugadores mas valiosos.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Pico máximo de valor actual a los 25-30 años.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Delanteros son los que mas goles hacen luego los mediocampistas.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DM Sans"/>
                <a:ea typeface="DM Sans"/>
                <a:cs typeface="DM Sans"/>
                <a:sym typeface="DM Sans"/>
              </a:rPr>
              <a:t>Misma tendencia en asistencias, aunque notoriamente los mediocampistas realizan mas.</a:t>
            </a:r>
            <a:endParaRPr sz="15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3397700" y="1561526"/>
            <a:ext cx="86970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3252384" y="3635373"/>
            <a:ext cx="8655600" cy="24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69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A3676D-E784-2EC5-BA0D-9C477208BD0B}"/>
              </a:ext>
            </a:extLst>
          </p:cNvPr>
          <p:cNvSpPr txBox="1"/>
          <p:nvPr/>
        </p:nvSpPr>
        <p:spPr>
          <a:xfrm>
            <a:off x="3397697" y="3552325"/>
            <a:ext cx="839144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Fomentar el Desarrollo de Jugadores Jóvenes.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Enfoque en el Desempeño en el Campo.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Evaluar el Rendimiento de los Jugadores.</a:t>
            </a:r>
            <a:endParaRPr lang="en-US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y Audiencia</a:t>
            </a:r>
            <a:endParaRPr sz="24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>
            <a:off x="1680082" y="1367048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6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Metadata</a:t>
            </a:r>
            <a:endParaRPr sz="240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1680082" y="2383924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1680082" y="3399067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6"/>
          <p:cNvSpPr txBox="1"/>
          <p:nvPr/>
        </p:nvSpPr>
        <p:spPr>
          <a:xfrm>
            <a:off x="388629" y="431801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AGENDA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250" y="49876"/>
            <a:ext cx="4538749" cy="68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280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6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Hipótesis/Preguntas de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Interés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849626" y="5430356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Recomendaciones</a:t>
            </a:r>
            <a:endParaRPr sz="240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524062" y="5485145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1680081" y="5454710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84622" y="2758763"/>
            <a:ext cx="2718100" cy="6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Y 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AUDIENCIA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583900" y="287524"/>
            <a:ext cx="8103900" cy="643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sz="1600" b="1" u="sng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fútbol es uno de los deportes más populares del mundo, y su análisis desde una perspectiva de negocio puede proporcionar información valiosa. En este proyecto, nos centraremos en cinco variables clave:</a:t>
            </a:r>
          </a:p>
          <a:p>
            <a:pPr lvl="2"/>
            <a:r>
              <a:rPr lang="es-ES" sz="1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Edad.</a:t>
            </a:r>
          </a:p>
          <a:p>
            <a:pPr lvl="2"/>
            <a:r>
              <a:rPr lang="es-ES" sz="1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Valor Actual.</a:t>
            </a:r>
          </a:p>
          <a:p>
            <a:pPr lvl="2"/>
            <a:r>
              <a:rPr lang="es-ES" sz="1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Posición en el Campo.</a:t>
            </a:r>
          </a:p>
          <a:p>
            <a:pPr lvl="2"/>
            <a:r>
              <a:rPr lang="es-ES" sz="1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Goles.</a:t>
            </a:r>
          </a:p>
          <a:p>
            <a:pPr lvl="2"/>
            <a:r>
              <a:rPr lang="es-ES" sz="1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Asistencias.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Origen de los Datos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utilizados en este proyecto provienen de una base de datos que recopila cualidades y estadísticas de jugadores de fútbol de equipos de todo el mundo. Estos datos abarcan los años 2021 y 2022 e incluyen información sobre la altura, minutos jugados, valor actual y máximo, edad, nombre, y otras variables relevantes.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</a:t>
            </a:r>
            <a:endParaRPr sz="1600" b="1" u="sng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Analistas Deportivos.</a:t>
            </a: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Aficionados al deporte.</a:t>
            </a: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Directivos de clubes.</a:t>
            </a: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Limitaciones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Una de las principales limitaciones de este estudio es que se ha centrado exclusivamente en </a:t>
            </a:r>
            <a:r>
              <a:rPr lang="es-E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dos temporadas</a:t>
            </a:r>
            <a:r>
              <a:rPr lang="es-E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(21/22). Esto podría afectar la generalización de los resultados a largo plazo y no reflejar completamente las tendencias a lo largo de múltiples temporadas. Además, el dataset utilizado no proviene de fuentes oficiales como la FIFA, lo que podría introducir sesgos o errores en los datos debido a su origen no verificado.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PREGUNTAS DE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INTERÉS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583900" y="287523"/>
            <a:ext cx="8103900" cy="623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primarias</a:t>
            </a: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E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¿La edad influye significativamente en el rendimiento de un jugador de fútbol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E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relacionan la edad, el valor actual y el valor máximo de un jugador en el mercado?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E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es la contribución relativa de asistencias y goles en la efectividad global de un jugador en su posición, y edad?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secundarias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ayudaran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contestar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las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¿Existen correlaciones entre multiples variables?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¿Como varian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goles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asistencias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posicion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campo?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1467059" y="1433258"/>
            <a:ext cx="561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Cantidad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jugadores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Rango de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Edad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8491249" y="2229357"/>
            <a:ext cx="34689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Cantidad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Registros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10754.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372850" y="194100"/>
            <a:ext cx="56175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latin typeface="DM Sans"/>
                <a:ea typeface="DM Sans"/>
                <a:cs typeface="DM Sans"/>
                <a:sym typeface="DM Sans"/>
              </a:rPr>
              <a:t>RESUMEN</a:t>
            </a:r>
            <a:r>
              <a:rPr lang="en-US" sz="280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b="1" dirty="0">
                <a:latin typeface="DM Sans"/>
                <a:ea typeface="DM Sans"/>
                <a:cs typeface="DM Sans"/>
                <a:sym typeface="DM Sans"/>
              </a:rPr>
              <a:t>METADATA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71474" y="6362412"/>
            <a:ext cx="10739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Información de jugadores de fútbol (2020/21 y 2021/22). </a:t>
            </a:r>
            <a:r>
              <a:rPr lang="es-E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lang="es-E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endParaRPr lang="en-US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C61B89-46D3-2AF1-0535-3B995F2A5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74" y="2071688"/>
            <a:ext cx="8019775" cy="4192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DD5F1E-EE41-0068-5A4D-12F2E582E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193" y="0"/>
            <a:ext cx="945485" cy="1077600"/>
          </a:xfrm>
          <a:prstGeom prst="rect">
            <a:avLst/>
          </a:prstGeom>
        </p:spPr>
      </p:pic>
      <p:sp>
        <p:nvSpPr>
          <p:cNvPr id="10" name="Google Shape;178;p29">
            <a:extLst>
              <a:ext uri="{FF2B5EF4-FFF2-40B4-BE49-F238E27FC236}">
                <a16:creationId xmlns:a16="http://schemas.microsoft.com/office/drawing/2014/main" id="{824362B6-0846-FC17-0695-16C2E50C7ED9}"/>
              </a:ext>
            </a:extLst>
          </p:cNvPr>
          <p:cNvSpPr txBox="1"/>
          <p:nvPr/>
        </p:nvSpPr>
        <p:spPr>
          <a:xfrm>
            <a:off x="8625485" y="1176762"/>
            <a:ext cx="346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Fuente: Kaagle.com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DF1933B-C480-F1A9-A8D7-2BDF4A261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986" y="3452182"/>
            <a:ext cx="2686425" cy="169568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29592" y="2505670"/>
            <a:ext cx="108579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dirty="0"/>
              <a:t>ANÁLISIS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dirty="0"/>
              <a:t>EXPLORATORIO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dirty="0"/>
              <a:t>DE DATOS (EDA).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80873" y="506701"/>
            <a:ext cx="5171397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¿Que </a:t>
            </a:r>
            <a:r>
              <a:rPr lang="en-US" sz="2800" dirty="0" err="1"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 es mas “</a:t>
            </a:r>
            <a:r>
              <a:rPr lang="en-US" sz="2800" b="1" dirty="0">
                <a:latin typeface="Helvetica Neue"/>
                <a:ea typeface="Helvetica Neue"/>
                <a:cs typeface="Helvetica Neue"/>
                <a:sym typeface="Helvetica Neue"/>
              </a:rPr>
              <a:t>popular”? </a:t>
            </a:r>
            <a:endParaRPr sz="100" b="1" i="0" u="none" strike="noStrike" cap="none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71475" y="1215476"/>
            <a:ext cx="3658800" cy="5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7067149" y="293594"/>
            <a:ext cx="346890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chemeClr val="dk1"/>
                </a:solidFill>
              </a:rPr>
              <a:t>Rangos</a:t>
            </a:r>
            <a:r>
              <a:rPr lang="en-US" sz="1500" b="1" dirty="0">
                <a:solidFill>
                  <a:schemeClr val="dk1"/>
                </a:solidFill>
              </a:rPr>
              <a:t> de </a:t>
            </a:r>
            <a:r>
              <a:rPr lang="en-US" sz="1500" b="1" dirty="0" err="1">
                <a:solidFill>
                  <a:schemeClr val="dk1"/>
                </a:solidFill>
              </a:rPr>
              <a:t>edades</a:t>
            </a:r>
            <a:r>
              <a:rPr lang="en-US" sz="1500" b="1" dirty="0">
                <a:solidFill>
                  <a:schemeClr val="dk1"/>
                </a:solidFill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</a:rPr>
              <a:t> Valor Actual y </a:t>
            </a:r>
            <a:r>
              <a:rPr lang="en-US" sz="1500" b="1" dirty="0" err="1">
                <a:solidFill>
                  <a:schemeClr val="dk1"/>
                </a:solidFill>
              </a:rPr>
              <a:t>Goles</a:t>
            </a:r>
            <a:r>
              <a:rPr lang="en-US" sz="1500" b="1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BC55D0-4983-AA64-6A4B-FDAFD51C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21" y="1192465"/>
            <a:ext cx="5420481" cy="30575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699124-0125-5A8C-2895-04ABC036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20" y="3819324"/>
            <a:ext cx="5420481" cy="2699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D39411-0EF8-CACB-CC1D-6ACE7D01A81E}"/>
              </a:ext>
            </a:extLst>
          </p:cNvPr>
          <p:cNvSpPr txBox="1"/>
          <p:nvPr/>
        </p:nvSpPr>
        <p:spPr>
          <a:xfrm>
            <a:off x="231789" y="1915291"/>
            <a:ext cx="54204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Los dos gráficos a nuestra derecha muestran los valores actuales de los pases y la cantidad de goles, divididos por rangos de edad.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En el primer gráfico, podemos ver los valores de los pases actuales. Los rangos de edad de 20 a 25 años y de 25 a 30 años destacan con los valores más altos de pases.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En el gráfico de abajo, que muestra el promedio de goles por partido, se nota claramente que los jugadores menores de 25 años son los que más goles han hecho.</a:t>
            </a:r>
          </a:p>
          <a:p>
            <a:pPr algn="just"/>
            <a:endParaRPr lang="es-AR" dirty="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02050" y="735301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/>
              <a:t>FRECUENCIA    DE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/>
              <a:t>EDADES</a:t>
            </a:r>
            <a:endParaRPr dirty="0"/>
          </a:p>
        </p:txBody>
      </p:sp>
      <p:sp>
        <p:nvSpPr>
          <p:cNvPr id="218" name="Google Shape;218;p32"/>
          <p:cNvSpPr/>
          <p:nvPr/>
        </p:nvSpPr>
        <p:spPr>
          <a:xfrm>
            <a:off x="3402250" y="440724"/>
            <a:ext cx="8387700" cy="21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¿Como estan </a:t>
            </a:r>
            <a:r>
              <a:rPr lang="en-US" sz="18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compuestos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equipos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futbol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respecto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18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edades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composición de jugadores de fútbol muestra que la mayoría de los jugadores se encuentran en el rango de edad de 20 a 25 años. Este grupo etario representa la mayor proporción de jugadores activos, indicando que es una etapa clave en sus carreras deportivas. A partir de los 25 años, se observa una tendencia descendente en el número de jugadores, sugiriendo una disminución gradual en la participación conforme aumenta la edad.</a:t>
            </a:r>
            <a:endParaRPr lang="en-US"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6096000" y="2696977"/>
            <a:ext cx="3468900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1" dirty="0">
                <a:solidFill>
                  <a:schemeClr val="dk1"/>
                </a:solidFill>
              </a:rPr>
              <a:t>Composicion de Jugadores, respecto  a edades.</a:t>
            </a:r>
            <a:endParaRPr sz="15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7DDCB4-9E94-3610-E28F-6F85B274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1" y="3345130"/>
            <a:ext cx="7277101" cy="32770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F6A144-0D91-DB84-4938-0C209F700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08" y="3345130"/>
            <a:ext cx="3348296" cy="299126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0" y="1902612"/>
            <a:ext cx="27180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dirty="0"/>
              <a:t>RELACION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dirty="0"/>
              <a:t>ENTRE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dirty="0"/>
              <a:t>VARIABLES</a:t>
            </a:r>
            <a:endParaRPr dirty="0"/>
          </a:p>
        </p:txBody>
      </p:sp>
      <p:sp>
        <p:nvSpPr>
          <p:cNvPr id="234" name="Google Shape;234;p33"/>
          <p:cNvSpPr/>
          <p:nvPr/>
        </p:nvSpPr>
        <p:spPr>
          <a:xfrm>
            <a:off x="3326050" y="288324"/>
            <a:ext cx="8518200" cy="236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Existe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relacion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entre las variables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elegidas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DM Sans"/>
                <a:ea typeface="DM Sans"/>
                <a:cs typeface="DM Sans"/>
                <a:sym typeface="DM Sans"/>
              </a:rPr>
              <a:t>Podemos inferir una relación entre variables al analizar el valor máximo y el valor actual de los jugadores. El valor máximo representa el precio más alto alcanzado por un jugador en algún momento, que puede o no coincidir con su valor actual. La alta correlación de 0,83 entre estos valores sugiere una relación fuerte, indicando que los jugadores tienden a mantener un alto valor una vez que lo alcanzan.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DM Sans"/>
                <a:ea typeface="DM Sans"/>
                <a:cs typeface="DM Sans"/>
                <a:sym typeface="DM Sans"/>
              </a:rPr>
              <a:t>Además, hemos observado otra relación, aunque no tan fuerte, entre el valor actual de un jugador y su número de apariciones. Esta asociación nos indica que a medida que aumenta el valor actual del jugador, tiende a tener más apariciones en partidos.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5650675" y="2705741"/>
            <a:ext cx="3468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</a:rPr>
              <a:t>Mapa de Calor entre Variables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DDF5A-7A8C-F9E5-1C25-2180287D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50" y="2986088"/>
            <a:ext cx="8180151" cy="34835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1039</Words>
  <Application>Microsoft Office PowerPoint</Application>
  <PresentationFormat>Panorámica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DM Sans</vt:lpstr>
      <vt:lpstr>Anton</vt:lpstr>
      <vt:lpstr>Helvetica Neue Light</vt:lpstr>
      <vt:lpstr>Helvetica Neue</vt:lpstr>
      <vt:lpstr>-apple-system</vt:lpstr>
      <vt:lpstr>1_Office Theme</vt:lpstr>
      <vt:lpstr>3_Office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Pablo ALESSANDRINI</cp:lastModifiedBy>
  <cp:revision>4</cp:revision>
  <dcterms:modified xsi:type="dcterms:W3CDTF">2024-06-02T23:56:24Z</dcterms:modified>
</cp:coreProperties>
</file>