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edium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0b0dcab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0b0dcab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Holly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0b0dcab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70b0dcab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70b0dcab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70b0dcab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Ellek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70b0dcab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70b0dcab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742e6f94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742e6f94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Ellek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742e6f9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742e6f9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-qeTAucXCJwvifT3FHK1isJNsLc1iFC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318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Ellek Linton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Daron Assadourian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Holly Cheek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Tianchu Hang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Alessandro Buy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Alan Zhang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of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78250" y="5683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66666"/>
                </a:solidFill>
              </a:rPr>
              <a:t>Problem</a:t>
            </a:r>
            <a:r>
              <a:rPr lang="en">
                <a:solidFill>
                  <a:srgbClr val="666666"/>
                </a:solidFill>
              </a:rPr>
              <a:t>: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Users don’t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have access to their Spotify data and may not necessarily  understand their music; current recommendation engine based on Collaborative Filtering could be repetitive and preventing users from discovering new types of music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66666"/>
                </a:solidFill>
              </a:rPr>
              <a:t>Solution</a:t>
            </a:r>
            <a:r>
              <a:rPr lang="en">
                <a:solidFill>
                  <a:srgbClr val="666666"/>
                </a:solidFill>
              </a:rPr>
              <a:t>: Revised music recommendation system that utilized quantitative song features and nearest-neighbor searching; provided a prototype for an interactive interface for users to visualize their data and discover personalization insights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66666"/>
                </a:solidFill>
              </a:rPr>
              <a:t>Outcomes</a:t>
            </a:r>
            <a:r>
              <a:rPr lang="en">
                <a:solidFill>
                  <a:srgbClr val="666666"/>
                </a:solidFill>
              </a:rPr>
              <a:t>: 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>
                <a:solidFill>
                  <a:srgbClr val="666666"/>
                </a:solidFill>
              </a:rPr>
              <a:t>Users can discover truly new music that they’ve never heard before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>
                <a:solidFill>
                  <a:srgbClr val="666666"/>
                </a:solidFill>
              </a:rPr>
              <a:t>Music recommendations are more personalized and more precise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>
                <a:solidFill>
                  <a:srgbClr val="666666"/>
                </a:solidFill>
              </a:rPr>
              <a:t>Less repetition in musical recommendations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>
                <a:solidFill>
                  <a:srgbClr val="666666"/>
                </a:solidFill>
              </a:rPr>
              <a:t>Lesser-known artists can be discovered more easily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>
                <a:solidFill>
                  <a:srgbClr val="666666"/>
                </a:solidFill>
              </a:rPr>
              <a:t>Users can help improve the recommendation system with more insights on their music preference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3044844" y="1541067"/>
            <a:ext cx="2166479" cy="3271988"/>
            <a:chOff x="3071457" y="2013875"/>
            <a:chExt cx="1944600" cy="1569600"/>
          </a:xfrm>
        </p:grpSpPr>
        <p:sp>
          <p:nvSpPr>
            <p:cNvPr id="143" name="Google Shape;143;p14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3317940" y="2066597"/>
              <a:ext cx="14178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Solution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3324536" y="2251996"/>
              <a:ext cx="1451700" cy="12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</a:t>
              </a: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rovided a prototype for </a:t>
              </a:r>
              <a:r>
                <a:rPr b="1"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an interactive interface </a:t>
              </a: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for users to visualize their data and discover personalization insight; </a:t>
              </a:r>
              <a:endPara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Revised music recommendation system </a:t>
              </a: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that utilized quantitative song features and nearest-neighbor searching;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4"/>
          <p:cNvGrpSpPr/>
          <p:nvPr/>
        </p:nvGrpSpPr>
        <p:grpSpPr>
          <a:xfrm>
            <a:off x="881025" y="1541067"/>
            <a:ext cx="2166479" cy="3271988"/>
            <a:chOff x="1126863" y="2013875"/>
            <a:chExt cx="1944600" cy="1569600"/>
          </a:xfrm>
        </p:grpSpPr>
        <p:sp>
          <p:nvSpPr>
            <p:cNvPr id="147" name="Google Shape;147;p14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8" name="Google Shape;148;p14"/>
            <p:cNvSpPr txBox="1"/>
            <p:nvPr/>
          </p:nvSpPr>
          <p:spPr>
            <a:xfrm>
              <a:off x="1351632" y="2064880"/>
              <a:ext cx="1388400" cy="18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1309172" y="2271219"/>
              <a:ext cx="1473300" cy="12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Users don’t have </a:t>
              </a:r>
              <a:r>
                <a:rPr b="1"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access to their Spotify data </a:t>
              </a: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and may not necessarily  understand their music; </a:t>
              </a:r>
              <a:endPara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Current </a:t>
              </a:r>
              <a:r>
                <a:rPr b="1"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recommendation engine</a:t>
              </a:r>
              <a:r>
                <a:rPr lang="en" sz="1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based on Collaborative Filtering could be repetitive and preventing users from discovering new types of music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14"/>
          <p:cNvGrpSpPr/>
          <p:nvPr/>
        </p:nvGrpSpPr>
        <p:grpSpPr>
          <a:xfrm>
            <a:off x="5208537" y="1541067"/>
            <a:ext cx="3343637" cy="3271988"/>
            <a:chOff x="5015938" y="2013875"/>
            <a:chExt cx="3001200" cy="1569600"/>
          </a:xfrm>
        </p:grpSpPr>
        <p:sp>
          <p:nvSpPr>
            <p:cNvPr id="151" name="Google Shape;151;p14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5298707" y="2044244"/>
              <a:ext cx="21699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Outcomes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5261618" y="2229640"/>
              <a:ext cx="2489100" cy="12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5275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50"/>
                <a:buFont typeface="Lato"/>
                <a:buChar char="-"/>
              </a:pPr>
              <a:r>
                <a:rPr lang="en" sz="105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Users can </a:t>
              </a:r>
              <a:r>
                <a:rPr b="1" lang="en" sz="105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discover truly new music </a:t>
              </a:r>
              <a:r>
                <a:rPr lang="en" sz="105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that they’ve never heard before</a:t>
              </a:r>
              <a:endParaRPr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5275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50"/>
                <a:buFont typeface="Lato"/>
                <a:buChar char="-"/>
              </a:pPr>
              <a:r>
                <a:rPr lang="en" sz="105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Music recommendations are </a:t>
              </a:r>
              <a:r>
                <a:rPr b="1" lang="en" sz="105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more personalized and more precise</a:t>
              </a:r>
              <a:endParaRPr b="1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5275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50"/>
                <a:buFont typeface="Lato"/>
                <a:buChar char="-"/>
              </a:pPr>
              <a:r>
                <a:rPr b="1" lang="en" sz="105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Less repetition</a:t>
              </a:r>
              <a:r>
                <a:rPr lang="en" sz="105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in musical recommendations</a:t>
              </a:r>
              <a:endParaRPr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5275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50"/>
                <a:buFont typeface="Lato"/>
                <a:buChar char="-"/>
              </a:pPr>
              <a:r>
                <a:rPr b="1" lang="en" sz="105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Lesser-known artists</a:t>
              </a:r>
              <a:r>
                <a:rPr lang="en" sz="105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can be discovered more easily</a:t>
              </a:r>
              <a:endParaRPr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5275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50"/>
                <a:buFont typeface="Lato"/>
                <a:buChar char="-"/>
              </a:pPr>
              <a:r>
                <a:rPr lang="en" sz="105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Users can help </a:t>
              </a:r>
              <a:r>
                <a:rPr b="1" lang="en" sz="105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improve the recommendation system</a:t>
              </a:r>
              <a:r>
                <a:rPr lang="en" sz="105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with more insights on their music preference</a:t>
              </a:r>
              <a:endParaRPr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5101946" y="3047869"/>
            <a:ext cx="282899" cy="288036"/>
            <a:chOff x="4858109" y="2631368"/>
            <a:chExt cx="316442" cy="315000"/>
          </a:xfrm>
        </p:grpSpPr>
        <p:sp>
          <p:nvSpPr>
            <p:cNvPr id="155" name="Google Shape;155;p14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100"/>
              </a:br>
              <a:endParaRPr sz="1100"/>
            </a:p>
          </p:txBody>
        </p:sp>
      </p:grpSp>
      <p:grpSp>
        <p:nvGrpSpPr>
          <p:cNvPr id="157" name="Google Shape;157;p14"/>
          <p:cNvGrpSpPr/>
          <p:nvPr/>
        </p:nvGrpSpPr>
        <p:grpSpPr>
          <a:xfrm>
            <a:off x="2899496" y="3047869"/>
            <a:ext cx="282899" cy="288036"/>
            <a:chOff x="4858109" y="2631368"/>
            <a:chExt cx="316442" cy="315000"/>
          </a:xfrm>
        </p:grpSpPr>
        <p:sp>
          <p:nvSpPr>
            <p:cNvPr id="158" name="Google Shape;158;p14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100"/>
              </a:br>
              <a:endParaRPr sz="1100"/>
            </a:p>
          </p:txBody>
        </p:sp>
      </p:grp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856050" y="4611475"/>
            <a:ext cx="79218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(We abstracted away many of the implementational details into Python classes to maintain a cleaner user interface)</a:t>
            </a:r>
            <a:endParaRPr i="1"/>
          </a:p>
        </p:txBody>
      </p:sp>
      <p:grpSp>
        <p:nvGrpSpPr>
          <p:cNvPr id="167" name="Google Shape;167;p15"/>
          <p:cNvGrpSpPr/>
          <p:nvPr/>
        </p:nvGrpSpPr>
        <p:grpSpPr>
          <a:xfrm>
            <a:off x="773788" y="1386855"/>
            <a:ext cx="7782970" cy="667603"/>
            <a:chOff x="630730" y="880975"/>
            <a:chExt cx="7782970" cy="731700"/>
          </a:xfrm>
        </p:grpSpPr>
        <p:sp>
          <p:nvSpPr>
            <p:cNvPr id="168" name="Google Shape;168;p15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8563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Compile</a:t>
              </a:r>
              <a:r>
                <a:rPr lang="en" sz="2700">
                  <a:solidFill>
                    <a:srgbClr val="08563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2700">
                <a:solidFill>
                  <a:srgbClr val="08563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789775" y="880975"/>
              <a:ext cx="5623800" cy="7317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2914400" y="965250"/>
              <a:ext cx="54993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Compile huge database of Spotify songs with quantitative song “features”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(features like acousticness, danceability, energy, etc...)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5"/>
          <p:cNvGrpSpPr/>
          <p:nvPr/>
        </p:nvGrpSpPr>
        <p:grpSpPr>
          <a:xfrm>
            <a:off x="587237" y="2193747"/>
            <a:ext cx="7205908" cy="667603"/>
            <a:chOff x="444180" y="1765338"/>
            <a:chExt cx="7205908" cy="731700"/>
          </a:xfrm>
        </p:grpSpPr>
        <p:sp>
          <p:nvSpPr>
            <p:cNvPr id="172" name="Google Shape;172;p15"/>
            <p:cNvSpPr txBox="1"/>
            <p:nvPr/>
          </p:nvSpPr>
          <p:spPr>
            <a:xfrm>
              <a:off x="444180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B714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Build</a:t>
              </a:r>
              <a:endParaRPr sz="2500">
                <a:solidFill>
                  <a:srgbClr val="0B714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 txBox="1"/>
            <p:nvPr/>
          </p:nvSpPr>
          <p:spPr>
            <a:xfrm>
              <a:off x="2914374" y="1971900"/>
              <a:ext cx="46665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Build a searchable tree based on quantitative song features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(we used SKLearn.BallTree)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15"/>
          <p:cNvGrpSpPr/>
          <p:nvPr/>
        </p:nvGrpSpPr>
        <p:grpSpPr>
          <a:xfrm>
            <a:off x="1191310" y="2997663"/>
            <a:ext cx="6239135" cy="667603"/>
            <a:chOff x="1048253" y="2646438"/>
            <a:chExt cx="6239135" cy="731700"/>
          </a:xfrm>
        </p:grpSpPr>
        <p:sp>
          <p:nvSpPr>
            <p:cNvPr id="176" name="Google Shape;176;p15"/>
            <p:cNvSpPr txBox="1"/>
            <p:nvPr/>
          </p:nvSpPr>
          <p:spPr>
            <a:xfrm>
              <a:off x="1048253" y="2696625"/>
              <a:ext cx="1666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B774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Integrate</a:t>
              </a:r>
              <a:endParaRPr sz="2500">
                <a:solidFill>
                  <a:srgbClr val="0B77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2914388" y="2852992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Integrate Spotify API for real-time user-inputted starting track search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15"/>
          <p:cNvGrpSpPr/>
          <p:nvPr/>
        </p:nvGrpSpPr>
        <p:grpSpPr>
          <a:xfrm>
            <a:off x="1327494" y="3804566"/>
            <a:ext cx="5741451" cy="667603"/>
            <a:chOff x="1184436" y="3530813"/>
            <a:chExt cx="5741451" cy="731700"/>
          </a:xfrm>
        </p:grpSpPr>
        <p:sp>
          <p:nvSpPr>
            <p:cNvPr id="180" name="Google Shape;180;p15"/>
            <p:cNvSpPr txBox="1"/>
            <p:nvPr/>
          </p:nvSpPr>
          <p:spPr>
            <a:xfrm>
              <a:off x="1184436" y="3581001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C8148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Perform</a:t>
              </a:r>
              <a:endParaRPr sz="2500">
                <a:solidFill>
                  <a:srgbClr val="0C8148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2914388" y="3737366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Perform k-nearest-neighbor search on the </a:t>
              </a:r>
              <a:r>
                <a:rPr i="1" lang="en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BallTree</a:t>
              </a:r>
              <a:r>
                <a:rPr lang="en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to find similar songs to the input song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" name="Google Shape;1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1074175" y="1634563"/>
            <a:ext cx="193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Colab Notebook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16"/>
          <p:cNvSpPr txBox="1"/>
          <p:nvPr>
            <p:ph type="title"/>
          </p:nvPr>
        </p:nvSpPr>
        <p:spPr>
          <a:xfrm>
            <a:off x="1276825" y="383425"/>
            <a:ext cx="1287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190" name="Google Shape;1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0" y="2220720"/>
            <a:ext cx="2214600" cy="1732375"/>
            <a:chOff x="0" y="1189989"/>
            <a:chExt cx="2214600" cy="3217636"/>
          </a:xfrm>
        </p:grpSpPr>
        <p:sp>
          <p:nvSpPr>
            <p:cNvPr id="192" name="Google Shape;192;p16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L</a:t>
              </a:r>
              <a:r>
                <a:rPr lang="en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ogin/Authenticate Google Drive/Spotify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1838325" y="2220604"/>
            <a:ext cx="2064000" cy="1732490"/>
            <a:chOff x="1838325" y="1189775"/>
            <a:chExt cx="2064000" cy="3217850"/>
          </a:xfrm>
        </p:grpSpPr>
        <p:sp>
          <p:nvSpPr>
            <p:cNvPr id="195" name="Google Shape;195;p16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6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Load/preprocess our locally created Spotify database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Google Shape;197;p16"/>
          <p:cNvGrpSpPr/>
          <p:nvPr/>
        </p:nvGrpSpPr>
        <p:grpSpPr>
          <a:xfrm>
            <a:off x="3516750" y="2220604"/>
            <a:ext cx="2064000" cy="1732490"/>
            <a:chOff x="3516750" y="1189775"/>
            <a:chExt cx="2064000" cy="3217850"/>
          </a:xfrm>
        </p:grpSpPr>
        <p:sp>
          <p:nvSpPr>
            <p:cNvPr id="198" name="Google Shape;198;p16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16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Enter track name to find similar tracks for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6"/>
          <p:cNvGrpSpPr/>
          <p:nvPr/>
        </p:nvGrpSpPr>
        <p:grpSpPr>
          <a:xfrm>
            <a:off x="6874025" y="2220604"/>
            <a:ext cx="2064000" cy="1732490"/>
            <a:chOff x="6874025" y="1189775"/>
            <a:chExt cx="2064000" cy="3217850"/>
          </a:xfrm>
        </p:grpSpPr>
        <p:sp>
          <p:nvSpPr>
            <p:cNvPr id="201" name="Google Shape;201;p16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6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Enjoy similar songs found!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p16"/>
          <p:cNvGrpSpPr/>
          <p:nvPr/>
        </p:nvGrpSpPr>
        <p:grpSpPr>
          <a:xfrm>
            <a:off x="5195350" y="2220604"/>
            <a:ext cx="2064000" cy="1732490"/>
            <a:chOff x="5195350" y="1189775"/>
            <a:chExt cx="2064000" cy="3217850"/>
          </a:xfrm>
        </p:grpSpPr>
        <p:sp>
          <p:nvSpPr>
            <p:cNvPr id="204" name="Google Shape;204;p16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6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Adjust hyperparameters of track search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2436640" y="1905637"/>
            <a:ext cx="2135353" cy="2734938"/>
            <a:chOff x="2744109" y="1597469"/>
            <a:chExt cx="1827900" cy="2399700"/>
          </a:xfrm>
        </p:grpSpPr>
        <p:sp>
          <p:nvSpPr>
            <p:cNvPr id="212" name="Google Shape;212;p17"/>
            <p:cNvSpPr/>
            <p:nvPr/>
          </p:nvSpPr>
          <p:spPr>
            <a:xfrm rot="5400000">
              <a:off x="2458209" y="1883369"/>
              <a:ext cx="2399700" cy="1827900"/>
            </a:xfrm>
            <a:prstGeom prst="rightArrowCallout">
              <a:avLst>
                <a:gd fmla="val 0" name="adj1"/>
                <a:gd fmla="val 50000" name="adj2"/>
                <a:gd fmla="val 0" name="adj3"/>
                <a:gd fmla="val 82359" name="adj4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213" name="Google Shape;213;p17"/>
            <p:cNvSpPr/>
            <p:nvPr/>
          </p:nvSpPr>
          <p:spPr>
            <a:xfrm flipH="1" rot="10800000">
              <a:off x="283404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214" name="Google Shape;214;p17"/>
            <p:cNvSpPr txBox="1"/>
            <p:nvPr/>
          </p:nvSpPr>
          <p:spPr>
            <a:xfrm>
              <a:off x="2834042" y="1687921"/>
              <a:ext cx="1598700" cy="16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We realized Spotify already offered this through their API, so we instead focused our efforts on data exploration and improving music recommendation through utilizing the Spotify-computed song features</a:t>
              </a:r>
              <a:endParaRPr sz="600">
                <a:solidFill>
                  <a:srgbClr val="FFFFFF"/>
                </a:solidFill>
              </a:endParaRPr>
            </a:p>
          </p:txBody>
        </p:sp>
      </p:grpSp>
      <p:grpSp>
        <p:nvGrpSpPr>
          <p:cNvPr id="215" name="Google Shape;215;p17"/>
          <p:cNvGrpSpPr/>
          <p:nvPr/>
        </p:nvGrpSpPr>
        <p:grpSpPr>
          <a:xfrm>
            <a:off x="6707531" y="1928801"/>
            <a:ext cx="2135353" cy="2734938"/>
            <a:chOff x="6400059" y="1597469"/>
            <a:chExt cx="1827900" cy="2399700"/>
          </a:xfrm>
        </p:grpSpPr>
        <p:sp>
          <p:nvSpPr>
            <p:cNvPr id="216" name="Google Shape;216;p17"/>
            <p:cNvSpPr/>
            <p:nvPr/>
          </p:nvSpPr>
          <p:spPr>
            <a:xfrm rot="5400000">
              <a:off x="6114159" y="1883369"/>
              <a:ext cx="2399700" cy="1827900"/>
            </a:xfrm>
            <a:prstGeom prst="rightArrowCallout">
              <a:avLst>
                <a:gd fmla="val 0" name="adj1"/>
                <a:gd fmla="val 50000" name="adj2"/>
                <a:gd fmla="val 0" name="adj3"/>
                <a:gd fmla="val 82015" name="adj4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217" name="Google Shape;217;p17"/>
            <p:cNvSpPr/>
            <p:nvPr/>
          </p:nvSpPr>
          <p:spPr>
            <a:xfrm flipH="1" rot="10800000">
              <a:off x="648999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6622405" y="1687420"/>
              <a:ext cx="1383000" cy="15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Our solution is more user-focused and is something that end users of Spotify can directly interact with! This solution is much more accessible than building a machine learning model to quantify songs</a:t>
              </a:r>
              <a:endParaRPr sz="600">
                <a:solidFill>
                  <a:srgbClr val="FFFFFF"/>
                </a:solidFill>
              </a:endParaRPr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301112" y="1673145"/>
            <a:ext cx="2135353" cy="2476454"/>
            <a:chOff x="916050" y="1373149"/>
            <a:chExt cx="1827900" cy="2172900"/>
          </a:xfrm>
        </p:grpSpPr>
        <p:sp>
          <p:nvSpPr>
            <p:cNvPr id="220" name="Google Shape;220;p17"/>
            <p:cNvSpPr/>
            <p:nvPr/>
          </p:nvSpPr>
          <p:spPr>
            <a:xfrm rot="-5400000">
              <a:off x="743550" y="1545649"/>
              <a:ext cx="2172900" cy="1827900"/>
            </a:xfrm>
            <a:prstGeom prst="rightArrowCallout">
              <a:avLst>
                <a:gd fmla="val 0" name="adj1"/>
                <a:gd fmla="val 0" name="adj2"/>
                <a:gd fmla="val 0" name="adj3"/>
                <a:gd fmla="val 90593" name="adj4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221" name="Google Shape;221;p17"/>
            <p:cNvSpPr/>
            <p:nvPr/>
          </p:nvSpPr>
          <p:spPr>
            <a:xfrm flipH="1">
              <a:off x="100462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1138475" y="1739459"/>
              <a:ext cx="1383000" cy="15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At first, we wanted to build a machine learning model to quantify song features (like happiness, energy, etc)</a:t>
              </a:r>
              <a:endParaRPr sz="600">
                <a:solidFill>
                  <a:srgbClr val="FFFFFF"/>
                </a:solidFill>
              </a:endParaRPr>
            </a:p>
          </p:txBody>
        </p:sp>
      </p:grpSp>
      <p:grpSp>
        <p:nvGrpSpPr>
          <p:cNvPr id="223" name="Google Shape;223;p17"/>
          <p:cNvGrpSpPr/>
          <p:nvPr/>
        </p:nvGrpSpPr>
        <p:grpSpPr>
          <a:xfrm>
            <a:off x="4572170" y="1673145"/>
            <a:ext cx="2135353" cy="2476454"/>
            <a:chOff x="916050" y="1373149"/>
            <a:chExt cx="1827900" cy="2172900"/>
          </a:xfrm>
        </p:grpSpPr>
        <p:sp>
          <p:nvSpPr>
            <p:cNvPr id="224" name="Google Shape;224;p17"/>
            <p:cNvSpPr/>
            <p:nvPr/>
          </p:nvSpPr>
          <p:spPr>
            <a:xfrm rot="-5400000">
              <a:off x="743550" y="1545649"/>
              <a:ext cx="2172900" cy="1827900"/>
            </a:xfrm>
            <a:prstGeom prst="rightArrowCallout">
              <a:avLst>
                <a:gd fmla="val 0" name="adj1"/>
                <a:gd fmla="val 0" name="adj2"/>
                <a:gd fmla="val 11981" name="adj3"/>
                <a:gd fmla="val 90593" name="adj4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225" name="Google Shape;225;p17"/>
            <p:cNvSpPr/>
            <p:nvPr/>
          </p:nvSpPr>
          <p:spPr>
            <a:xfrm flipH="1">
              <a:off x="100462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1097829" y="1738316"/>
              <a:ext cx="1515600" cy="15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Ultimately, we created an alternative music recommendation service that fixes many of the problems in current data understanding and collaborative-filtering based recommendation systems</a:t>
              </a:r>
              <a:endParaRPr sz="600">
                <a:solidFill>
                  <a:srgbClr val="FFFFFF"/>
                </a:solidFill>
              </a:endParaRPr>
            </a:p>
          </p:txBody>
        </p:sp>
      </p:grp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2907475" y="1546900"/>
            <a:ext cx="4858200" cy="24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Stronger integration with Spotify API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Pull user’s “liked” tracks dynamically after authenticating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Upload new playlist to Spotify after finding similar tracks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Integrate with Apple Music/other platforms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neural networks to discover new song “features”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Audio File → Quantitative Score</a:t>
            </a:r>
            <a:endParaRPr sz="1100"/>
          </a:p>
        </p:txBody>
      </p:sp>
      <p:sp>
        <p:nvSpPr>
          <p:cNvPr id="233" name="Google Shape;23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34" name="Google Shape;2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883" y="1588225"/>
            <a:ext cx="450466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743" y="2312188"/>
            <a:ext cx="1000733" cy="5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312" y="3202950"/>
            <a:ext cx="645600" cy="49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43" name="Google Shape;2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