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Helvetica Neue"/>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7.xml"/><Relationship Id="rId44" Type="http://schemas.openxmlformats.org/officeDocument/2006/relationships/font" Target="fonts/HelveticaNeue-boldItalic.fntdata"/><Relationship Id="rId21" Type="http://schemas.openxmlformats.org/officeDocument/2006/relationships/slide" Target="slides/slide16.xml"/><Relationship Id="rId43" Type="http://schemas.openxmlformats.org/officeDocument/2006/relationships/font" Target="fonts/HelveticaNeue-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4b8d55a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4b8d55a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ecf327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ecf327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ecf327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ecf327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ecf327a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ecf327a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e82897a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e82897a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e82897a7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e82897a7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e82897a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e82897a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e82897a7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e82897a7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e82897a7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e82897a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e82897a7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e82897a7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b7e556c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b7e556c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ea76d2a4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ea76d2a4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e82897a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e82897a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e82897a7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6e82897a7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e82897a7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e82897a7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6e82897a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6e82897a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e82897a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6e82897a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e82897a7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e82897a7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ecf327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ecf327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e82897a7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e82897a7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ecf327a7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6ecf327a7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e82897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e82897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6e82897a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6e82897a7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6ed411cf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6ed411cf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e82897a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e82897a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e82897a7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e82897a7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e82897a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e82897a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e82897a7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e82897a7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e82897a7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e82897a7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ea29a44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ea29a44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s://esploradati.istat.it/databrowser/#/it/dw/categories/IT1,Z0400PRI,1.0/PRI_CONBWCOL/IT1,169_746_DF_DCSP_FOI2B2015_1,1.0" TargetMode="External"/><Relationship Id="rId10" Type="http://schemas.openxmlformats.org/officeDocument/2006/relationships/hyperlink" Target="https://demo.istat.it/app/?l=it&amp;a=2019&amp;i=STR" TargetMode="External"/><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esploradati.istat.it/databrowser/#/it/dw/categories/IT1,POP,1.0/POP_BIRTHFERT/DCIS_FECONDITA1/IT1,25_326_DF_DCIS_FECONDITA1_8,1.0" TargetMode="External"/><Relationship Id="rId4" Type="http://schemas.openxmlformats.org/officeDocument/2006/relationships/hyperlink" Target="https://esploradati.istat.it/databrowser/#/it/dw/categories/IT1,POP,1.0/POP_BIRTHFERT/DCIS_NATI2/IT1,25_74_DF_DCIS_NATI2_1,1.0" TargetMode="External"/><Relationship Id="rId9" Type="http://schemas.openxmlformats.org/officeDocument/2006/relationships/hyperlink" Target="https://demo.istat.it/app/?l=it&amp;a=2024&amp;i=POS" TargetMode="External"/><Relationship Id="rId5" Type="http://schemas.openxmlformats.org/officeDocument/2006/relationships/hyperlink" Target="https://esploradati.istat.it/databrowser/#/it/dw/categories/IT1,POP,1.0/POP_BIRTHFERT/DCIS_NATI2/DCIS_NATI2_PARENTS_CHARACT/IT1,25_74_DF_DCIS_NATI2_7,1.0" TargetMode="External"/><Relationship Id="rId6" Type="http://schemas.openxmlformats.org/officeDocument/2006/relationships/hyperlink" Target="https://ec.europa.eu/eurostat/databrowser/view/tps00204/default/table?lang=en" TargetMode="External"/><Relationship Id="rId7" Type="http://schemas.openxmlformats.org/officeDocument/2006/relationships/hyperlink" Target="https://esploradati.istat.it/databrowser/#/it/dw/categories/IT1,POP,1.0/POP_POPULATION/DCIS_POPRES1/IT1,22_289_DF_DCIS_POPRES1_2,1.0" TargetMode="External"/><Relationship Id="rId8" Type="http://schemas.openxmlformats.org/officeDocument/2006/relationships/hyperlink" Target="https://demo.istat.it/app/?l=it&amp;a=2019&amp;i=P0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81075"/>
            <a:ext cx="8520600" cy="104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7800">
              <a:solidFill>
                <a:srgbClr val="FF00FF"/>
              </a:solidFill>
            </a:endParaRPr>
          </a:p>
          <a:p>
            <a:pPr indent="0" lvl="0" marL="0" rtl="0" algn="ctr">
              <a:spcBef>
                <a:spcPts val="0"/>
              </a:spcBef>
              <a:spcAft>
                <a:spcPts val="0"/>
              </a:spcAft>
              <a:buNone/>
            </a:pPr>
            <a:r>
              <a:rPr b="1" lang="en-GB">
                <a:solidFill>
                  <a:srgbClr val="000000"/>
                </a:solidFill>
                <a:latin typeface="Helvetica Neue"/>
                <a:ea typeface="Helvetica Neue"/>
                <a:cs typeface="Helvetica Neue"/>
                <a:sym typeface="Helvetica Neue"/>
              </a:rPr>
              <a:t>Denatalità in Italia</a:t>
            </a:r>
            <a:endParaRPr b="1">
              <a:solidFill>
                <a:srgbClr val="000000"/>
              </a:solidFill>
              <a:latin typeface="Helvetica Neue"/>
              <a:ea typeface="Helvetica Neue"/>
              <a:cs typeface="Helvetica Neue"/>
              <a:sym typeface="Helvetica Neue"/>
            </a:endParaRPr>
          </a:p>
        </p:txBody>
      </p:sp>
      <p:sp>
        <p:nvSpPr>
          <p:cNvPr id="55" name="Google Shape;55;p13"/>
          <p:cNvSpPr txBox="1"/>
          <p:nvPr>
            <p:ph idx="1" type="subTitle"/>
          </p:nvPr>
        </p:nvSpPr>
        <p:spPr>
          <a:xfrm>
            <a:off x="2832300" y="2129400"/>
            <a:ext cx="3479400" cy="884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GB" sz="1620">
                <a:solidFill>
                  <a:srgbClr val="000000"/>
                </a:solidFill>
                <a:latin typeface="Helvetica Neue"/>
                <a:ea typeface="Helvetica Neue"/>
                <a:cs typeface="Helvetica Neue"/>
                <a:sym typeface="Helvetica Neue"/>
              </a:rPr>
              <a:t>Il calo della natalità e ciò che comporta</a:t>
            </a:r>
            <a:br>
              <a:rPr lang="en-GB" sz="1620">
                <a:solidFill>
                  <a:srgbClr val="000000"/>
                </a:solidFill>
                <a:latin typeface="Helvetica Neue"/>
                <a:ea typeface="Helvetica Neue"/>
                <a:cs typeface="Helvetica Neue"/>
                <a:sym typeface="Helvetica Neue"/>
              </a:rPr>
            </a:br>
            <a:r>
              <a:rPr lang="en-GB" sz="1620">
                <a:solidFill>
                  <a:srgbClr val="000000"/>
                </a:solidFill>
                <a:latin typeface="Helvetica Neue"/>
                <a:ea typeface="Helvetica Neue"/>
                <a:cs typeface="Helvetica Neue"/>
                <a:sym typeface="Helvetica Neue"/>
              </a:rPr>
              <a:t>Fabrizio Rossi 20583A</a:t>
            </a:r>
            <a:br>
              <a:rPr lang="en-GB" sz="1620">
                <a:solidFill>
                  <a:srgbClr val="000000"/>
                </a:solidFill>
                <a:latin typeface="Helvetica Neue"/>
                <a:ea typeface="Helvetica Neue"/>
                <a:cs typeface="Helvetica Neue"/>
                <a:sym typeface="Helvetica Neue"/>
              </a:rPr>
            </a:br>
            <a:r>
              <a:rPr lang="en-GB" sz="1620">
                <a:solidFill>
                  <a:srgbClr val="000000"/>
                </a:solidFill>
                <a:latin typeface="Helvetica Neue"/>
                <a:ea typeface="Helvetica Neue"/>
                <a:cs typeface="Helvetica Neue"/>
                <a:sym typeface="Helvetica Neue"/>
              </a:rPr>
              <a:t>Alessandro Lamera 941550</a:t>
            </a:r>
            <a:endParaRPr sz="1620">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title="inflazione.jpg"/>
          <p:cNvPicPr preferRelativeResize="0"/>
          <p:nvPr/>
        </p:nvPicPr>
        <p:blipFill>
          <a:blip r:embed="rId3">
            <a:alphaModFix/>
          </a:blip>
          <a:stretch>
            <a:fillRect/>
          </a:stretch>
        </p:blipFill>
        <p:spPr>
          <a:xfrm>
            <a:off x="612000" y="411750"/>
            <a:ext cx="7920000" cy="432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title="FOI_abitazione_acqua_elettricita_gas_altri_combustibili.png"/>
          <p:cNvPicPr preferRelativeResize="0"/>
          <p:nvPr/>
        </p:nvPicPr>
        <p:blipFill>
          <a:blip r:embed="rId3">
            <a:alphaModFix/>
          </a:blip>
          <a:stretch>
            <a:fillRect/>
          </a:stretch>
        </p:blipFill>
        <p:spPr>
          <a:xfrm>
            <a:off x="612000" y="411750"/>
            <a:ext cx="7920000" cy="432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title="Grafico_Inflazione_Alimentare.png"/>
          <p:cNvPicPr preferRelativeResize="0"/>
          <p:nvPr/>
        </p:nvPicPr>
        <p:blipFill>
          <a:blip r:embed="rId3">
            <a:alphaModFix/>
          </a:blip>
          <a:stretch>
            <a:fillRect/>
          </a:stretch>
        </p:blipFill>
        <p:spPr>
          <a:xfrm>
            <a:off x="612000" y="411750"/>
            <a:ext cx="7920000" cy="432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title="Sanità.png"/>
          <p:cNvPicPr preferRelativeResize="0"/>
          <p:nvPr/>
        </p:nvPicPr>
        <p:blipFill>
          <a:blip r:embed="rId3">
            <a:alphaModFix/>
          </a:blip>
          <a:stretch>
            <a:fillRect/>
          </a:stretch>
        </p:blipFill>
        <p:spPr>
          <a:xfrm>
            <a:off x="612000" y="411750"/>
            <a:ext cx="7920000" cy="432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ctrTitle"/>
          </p:nvPr>
        </p:nvSpPr>
        <p:spPr>
          <a:xfrm>
            <a:off x="311700" y="73545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latin typeface="Helvetica Neue"/>
                <a:ea typeface="Helvetica Neue"/>
                <a:cs typeface="Helvetica Neue"/>
                <a:sym typeface="Helvetica Neue"/>
              </a:rPr>
              <a:t>Conseguenze più impattanti</a:t>
            </a:r>
            <a:endParaRPr b="1">
              <a:latin typeface="Helvetica Neue"/>
              <a:ea typeface="Helvetica Neue"/>
              <a:cs typeface="Helvetica Neue"/>
              <a:sym typeface="Helvetica Neue"/>
            </a:endParaRPr>
          </a:p>
        </p:txBody>
      </p:sp>
      <p:sp>
        <p:nvSpPr>
          <p:cNvPr id="130" name="Google Shape;130;p26"/>
          <p:cNvSpPr txBox="1"/>
          <p:nvPr>
            <p:ph idx="1" type="subTitle"/>
          </p:nvPr>
        </p:nvSpPr>
        <p:spPr>
          <a:xfrm>
            <a:off x="504900" y="2175450"/>
            <a:ext cx="81342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latin typeface="Helvetica Neue"/>
                <a:ea typeface="Helvetica Neue"/>
                <a:cs typeface="Helvetica Neue"/>
                <a:sym typeface="Helvetica Neue"/>
              </a:rPr>
              <a:t>Le conseguenze del calo delle nascite</a:t>
            </a:r>
            <a:r>
              <a:rPr lang="en-GB">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2071050" y="286225"/>
            <a:ext cx="5001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3355">
                <a:latin typeface="Helvetica Neue"/>
                <a:ea typeface="Helvetica Neue"/>
                <a:cs typeface="Helvetica Neue"/>
                <a:sym typeface="Helvetica Neue"/>
              </a:rPr>
              <a:t>Distribuzione della popolazione</a:t>
            </a:r>
            <a:r>
              <a:rPr b="1" lang="en-GB">
                <a:latin typeface="Helvetica Neue"/>
                <a:ea typeface="Helvetica Neue"/>
                <a:cs typeface="Helvetica Neue"/>
                <a:sym typeface="Helvetica Neue"/>
              </a:rPr>
              <a:t> </a:t>
            </a:r>
            <a:endParaRPr b="1">
              <a:latin typeface="Helvetica Neue"/>
              <a:ea typeface="Helvetica Neue"/>
              <a:cs typeface="Helvetica Neue"/>
              <a:sym typeface="Helvetica Neue"/>
            </a:endParaRPr>
          </a:p>
        </p:txBody>
      </p:sp>
      <p:sp>
        <p:nvSpPr>
          <p:cNvPr id="136" name="Google Shape;136;p27"/>
          <p:cNvSpPr txBox="1"/>
          <p:nvPr>
            <p:ph idx="1" type="body"/>
          </p:nvPr>
        </p:nvSpPr>
        <p:spPr>
          <a:xfrm>
            <a:off x="1485750" y="1648200"/>
            <a:ext cx="6172500" cy="1847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sz="2300">
                <a:solidFill>
                  <a:schemeClr val="dk1"/>
                </a:solidFill>
                <a:latin typeface="Helvetica Neue"/>
                <a:ea typeface="Helvetica Neue"/>
                <a:cs typeface="Helvetica Neue"/>
                <a:sym typeface="Helvetica Neue"/>
              </a:rPr>
              <a:t>Andiamo ora ad analizzare la distribuzione della popolazione negli ultimi 5 anni, come si può notare dal grafico successivo, oltre a denotare un calo generale della popolazione si nota un cospicuo aumento delle fasce 50+ e un rispettivo decremento della fascia under 50.</a:t>
            </a:r>
            <a:endParaRPr sz="230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8" title="Confronto_fra_la_distribuzione_dell_età_negli_anni.png"/>
          <p:cNvPicPr preferRelativeResize="0"/>
          <p:nvPr/>
        </p:nvPicPr>
        <p:blipFill>
          <a:blip r:embed="rId3">
            <a:alphaModFix/>
          </a:blip>
          <a:stretch>
            <a:fillRect/>
          </a:stretch>
        </p:blipFill>
        <p:spPr>
          <a:xfrm>
            <a:off x="356950" y="464225"/>
            <a:ext cx="8430100" cy="421505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182825" y="186775"/>
            <a:ext cx="2808000" cy="105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154">
                <a:latin typeface="Helvetica Neue"/>
                <a:ea typeface="Helvetica Neue"/>
                <a:cs typeface="Helvetica Neue"/>
                <a:sym typeface="Helvetica Neue"/>
              </a:rPr>
              <a:t>Distribuzione della popolazione per fasce d’età</a:t>
            </a:r>
            <a:endParaRPr sz="2460">
              <a:latin typeface="Helvetica Neue"/>
              <a:ea typeface="Helvetica Neue"/>
              <a:cs typeface="Helvetica Neue"/>
              <a:sym typeface="Helvetica Neue"/>
            </a:endParaRPr>
          </a:p>
        </p:txBody>
      </p:sp>
      <p:sp>
        <p:nvSpPr>
          <p:cNvPr id="147" name="Google Shape;147;p29"/>
          <p:cNvSpPr txBox="1"/>
          <p:nvPr>
            <p:ph idx="1" type="body"/>
          </p:nvPr>
        </p:nvSpPr>
        <p:spPr>
          <a:xfrm>
            <a:off x="182825" y="1300900"/>
            <a:ext cx="2808000" cy="323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660">
                <a:solidFill>
                  <a:schemeClr val="dk1"/>
                </a:solidFill>
                <a:latin typeface="Helvetica Neue"/>
                <a:ea typeface="Helvetica Neue"/>
                <a:cs typeface="Helvetica Neue"/>
                <a:sym typeface="Helvetica Neue"/>
              </a:rPr>
              <a:t>L</a:t>
            </a:r>
            <a:r>
              <a:rPr lang="en-GB" sz="1660">
                <a:solidFill>
                  <a:schemeClr val="dk1"/>
                </a:solidFill>
                <a:latin typeface="Helvetica Neue"/>
                <a:ea typeface="Helvetica Neue"/>
                <a:cs typeface="Helvetica Neue"/>
                <a:sym typeface="Helvetica Neue"/>
              </a:rPr>
              <a:t>e fasce di età con il maggior numero di individui sono quelle che vanno dai 40 ai 59 anni e dai 60 ai 79 anni. </a:t>
            </a:r>
            <a:endParaRPr sz="166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1200"/>
              </a:spcAft>
              <a:buNone/>
            </a:pPr>
            <a:r>
              <a:rPr lang="en-GB" sz="1660">
                <a:solidFill>
                  <a:schemeClr val="dk1"/>
                </a:solidFill>
                <a:latin typeface="Helvetica Neue"/>
                <a:ea typeface="Helvetica Neue"/>
                <a:cs typeface="Helvetica Neue"/>
                <a:sym typeface="Helvetica Neue"/>
              </a:rPr>
              <a:t>E’ degno di nota che gli individui nella  fascia di età fra gli 80 e oltre i 100 anni sono poco meno della metà degli individui con età inferiore ai 20 anni.</a:t>
            </a:r>
            <a:endParaRPr sz="1660">
              <a:solidFill>
                <a:schemeClr val="dk1"/>
              </a:solidFill>
              <a:latin typeface="Helvetica Neue"/>
              <a:ea typeface="Helvetica Neue"/>
              <a:cs typeface="Helvetica Neue"/>
              <a:sym typeface="Helvetica Neue"/>
            </a:endParaRPr>
          </a:p>
        </p:txBody>
      </p:sp>
      <p:pic>
        <p:nvPicPr>
          <p:cNvPr id="148" name="Google Shape;148;p29" title="Distribuzione_dell_età_nella_popolazione_italiana_nel_2025.png"/>
          <p:cNvPicPr preferRelativeResize="0"/>
          <p:nvPr/>
        </p:nvPicPr>
        <p:blipFill rotWithShape="1">
          <a:blip r:embed="rId3">
            <a:alphaModFix/>
          </a:blip>
          <a:srcRect b="0" l="0" r="0" t="0"/>
          <a:stretch/>
        </p:blipFill>
        <p:spPr>
          <a:xfrm>
            <a:off x="3249025" y="405150"/>
            <a:ext cx="5719500" cy="444850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2783700" y="262800"/>
            <a:ext cx="3576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latin typeface="Helvetica Neue"/>
                <a:ea typeface="Helvetica Neue"/>
                <a:cs typeface="Helvetica Neue"/>
                <a:sym typeface="Helvetica Neue"/>
              </a:rPr>
              <a:t>Il c</a:t>
            </a:r>
            <a:r>
              <a:rPr b="1" lang="en-GB" sz="3020">
                <a:latin typeface="Helvetica Neue"/>
                <a:ea typeface="Helvetica Neue"/>
                <a:cs typeface="Helvetica Neue"/>
                <a:sym typeface="Helvetica Neue"/>
              </a:rPr>
              <a:t>alo della popolazione</a:t>
            </a:r>
            <a:endParaRPr b="1" sz="3020">
              <a:latin typeface="Helvetica Neue"/>
              <a:ea typeface="Helvetica Neue"/>
              <a:cs typeface="Helvetica Neue"/>
              <a:sym typeface="Helvetica Neue"/>
            </a:endParaRPr>
          </a:p>
        </p:txBody>
      </p:sp>
      <p:sp>
        <p:nvSpPr>
          <p:cNvPr id="154" name="Google Shape;154;p30"/>
          <p:cNvSpPr txBox="1"/>
          <p:nvPr>
            <p:ph idx="1" type="body"/>
          </p:nvPr>
        </p:nvSpPr>
        <p:spPr>
          <a:xfrm>
            <a:off x="1875000" y="1636200"/>
            <a:ext cx="5394000" cy="2522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sz="2300">
                <a:solidFill>
                  <a:schemeClr val="dk1"/>
                </a:solidFill>
                <a:latin typeface="Helvetica Neue"/>
                <a:ea typeface="Helvetica Neue"/>
                <a:cs typeface="Helvetica Neue"/>
                <a:sym typeface="Helvetica Neue"/>
              </a:rPr>
              <a:t>Visualizziamo adesso l’andamento della popolazione in valore assoluto, cosi da capire e percepire al meglio il numero effettivo di decrescita della popolazione, ci troviamo con 700 mila italiani in meno nell’arco di soli 5 anni.</a:t>
            </a:r>
            <a:r>
              <a:rPr lang="en-GB" sz="2300">
                <a:latin typeface="Helvetica Neue"/>
                <a:ea typeface="Helvetica Neue"/>
                <a:cs typeface="Helvetica Neue"/>
                <a:sym typeface="Helvetica Neue"/>
              </a:rPr>
              <a:t> </a:t>
            </a:r>
            <a:endParaRPr sz="23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1" title="Andamento della popolazione negli anni.png"/>
          <p:cNvPicPr preferRelativeResize="0"/>
          <p:nvPr/>
        </p:nvPicPr>
        <p:blipFill rotWithShape="1">
          <a:blip r:embed="rId3">
            <a:alphaModFix/>
          </a:blip>
          <a:srcRect b="0" l="0" r="0" t="0"/>
          <a:stretch/>
        </p:blipFill>
        <p:spPr>
          <a:xfrm>
            <a:off x="1524000" y="285750"/>
            <a:ext cx="6096000" cy="457200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148150" y="426900"/>
            <a:ext cx="4847700" cy="689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GB" sz="3000">
                <a:solidFill>
                  <a:srgbClr val="000000"/>
                </a:solidFill>
                <a:latin typeface="Helvetica Neue"/>
                <a:ea typeface="Helvetica Neue"/>
                <a:cs typeface="Helvetica Neue"/>
                <a:sym typeface="Helvetica Neue"/>
              </a:rPr>
              <a:t>Che cos’è la natalità?</a:t>
            </a:r>
            <a:endParaRPr b="1" sz="4000">
              <a:solidFill>
                <a:srgbClr val="000000"/>
              </a:solidFill>
              <a:latin typeface="Helvetica Neue"/>
              <a:ea typeface="Helvetica Neue"/>
              <a:cs typeface="Helvetica Neue"/>
              <a:sym typeface="Helvetica Neue"/>
            </a:endParaRPr>
          </a:p>
        </p:txBody>
      </p:sp>
      <p:sp>
        <p:nvSpPr>
          <p:cNvPr id="61" name="Google Shape;61;p14"/>
          <p:cNvSpPr txBox="1"/>
          <p:nvPr/>
        </p:nvSpPr>
        <p:spPr>
          <a:xfrm>
            <a:off x="1743450" y="1375800"/>
            <a:ext cx="5657100" cy="239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en-GB" sz="2390">
                <a:solidFill>
                  <a:schemeClr val="dk1"/>
                </a:solidFill>
                <a:latin typeface="Helvetica Neue"/>
                <a:ea typeface="Helvetica Neue"/>
                <a:cs typeface="Helvetica Neue"/>
                <a:sym typeface="Helvetica Neue"/>
              </a:rPr>
              <a:t>Per natalità si intende il fenomeno delle nascite in quanto oggetto di rilevamenti statistici; più precisamente la quantità, assoluta o relativa, delle nascite in un determinato periodo di tempo.</a:t>
            </a:r>
            <a:endParaRPr sz="1800">
              <a:solidFill>
                <a:schemeClr val="dk2"/>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nvSpPr>
        <p:spPr>
          <a:xfrm>
            <a:off x="2352750" y="268475"/>
            <a:ext cx="44385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dk1"/>
                </a:solidFill>
                <a:latin typeface="Helvetica Neue"/>
                <a:ea typeface="Helvetica Neue"/>
                <a:cs typeface="Helvetica Neue"/>
                <a:sym typeface="Helvetica Neue"/>
              </a:rPr>
              <a:t>Comparazione con altri stati europei</a:t>
            </a:r>
            <a:endParaRPr b="1" sz="3000">
              <a:solidFill>
                <a:schemeClr val="dk1"/>
              </a:solidFill>
              <a:latin typeface="Helvetica Neue"/>
              <a:ea typeface="Helvetica Neue"/>
              <a:cs typeface="Helvetica Neue"/>
              <a:sym typeface="Helvetica Neue"/>
            </a:endParaRPr>
          </a:p>
        </p:txBody>
      </p:sp>
      <p:sp>
        <p:nvSpPr>
          <p:cNvPr id="165" name="Google Shape;165;p32"/>
          <p:cNvSpPr txBox="1"/>
          <p:nvPr/>
        </p:nvSpPr>
        <p:spPr>
          <a:xfrm>
            <a:off x="2143950" y="1650125"/>
            <a:ext cx="4856100" cy="26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dk1"/>
                </a:solidFill>
                <a:latin typeface="Helvetica Neue"/>
                <a:ea typeface="Helvetica Neue"/>
                <a:cs typeface="Helvetica Neue"/>
                <a:sym typeface="Helvetica Neue"/>
              </a:rPr>
              <a:t>Confrontiamo ora l’andamento demografico italiano rispetto ad alcuni degli stati europei, fra i quali possiamo notare sostanziali differenze.</a:t>
            </a:r>
            <a:br>
              <a:rPr lang="en-GB" sz="2300">
                <a:solidFill>
                  <a:schemeClr val="dk1"/>
                </a:solidFill>
                <a:latin typeface="Helvetica Neue"/>
                <a:ea typeface="Helvetica Neue"/>
                <a:cs typeface="Helvetica Neue"/>
                <a:sym typeface="Helvetica Neue"/>
              </a:rPr>
            </a:br>
            <a:endParaRPr sz="2300">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idx="4294967295" type="title"/>
          </p:nvPr>
        </p:nvSpPr>
        <p:spPr>
          <a:xfrm>
            <a:off x="194550" y="93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latin typeface="Montserrat"/>
                <a:ea typeface="Montserrat"/>
                <a:cs typeface="Montserrat"/>
                <a:sym typeface="Montserrat"/>
              </a:rPr>
              <a:t>L’Italia a confronto con l’Europa</a:t>
            </a:r>
            <a:endParaRPr b="1" sz="3020">
              <a:latin typeface="Montserrat"/>
              <a:ea typeface="Montserrat"/>
              <a:cs typeface="Montserrat"/>
              <a:sym typeface="Montserrat"/>
            </a:endParaRPr>
          </a:p>
        </p:txBody>
      </p:sp>
      <p:pic>
        <p:nvPicPr>
          <p:cNvPr id="171" name="Google Shape;171;p33" title="Italia_Portogallo_Spagna.png"/>
          <p:cNvPicPr preferRelativeResize="0"/>
          <p:nvPr/>
        </p:nvPicPr>
        <p:blipFill rotWithShape="1">
          <a:blip r:embed="rId3">
            <a:alphaModFix/>
          </a:blip>
          <a:srcRect b="0" l="0" r="0" t="0"/>
          <a:stretch/>
        </p:blipFill>
        <p:spPr>
          <a:xfrm>
            <a:off x="563550" y="935675"/>
            <a:ext cx="8016900" cy="400845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4" title="Italia_Francia_Germania.png"/>
          <p:cNvPicPr preferRelativeResize="0"/>
          <p:nvPr/>
        </p:nvPicPr>
        <p:blipFill rotWithShape="1">
          <a:blip r:embed="rId3">
            <a:alphaModFix/>
          </a:blip>
          <a:srcRect b="0" l="0" r="0" t="0"/>
          <a:stretch/>
        </p:blipFill>
        <p:spPr>
          <a:xfrm>
            <a:off x="152400" y="255050"/>
            <a:ext cx="8839200" cy="441960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5" title="Itlaia_Belgio_Danimarca.png"/>
          <p:cNvPicPr preferRelativeResize="0"/>
          <p:nvPr/>
        </p:nvPicPr>
        <p:blipFill rotWithShape="1">
          <a:blip r:embed="rId3">
            <a:alphaModFix/>
          </a:blip>
          <a:srcRect b="0" l="0" r="0" t="0"/>
          <a:stretch/>
        </p:blipFill>
        <p:spPr>
          <a:xfrm>
            <a:off x="152400" y="255825"/>
            <a:ext cx="8839200" cy="441960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1964250" y="305400"/>
            <a:ext cx="521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latin typeface="Helvetica Neue"/>
                <a:ea typeface="Helvetica Neue"/>
                <a:cs typeface="Helvetica Neue"/>
                <a:sym typeface="Helvetica Neue"/>
              </a:rPr>
              <a:t>Ricambio Generazionale</a:t>
            </a:r>
            <a:endParaRPr b="1" sz="3020">
              <a:latin typeface="Helvetica Neue"/>
              <a:ea typeface="Helvetica Neue"/>
              <a:cs typeface="Helvetica Neue"/>
              <a:sym typeface="Helvetica Neue"/>
            </a:endParaRPr>
          </a:p>
        </p:txBody>
      </p:sp>
      <p:sp>
        <p:nvSpPr>
          <p:cNvPr id="187" name="Google Shape;187;p36"/>
          <p:cNvSpPr txBox="1"/>
          <p:nvPr>
            <p:ph idx="1" type="body"/>
          </p:nvPr>
        </p:nvSpPr>
        <p:spPr>
          <a:xfrm>
            <a:off x="1600950" y="1016850"/>
            <a:ext cx="5942100" cy="3829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275"/>
              <a:buNone/>
            </a:pPr>
            <a:r>
              <a:rPr lang="en-GB" sz="2289">
                <a:solidFill>
                  <a:schemeClr val="dk1"/>
                </a:solidFill>
                <a:latin typeface="Helvetica Neue"/>
                <a:ea typeface="Helvetica Neue"/>
                <a:cs typeface="Helvetica Neue"/>
                <a:sym typeface="Helvetica Neue"/>
              </a:rPr>
              <a:t>In questo contesto per ricambio generazionale, ci riferiamo al processo che porta, una generazione a sostituire la precedente nella società, è quindi il processo con il quale una generazione più giovane subentra progressivamente a una generazione più anziana.</a:t>
            </a:r>
            <a:br>
              <a:rPr lang="en-GB" sz="2289">
                <a:solidFill>
                  <a:schemeClr val="dk1"/>
                </a:solidFill>
                <a:latin typeface="Helvetica Neue"/>
                <a:ea typeface="Helvetica Neue"/>
                <a:cs typeface="Helvetica Neue"/>
                <a:sym typeface="Helvetica Neue"/>
              </a:rPr>
            </a:br>
            <a:r>
              <a:rPr lang="en-GB" sz="2289">
                <a:solidFill>
                  <a:schemeClr val="dk1"/>
                </a:solidFill>
                <a:latin typeface="Helvetica Neue"/>
                <a:ea typeface="Helvetica Neue"/>
                <a:cs typeface="Helvetica Neue"/>
                <a:sym typeface="Helvetica Neue"/>
              </a:rPr>
              <a:t>Sintetizzando è un modo di indicare un passaggio di ruoli, responsabilità o presenza da una generazione alla successiva.</a:t>
            </a:r>
            <a:r>
              <a:rPr lang="en-GB" sz="2064">
                <a:solidFill>
                  <a:schemeClr val="dk1"/>
                </a:solidFill>
                <a:latin typeface="Helvetica Neue"/>
                <a:ea typeface="Helvetica Neue"/>
                <a:cs typeface="Helvetica Neue"/>
                <a:sym typeface="Helvetica Neue"/>
              </a:rPr>
              <a:t> </a:t>
            </a:r>
            <a:r>
              <a:rPr lang="en-GB" sz="650">
                <a:solidFill>
                  <a:schemeClr val="dk1"/>
                </a:solidFill>
                <a:latin typeface="Helvetica Neue"/>
                <a:ea typeface="Helvetica Neue"/>
                <a:cs typeface="Helvetica Neue"/>
                <a:sym typeface="Helvetica Neue"/>
              </a:rPr>
              <a:t> </a:t>
            </a:r>
            <a:endParaRPr sz="650">
              <a:solidFill>
                <a:schemeClr val="dk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2060">
                <a:latin typeface="Helvetica Neue"/>
                <a:ea typeface="Helvetica Neue"/>
                <a:cs typeface="Helvetica Neue"/>
                <a:sym typeface="Helvetica Neue"/>
              </a:rPr>
              <a:t>Grafico sul ricambio generazionale</a:t>
            </a:r>
            <a:endParaRPr b="1" sz="2060">
              <a:latin typeface="Helvetica Neue"/>
              <a:ea typeface="Helvetica Neue"/>
              <a:cs typeface="Helvetica Neue"/>
              <a:sym typeface="Helvetica Neue"/>
            </a:endParaRPr>
          </a:p>
        </p:txBody>
      </p:sp>
      <p:sp>
        <p:nvSpPr>
          <p:cNvPr id="193" name="Google Shape;193;p37"/>
          <p:cNvSpPr txBox="1"/>
          <p:nvPr>
            <p:ph idx="1" type="body"/>
          </p:nvPr>
        </p:nvSpPr>
        <p:spPr>
          <a:xfrm>
            <a:off x="89075" y="1366175"/>
            <a:ext cx="2808000" cy="344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GB" sz="1765">
                <a:solidFill>
                  <a:schemeClr val="dk1"/>
                </a:solidFill>
                <a:latin typeface="Helvetica Neue"/>
                <a:ea typeface="Helvetica Neue"/>
                <a:cs typeface="Helvetica Neue"/>
                <a:sym typeface="Helvetica Neue"/>
              </a:rPr>
              <a:t>Il grafico a fianco ci dà uno spaccato degli ultimi 5 anni, anche tenendo in considerazione la pandemia COVID, vedendo quindi il 2020 come un outsider, vediamo che il numero di nascituri è leggermente più della metà dei morti, non abbastanza per avere un ricambio generazionale.</a:t>
            </a:r>
            <a:endParaRPr sz="1765">
              <a:solidFill>
                <a:schemeClr val="dk1"/>
              </a:solidFill>
              <a:latin typeface="Helvetica Neue"/>
              <a:ea typeface="Helvetica Neue"/>
              <a:cs typeface="Helvetica Neue"/>
              <a:sym typeface="Helvetica Neue"/>
            </a:endParaRPr>
          </a:p>
        </p:txBody>
      </p:sp>
      <p:pic>
        <p:nvPicPr>
          <p:cNvPr id="194" name="Google Shape;194;p37" title="Ricambio_generazionale.png"/>
          <p:cNvPicPr preferRelativeResize="0"/>
          <p:nvPr/>
        </p:nvPicPr>
        <p:blipFill rotWithShape="1">
          <a:blip r:embed="rId3">
            <a:alphaModFix/>
          </a:blip>
          <a:srcRect b="0" l="0" r="0" t="0"/>
          <a:stretch/>
        </p:blipFill>
        <p:spPr>
          <a:xfrm>
            <a:off x="3272100" y="426938"/>
            <a:ext cx="5719501" cy="4289626"/>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152425" y="289500"/>
            <a:ext cx="2808000" cy="118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1860">
                <a:latin typeface="Helvetica Neue"/>
                <a:ea typeface="Helvetica Neue"/>
                <a:cs typeface="Helvetica Neue"/>
                <a:sym typeface="Helvetica Neue"/>
              </a:rPr>
              <a:t>Effetti dell’Immigrazione durante il calo delle nascite</a:t>
            </a:r>
            <a:endParaRPr b="1" sz="1860">
              <a:latin typeface="Helvetica Neue"/>
              <a:ea typeface="Helvetica Neue"/>
              <a:cs typeface="Helvetica Neue"/>
              <a:sym typeface="Helvetica Neue"/>
            </a:endParaRPr>
          </a:p>
        </p:txBody>
      </p:sp>
      <p:sp>
        <p:nvSpPr>
          <p:cNvPr id="200" name="Google Shape;200;p38"/>
          <p:cNvSpPr txBox="1"/>
          <p:nvPr>
            <p:ph idx="1" type="body"/>
          </p:nvPr>
        </p:nvSpPr>
        <p:spPr>
          <a:xfrm>
            <a:off x="107750" y="1583325"/>
            <a:ext cx="2808000" cy="267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GB" sz="1800">
                <a:solidFill>
                  <a:schemeClr val="dk1"/>
                </a:solidFill>
                <a:latin typeface="Helvetica Neue"/>
                <a:ea typeface="Helvetica Neue"/>
                <a:cs typeface="Helvetica Neue"/>
                <a:sym typeface="Helvetica Neue"/>
              </a:rPr>
              <a:t>Anche se gli effetti della pandemia hanno rallentato drasticamente il flusso migratorio, esso sta tornando rapidamente in aumento ed unito al calo delle nascite sta lentamente cambiando la conformazione della popolazione.</a:t>
            </a:r>
            <a:endParaRPr sz="1800">
              <a:solidFill>
                <a:schemeClr val="dk1"/>
              </a:solidFill>
              <a:latin typeface="Helvetica Neue"/>
              <a:ea typeface="Helvetica Neue"/>
              <a:cs typeface="Helvetica Neue"/>
              <a:sym typeface="Helvetica Neue"/>
            </a:endParaRPr>
          </a:p>
        </p:txBody>
      </p:sp>
      <p:pic>
        <p:nvPicPr>
          <p:cNvPr id="201" name="Google Shape;201;p38" title="Immigrati_negli_anni.png"/>
          <p:cNvPicPr preferRelativeResize="0"/>
          <p:nvPr/>
        </p:nvPicPr>
        <p:blipFill rotWithShape="1">
          <a:blip r:embed="rId3">
            <a:alphaModFix/>
          </a:blip>
          <a:srcRect b="0" l="0" r="0" t="0"/>
          <a:stretch/>
        </p:blipFill>
        <p:spPr>
          <a:xfrm>
            <a:off x="3260325" y="426938"/>
            <a:ext cx="5719501" cy="4289626"/>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9" title="Popolazione_Straniera_In_Italia_2019.png"/>
          <p:cNvPicPr preferRelativeResize="0"/>
          <p:nvPr/>
        </p:nvPicPr>
        <p:blipFill rotWithShape="1">
          <a:blip r:embed="rId3">
            <a:alphaModFix/>
          </a:blip>
          <a:srcRect b="0" l="0" r="0" t="0"/>
          <a:stretch/>
        </p:blipFill>
        <p:spPr>
          <a:xfrm>
            <a:off x="1505100" y="118225"/>
            <a:ext cx="6133799" cy="4907051"/>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40" title="Popolazione_Straniera_In_Italia_2024.png"/>
          <p:cNvPicPr preferRelativeResize="0"/>
          <p:nvPr/>
        </p:nvPicPr>
        <p:blipFill rotWithShape="1">
          <a:blip r:embed="rId3">
            <a:alphaModFix/>
          </a:blip>
          <a:srcRect b="0" l="0" r="0" t="0"/>
          <a:stretch/>
        </p:blipFill>
        <p:spPr>
          <a:xfrm>
            <a:off x="1505313" y="118400"/>
            <a:ext cx="6133374" cy="4906701"/>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nvSpPr>
        <p:spPr>
          <a:xfrm>
            <a:off x="1430400" y="1839450"/>
            <a:ext cx="6283200" cy="14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1"/>
                </a:solidFill>
                <a:latin typeface="Helvetica Neue"/>
                <a:ea typeface="Helvetica Neue"/>
                <a:cs typeface="Helvetica Neue"/>
                <a:sym typeface="Helvetica Neue"/>
              </a:rPr>
              <a:t>Nell’arco di 5 anni la composizione della popolazione italiana ha visto un aumento percentuale degli stranieri di circa il 0,5%</a:t>
            </a:r>
            <a:endParaRPr sz="24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05075"/>
            <a:ext cx="8520600" cy="1220400"/>
          </a:xfrm>
          <a:prstGeom prst="rect">
            <a:avLst/>
          </a:prstGeom>
        </p:spPr>
        <p:txBody>
          <a:bodyPr anchorCtr="0" anchor="t" bIns="0" lIns="91425" spcFirstLastPara="1" rIns="91425" wrap="square" tIns="0">
            <a:noAutofit/>
          </a:bodyPr>
          <a:lstStyle/>
          <a:p>
            <a:pPr indent="0" lvl="0" marL="0" rtl="0" algn="ctr">
              <a:lnSpc>
                <a:spcPct val="115000"/>
              </a:lnSpc>
              <a:spcBef>
                <a:spcPts val="0"/>
              </a:spcBef>
              <a:spcAft>
                <a:spcPts val="1200"/>
              </a:spcAft>
              <a:buNone/>
            </a:pPr>
            <a:r>
              <a:rPr b="1" lang="en-GB" sz="3000">
                <a:latin typeface="Helvetica Neue"/>
                <a:ea typeface="Helvetica Neue"/>
                <a:cs typeface="Helvetica Neue"/>
                <a:sym typeface="Helvetica Neue"/>
              </a:rPr>
              <a:t>Perché la natalità è un dato così fondamentale?</a:t>
            </a:r>
            <a:endParaRPr b="1" sz="4000">
              <a:latin typeface="Helvetica Neue"/>
              <a:ea typeface="Helvetica Neue"/>
              <a:cs typeface="Helvetica Neue"/>
              <a:sym typeface="Helvetica Neue"/>
            </a:endParaRPr>
          </a:p>
        </p:txBody>
      </p:sp>
      <p:sp>
        <p:nvSpPr>
          <p:cNvPr id="67" name="Google Shape;67;p15"/>
          <p:cNvSpPr txBox="1"/>
          <p:nvPr>
            <p:ph idx="1" type="body"/>
          </p:nvPr>
        </p:nvSpPr>
        <p:spPr>
          <a:xfrm>
            <a:off x="311700" y="1244700"/>
            <a:ext cx="8520600" cy="37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000">
                <a:solidFill>
                  <a:schemeClr val="dk1"/>
                </a:solidFill>
                <a:latin typeface="Helvetica Neue"/>
                <a:ea typeface="Helvetica Neue"/>
                <a:cs typeface="Helvetica Neue"/>
                <a:sym typeface="Helvetica Neue"/>
              </a:rPr>
              <a:t>La natalità è essenziale per comprendere l’equilibrio demografico di un Paese.</a:t>
            </a:r>
            <a:endParaRPr sz="20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lang="en-GB" sz="2000">
                <a:solidFill>
                  <a:schemeClr val="dk1"/>
                </a:solidFill>
                <a:latin typeface="Helvetica Neue"/>
                <a:ea typeface="Helvetica Neue"/>
                <a:cs typeface="Helvetica Neue"/>
                <a:sym typeface="Helvetica Neue"/>
              </a:rPr>
              <a:t>I tassi di natalità influenzano direttamente la sostenibilità di:</a:t>
            </a:r>
            <a:endParaRPr sz="2000">
              <a:solidFill>
                <a:schemeClr val="dk1"/>
              </a:solidFill>
              <a:latin typeface="Helvetica Neue"/>
              <a:ea typeface="Helvetica Neue"/>
              <a:cs typeface="Helvetica Neue"/>
              <a:sym typeface="Helvetica Neue"/>
            </a:endParaRPr>
          </a:p>
          <a:p>
            <a:pPr indent="-342900" lvl="0" marL="457200" rtl="0" algn="l">
              <a:lnSpc>
                <a:spcPct val="100000"/>
              </a:lnSpc>
              <a:spcBef>
                <a:spcPts val="120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sistema pensionistico</a:t>
            </a:r>
            <a:endParaRPr>
              <a:solidFill>
                <a:schemeClr val="dk1"/>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organizzazione scolastica</a:t>
            </a:r>
            <a:endParaRPr>
              <a:solidFill>
                <a:schemeClr val="dk1"/>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politiche abitative</a:t>
            </a:r>
            <a:endParaRPr>
              <a:solidFill>
                <a:schemeClr val="dk1"/>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sanitarie e lavoro</a:t>
            </a:r>
            <a:endParaRPr>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1200"/>
              </a:spcAft>
              <a:buNone/>
            </a:pPr>
            <a:r>
              <a:rPr lang="en-GB" sz="2000">
                <a:solidFill>
                  <a:schemeClr val="dk1"/>
                </a:solidFill>
                <a:latin typeface="Helvetica Neue"/>
                <a:ea typeface="Helvetica Neue"/>
                <a:cs typeface="Helvetica Neue"/>
                <a:sym typeface="Helvetica Neue"/>
              </a:rPr>
              <a:t>Senza contare che un prolungato calo di natalità compromette il cambio generazionale, portando ad una popolazione sempre più anziana e a squilibri sociali ed economici difficilmente reversibili.</a:t>
            </a:r>
            <a:endParaRPr sz="2000">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311700" y="257400"/>
            <a:ext cx="85206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520">
                <a:latin typeface="Helvetica Neue"/>
                <a:ea typeface="Helvetica Neue"/>
                <a:cs typeface="Helvetica Neue"/>
                <a:sym typeface="Helvetica Neue"/>
              </a:rPr>
              <a:t>BIBLIOGRAFIA </a:t>
            </a:r>
            <a:endParaRPr b="1" sz="2520">
              <a:latin typeface="Helvetica Neue"/>
              <a:ea typeface="Helvetica Neue"/>
              <a:cs typeface="Helvetica Neue"/>
              <a:sym typeface="Helvetica Neue"/>
            </a:endParaRPr>
          </a:p>
        </p:txBody>
      </p:sp>
      <p:sp>
        <p:nvSpPr>
          <p:cNvPr id="222" name="Google Shape;222;p42"/>
          <p:cNvSpPr txBox="1"/>
          <p:nvPr>
            <p:ph idx="1" type="body"/>
          </p:nvPr>
        </p:nvSpPr>
        <p:spPr>
          <a:xfrm>
            <a:off x="311700" y="979200"/>
            <a:ext cx="8520600" cy="318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3"/>
              </a:rPr>
              <a:t>età media padri</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4"/>
              </a:rPr>
              <a:t>serie storica nati vivi</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5"/>
              </a:rPr>
              <a:t>età media delle madri</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6"/>
              </a:rPr>
              <a:t>nascite in europa</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7"/>
              </a:rPr>
              <a:t>fasce età popolazione italiana</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8"/>
              </a:rPr>
              <a:t>bilancio demografico</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9"/>
              </a:rPr>
              <a:t>popolazione residente</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10"/>
              </a:rPr>
              <a:t>popolazione straniera residente in italia</a:t>
            </a: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GB" u="sng">
                <a:solidFill>
                  <a:schemeClr val="hlink"/>
                </a:solidFill>
                <a:latin typeface="Helvetica Neue"/>
                <a:ea typeface="Helvetica Neue"/>
                <a:cs typeface="Helvetica Neue"/>
                <a:sym typeface="Helvetica Neue"/>
                <a:hlinkClick r:id="rId11"/>
              </a:rPr>
              <a:t>FOI- medie annue dal 2016 (base 2015=100)</a:t>
            </a:r>
            <a:endParaRPr>
              <a:latin typeface="Helvetica Neue"/>
              <a:ea typeface="Helvetica Neue"/>
              <a:cs typeface="Helvetica Neue"/>
              <a:sym typeface="Helvetica Neue"/>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311700" y="4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Helvetica Neue"/>
                <a:ea typeface="Helvetica Neue"/>
                <a:cs typeface="Helvetica Neue"/>
                <a:sym typeface="Helvetica Neue"/>
              </a:rPr>
              <a:t>TECNOLOGIE UTILIZZATE</a:t>
            </a:r>
            <a:endParaRPr>
              <a:latin typeface="Helvetica Neue"/>
              <a:ea typeface="Helvetica Neue"/>
              <a:cs typeface="Helvetica Neue"/>
              <a:sym typeface="Helvetica Neue"/>
            </a:endParaRPr>
          </a:p>
        </p:txBody>
      </p:sp>
      <p:sp>
        <p:nvSpPr>
          <p:cNvPr id="228" name="Google Shape;22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Visual studio code </a:t>
            </a:r>
            <a:r>
              <a:rPr lang="en-GB">
                <a:solidFill>
                  <a:schemeClr val="dk1"/>
                </a:solidFill>
                <a:latin typeface="Helvetica Neue"/>
                <a:ea typeface="Helvetica Neue"/>
                <a:cs typeface="Helvetica Neue"/>
                <a:sym typeface="Helvetica Neue"/>
              </a:rPr>
              <a:t>1.102.0</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Anaconda </a:t>
            </a:r>
            <a:r>
              <a:rPr lang="en-GB">
                <a:solidFill>
                  <a:schemeClr val="dk1"/>
                </a:solidFill>
                <a:latin typeface="Helvetica Neue"/>
                <a:ea typeface="Helvetica Neue"/>
                <a:cs typeface="Helvetica Neue"/>
                <a:sym typeface="Helvetica Neue"/>
              </a:rPr>
              <a:t>3.13.5</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Python  </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Jupyter notebook 7.3.2</a:t>
            </a:r>
            <a:endParaRPr>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b="1" lang="en-GB">
                <a:solidFill>
                  <a:schemeClr val="dk1"/>
                </a:solidFill>
                <a:latin typeface="Helvetica Neue"/>
                <a:ea typeface="Helvetica Neue"/>
                <a:cs typeface="Helvetica Neue"/>
                <a:sym typeface="Helvetica Neue"/>
              </a:rPr>
              <a:t>Librerie:</a:t>
            </a:r>
            <a:endParaRPr b="1">
              <a:solidFill>
                <a:schemeClr val="dk1"/>
              </a:solidFill>
              <a:latin typeface="Helvetica Neue"/>
              <a:ea typeface="Helvetica Neue"/>
              <a:cs typeface="Helvetica Neue"/>
              <a:sym typeface="Helvetica Neue"/>
            </a:endParaRPr>
          </a:p>
          <a:p>
            <a:pPr indent="-342900" lvl="0" marL="457200" rtl="0" algn="l">
              <a:spcBef>
                <a:spcPts val="120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matplotlib</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GB">
                <a:solidFill>
                  <a:schemeClr val="dk1"/>
                </a:solidFill>
                <a:latin typeface="Helvetica Neue"/>
                <a:ea typeface="Helvetica Neue"/>
                <a:cs typeface="Helvetica Neue"/>
                <a:sym typeface="Helvetica Neue"/>
              </a:rPr>
              <a:t>pandas</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SzPts val="1800"/>
              <a:buChar char="●"/>
            </a:pPr>
            <a:r>
              <a:rPr lang="en-GB">
                <a:solidFill>
                  <a:schemeClr val="dk1"/>
                </a:solidFill>
                <a:latin typeface="Helvetica Neue"/>
                <a:ea typeface="Helvetica Neue"/>
                <a:cs typeface="Helvetica Neue"/>
                <a:sym typeface="Helvetica Neue"/>
              </a:rPr>
              <a:t>Nump </a:t>
            </a:r>
            <a:br>
              <a:rPr lang="en-GB"/>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07925" y="516500"/>
            <a:ext cx="28080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2060">
                <a:latin typeface="Helvetica Neue"/>
                <a:ea typeface="Helvetica Neue"/>
                <a:cs typeface="Helvetica Neue"/>
                <a:sym typeface="Helvetica Neue"/>
              </a:rPr>
              <a:t>Nascite in Italia dalla fine del secolo scors</a:t>
            </a:r>
            <a:r>
              <a:rPr b="1" lang="en-GB" sz="2060">
                <a:latin typeface="Helvetica Neue"/>
                <a:ea typeface="Helvetica Neue"/>
                <a:cs typeface="Helvetica Neue"/>
                <a:sym typeface="Helvetica Neue"/>
              </a:rPr>
              <a:t>o al 2023</a:t>
            </a:r>
            <a:endParaRPr b="1" sz="2060">
              <a:latin typeface="Helvetica Neue"/>
              <a:ea typeface="Helvetica Neue"/>
              <a:cs typeface="Helvetica Neue"/>
              <a:sym typeface="Helvetica Neue"/>
            </a:endParaRPr>
          </a:p>
        </p:txBody>
      </p:sp>
      <p:sp>
        <p:nvSpPr>
          <p:cNvPr id="73" name="Google Shape;73;p16"/>
          <p:cNvSpPr txBox="1"/>
          <p:nvPr>
            <p:ph idx="1" type="body"/>
          </p:nvPr>
        </p:nvSpPr>
        <p:spPr>
          <a:xfrm>
            <a:off x="103800" y="1697850"/>
            <a:ext cx="2808000" cy="2749200"/>
          </a:xfrm>
          <a:prstGeom prst="rect">
            <a:avLst/>
          </a:prstGeom>
        </p:spPr>
        <p:txBody>
          <a:bodyPr anchorCtr="0" anchor="t" bIns="91425" lIns="198000" spcFirstLastPara="1" rIns="91425" wrap="square" tIns="126000">
            <a:noAutofit/>
          </a:bodyPr>
          <a:lstStyle/>
          <a:p>
            <a:pPr indent="0" lvl="0" marL="0" rtl="0" algn="l">
              <a:spcBef>
                <a:spcPts val="0"/>
              </a:spcBef>
              <a:spcAft>
                <a:spcPts val="1200"/>
              </a:spcAft>
              <a:buNone/>
            </a:pPr>
            <a:r>
              <a:rPr lang="en-GB" sz="1900">
                <a:solidFill>
                  <a:schemeClr val="dk1"/>
                </a:solidFill>
                <a:latin typeface="Helvetica Neue"/>
                <a:ea typeface="Helvetica Neue"/>
                <a:cs typeface="Helvetica Neue"/>
                <a:sym typeface="Helvetica Neue"/>
              </a:rPr>
              <a:t>Come possiamo vedere dal grafico, dal 2009 si denota un vertiginoso calo delle nascite.</a:t>
            </a:r>
            <a:endParaRPr sz="1500">
              <a:latin typeface="Helvetica Neue"/>
              <a:ea typeface="Helvetica Neue"/>
              <a:cs typeface="Helvetica Neue"/>
              <a:sym typeface="Helvetica Neue"/>
            </a:endParaRPr>
          </a:p>
        </p:txBody>
      </p:sp>
      <p:pic>
        <p:nvPicPr>
          <p:cNvPr id="74" name="Google Shape;74;p16" title="Nuove_nascite_dal_1999_al_2023.png"/>
          <p:cNvPicPr preferRelativeResize="0"/>
          <p:nvPr/>
        </p:nvPicPr>
        <p:blipFill rotWithShape="1">
          <a:blip r:embed="rId3">
            <a:alphaModFix/>
          </a:blip>
          <a:srcRect b="0" l="0" r="0" t="0"/>
          <a:stretch/>
        </p:blipFill>
        <p:spPr>
          <a:xfrm>
            <a:off x="3295525" y="356625"/>
            <a:ext cx="5719501" cy="4289626"/>
          </a:xfrm>
          <a:prstGeom prst="rect">
            <a:avLst/>
          </a:prstGeom>
          <a:noFill/>
          <a:ln cap="flat" cmpd="sng" w="38100">
            <a:solidFill>
              <a:srgbClr val="999999"/>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96650" y="1549200"/>
            <a:ext cx="4574700" cy="204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200"/>
              </a:spcAft>
              <a:buNone/>
            </a:pPr>
            <a:r>
              <a:rPr lang="en-GB" sz="2100">
                <a:latin typeface="Helvetica Neue"/>
                <a:ea typeface="Helvetica Neue"/>
                <a:cs typeface="Helvetica Neue"/>
                <a:sym typeface="Helvetica Neue"/>
              </a:rPr>
              <a:t>Per comprendere meglio il fenomeno a livello nazionale, analizzeremo l’andamento delle varie regioni nel corso degli anni</a:t>
            </a:r>
            <a:endParaRPr sz="2100">
              <a:latin typeface="Helvetica Neue"/>
              <a:ea typeface="Helvetica Neue"/>
              <a:cs typeface="Helvetica Neue"/>
              <a:sym typeface="Helvetica Neue"/>
            </a:endParaRPr>
          </a:p>
        </p:txBody>
      </p:sp>
      <p:pic>
        <p:nvPicPr>
          <p:cNvPr id="80" name="Google Shape;80;p17" title="Regions_of_Italy_with_official_names.jpg"/>
          <p:cNvPicPr preferRelativeResize="0"/>
          <p:nvPr/>
        </p:nvPicPr>
        <p:blipFill>
          <a:blip r:embed="rId3">
            <a:alphaModFix/>
          </a:blip>
          <a:stretch>
            <a:fillRect/>
          </a:stretch>
        </p:blipFill>
        <p:spPr>
          <a:xfrm>
            <a:off x="4949650" y="737100"/>
            <a:ext cx="3706375" cy="366930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06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latin typeface="Helvetica Neue"/>
                <a:ea typeface="Helvetica Neue"/>
                <a:cs typeface="Helvetica Neue"/>
                <a:sym typeface="Helvetica Neue"/>
              </a:rPr>
              <a:t>Nascite in italia divise per regione</a:t>
            </a:r>
            <a:endParaRPr b="1" sz="3020">
              <a:latin typeface="Helvetica Neue"/>
              <a:ea typeface="Helvetica Neue"/>
              <a:cs typeface="Helvetica Neue"/>
              <a:sym typeface="Helvetica Neue"/>
            </a:endParaRPr>
          </a:p>
        </p:txBody>
      </p:sp>
      <p:pic>
        <p:nvPicPr>
          <p:cNvPr id="86" name="Google Shape;86;p18" title="Confronto_della_natalità_fra_le_regioni_negli_anni.png"/>
          <p:cNvPicPr preferRelativeResize="0"/>
          <p:nvPr/>
        </p:nvPicPr>
        <p:blipFill rotWithShape="1">
          <a:blip r:embed="rId3">
            <a:alphaModFix/>
          </a:blip>
          <a:srcRect b="0" l="0" r="0" t="0"/>
          <a:stretch/>
        </p:blipFill>
        <p:spPr>
          <a:xfrm>
            <a:off x="458100" y="886250"/>
            <a:ext cx="8227800" cy="4113900"/>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4830">
                <a:latin typeface="Helvetica Neue"/>
                <a:ea typeface="Helvetica Neue"/>
                <a:cs typeface="Helvetica Neue"/>
                <a:sym typeface="Helvetica Neue"/>
              </a:rPr>
              <a:t>Possibili cause</a:t>
            </a:r>
            <a:endParaRPr b="1" sz="483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23225" y="200650"/>
            <a:ext cx="2909700" cy="58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latin typeface="Helvetica Neue"/>
                <a:ea typeface="Helvetica Neue"/>
                <a:cs typeface="Helvetica Neue"/>
                <a:sym typeface="Helvetica Neue"/>
              </a:rPr>
              <a:t>Età dei genitori</a:t>
            </a:r>
            <a:endParaRPr b="1">
              <a:latin typeface="Helvetica Neue"/>
              <a:ea typeface="Helvetica Neue"/>
              <a:cs typeface="Helvetica Neue"/>
              <a:sym typeface="Helvetica Neue"/>
            </a:endParaRPr>
          </a:p>
        </p:txBody>
      </p:sp>
      <p:sp>
        <p:nvSpPr>
          <p:cNvPr id="97" name="Google Shape;97;p20"/>
          <p:cNvSpPr txBox="1"/>
          <p:nvPr>
            <p:ph idx="1" type="body"/>
          </p:nvPr>
        </p:nvSpPr>
        <p:spPr>
          <a:xfrm>
            <a:off x="292350" y="942175"/>
            <a:ext cx="2799300" cy="35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solidFill>
                  <a:schemeClr val="dk1"/>
                </a:solidFill>
                <a:latin typeface="Helvetica Neue"/>
                <a:ea typeface="Helvetica Neue"/>
                <a:cs typeface="Helvetica Neue"/>
                <a:sym typeface="Helvetica Neue"/>
              </a:rPr>
              <a:t>Dal grafico a fianco si evince un progressivo aumento dell’età media sia per padri che madri.</a:t>
            </a:r>
            <a:endParaRPr sz="19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rPr lang="en-GB" sz="1900">
                <a:solidFill>
                  <a:schemeClr val="dk1"/>
                </a:solidFill>
                <a:latin typeface="Helvetica Neue"/>
                <a:ea typeface="Helvetica Neue"/>
                <a:cs typeface="Helvetica Neue"/>
                <a:sym typeface="Helvetica Neue"/>
              </a:rPr>
              <a:t>Negli ultimi 25 anni, entrambi i genitori aspettano circa 2 anni in più prima di avere figli.</a:t>
            </a:r>
            <a:endParaRPr sz="1900">
              <a:solidFill>
                <a:schemeClr val="dk1"/>
              </a:solidFill>
              <a:latin typeface="Helvetica Neue"/>
              <a:ea typeface="Helvetica Neue"/>
              <a:cs typeface="Helvetica Neue"/>
              <a:sym typeface="Helvetica Neue"/>
            </a:endParaRPr>
          </a:p>
        </p:txBody>
      </p:sp>
      <p:pic>
        <p:nvPicPr>
          <p:cNvPr id="98" name="Google Shape;98;p20" title="Variazione_dell_età_dei_genitori_negli_anni.png"/>
          <p:cNvPicPr preferRelativeResize="0"/>
          <p:nvPr/>
        </p:nvPicPr>
        <p:blipFill rotWithShape="1">
          <a:blip r:embed="rId3">
            <a:alphaModFix/>
          </a:blip>
          <a:srcRect b="0" l="0" r="0" t="0"/>
          <a:stretch/>
        </p:blipFill>
        <p:spPr>
          <a:xfrm>
            <a:off x="3435250" y="695950"/>
            <a:ext cx="5573250" cy="3483275"/>
          </a:xfrm>
          <a:prstGeom prst="rect">
            <a:avLst/>
          </a:prstGeom>
          <a:noFill/>
          <a:ln cap="flat" cmpd="sng" w="38100">
            <a:solidFill>
              <a:srgbClr val="99999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2815800" y="426825"/>
            <a:ext cx="351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latin typeface="Helvetica Neue"/>
                <a:ea typeface="Helvetica Neue"/>
                <a:cs typeface="Helvetica Neue"/>
                <a:sym typeface="Helvetica Neue"/>
              </a:rPr>
              <a:t>Che cos’è il FOI?</a:t>
            </a:r>
            <a:endParaRPr b="1" sz="3020">
              <a:latin typeface="Helvetica Neue"/>
              <a:ea typeface="Helvetica Neue"/>
              <a:cs typeface="Helvetica Neue"/>
              <a:sym typeface="Helvetica Neue"/>
            </a:endParaRPr>
          </a:p>
        </p:txBody>
      </p:sp>
      <p:sp>
        <p:nvSpPr>
          <p:cNvPr id="104" name="Google Shape;104;p21"/>
          <p:cNvSpPr txBox="1"/>
          <p:nvPr>
            <p:ph idx="1" type="body"/>
          </p:nvPr>
        </p:nvSpPr>
        <p:spPr>
          <a:xfrm>
            <a:off x="1734450" y="1296375"/>
            <a:ext cx="5675100" cy="2855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sz="2300">
                <a:solidFill>
                  <a:schemeClr val="dk1"/>
                </a:solidFill>
                <a:latin typeface="Helvetica Neue"/>
                <a:ea typeface="Helvetica Neue"/>
                <a:cs typeface="Helvetica Neue"/>
                <a:sym typeface="Helvetica Neue"/>
              </a:rPr>
              <a:t>Il FOI si riferisce ai consumi dell’insieme delle famiglie che fanno capo a un lavoratore dipendente (extragricolo), è l’indice usato per adeguare periodicamente i valori monetari, ad esempio gli affitti o gli assegni dovuti al coniuge separato.</a:t>
            </a:r>
            <a:br>
              <a:rPr lang="en-GB">
                <a:latin typeface="Helvetica Neue"/>
                <a:ea typeface="Helvetica Neue"/>
                <a:cs typeface="Helvetica Neue"/>
                <a:sym typeface="Helvetica Neue"/>
              </a:rPr>
            </a:b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