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CB25D1-FADF-4306-99B5-A6580EDD4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35CA3A6-EE75-492A-853C-82AB13547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74FCD2-AC66-4879-893E-EC1208BB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78A29D-D772-4FE0-9364-6A988395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279946-650E-4BB1-9C34-9CFE16C5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255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387250-D06E-45C0-B176-D14BF503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DB640F-1AA4-4CB0-8AA3-2D7CA9457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08B1D4-FAD3-4EA6-9292-ACFE38FA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9845B8-7A24-4787-B19C-ED6DFC67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1AD290-CBFA-4B62-9CAB-9A2D84D5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23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210D94E-1C87-4656-914C-BF1A121E8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882502-8E87-4BBB-8A64-F23766AB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2AAD62-9A9A-4168-911A-21B05D17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2E707D-9E53-4AFA-A96E-2D686CA3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B17EAA-DE89-4EB5-84D8-07AF30DB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63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B9B0EF-7641-4E70-BBD9-DE18E2AD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D37275-5351-4C79-B657-C27DEBA7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7FBBB2-AAB7-4FA1-A5B0-96F77FE6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E6E062-F234-4267-9B88-7686C10C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B0A6E4-28AE-47BD-8B5A-754ACBDC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79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0200-5190-4427-9C88-F599566B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2BFAD0-9D5B-4C91-B87F-CB0036C09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BA327D-B5A3-4D1B-91C4-560F0810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855E45-1BE2-4838-9F23-77F8DBA4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A59F80-576D-4A0E-AD0F-586747A6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0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1CC56-152B-4CB0-A778-E85F51C4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038175-5C90-4695-8638-315ED3826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2F136B-0C45-4964-AD45-2C34FA37A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E34864-37C2-480A-A208-97B1FB1F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F615BE-D4B9-4CBB-B7A9-5B193CB1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23B8BE-F772-4012-B0B2-860AA2C9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89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56B5D4-315A-440A-8D7A-C6B036CF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FCF2CA-50E1-475C-BBDB-C7799181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B8B6D1-5B1F-423F-8F24-E968330A0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CBB8FE-99E1-4AC8-9A6E-94954CCB0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BE7618-3A64-48A5-88E3-EE1681A10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03AE9E-78EF-4669-9E22-3BFDDD21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F05F7E-0865-4DA1-A99A-98617ED4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91E04CB-10F0-43CE-8BFB-94F97E9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91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6A1992-C8D2-49F2-BE8D-13625E4D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DC218F-5BAB-4047-B352-F6144CDB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4AC755-91BA-4233-89D2-DC12FEB7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20A2F4-F44A-4AF2-8A77-A019D04F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14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16C830D-FC26-4F12-B099-25F5E4E1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D9F0509-E98D-4378-8BD6-8F04F593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4831A2-5F8C-4B76-A0B9-A5044725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093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F5B5AD-9590-4EDF-A7A2-53B54651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9EC286-C4BB-4DBE-B8DB-AA53844E9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6E3CED-CD70-4D1F-BB1F-1E3749BA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651197-93AA-49F7-8B4C-5624CD32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B9D662-8816-4CE6-842F-BEBBC65D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990455-E9B0-4C88-844C-6F61E3C7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31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DE6CEC-A95D-491C-8C70-DD9BB312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398BF7F-F792-4062-A60D-A946AC5DF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D41958-BA5D-4F37-A0D5-C2B8C42A9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7EB7EF-B23B-48A9-B867-EA39BF02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4F9E-6504-471C-B123-F882C2178F38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A24E28-8E27-44C9-8CA1-DCF920DC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8FB2BC-9F6C-40EE-831F-48132B4A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17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8F30254-89C6-466F-B054-5AF8EA5F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7D0646-638A-4C86-9F11-FF30F259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CA7A94-FD22-416F-807B-24E7FFAF4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4F9E-6504-471C-B123-F882C2178F38}" type="datetimeFigureOut">
              <a:rPr lang="it-IT" smtClean="0"/>
              <a:t>17/11/2021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A0A078-18A8-4045-9305-221BA4437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C7861A-B1F6-4EDF-8DE6-7A2838844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D2AEB-7980-4432-88C5-D4B46FB13A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8-021-87602-3" TargetMode="External"/><Relationship Id="rId2" Type="http://schemas.openxmlformats.org/officeDocument/2006/relationships/hyperlink" Target="http://www.nature.com/scientificreport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ushroom.mathematik.uni-marburg.d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fungo, esterni, agarico&#10;&#10;Descrizione generata automaticamente">
            <a:extLst>
              <a:ext uri="{FF2B5EF4-FFF2-40B4-BE49-F238E27FC236}">
                <a16:creationId xmlns:a16="http://schemas.microsoft.com/office/drawing/2014/main" id="{F38AFA72-AA78-4CF7-9D49-589F13B28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74" y="0"/>
            <a:ext cx="10287926" cy="6858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5F7154F-26A1-4D6F-A13C-C24E4B9036FF}"/>
              </a:ext>
            </a:extLst>
          </p:cNvPr>
          <p:cNvSpPr/>
          <p:nvPr/>
        </p:nvSpPr>
        <p:spPr>
          <a:xfrm>
            <a:off x="1904074" y="0"/>
            <a:ext cx="10287926" cy="6858000"/>
          </a:xfrm>
          <a:prstGeom prst="rect">
            <a:avLst/>
          </a:prstGeom>
          <a:solidFill>
            <a:schemeClr val="bg1">
              <a:lumMod val="6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DC6651-457A-461B-BF8C-5873CA8A69EF}"/>
              </a:ext>
            </a:extLst>
          </p:cNvPr>
          <p:cNvSpPr txBox="1"/>
          <p:nvPr/>
        </p:nvSpPr>
        <p:spPr>
          <a:xfrm>
            <a:off x="2292927" y="239799"/>
            <a:ext cx="8527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effectLst/>
                <a:latin typeface="Bell MT" panose="02020503060305020303" pitchFamily="18" charset="0"/>
                <a:cs typeface="Angsana New" panose="02020603050405020304" pitchFamily="18" charset="-34"/>
              </a:rPr>
              <a:t>EDIBLE, OR NOT EDIBLE?</a:t>
            </a:r>
          </a:p>
          <a:p>
            <a:r>
              <a:rPr lang="it-IT" sz="3200" dirty="0">
                <a:latin typeface="Bell MT" panose="02020503060305020303" pitchFamily="18" charset="0"/>
                <a:cs typeface="Angsana New" panose="02020603050405020304" pitchFamily="18" charset="-34"/>
              </a:rPr>
              <a:t>THAT’S THE QUESTION.</a:t>
            </a:r>
          </a:p>
        </p:txBody>
      </p:sp>
    </p:spTree>
    <p:extLst>
      <p:ext uri="{BB962C8B-B14F-4D97-AF65-F5344CB8AC3E}">
        <p14:creationId xmlns:p14="http://schemas.microsoft.com/office/powerpoint/2010/main" val="230238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B4BF24-EED1-4CFC-8588-555D546E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PREPARARE DISCORSO PER DIVIDERE PARTI TRA NOI TRE</a:t>
            </a:r>
          </a:p>
        </p:txBody>
      </p:sp>
    </p:spTree>
    <p:extLst>
      <p:ext uri="{BB962C8B-B14F-4D97-AF65-F5344CB8AC3E}">
        <p14:creationId xmlns:p14="http://schemas.microsoft.com/office/powerpoint/2010/main" val="1305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DC6651-457A-461B-BF8C-5873CA8A69EF}"/>
              </a:ext>
            </a:extLst>
          </p:cNvPr>
          <p:cNvSpPr txBox="1"/>
          <p:nvPr/>
        </p:nvSpPr>
        <p:spPr>
          <a:xfrm>
            <a:off x="5430981" y="498764"/>
            <a:ext cx="1330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effectLst/>
                <a:latin typeface="Arial" panose="020B0604020202020204" pitchFamily="34" charset="0"/>
              </a:rPr>
              <a:t>Title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31251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DC6651-457A-461B-BF8C-5873CA8A69EF}"/>
              </a:ext>
            </a:extLst>
          </p:cNvPr>
          <p:cNvSpPr txBox="1"/>
          <p:nvPr/>
        </p:nvSpPr>
        <p:spPr>
          <a:xfrm>
            <a:off x="4558145" y="498764"/>
            <a:ext cx="4364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SELECTED PAPER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16D16C-BE88-4EFD-8426-EEEEB5B95736}"/>
              </a:ext>
            </a:extLst>
          </p:cNvPr>
          <p:cNvSpPr txBox="1"/>
          <p:nvPr/>
        </p:nvSpPr>
        <p:spPr>
          <a:xfrm>
            <a:off x="2798618" y="1787236"/>
            <a:ext cx="8575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800" b="1" i="0" u="none" strike="noStrike" baseline="0" dirty="0" err="1">
                <a:latin typeface="Corbel-Bold"/>
              </a:rPr>
              <a:t>Mushroom</a:t>
            </a:r>
            <a:r>
              <a:rPr lang="it-IT" sz="1800" b="1" i="0" u="none" strike="noStrike" baseline="0" dirty="0">
                <a:latin typeface="Corbel-Bold"/>
              </a:rPr>
              <a:t> data </a:t>
            </a:r>
            <a:r>
              <a:rPr lang="it-IT" sz="1800" b="1" i="0" u="none" strike="noStrike" baseline="0" dirty="0" err="1">
                <a:latin typeface="Corbel-Bold"/>
              </a:rPr>
              <a:t>creation</a:t>
            </a:r>
            <a:r>
              <a:rPr lang="it-IT" sz="1800" b="1" i="0" u="none" strike="noStrike" baseline="0" dirty="0">
                <a:latin typeface="Corbel-Bold"/>
              </a:rPr>
              <a:t>, </a:t>
            </a:r>
            <a:r>
              <a:rPr lang="it-IT" sz="1800" b="1" i="0" u="none" strike="noStrike" baseline="0" dirty="0" err="1">
                <a:latin typeface="Corbel-Bold"/>
              </a:rPr>
              <a:t>curation</a:t>
            </a:r>
            <a:r>
              <a:rPr lang="it-IT" sz="1800" b="1" i="0" u="none" strike="noStrike" baseline="0" dirty="0">
                <a:latin typeface="Corbel-Bold"/>
              </a:rPr>
              <a:t>, and </a:t>
            </a:r>
            <a:r>
              <a:rPr lang="it-IT" sz="1800" b="1" i="0" u="none" strike="noStrike" baseline="0" dirty="0" err="1">
                <a:latin typeface="Corbel-Bold"/>
              </a:rPr>
              <a:t>simulation</a:t>
            </a:r>
            <a:r>
              <a:rPr lang="it-IT" sz="1800" b="1" i="0" u="none" strike="noStrike" baseline="0" dirty="0">
                <a:latin typeface="Corbel-Bold"/>
              </a:rPr>
              <a:t> to support </a:t>
            </a:r>
            <a:r>
              <a:rPr lang="it-IT" sz="1800" b="1" i="0" u="none" strike="noStrike" baseline="0" dirty="0" err="1">
                <a:latin typeface="Corbel-Bold"/>
              </a:rPr>
              <a:t>classification</a:t>
            </a:r>
            <a:r>
              <a:rPr lang="it-IT" sz="1800" b="1" i="0" u="none" strike="noStrike" baseline="0" dirty="0">
                <a:latin typeface="Corbel-Bold"/>
              </a:rPr>
              <a:t> tasks.</a:t>
            </a:r>
          </a:p>
          <a:p>
            <a:pPr algn="l"/>
            <a:endParaRPr lang="it-IT" b="1" dirty="0">
              <a:latin typeface="Corbel-Bold"/>
            </a:endParaRPr>
          </a:p>
          <a:p>
            <a:pPr algn="l"/>
            <a:r>
              <a:rPr lang="de-DE" sz="1800" b="1" i="0" u="none" strike="noStrike" baseline="0" dirty="0" err="1">
                <a:latin typeface="Corbel-Bold"/>
              </a:rPr>
              <a:t>Written</a:t>
            </a:r>
            <a:r>
              <a:rPr lang="de-DE" sz="1800" b="1" i="0" u="none" strike="noStrike" baseline="0" dirty="0">
                <a:latin typeface="Corbel-Bold"/>
              </a:rPr>
              <a:t> </a:t>
            </a:r>
            <a:r>
              <a:rPr lang="de-DE" b="1" dirty="0" err="1">
                <a:latin typeface="Corbel-Bold"/>
              </a:rPr>
              <a:t>by</a:t>
            </a:r>
            <a:r>
              <a:rPr lang="de-DE" b="1" dirty="0">
                <a:latin typeface="Corbel-Bold"/>
              </a:rPr>
              <a:t>: </a:t>
            </a:r>
            <a:r>
              <a:rPr lang="de-DE" sz="1800" b="1" i="0" u="none" strike="noStrike" baseline="0" dirty="0">
                <a:latin typeface="Corbel-Bold"/>
              </a:rPr>
              <a:t>Dennis Wagner, Dominik Heider &amp; Georges </a:t>
            </a:r>
            <a:r>
              <a:rPr lang="de-DE" sz="1800" b="1" i="0" u="none" strike="noStrike" baseline="0" dirty="0" err="1">
                <a:latin typeface="Corbel-Bold"/>
              </a:rPr>
              <a:t>Hattab</a:t>
            </a:r>
            <a:endParaRPr lang="de-DE" dirty="0">
              <a:latin typeface="Wingdings-Regular"/>
            </a:endParaRPr>
          </a:p>
          <a:p>
            <a:pPr algn="l"/>
            <a:endParaRPr lang="de-DE" dirty="0">
              <a:latin typeface="Wingdings-Regular"/>
            </a:endParaRPr>
          </a:p>
          <a:p>
            <a:pPr algn="l"/>
            <a:r>
              <a:rPr lang="it-IT" sz="1800" b="0" i="0" u="none" strike="noStrike" baseline="0" dirty="0">
                <a:latin typeface="Corbel2"/>
                <a:hlinkClick r:id="rId2"/>
              </a:rPr>
              <a:t>www.nature.com/scientificreports</a:t>
            </a:r>
            <a:endParaRPr lang="de-DE" sz="1800" b="0" i="0" u="none" strike="noStrike" baseline="0" dirty="0">
              <a:latin typeface="Wingdings-Regular"/>
            </a:endParaRPr>
          </a:p>
          <a:p>
            <a:pPr algn="l"/>
            <a:endParaRPr lang="de-DE" dirty="0">
              <a:latin typeface="Wingdings-Regular"/>
            </a:endParaRPr>
          </a:p>
          <a:p>
            <a:pPr algn="l"/>
            <a:endParaRPr lang="de-DE" dirty="0">
              <a:latin typeface="Wingdings-Regular"/>
            </a:endParaRPr>
          </a:p>
          <a:p>
            <a:pPr algn="l"/>
            <a:r>
              <a:rPr lang="en-US" dirty="0"/>
              <a:t>Wagner, D., Heider, D. &amp; </a:t>
            </a:r>
            <a:r>
              <a:rPr lang="en-US" dirty="0" err="1"/>
              <a:t>Hattab</a:t>
            </a:r>
            <a:r>
              <a:rPr lang="en-US" dirty="0"/>
              <a:t>, G. Mushroom data creation, curation, and simulation to support classification tasks. </a:t>
            </a:r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11, </a:t>
            </a:r>
            <a:r>
              <a:rPr lang="en-US" dirty="0"/>
              <a:t>8134 (2021). </a:t>
            </a:r>
          </a:p>
          <a:p>
            <a:pPr algn="l"/>
            <a:r>
              <a:rPr lang="en-US" dirty="0">
                <a:hlinkClick r:id="rId3"/>
              </a:rPr>
              <a:t>https://doi.org/10.1038/s41598-021-87602-3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800" b="1" i="0" u="none" strike="noStrike" baseline="0" dirty="0">
                <a:latin typeface="Corbel-Bold"/>
              </a:rPr>
              <a:t>Predicting if a set of mushrooms is edible or not corresponds to the task of classifying them into two groups—edible or poisonous—on the basis of a classification rule.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369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BD206A-1A4E-4099-95A3-C6B4B25710F2}"/>
              </a:ext>
            </a:extLst>
          </p:cNvPr>
          <p:cNvSpPr txBox="1"/>
          <p:nvPr/>
        </p:nvSpPr>
        <p:spPr>
          <a:xfrm>
            <a:off x="3657599" y="803564"/>
            <a:ext cx="5306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/>
              <a:t>Motivation</a:t>
            </a:r>
            <a:r>
              <a:rPr lang="it-IT" sz="4000" dirty="0"/>
              <a:t>/Obiettivi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F1544-5966-4C13-BB57-4B51DBFF818C}"/>
              </a:ext>
            </a:extLst>
          </p:cNvPr>
          <p:cNvSpPr txBox="1"/>
          <p:nvPr/>
        </p:nvSpPr>
        <p:spPr>
          <a:xfrm>
            <a:off x="526472" y="1962789"/>
            <a:ext cx="11014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nostri obiettivi sono:</a:t>
            </a:r>
          </a:p>
          <a:p>
            <a:r>
              <a:rPr lang="en-US" i="1" dirty="0">
                <a:latin typeface="MinionPro-Regular"/>
              </a:rPr>
              <a:t>OUR</a:t>
            </a:r>
            <a:r>
              <a:rPr lang="en-US" b="0" i="1" u="none" strike="noStrike" baseline="0" dirty="0">
                <a:latin typeface="MinionPro-Regular"/>
              </a:rPr>
              <a:t> MOTIVATION</a:t>
            </a:r>
          </a:p>
          <a:p>
            <a:pPr marL="285750" indent="-285750">
              <a:buFontTx/>
              <a:buChar char="-"/>
            </a:pPr>
            <a:r>
              <a:rPr lang="en-US" b="0" i="1" u="none" strike="noStrike" baseline="0" dirty="0">
                <a:latin typeface="MinionPro-Regular"/>
              </a:rPr>
              <a:t>The reason why we chose this paper is the</a:t>
            </a:r>
            <a:r>
              <a:rPr lang="en-US" i="1" u="none" strike="noStrike" baseline="0" dirty="0">
                <a:latin typeface="MinionPro-Regular"/>
              </a:rPr>
              <a:t> peculiarity of mushrooms</a:t>
            </a:r>
            <a:r>
              <a:rPr lang="en-US" b="0" i="1" u="none" strike="noStrike" baseline="0" dirty="0">
                <a:latin typeface="MinionPro-Regular"/>
              </a:rPr>
              <a:t> classification in the real word, which is a problem existing in nature that is easier to be solved with machine learning techniques.</a:t>
            </a:r>
          </a:p>
          <a:p>
            <a:pPr marL="285750" indent="-285750">
              <a:buFontTx/>
              <a:buChar char="-"/>
            </a:pPr>
            <a:endParaRPr lang="en-US" i="1" dirty="0">
              <a:latin typeface="MinionPro-Regular"/>
            </a:endParaRPr>
          </a:p>
          <a:p>
            <a:pPr marL="285750" indent="-285750">
              <a:buFontTx/>
              <a:buChar char="-"/>
            </a:pPr>
            <a:endParaRPr lang="en-US" b="0" i="1" u="none" strike="noStrike" baseline="0" dirty="0">
              <a:latin typeface="MinionPro-Regular"/>
            </a:endParaRPr>
          </a:p>
          <a:p>
            <a:r>
              <a:rPr lang="en-US" i="1" dirty="0">
                <a:latin typeface="MinionPro-Regular"/>
              </a:rPr>
              <a:t>OUR MAIN OBJECTIVES:</a:t>
            </a:r>
            <a:endParaRPr lang="en-US" b="0" i="1" u="none" strike="noStrike" baseline="0" dirty="0">
              <a:latin typeface="MinionPro-Regular"/>
            </a:endParaRPr>
          </a:p>
          <a:p>
            <a:pPr marL="285750" indent="-285750" algn="l">
              <a:buFontTx/>
              <a:buChar char="-"/>
            </a:pPr>
            <a:r>
              <a:rPr lang="en-US" b="0" i="1" u="none" strike="noStrike" baseline="0" dirty="0">
                <a:latin typeface="MinionPro-Regular"/>
              </a:rPr>
              <a:t>Crafting a workflow for </a:t>
            </a:r>
            <a:r>
              <a:rPr lang="en-US" i="1" dirty="0">
                <a:latin typeface="MinionPro-Regular"/>
              </a:rPr>
              <a:t>the aim of </a:t>
            </a:r>
            <a:r>
              <a:rPr lang="en-US" b="0" i="1" u="none" strike="noStrike" baseline="0" dirty="0">
                <a:latin typeface="MinionPro-Regular"/>
              </a:rPr>
              <a:t>binary classification and evaluation with the task to distinguish between poisonous and edible mushrooms. </a:t>
            </a:r>
          </a:p>
          <a:p>
            <a:pPr marL="285750" indent="-285750" algn="l">
              <a:buFontTx/>
              <a:buChar char="-"/>
            </a:pPr>
            <a:r>
              <a:rPr lang="en-US" b="0" i="1" u="none" strike="noStrike" baseline="0" dirty="0">
                <a:latin typeface="MinionPro-Regular"/>
              </a:rPr>
              <a:t>To accomplish this goals w</a:t>
            </a:r>
            <a:r>
              <a:rPr lang="en-US" i="1" dirty="0">
                <a:latin typeface="MinionPro-Regular"/>
              </a:rPr>
              <a:t>e use more types of classifiers to explore different approaches to try achieve better results compare to the ones obtained in the paper.</a:t>
            </a:r>
          </a:p>
        </p:txBody>
      </p:sp>
    </p:spTree>
    <p:extLst>
      <p:ext uri="{BB962C8B-B14F-4D97-AF65-F5344CB8AC3E}">
        <p14:creationId xmlns:p14="http://schemas.microsoft.com/office/powerpoint/2010/main" val="170599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80E126-3C32-49AC-8C87-AFDD5D015944}"/>
              </a:ext>
            </a:extLst>
          </p:cNvPr>
          <p:cNvSpPr txBox="1"/>
          <p:nvPr/>
        </p:nvSpPr>
        <p:spPr>
          <a:xfrm>
            <a:off x="5049982" y="637309"/>
            <a:ext cx="209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4000"/>
            </a:lvl1pPr>
          </a:lstStyle>
          <a:p>
            <a:r>
              <a:rPr lang="it-IT" dirty="0"/>
              <a:t>Datasets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0D3D98-984C-4E51-9233-6914C511A903}"/>
              </a:ext>
            </a:extLst>
          </p:cNvPr>
          <p:cNvSpPr txBox="1"/>
          <p:nvPr/>
        </p:nvSpPr>
        <p:spPr>
          <a:xfrm>
            <a:off x="554182" y="1787236"/>
            <a:ext cx="8437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2"/>
              </a:rPr>
              <a:t>https://mushroom.mathematik.uni-marburg.de/</a:t>
            </a:r>
            <a:endParaRPr lang="it-IT" dirty="0"/>
          </a:p>
          <a:p>
            <a:endParaRPr lang="it-IT" dirty="0"/>
          </a:p>
          <a:p>
            <a:r>
              <a:rPr lang="en-US" dirty="0"/>
              <a:t>The dataset used consists of 20 variables, as the following: (n = nominal, m = metrical)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C384B3-7F3F-4EBE-AE3E-C21A037B73AF}"/>
              </a:ext>
            </a:extLst>
          </p:cNvPr>
          <p:cNvSpPr txBox="1"/>
          <p:nvPr/>
        </p:nvSpPr>
        <p:spPr>
          <a:xfrm>
            <a:off x="5624945" y="2765939"/>
            <a:ext cx="2729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Does-bruise-bleed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Gill-attachment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Gill-spacing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Gill-color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Veil-type (n)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ABAFE34-C8C9-409B-AAFA-F109EC88957D}"/>
              </a:ext>
            </a:extLst>
          </p:cNvPr>
          <p:cNvSpPr txBox="1"/>
          <p:nvPr/>
        </p:nvSpPr>
        <p:spPr>
          <a:xfrm>
            <a:off x="3283526" y="2760924"/>
            <a:ext cx="2604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Stem-height (m)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Stem-width (m)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Stem-root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Stem-surface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Stem-color (n)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A82692-D9F0-4704-92C4-AFB5ED6CB956}"/>
              </a:ext>
            </a:extLst>
          </p:cNvPr>
          <p:cNvSpPr txBox="1"/>
          <p:nvPr/>
        </p:nvSpPr>
        <p:spPr>
          <a:xfrm>
            <a:off x="554181" y="2771577"/>
            <a:ext cx="2729345" cy="1517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Cap-diameter (m)</a:t>
            </a:r>
          </a:p>
          <a:p>
            <a:pPr marL="285750" indent="-285750">
              <a:buFontTx/>
              <a:buChar char="-"/>
            </a:pPr>
            <a:r>
              <a:rPr lang="en-US" dirty="0"/>
              <a:t>Cap-shape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Cap-surface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Cap-color (n)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B8EEB3-B3A3-4FB7-93DA-9215CA4E98FC}"/>
              </a:ext>
            </a:extLst>
          </p:cNvPr>
          <p:cNvSpPr txBox="1"/>
          <p:nvPr/>
        </p:nvSpPr>
        <p:spPr>
          <a:xfrm>
            <a:off x="8728364" y="2710566"/>
            <a:ext cx="3463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Veil-color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Has-ring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Ring-type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Spore-print-color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Habitat (n)</a:t>
            </a:r>
          </a:p>
          <a:p>
            <a:pPr marL="285750" indent="-285750">
              <a:buFontTx/>
              <a:buChar char="-"/>
            </a:pPr>
            <a:r>
              <a:rPr lang="en-US" dirty="0"/>
              <a:t>Season (n)</a:t>
            </a:r>
          </a:p>
          <a:p>
            <a:pPr marL="285750" indent="-285750">
              <a:buFontTx/>
              <a:buChar char="-"/>
            </a:pPr>
            <a:r>
              <a:rPr lang="it-IT" dirty="0"/>
              <a:t>Family (</a:t>
            </a:r>
            <a:r>
              <a:rPr lang="it-IT" dirty="0" err="1"/>
              <a:t>multinomial</a:t>
            </a:r>
            <a:r>
              <a:rPr lang="it-IT" dirty="0"/>
              <a:t>)</a:t>
            </a:r>
          </a:p>
          <a:p>
            <a:pPr marL="285750" indent="-285750">
              <a:buFontTx/>
              <a:buChar char="-"/>
            </a:pPr>
            <a:r>
              <a:rPr lang="it-IT" dirty="0"/>
              <a:t>Name (</a:t>
            </a:r>
            <a:r>
              <a:rPr lang="it-IT" dirty="0" err="1"/>
              <a:t>multinomial</a:t>
            </a:r>
            <a:r>
              <a:rPr lang="it-IT" dirty="0"/>
              <a:t>)</a:t>
            </a:r>
          </a:p>
          <a:p>
            <a:pPr marL="285750" indent="-285750">
              <a:buFontTx/>
              <a:buChar char="-"/>
            </a:pPr>
            <a:r>
              <a:rPr lang="it-IT" dirty="0"/>
              <a:t>Class (</a:t>
            </a:r>
            <a:r>
              <a:rPr lang="it-IT" dirty="0" err="1"/>
              <a:t>binary</a:t>
            </a:r>
            <a:r>
              <a:rPr lang="it-IT" dirty="0"/>
              <a:t>)</a:t>
            </a:r>
          </a:p>
          <a:p>
            <a:pPr marL="285750" indent="-285750"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113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96A155-C704-4B43-A536-B726434F7AC4}"/>
              </a:ext>
            </a:extLst>
          </p:cNvPr>
          <p:cNvSpPr txBox="1"/>
          <p:nvPr/>
        </p:nvSpPr>
        <p:spPr>
          <a:xfrm>
            <a:off x="4170218" y="304800"/>
            <a:ext cx="3851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4000"/>
            </a:lvl1pPr>
          </a:lstStyle>
          <a:p>
            <a:r>
              <a:rPr lang="it-IT"/>
              <a:t>System workflow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61E6F61-E786-4C11-A87E-0C7BD9B0C870}"/>
              </a:ext>
            </a:extLst>
          </p:cNvPr>
          <p:cNvSpPr/>
          <p:nvPr/>
        </p:nvSpPr>
        <p:spPr>
          <a:xfrm>
            <a:off x="367145" y="1620982"/>
            <a:ext cx="2008909" cy="1205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7AE3578-CA99-4AA3-9560-B9E16A25A7E8}"/>
              </a:ext>
            </a:extLst>
          </p:cNvPr>
          <p:cNvSpPr/>
          <p:nvPr/>
        </p:nvSpPr>
        <p:spPr>
          <a:xfrm>
            <a:off x="3692236" y="1620982"/>
            <a:ext cx="2008909" cy="1205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64B35F3-C5BD-494C-AFCC-7C07DABFF6F6}"/>
              </a:ext>
            </a:extLst>
          </p:cNvPr>
          <p:cNvSpPr/>
          <p:nvPr/>
        </p:nvSpPr>
        <p:spPr>
          <a:xfrm>
            <a:off x="6774872" y="1620981"/>
            <a:ext cx="2008909" cy="1205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2C27E80-3635-44D4-A3F3-3B830624CFFD}"/>
              </a:ext>
            </a:extLst>
          </p:cNvPr>
          <p:cNvSpPr/>
          <p:nvPr/>
        </p:nvSpPr>
        <p:spPr>
          <a:xfrm>
            <a:off x="9608127" y="1620981"/>
            <a:ext cx="2008909" cy="1205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9583E00-0C11-49A8-894E-D57687C65BD5}"/>
              </a:ext>
            </a:extLst>
          </p:cNvPr>
          <p:cNvSpPr/>
          <p:nvPr/>
        </p:nvSpPr>
        <p:spPr>
          <a:xfrm>
            <a:off x="2635826" y="3906978"/>
            <a:ext cx="2008909" cy="1205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393A701-56E8-4D92-BFC4-E738B1E467EC}"/>
              </a:ext>
            </a:extLst>
          </p:cNvPr>
          <p:cNvSpPr/>
          <p:nvPr/>
        </p:nvSpPr>
        <p:spPr>
          <a:xfrm>
            <a:off x="6958444" y="3906979"/>
            <a:ext cx="2008909" cy="1205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5532AC-EA46-4729-984C-AE432A317FFA}"/>
              </a:ext>
            </a:extLst>
          </p:cNvPr>
          <p:cNvSpPr txBox="1"/>
          <p:nvPr/>
        </p:nvSpPr>
        <p:spPr>
          <a:xfrm>
            <a:off x="1032164" y="2038987"/>
            <a:ext cx="97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61AE9FD-80CD-4793-8B3D-68F737104435}"/>
              </a:ext>
            </a:extLst>
          </p:cNvPr>
          <p:cNvSpPr txBox="1"/>
          <p:nvPr/>
        </p:nvSpPr>
        <p:spPr>
          <a:xfrm>
            <a:off x="3851563" y="2038987"/>
            <a:ext cx="184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PREPROCESSING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1256C91-BDA0-4CEF-A540-CD2510EB7F68}"/>
              </a:ext>
            </a:extLst>
          </p:cNvPr>
          <p:cNvSpPr txBox="1"/>
          <p:nvPr/>
        </p:nvSpPr>
        <p:spPr>
          <a:xfrm>
            <a:off x="6743696" y="1900487"/>
            <a:ext cx="2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ML TECHNIQUE</a:t>
            </a:r>
          </a:p>
          <a:p>
            <a:r>
              <a:rPr lang="it-IT" dirty="0"/>
              <a:t>(RANDOM FOREST…)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AF66077-A2D5-4786-A986-89474FDD0059}"/>
              </a:ext>
            </a:extLst>
          </p:cNvPr>
          <p:cNvSpPr txBox="1"/>
          <p:nvPr/>
        </p:nvSpPr>
        <p:spPr>
          <a:xfrm>
            <a:off x="9791699" y="1902856"/>
            <a:ext cx="163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EVALUATION MATRIX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C8E4BD5-34BF-49DB-BF75-B4B7698EDA99}"/>
              </a:ext>
            </a:extLst>
          </p:cNvPr>
          <p:cNvSpPr txBox="1"/>
          <p:nvPr/>
        </p:nvSpPr>
        <p:spPr>
          <a:xfrm>
            <a:off x="6958444" y="4186484"/>
            <a:ext cx="225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DISCUSSION OF THE RESULTS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7288583-648C-497E-8FEF-0293CCCF3BCC}"/>
              </a:ext>
            </a:extLst>
          </p:cNvPr>
          <p:cNvSpPr txBox="1"/>
          <p:nvPr/>
        </p:nvSpPr>
        <p:spPr>
          <a:xfrm>
            <a:off x="2878281" y="4324984"/>
            <a:ext cx="148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CONCLUSION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9281702-F1D5-4568-9FF3-5408C38AB1F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376054" y="2223655"/>
            <a:ext cx="1316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B621B23-6B72-4E5A-9761-9138C8A0155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701144" y="2223653"/>
            <a:ext cx="104255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185F89D7-FFA0-405A-A6A2-3F69C262AF9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835740" y="2223654"/>
            <a:ext cx="77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6108051E-3EA2-48E1-8459-41F9B4A79A73}"/>
              </a:ext>
            </a:extLst>
          </p:cNvPr>
          <p:cNvCxnSpPr>
            <a:stCxn id="16" idx="1"/>
            <a:endCxn id="10" idx="3"/>
          </p:cNvCxnSpPr>
          <p:nvPr/>
        </p:nvCxnSpPr>
        <p:spPr>
          <a:xfrm flipH="1">
            <a:off x="4644735" y="4509650"/>
            <a:ext cx="23137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CE6DFC69-AE3B-4689-BC5B-E64CB93AEC3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8948307" y="2845373"/>
            <a:ext cx="1683323" cy="1645229"/>
          </a:xfrm>
          <a:prstGeom prst="curvedConnector3">
            <a:avLst>
              <a:gd name="adj1" fmla="val 100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9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96A155-C704-4B43-A536-B726434F7AC4}"/>
              </a:ext>
            </a:extLst>
          </p:cNvPr>
          <p:cNvSpPr txBox="1"/>
          <p:nvPr/>
        </p:nvSpPr>
        <p:spPr>
          <a:xfrm>
            <a:off x="4170217" y="304800"/>
            <a:ext cx="4281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4000"/>
            </a:lvl1pPr>
          </a:lstStyle>
          <a:p>
            <a:r>
              <a:rPr lang="it-IT" dirty="0" err="1">
                <a:effectLst/>
                <a:latin typeface="Arial" panose="020B0604020202020204" pitchFamily="34" charset="0"/>
              </a:rPr>
              <a:t>Expected</a:t>
            </a:r>
            <a:r>
              <a:rPr lang="it-IT" dirty="0">
                <a:effectLst/>
                <a:latin typeface="Arial" panose="020B0604020202020204" pitchFamily="34" charset="0"/>
              </a:rPr>
              <a:t> output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746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96A155-C704-4B43-A536-B726434F7AC4}"/>
              </a:ext>
            </a:extLst>
          </p:cNvPr>
          <p:cNvSpPr txBox="1"/>
          <p:nvPr/>
        </p:nvSpPr>
        <p:spPr>
          <a:xfrm>
            <a:off x="4170217" y="304800"/>
            <a:ext cx="4281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4000"/>
            </a:lvl1pPr>
          </a:lstStyle>
          <a:p>
            <a:r>
              <a:rPr lang="it-IT" dirty="0">
                <a:effectLst/>
                <a:latin typeface="Arial" panose="020B0604020202020204" pitchFamily="34" charset="0"/>
              </a:rPr>
              <a:t>Work Distribution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A595BE-CECB-4BA6-8949-2B7B6CB34DBC}"/>
              </a:ext>
            </a:extLst>
          </p:cNvPr>
          <p:cNvSpPr txBox="1"/>
          <p:nvPr/>
        </p:nvSpPr>
        <p:spPr>
          <a:xfrm>
            <a:off x="526473" y="1787236"/>
            <a:ext cx="814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work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distributed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follow:</a:t>
            </a:r>
          </a:p>
        </p:txBody>
      </p:sp>
    </p:spTree>
    <p:extLst>
      <p:ext uri="{BB962C8B-B14F-4D97-AF65-F5344CB8AC3E}">
        <p14:creationId xmlns:p14="http://schemas.microsoft.com/office/powerpoint/2010/main" val="325371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96A155-C704-4B43-A536-B726434F7AC4}"/>
              </a:ext>
            </a:extLst>
          </p:cNvPr>
          <p:cNvSpPr txBox="1"/>
          <p:nvPr/>
        </p:nvSpPr>
        <p:spPr>
          <a:xfrm>
            <a:off x="4170217" y="304800"/>
            <a:ext cx="4281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4000"/>
            </a:lvl1pPr>
          </a:lstStyle>
          <a:p>
            <a:r>
              <a:rPr lang="it-IT" dirty="0">
                <a:effectLst/>
                <a:latin typeface="Arial" panose="020B0604020202020204" pitchFamily="34" charset="0"/>
              </a:rPr>
              <a:t>CONCLUSION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7467FE7-94FA-4EF9-945F-415E266E8416}"/>
              </a:ext>
            </a:extLst>
          </p:cNvPr>
          <p:cNvSpPr txBox="1"/>
          <p:nvPr/>
        </p:nvSpPr>
        <p:spPr>
          <a:xfrm>
            <a:off x="1953491" y="3075057"/>
            <a:ext cx="9809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4000"/>
            </a:lvl1pPr>
          </a:lstStyle>
          <a:p>
            <a:r>
              <a:rPr lang="it-IT" dirty="0">
                <a:effectLst/>
                <a:latin typeface="Arial" panose="020B0604020202020204" pitchFamily="34" charset="0"/>
              </a:rPr>
              <a:t>Thank </a:t>
            </a:r>
            <a:r>
              <a:rPr lang="it-IT" dirty="0" err="1">
                <a:effectLst/>
                <a:latin typeface="Arial" panose="020B0604020202020204" pitchFamily="34" charset="0"/>
              </a:rPr>
              <a:t>you</a:t>
            </a:r>
            <a:r>
              <a:rPr lang="it-IT" dirty="0">
                <a:effectLst/>
                <a:latin typeface="Arial" panose="020B0604020202020204" pitchFamily="34" charset="0"/>
              </a:rPr>
              <a:t> for the </a:t>
            </a:r>
            <a:r>
              <a:rPr lang="it-IT" dirty="0" err="1">
                <a:effectLst/>
                <a:latin typeface="Arial" panose="020B0604020202020204" pitchFamily="34" charset="0"/>
              </a:rPr>
              <a:t>fucking</a:t>
            </a:r>
            <a:r>
              <a:rPr lang="it-IT" dirty="0">
                <a:effectLst/>
                <a:latin typeface="Arial" panose="020B0604020202020204" pitchFamily="34" charset="0"/>
              </a:rPr>
              <a:t> </a:t>
            </a:r>
            <a:r>
              <a:rPr lang="it-IT" dirty="0" err="1">
                <a:effectLst/>
                <a:latin typeface="Arial" panose="020B0604020202020204" pitchFamily="34" charset="0"/>
              </a:rPr>
              <a:t>attention</a:t>
            </a:r>
            <a:r>
              <a:rPr lang="it-IT" dirty="0">
                <a:effectLst/>
                <a:latin typeface="Arial" panose="020B0604020202020204" pitchFamily="34" charset="0"/>
              </a:rPr>
              <a:t>!!!!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1053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389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Bell MT</vt:lpstr>
      <vt:lpstr>Calibri</vt:lpstr>
      <vt:lpstr>Calibri Light</vt:lpstr>
      <vt:lpstr>Corbel2</vt:lpstr>
      <vt:lpstr>Corbel-Bold</vt:lpstr>
      <vt:lpstr>MinionPro-Regular</vt:lpstr>
      <vt:lpstr>Wingdings-Regular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 Maccario</dc:creator>
  <cp:lastModifiedBy>Ale Maccario</cp:lastModifiedBy>
  <cp:revision>13</cp:revision>
  <dcterms:created xsi:type="dcterms:W3CDTF">2021-11-17T14:27:47Z</dcterms:created>
  <dcterms:modified xsi:type="dcterms:W3CDTF">2021-11-17T17:43:33Z</dcterms:modified>
</cp:coreProperties>
</file>