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3"/>
  </p:notesMasterIdLst>
  <p:sldIdLst>
    <p:sldId id="265" r:id="rId2"/>
    <p:sldId id="266" r:id="rId3"/>
    <p:sldId id="256" r:id="rId4"/>
    <p:sldId id="257" r:id="rId5"/>
    <p:sldId id="258" r:id="rId6"/>
    <p:sldId id="260" r:id="rId7"/>
    <p:sldId id="264" r:id="rId8"/>
    <p:sldId id="263" r:id="rId9"/>
    <p:sldId id="261" r:id="rId10"/>
    <p:sldId id="259" r:id="rId11"/>
    <p:sldId id="262"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056" autoAdjust="0"/>
  </p:normalViewPr>
  <p:slideViewPr>
    <p:cSldViewPr snapToGrid="0">
      <p:cViewPr varScale="1">
        <p:scale>
          <a:sx n="59" d="100"/>
          <a:sy n="59" d="100"/>
        </p:scale>
        <p:origin x="11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45C3F-DC03-4014-B798-35745196F815}" type="datetimeFigureOut">
              <a:rPr lang="it-IT" smtClean="0"/>
              <a:t>16/12/2022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8AE5B-5D81-4EA0-A023-C6B8D8B1E780}" type="slidenum">
              <a:rPr lang="it-IT" smtClean="0"/>
              <a:t>‹N›</a:t>
            </a:fld>
            <a:endParaRPr lang="it-IT"/>
          </a:p>
        </p:txBody>
      </p:sp>
    </p:spTree>
    <p:extLst>
      <p:ext uri="{BB962C8B-B14F-4D97-AF65-F5344CB8AC3E}">
        <p14:creationId xmlns:p14="http://schemas.microsoft.com/office/powerpoint/2010/main" val="121154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en-US" sz="1200">
                <a:latin typeface="CMU Concrete" panose="02000603000000000000" pitchFamily="2" charset="0"/>
                <a:ea typeface="CMU Concrete" panose="02000603000000000000" pitchFamily="2" charset="0"/>
                <a:cs typeface="CMU Concrete" panose="02000603000000000000" pitchFamily="2" charset="0"/>
              </a:rPr>
              <a:t>A food classification problem in deep learning is a type of ML problem where the </a:t>
            </a:r>
            <a:r>
              <a:rPr lang="en-US" sz="1200" b="1">
                <a:latin typeface="CMU Concrete" panose="02000603000000000000" pitchFamily="2" charset="0"/>
                <a:ea typeface="CMU Concrete" panose="02000603000000000000" pitchFamily="2" charset="0"/>
                <a:cs typeface="CMU Concrete" panose="02000603000000000000" pitchFamily="2" charset="0"/>
              </a:rPr>
              <a:t>goal </a:t>
            </a:r>
            <a:r>
              <a:rPr lang="en-US" sz="1200">
                <a:latin typeface="CMU Concrete" panose="02000603000000000000" pitchFamily="2" charset="0"/>
                <a:ea typeface="CMU Concrete" panose="02000603000000000000" pitchFamily="2" charset="0"/>
                <a:cs typeface="CMU Concrete" panose="02000603000000000000" pitchFamily="2" charset="0"/>
              </a:rPr>
              <a:t>is to accurately classify food items into predefined categories. This might involve categorizing different types of fruits, vegetables, meats, or other types of food into specific classes.</a:t>
            </a:r>
          </a:p>
          <a:p>
            <a:pPr algn="l"/>
            <a:endParaRPr lang="en-US" sz="1200">
              <a:latin typeface="CMU Concrete" panose="02000603000000000000" pitchFamily="2" charset="0"/>
              <a:ea typeface="CMU Concrete" panose="02000603000000000000" pitchFamily="2" charset="0"/>
              <a:cs typeface="CMU Concrete" panose="02000603000000000000" pitchFamily="2" charset="0"/>
            </a:endParaRPr>
          </a:p>
          <a:p>
            <a:pPr algn="l"/>
            <a:r>
              <a:rPr lang="en-US" sz="1200">
                <a:latin typeface="CMU Concrete" panose="02000603000000000000" pitchFamily="2" charset="0"/>
                <a:ea typeface="CMU Concrete" panose="02000603000000000000" pitchFamily="2" charset="0"/>
                <a:cs typeface="CMU Concrete" panose="02000603000000000000" pitchFamily="2" charset="0"/>
              </a:rPr>
              <a:t>To solve a food classification problem using deep learning, you would typically start by collecting a large dataset of images or other types of data that represent different types of food. In this specific project it will be used the </a:t>
            </a:r>
            <a:r>
              <a:rPr lang="en-US" sz="1200" i="1">
                <a:latin typeface="CMU Concrete" panose="02000603000000000000" pitchFamily="2" charset="0"/>
                <a:ea typeface="CMU Concrete" panose="02000603000000000000" pitchFamily="2" charset="0"/>
                <a:cs typeface="CMU Concrete" panose="02000603000000000000" pitchFamily="2" charset="0"/>
              </a:rPr>
              <a:t>Example Food Images </a:t>
            </a:r>
            <a:r>
              <a:rPr lang="en-US" sz="1200">
                <a:latin typeface="CMU Concrete" panose="02000603000000000000" pitchFamily="2" charset="0"/>
                <a:ea typeface="CMU Concrete" panose="02000603000000000000" pitchFamily="2" charset="0"/>
                <a:cs typeface="CMU Concrete" panose="02000603000000000000" pitchFamily="2" charset="0"/>
              </a:rPr>
              <a:t>data set that contains </a:t>
            </a:r>
            <a:r>
              <a:rPr lang="en-US" sz="1200" b="1">
                <a:latin typeface="CMU Concrete" panose="02000603000000000000" pitchFamily="2" charset="0"/>
                <a:ea typeface="CMU Concrete" panose="02000603000000000000" pitchFamily="2" charset="0"/>
                <a:cs typeface="CMU Concrete" panose="02000603000000000000" pitchFamily="2" charset="0"/>
              </a:rPr>
              <a:t>978</a:t>
            </a:r>
            <a:r>
              <a:rPr lang="en-US" sz="1200">
                <a:latin typeface="CMU Concrete" panose="02000603000000000000" pitchFamily="2" charset="0"/>
                <a:ea typeface="CMU Concrete" panose="02000603000000000000" pitchFamily="2" charset="0"/>
                <a:cs typeface="CMU Concrete" panose="02000603000000000000" pitchFamily="2" charset="0"/>
              </a:rPr>
              <a:t> photographs of food in </a:t>
            </a:r>
            <a:r>
              <a:rPr lang="en-US" sz="1200" b="1">
                <a:latin typeface="CMU Concrete" panose="02000603000000000000" pitchFamily="2" charset="0"/>
                <a:ea typeface="CMU Concrete" panose="02000603000000000000" pitchFamily="2" charset="0"/>
                <a:cs typeface="CMU Concrete" panose="02000603000000000000" pitchFamily="2" charset="0"/>
              </a:rPr>
              <a:t>nine classes.</a:t>
            </a:r>
            <a:endParaRPr lang="en-US" sz="1200">
              <a:latin typeface="CMU Concrete" panose="02000603000000000000" pitchFamily="2" charset="0"/>
              <a:ea typeface="CMU Concrete" panose="02000603000000000000" pitchFamily="2" charset="0"/>
              <a:cs typeface="CMU Concrete" panose="02000603000000000000" pitchFamily="2" charset="0"/>
            </a:endParaRPr>
          </a:p>
          <a:p>
            <a:pPr algn="l"/>
            <a:endParaRPr lang="en-US" sz="1200">
              <a:latin typeface="CMU Concrete" panose="02000603000000000000" pitchFamily="2" charset="0"/>
              <a:ea typeface="CMU Concrete" panose="02000603000000000000" pitchFamily="2" charset="0"/>
              <a:cs typeface="CMU Concrete" panose="02000603000000000000" pitchFamily="2" charset="0"/>
            </a:endParaRPr>
          </a:p>
          <a:p>
            <a:pPr algn="l"/>
            <a:r>
              <a:rPr lang="en-US" sz="1200">
                <a:latin typeface="CMU Concrete" panose="02000603000000000000" pitchFamily="2" charset="0"/>
                <a:ea typeface="CMU Concrete" panose="02000603000000000000" pitchFamily="2" charset="0"/>
                <a:cs typeface="CMU Concrete" panose="02000603000000000000" pitchFamily="2" charset="0"/>
              </a:rPr>
              <a:t>The literature suggests to use a convolutional neural network (CNN) deep learning architecture to solve this problem in order to recognize and classify different types of food based on the input data because </a:t>
            </a:r>
            <a:r>
              <a:rPr lang="en-US" b="0" i="0">
                <a:solidFill>
                  <a:srgbClr val="D1D5DB"/>
                </a:solidFill>
                <a:effectLst/>
                <a:latin typeface="Söhne"/>
              </a:rPr>
              <a:t>they are particularly well-suited for image classification tasks. This is because CNNs are designed to automatically learn features from images and identify patterns and characteristics that are relevant for classification.</a:t>
            </a:r>
            <a:endParaRPr lang="en-US" sz="1200">
              <a:latin typeface="CMU Concrete" panose="02000603000000000000" pitchFamily="2" charset="0"/>
              <a:ea typeface="CMU Concrete" panose="02000603000000000000" pitchFamily="2" charset="0"/>
              <a:cs typeface="CMU Concrete" panose="02000603000000000000" pitchFamily="2" charset="0"/>
            </a:endParaRPr>
          </a:p>
          <a:p>
            <a:pPr algn="l"/>
            <a:endParaRPr lang="en-US" sz="1200">
              <a:latin typeface="CMU Concrete" panose="02000603000000000000" pitchFamily="2" charset="0"/>
              <a:ea typeface="CMU Concrete" panose="02000603000000000000" pitchFamily="2" charset="0"/>
              <a:cs typeface="CMU Concrete" panose="02000603000000000000" pitchFamily="2" charset="0"/>
            </a:endParaRPr>
          </a:p>
          <a:p>
            <a:pPr algn="l"/>
            <a:r>
              <a:rPr lang="en-US" sz="1200">
                <a:latin typeface="CMU Concrete" panose="02000603000000000000" pitchFamily="2" charset="0"/>
                <a:ea typeface="CMU Concrete" panose="02000603000000000000" pitchFamily="2" charset="0"/>
                <a:cs typeface="CMU Concrete" panose="02000603000000000000" pitchFamily="2" charset="0"/>
              </a:rPr>
              <a:t>Once the model has been trained, you can then use it to classify new images or other types of data and predict which class each food item belongs to. This can be useful in a variety of applications, such as creating a food recognition app that helps people identify different types of food, or developing a system that can automatically sort and organize food items in a warehouse or grocery store.</a:t>
            </a:r>
          </a:p>
          <a:p>
            <a:endParaRPr lang="it-IT"/>
          </a:p>
        </p:txBody>
      </p:sp>
      <p:sp>
        <p:nvSpPr>
          <p:cNvPr id="4" name="Segnaposto numero diapositiva 3"/>
          <p:cNvSpPr>
            <a:spLocks noGrp="1"/>
          </p:cNvSpPr>
          <p:nvPr>
            <p:ph type="sldNum" sz="quarter" idx="5"/>
          </p:nvPr>
        </p:nvSpPr>
        <p:spPr/>
        <p:txBody>
          <a:bodyPr/>
          <a:lstStyle/>
          <a:p>
            <a:fld id="{41A8AE5B-5D81-4EA0-A023-C6B8D8B1E780}" type="slidenum">
              <a:rPr lang="it-IT" smtClean="0"/>
              <a:t>5</a:t>
            </a:fld>
            <a:endParaRPr lang="it-IT"/>
          </a:p>
        </p:txBody>
      </p:sp>
    </p:spTree>
    <p:extLst>
      <p:ext uri="{BB962C8B-B14F-4D97-AF65-F5344CB8AC3E}">
        <p14:creationId xmlns:p14="http://schemas.microsoft.com/office/powerpoint/2010/main" val="1287562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16,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90756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16,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383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16,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72296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16,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55282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16,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284998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16,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‹N›</a:t>
            </a:fld>
            <a:endParaRPr lang="en-US" dirty="0"/>
          </a:p>
        </p:txBody>
      </p:sp>
    </p:spTree>
    <p:extLst>
      <p:ext uri="{BB962C8B-B14F-4D97-AF65-F5344CB8AC3E}">
        <p14:creationId xmlns:p14="http://schemas.microsoft.com/office/powerpoint/2010/main" val="11280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16,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0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16,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486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16,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118050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16,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314153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16,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238805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16,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‹N›</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55068051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7" r:id="rId9"/>
    <p:sldLayoutId id="2147483715" r:id="rId10"/>
    <p:sldLayoutId id="2147483716"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urgio/Food-Recipe-CNN"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medium.com/analytics-vidhya/indian-food-image-classification-using-transfer-learning-b8878187ddd1" TargetMode="External"/><Relationship Id="rId4" Type="http://schemas.openxmlformats.org/officeDocument/2006/relationships/hyperlink" Target="https://www.kaggle.com/code/themlphdstudent/food-classification-using-inceptionv3"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mathworks.com/help/deeplearning/ug/data-sets-for-deep-learning.htm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arxiv.org/pdf/1612.00983.pdf" TargetMode="External"/><Relationship Id="rId3" Type="http://schemas.openxmlformats.org/officeDocument/2006/relationships/hyperlink" Target="https://link.springer.com/content/pdf/10.1007/978-3-319-23222-5_41.pdf" TargetMode="External"/><Relationship Id="rId7" Type="http://schemas.openxmlformats.org/officeDocument/2006/relationships/hyperlink" Target="https://ieeexplore.ieee.org/stamp/stamp.jsp?tp=&amp;arnumber=8550005"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ieeexplore.ieee.org/stamp/stamp.jsp?tp=&amp;arnumber=8228338" TargetMode="External"/><Relationship Id="rId5" Type="http://schemas.openxmlformats.org/officeDocument/2006/relationships/hyperlink" Target="https://boa.unimib.it/bitstream/10281/206401/4/CNN-based%20features_post-print.pdf" TargetMode="External"/><Relationship Id="rId4" Type="http://schemas.openxmlformats.org/officeDocument/2006/relationships/hyperlink" Target="http://madima.org/wp-content/uploads/2017/11/12-A0-ICIAP-foodCNN-poster.pdf" TargetMode="External"/><Relationship Id="rId9" Type="http://schemas.openxmlformats.org/officeDocument/2006/relationships/hyperlink" Target="https://www.irjet.net/archives/V9/i3/IRJET-V9I3368.pd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CasellaDiTesto 7">
            <a:extLst>
              <a:ext uri="{FF2B5EF4-FFF2-40B4-BE49-F238E27FC236}">
                <a16:creationId xmlns:a16="http://schemas.microsoft.com/office/drawing/2014/main" id="{A9317B6F-DF24-6B90-C077-590F06FB32A4}"/>
              </a:ext>
            </a:extLst>
          </p:cNvPr>
          <p:cNvSpPr txBox="1"/>
          <p:nvPr/>
        </p:nvSpPr>
        <p:spPr>
          <a:xfrm>
            <a:off x="1428207" y="2151727"/>
            <a:ext cx="4949371" cy="3046988"/>
          </a:xfrm>
          <a:prstGeom prst="rect">
            <a:avLst/>
          </a:prstGeom>
          <a:noFill/>
        </p:spPr>
        <p:txBody>
          <a:bodyPr wrap="square" rtlCol="0">
            <a:spAutoFit/>
          </a:bodyPr>
          <a:lstStyle/>
          <a:p>
            <a:pPr algn="ctr"/>
            <a:r>
              <a:rPr lang="it-IT" sz="3200" b="1">
                <a:latin typeface="CMU Concrete" panose="02000603000000000000" pitchFamily="2" charset="0"/>
                <a:ea typeface="CMU Concrete" panose="02000603000000000000" pitchFamily="2" charset="0"/>
                <a:cs typeface="CMU Concrete" panose="02000603000000000000" pitchFamily="2" charset="0"/>
              </a:rPr>
              <a:t>Food for Thought</a:t>
            </a:r>
          </a:p>
          <a:p>
            <a:pPr algn="ctr"/>
            <a:endParaRPr lang="it-IT" sz="3200" b="1">
              <a:latin typeface="CMU Concrete" panose="02000603000000000000" pitchFamily="2" charset="0"/>
              <a:ea typeface="CMU Concrete" panose="02000603000000000000" pitchFamily="2" charset="0"/>
              <a:cs typeface="CMU Concrete" panose="02000603000000000000" pitchFamily="2" charset="0"/>
            </a:endParaRPr>
          </a:p>
          <a:p>
            <a:pPr algn="ctr"/>
            <a:r>
              <a:rPr lang="it-IT" sz="3200" b="1">
                <a:latin typeface="CMU Concrete" panose="02000603000000000000" pitchFamily="2" charset="0"/>
                <a:ea typeface="CMU Concrete" panose="02000603000000000000" pitchFamily="2" charset="0"/>
                <a:cs typeface="CMU Concrete" panose="02000603000000000000" pitchFamily="2" charset="0"/>
              </a:rPr>
              <a:t>A Convolutional Neural Network application for Food Image classification</a:t>
            </a:r>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2"/>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2"/>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2"/>
            <a:stretch>
              <a:fillRect/>
            </a:stretch>
          </p:blipFill>
          <p:spPr>
            <a:xfrm>
              <a:off x="753294" y="522926"/>
              <a:ext cx="431800" cy="431800"/>
            </a:xfrm>
            <a:prstGeom prst="rect">
              <a:avLst/>
            </a:prstGeom>
          </p:spPr>
        </p:pic>
      </p:grpSp>
      <p:pic>
        <p:nvPicPr>
          <p:cNvPr id="4" name="Immagine 3" descr="Immagine che contiene cibo, piatto, sushi, parecchi&#10;&#10;Descrizione generata automaticamente">
            <a:extLst>
              <a:ext uri="{FF2B5EF4-FFF2-40B4-BE49-F238E27FC236}">
                <a16:creationId xmlns:a16="http://schemas.microsoft.com/office/drawing/2014/main" id="{EA0C54A6-6DDD-A30B-FD30-84378BB02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375" y="154525"/>
            <a:ext cx="4365965" cy="6548948"/>
          </a:xfrm>
          <a:prstGeom prst="rect">
            <a:avLst/>
          </a:prstGeom>
          <a:ln>
            <a:solidFill>
              <a:schemeClr val="tx1"/>
            </a:solidFill>
          </a:ln>
          <a:effectLst>
            <a:outerShdw blurRad="50800" dist="38100" dir="2700000" algn="tl" rotWithShape="0">
              <a:prstClr val="black">
                <a:alpha val="40000"/>
              </a:prstClr>
            </a:outerShdw>
          </a:effectLst>
        </p:spPr>
      </p:pic>
      <p:sp>
        <p:nvSpPr>
          <p:cNvPr id="7" name="CasellaDiTesto 6">
            <a:extLst>
              <a:ext uri="{FF2B5EF4-FFF2-40B4-BE49-F238E27FC236}">
                <a16:creationId xmlns:a16="http://schemas.microsoft.com/office/drawing/2014/main" id="{63EA54B7-2594-0B71-B3D5-F20B2A1E6467}"/>
              </a:ext>
            </a:extLst>
          </p:cNvPr>
          <p:cNvSpPr txBox="1"/>
          <p:nvPr/>
        </p:nvSpPr>
        <p:spPr>
          <a:xfrm>
            <a:off x="-7257" y="6596390"/>
            <a:ext cx="1894114" cy="261610"/>
          </a:xfrm>
          <a:prstGeom prst="rect">
            <a:avLst/>
          </a:prstGeom>
          <a:noFill/>
        </p:spPr>
        <p:txBody>
          <a:bodyPr wrap="square" rtlCol="0">
            <a:spAutoFit/>
          </a:bodyPr>
          <a:lstStyle/>
          <a:p>
            <a:r>
              <a:rPr lang="it-IT" sz="1100"/>
              <a:t>Image: Brooke Lark - unsplash</a:t>
            </a:r>
          </a:p>
        </p:txBody>
      </p:sp>
    </p:spTree>
    <p:extLst>
      <p:ext uri="{BB962C8B-B14F-4D97-AF65-F5344CB8AC3E}">
        <p14:creationId xmlns:p14="http://schemas.microsoft.com/office/powerpoint/2010/main" val="164472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2"/>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2"/>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2"/>
            <a:stretch>
              <a:fillRect/>
            </a:stretch>
          </p:blipFill>
          <p:spPr>
            <a:xfrm>
              <a:off x="753294" y="522926"/>
              <a:ext cx="431800" cy="431800"/>
            </a:xfrm>
            <a:prstGeom prst="rect">
              <a:avLst/>
            </a:prstGeom>
          </p:spPr>
        </p:pic>
      </p:grpSp>
      <p:sp>
        <p:nvSpPr>
          <p:cNvPr id="3" name="CasellaDiTesto 2">
            <a:extLst>
              <a:ext uri="{FF2B5EF4-FFF2-40B4-BE49-F238E27FC236}">
                <a16:creationId xmlns:a16="http://schemas.microsoft.com/office/drawing/2014/main" id="{24BDA162-B2E2-AE72-908C-FF3021364AE3}"/>
              </a:ext>
            </a:extLst>
          </p:cNvPr>
          <p:cNvSpPr txBox="1"/>
          <p:nvPr/>
        </p:nvSpPr>
        <p:spPr>
          <a:xfrm>
            <a:off x="1606731" y="1345474"/>
            <a:ext cx="6126480" cy="4524315"/>
          </a:xfrm>
          <a:prstGeom prst="rect">
            <a:avLst/>
          </a:prstGeom>
          <a:noFill/>
        </p:spPr>
        <p:txBody>
          <a:bodyPr wrap="square" rtlCol="0">
            <a:spAutoFit/>
          </a:bodyPr>
          <a:lstStyle/>
          <a:p>
            <a:r>
              <a:rPr lang="it-IT"/>
              <a:t>To consider:</a:t>
            </a:r>
          </a:p>
          <a:p>
            <a:endParaRPr lang="it-IT"/>
          </a:p>
          <a:p>
            <a:pPr marL="285750" indent="-285750">
              <a:buFontTx/>
              <a:buChar char="-"/>
            </a:pPr>
            <a:r>
              <a:rPr lang="it-IT">
                <a:hlinkClick r:id="rId3"/>
              </a:rPr>
              <a:t>https://github.com/Murgio/Food-Recipe-CNN</a:t>
            </a:r>
            <a:endParaRPr lang="it-IT"/>
          </a:p>
          <a:p>
            <a:pPr marL="285750" indent="-285750">
              <a:buFontTx/>
              <a:buChar char="-"/>
            </a:pPr>
            <a:r>
              <a:rPr lang="it-IT"/>
              <a:t>Try using this also other than MobileNetV2:</a:t>
            </a:r>
          </a:p>
          <a:p>
            <a:pPr marL="742950" lvl="1" indent="-285750">
              <a:buFontTx/>
              <a:buChar char="-"/>
            </a:pPr>
            <a:r>
              <a:rPr lang="it-IT">
                <a:hlinkClick r:id="rId4"/>
              </a:rPr>
              <a:t>https://www.kaggle.com/code/themlphdstudent/food-classification-using-inceptionv3</a:t>
            </a:r>
            <a:endParaRPr lang="it-IT"/>
          </a:p>
          <a:p>
            <a:pPr marL="285750" indent="-285750">
              <a:buFontTx/>
              <a:buChar char="-"/>
            </a:pPr>
            <a:r>
              <a:rPr lang="it-IT"/>
              <a:t>Altri esempi:</a:t>
            </a:r>
          </a:p>
          <a:p>
            <a:pPr marL="742950" lvl="1" indent="-285750">
              <a:buFontTx/>
              <a:buChar char="-"/>
            </a:pPr>
            <a:r>
              <a:rPr lang="it-IT">
                <a:hlinkClick r:id="rId5"/>
              </a:rPr>
              <a:t>https://medium.com/analytics-vidhya/indian-food-image-classification-using-transfer-learning-b8878187ddd1</a:t>
            </a:r>
            <a:endParaRPr lang="it-IT"/>
          </a:p>
          <a:p>
            <a:pPr marL="742950" lvl="1" indent="-285750">
              <a:buFontTx/>
              <a:buChar char="-"/>
            </a:pPr>
            <a:endParaRPr lang="it-IT"/>
          </a:p>
          <a:p>
            <a:pPr marL="285750" indent="-285750">
              <a:buFontTx/>
              <a:buChar char="-"/>
            </a:pPr>
            <a:r>
              <a:rPr lang="it-IT"/>
              <a:t>This is also very interesting:</a:t>
            </a:r>
          </a:p>
          <a:p>
            <a:pPr marL="742950" lvl="1" indent="-285750">
              <a:buFontTx/>
              <a:buChar char="-"/>
            </a:pPr>
            <a:r>
              <a:rPr lang="it-IT"/>
              <a:t>https://github.com/abhijeet3922/Food-Classification-Task-Transfer-learning/blob/master/Food_classification_transfer_learning_finetuningVGG16_30072019.ipynb</a:t>
            </a:r>
          </a:p>
        </p:txBody>
      </p:sp>
    </p:spTree>
    <p:extLst>
      <p:ext uri="{BB962C8B-B14F-4D97-AF65-F5344CB8AC3E}">
        <p14:creationId xmlns:p14="http://schemas.microsoft.com/office/powerpoint/2010/main" val="410924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2"/>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2"/>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2"/>
            <a:stretch>
              <a:fillRect/>
            </a:stretch>
          </p:blipFill>
          <p:spPr>
            <a:xfrm>
              <a:off x="753294" y="522926"/>
              <a:ext cx="431800" cy="431800"/>
            </a:xfrm>
            <a:prstGeom prst="rect">
              <a:avLst/>
            </a:prstGeom>
          </p:spPr>
        </p:pic>
      </p:grpSp>
      <p:sp>
        <p:nvSpPr>
          <p:cNvPr id="3" name="CasellaDiTesto 2">
            <a:extLst>
              <a:ext uri="{FF2B5EF4-FFF2-40B4-BE49-F238E27FC236}">
                <a16:creationId xmlns:a16="http://schemas.microsoft.com/office/drawing/2014/main" id="{2B750958-66E3-4739-9E29-5A0C18D18F06}"/>
              </a:ext>
            </a:extLst>
          </p:cNvPr>
          <p:cNvSpPr txBox="1"/>
          <p:nvPr/>
        </p:nvSpPr>
        <p:spPr>
          <a:xfrm>
            <a:off x="1062446" y="1384663"/>
            <a:ext cx="9936479" cy="1754326"/>
          </a:xfrm>
          <a:prstGeom prst="rect">
            <a:avLst/>
          </a:prstGeom>
          <a:noFill/>
        </p:spPr>
        <p:txBody>
          <a:bodyPr wrap="square" rtlCol="0">
            <a:spAutoFit/>
          </a:bodyPr>
          <a:lstStyle/>
          <a:p>
            <a:r>
              <a:rPr lang="it-IT"/>
              <a:t>References:</a:t>
            </a:r>
          </a:p>
          <a:p>
            <a:endParaRPr lang="it-IT"/>
          </a:p>
          <a:p>
            <a:r>
              <a:rPr lang="it-IT"/>
              <a:t>DATASET:</a:t>
            </a:r>
          </a:p>
          <a:p>
            <a:pPr marL="285750" indent="-285750">
              <a:buFontTx/>
              <a:buChar char="-"/>
            </a:pPr>
            <a:r>
              <a:rPr lang="it-IT">
                <a:hlinkClick r:id="rId3"/>
              </a:rPr>
              <a:t>https://de.mathworks.com/help/deeplearning/ug/data-sets-for-deep-learning.html</a:t>
            </a:r>
            <a:endParaRPr lang="it-IT"/>
          </a:p>
          <a:p>
            <a:pPr marL="285750" indent="-285750">
              <a:buFontTx/>
              <a:buChar char="-"/>
            </a:pPr>
            <a:endParaRPr lang="it-IT"/>
          </a:p>
          <a:p>
            <a:endParaRPr lang="it-IT"/>
          </a:p>
        </p:txBody>
      </p:sp>
    </p:spTree>
    <p:extLst>
      <p:ext uri="{BB962C8B-B14F-4D97-AF65-F5344CB8AC3E}">
        <p14:creationId xmlns:p14="http://schemas.microsoft.com/office/powerpoint/2010/main" val="405279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CasellaDiTesto 7">
            <a:extLst>
              <a:ext uri="{FF2B5EF4-FFF2-40B4-BE49-F238E27FC236}">
                <a16:creationId xmlns:a16="http://schemas.microsoft.com/office/drawing/2014/main" id="{A9317B6F-DF24-6B90-C077-590F06FB32A4}"/>
              </a:ext>
            </a:extLst>
          </p:cNvPr>
          <p:cNvSpPr txBox="1"/>
          <p:nvPr/>
        </p:nvSpPr>
        <p:spPr>
          <a:xfrm>
            <a:off x="1428207" y="2151727"/>
            <a:ext cx="4949371" cy="3046988"/>
          </a:xfrm>
          <a:prstGeom prst="rect">
            <a:avLst/>
          </a:prstGeom>
          <a:noFill/>
        </p:spPr>
        <p:txBody>
          <a:bodyPr wrap="square" rtlCol="0">
            <a:spAutoFit/>
          </a:bodyPr>
          <a:lstStyle/>
          <a:p>
            <a:pPr algn="ctr"/>
            <a:r>
              <a:rPr lang="it-IT" sz="3200" b="1">
                <a:latin typeface="CMU Concrete" panose="02000603000000000000" pitchFamily="2" charset="0"/>
                <a:ea typeface="CMU Concrete" panose="02000603000000000000" pitchFamily="2" charset="0"/>
                <a:cs typeface="CMU Concrete" panose="02000603000000000000" pitchFamily="2" charset="0"/>
              </a:rPr>
              <a:t>Food for Thought</a:t>
            </a:r>
          </a:p>
          <a:p>
            <a:pPr algn="ctr"/>
            <a:endParaRPr lang="it-IT" sz="3200" b="1">
              <a:latin typeface="CMU Concrete" panose="02000603000000000000" pitchFamily="2" charset="0"/>
              <a:ea typeface="CMU Concrete" panose="02000603000000000000" pitchFamily="2" charset="0"/>
              <a:cs typeface="CMU Concrete" panose="02000603000000000000" pitchFamily="2" charset="0"/>
            </a:endParaRPr>
          </a:p>
          <a:p>
            <a:pPr algn="ctr"/>
            <a:r>
              <a:rPr lang="it-IT" sz="3200" b="1">
                <a:latin typeface="CMU Concrete" panose="02000603000000000000" pitchFamily="2" charset="0"/>
                <a:ea typeface="CMU Concrete" panose="02000603000000000000" pitchFamily="2" charset="0"/>
                <a:cs typeface="CMU Concrete" panose="02000603000000000000" pitchFamily="2" charset="0"/>
              </a:rPr>
              <a:t>A Convolutional Neural Network application for Food Image classification</a:t>
            </a:r>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2"/>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2"/>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2"/>
            <a:stretch>
              <a:fillRect/>
            </a:stretch>
          </p:blipFill>
          <p:spPr>
            <a:xfrm>
              <a:off x="753294" y="522926"/>
              <a:ext cx="431800" cy="431800"/>
            </a:xfrm>
            <a:prstGeom prst="rect">
              <a:avLst/>
            </a:prstGeom>
          </p:spPr>
        </p:pic>
      </p:grpSp>
      <p:pic>
        <p:nvPicPr>
          <p:cNvPr id="5" name="Immagine 4" descr="Immagine che contiene piatto, tavolo, cibo, interni&#10;&#10;Descrizione generata automaticamente">
            <a:extLst>
              <a:ext uri="{FF2B5EF4-FFF2-40B4-BE49-F238E27FC236}">
                <a16:creationId xmlns:a16="http://schemas.microsoft.com/office/drawing/2014/main" id="{B31652E1-2828-15BC-F207-816632540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289" y="155447"/>
            <a:ext cx="4365151" cy="6547104"/>
          </a:xfrm>
          <a:prstGeom prst="rect">
            <a:avLst/>
          </a:prstGeom>
          <a:ln>
            <a:solidFill>
              <a:schemeClr val="tx1"/>
            </a:solidFill>
          </a:ln>
          <a:effectLst>
            <a:outerShdw blurRad="50800" dist="38100" dir="2700000" algn="tl" rotWithShape="0">
              <a:prstClr val="black">
                <a:alpha val="40000"/>
              </a:prstClr>
            </a:outerShdw>
          </a:effectLst>
        </p:spPr>
      </p:pic>
      <p:sp>
        <p:nvSpPr>
          <p:cNvPr id="6" name="CasellaDiTesto 5">
            <a:extLst>
              <a:ext uri="{FF2B5EF4-FFF2-40B4-BE49-F238E27FC236}">
                <a16:creationId xmlns:a16="http://schemas.microsoft.com/office/drawing/2014/main" id="{F00D0DA4-6259-6349-39C1-01A1ABF7258E}"/>
              </a:ext>
            </a:extLst>
          </p:cNvPr>
          <p:cNvSpPr txBox="1"/>
          <p:nvPr/>
        </p:nvSpPr>
        <p:spPr>
          <a:xfrm>
            <a:off x="-7257" y="6596390"/>
            <a:ext cx="2005874" cy="261610"/>
          </a:xfrm>
          <a:prstGeom prst="rect">
            <a:avLst/>
          </a:prstGeom>
          <a:noFill/>
        </p:spPr>
        <p:txBody>
          <a:bodyPr wrap="square" rtlCol="0">
            <a:spAutoFit/>
          </a:bodyPr>
          <a:lstStyle/>
          <a:p>
            <a:r>
              <a:rPr lang="it-IT" sz="1100"/>
              <a:t>Image: Joanie Simon - unsplash</a:t>
            </a:r>
          </a:p>
        </p:txBody>
      </p:sp>
    </p:spTree>
    <p:extLst>
      <p:ext uri="{BB962C8B-B14F-4D97-AF65-F5344CB8AC3E}">
        <p14:creationId xmlns:p14="http://schemas.microsoft.com/office/powerpoint/2010/main" val="411943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magine 4">
            <a:extLst>
              <a:ext uri="{FF2B5EF4-FFF2-40B4-BE49-F238E27FC236}">
                <a16:creationId xmlns:a16="http://schemas.microsoft.com/office/drawing/2014/main" id="{6833BF93-D12F-E853-565C-4266B3B7E7FB}"/>
              </a:ext>
            </a:extLst>
          </p:cNvPr>
          <p:cNvPicPr>
            <a:picLocks noChangeAspect="1"/>
          </p:cNvPicPr>
          <p:nvPr/>
        </p:nvPicPr>
        <p:blipFill rotWithShape="1">
          <a:blip r:embed="rId2"/>
          <a:srcRect t="12174" b="15212"/>
          <a:stretch/>
        </p:blipFill>
        <p:spPr>
          <a:xfrm>
            <a:off x="5979214" y="314878"/>
            <a:ext cx="5993547" cy="3275002"/>
          </a:xfrm>
          <a:prstGeom prst="rect">
            <a:avLst/>
          </a:prstGeom>
          <a:ln>
            <a:solidFill>
              <a:schemeClr val="tx1"/>
            </a:solidFill>
          </a:ln>
          <a:effectLst>
            <a:outerShdw blurRad="50800" dist="38100" dir="2700000" algn="tl" rotWithShape="0">
              <a:prstClr val="black">
                <a:alpha val="40000"/>
              </a:prstClr>
            </a:outerShdw>
          </a:effectLst>
        </p:spPr>
      </p:pic>
      <p:pic>
        <p:nvPicPr>
          <p:cNvPr id="6" name="Immagine 5">
            <a:extLst>
              <a:ext uri="{FF2B5EF4-FFF2-40B4-BE49-F238E27FC236}">
                <a16:creationId xmlns:a16="http://schemas.microsoft.com/office/drawing/2014/main" id="{4B0EEB63-E8D6-7565-4C9E-DDECF65A7857}"/>
              </a:ext>
            </a:extLst>
          </p:cNvPr>
          <p:cNvPicPr>
            <a:picLocks noChangeAspect="1"/>
          </p:cNvPicPr>
          <p:nvPr/>
        </p:nvPicPr>
        <p:blipFill rotWithShape="1">
          <a:blip r:embed="rId3"/>
          <a:srcRect t="29856" b="21997"/>
          <a:stretch/>
        </p:blipFill>
        <p:spPr>
          <a:xfrm>
            <a:off x="5979215" y="3670608"/>
            <a:ext cx="5975372" cy="2876940"/>
          </a:xfrm>
          <a:prstGeom prst="rect">
            <a:avLst/>
          </a:prstGeom>
          <a:ln>
            <a:solidFill>
              <a:schemeClr val="tx1"/>
            </a:solidFill>
          </a:ln>
          <a:effectLst>
            <a:outerShdw blurRad="50800" dist="38100" dir="2700000" algn="tl" rotWithShape="0">
              <a:prstClr val="black">
                <a:alpha val="40000"/>
              </a:prstClr>
            </a:outerShdw>
          </a:effectLst>
        </p:spPr>
      </p:pic>
      <p:sp>
        <p:nvSpPr>
          <p:cNvPr id="8" name="CasellaDiTesto 7">
            <a:extLst>
              <a:ext uri="{FF2B5EF4-FFF2-40B4-BE49-F238E27FC236}">
                <a16:creationId xmlns:a16="http://schemas.microsoft.com/office/drawing/2014/main" id="{A9317B6F-DF24-6B90-C077-590F06FB32A4}"/>
              </a:ext>
            </a:extLst>
          </p:cNvPr>
          <p:cNvSpPr txBox="1"/>
          <p:nvPr/>
        </p:nvSpPr>
        <p:spPr>
          <a:xfrm>
            <a:off x="508000" y="2151727"/>
            <a:ext cx="4949371" cy="3046988"/>
          </a:xfrm>
          <a:prstGeom prst="rect">
            <a:avLst/>
          </a:prstGeom>
          <a:noFill/>
        </p:spPr>
        <p:txBody>
          <a:bodyPr wrap="square" rtlCol="0">
            <a:spAutoFit/>
          </a:bodyPr>
          <a:lstStyle/>
          <a:p>
            <a:pPr algn="ctr"/>
            <a:r>
              <a:rPr lang="it-IT" sz="3200" b="1">
                <a:latin typeface="CMU Concrete" panose="02000603000000000000" pitchFamily="2" charset="0"/>
                <a:ea typeface="CMU Concrete" panose="02000603000000000000" pitchFamily="2" charset="0"/>
                <a:cs typeface="CMU Concrete" panose="02000603000000000000" pitchFamily="2" charset="0"/>
              </a:rPr>
              <a:t>Food for Thought</a:t>
            </a:r>
          </a:p>
          <a:p>
            <a:pPr algn="ctr"/>
            <a:endParaRPr lang="it-IT" sz="3200" b="1">
              <a:latin typeface="CMU Concrete" panose="02000603000000000000" pitchFamily="2" charset="0"/>
              <a:ea typeface="CMU Concrete" panose="02000603000000000000" pitchFamily="2" charset="0"/>
              <a:cs typeface="CMU Concrete" panose="02000603000000000000" pitchFamily="2" charset="0"/>
            </a:endParaRPr>
          </a:p>
          <a:p>
            <a:pPr algn="ctr"/>
            <a:r>
              <a:rPr lang="it-IT" sz="3200" b="1">
                <a:latin typeface="CMU Concrete" panose="02000603000000000000" pitchFamily="2" charset="0"/>
                <a:ea typeface="CMU Concrete" panose="02000603000000000000" pitchFamily="2" charset="0"/>
                <a:cs typeface="CMU Concrete" panose="02000603000000000000" pitchFamily="2" charset="0"/>
              </a:rPr>
              <a:t>A Convolutional Neural Network application for Food Image classification</a:t>
            </a:r>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4"/>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4"/>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4"/>
            <a:stretch>
              <a:fillRect/>
            </a:stretch>
          </p:blipFill>
          <p:spPr>
            <a:xfrm>
              <a:off x="753294" y="522926"/>
              <a:ext cx="431800" cy="431800"/>
            </a:xfrm>
            <a:prstGeom prst="rect">
              <a:avLst/>
            </a:prstGeom>
          </p:spPr>
        </p:pic>
      </p:grpSp>
    </p:spTree>
    <p:extLst>
      <p:ext uri="{BB962C8B-B14F-4D97-AF65-F5344CB8AC3E}">
        <p14:creationId xmlns:p14="http://schemas.microsoft.com/office/powerpoint/2010/main" val="172360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2"/>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2"/>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2"/>
            <a:stretch>
              <a:fillRect/>
            </a:stretch>
          </p:blipFill>
          <p:spPr>
            <a:xfrm>
              <a:off x="753294" y="522926"/>
              <a:ext cx="431800" cy="431800"/>
            </a:xfrm>
            <a:prstGeom prst="rect">
              <a:avLst/>
            </a:prstGeom>
          </p:spPr>
        </p:pic>
      </p:grpSp>
      <p:sp>
        <p:nvSpPr>
          <p:cNvPr id="3" name="CasellaDiTesto 2">
            <a:extLst>
              <a:ext uri="{FF2B5EF4-FFF2-40B4-BE49-F238E27FC236}">
                <a16:creationId xmlns:a16="http://schemas.microsoft.com/office/drawing/2014/main" id="{71ABDCE9-C5DD-B762-9712-3014F6156D5D}"/>
              </a:ext>
            </a:extLst>
          </p:cNvPr>
          <p:cNvSpPr txBox="1"/>
          <p:nvPr/>
        </p:nvSpPr>
        <p:spPr>
          <a:xfrm>
            <a:off x="1657531" y="1201783"/>
            <a:ext cx="5826760" cy="2677656"/>
          </a:xfrm>
          <a:prstGeom prst="rect">
            <a:avLst/>
          </a:prstGeom>
          <a:noFill/>
        </p:spPr>
        <p:txBody>
          <a:bodyPr wrap="square" rtlCol="0">
            <a:spAutoFit/>
          </a:bodyPr>
          <a:lstStyle/>
          <a:p>
            <a:r>
              <a:rPr lang="it-IT" sz="2400">
                <a:latin typeface="CMU Concrete" panose="02000603000000000000" pitchFamily="2" charset="0"/>
                <a:ea typeface="CMU Concrete" panose="02000603000000000000" pitchFamily="2" charset="0"/>
                <a:cs typeface="CMU Concrete" panose="02000603000000000000" pitchFamily="2" charset="0"/>
              </a:rPr>
              <a:t>Summary</a:t>
            </a:r>
          </a:p>
          <a:p>
            <a:endParaRPr lang="it-IT" sz="2400">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it-IT" sz="2400">
                <a:latin typeface="CMU Concrete" panose="02000603000000000000" pitchFamily="2" charset="0"/>
                <a:ea typeface="CMU Concrete" panose="02000603000000000000" pitchFamily="2" charset="0"/>
                <a:cs typeface="CMU Concrete" panose="02000603000000000000" pitchFamily="2" charset="0"/>
              </a:rPr>
              <a:t>Introduction to the problem</a:t>
            </a:r>
          </a:p>
          <a:p>
            <a:pPr marL="285750" indent="-285750">
              <a:buFontTx/>
              <a:buChar char="-"/>
            </a:pPr>
            <a:r>
              <a:rPr lang="it-IT" sz="2400">
                <a:latin typeface="CMU Concrete" panose="02000603000000000000" pitchFamily="2" charset="0"/>
                <a:ea typeface="CMU Concrete" panose="02000603000000000000" pitchFamily="2" charset="0"/>
                <a:cs typeface="CMU Concrete" panose="02000603000000000000" pitchFamily="2" charset="0"/>
              </a:rPr>
              <a:t>State-of-the-art</a:t>
            </a:r>
          </a:p>
          <a:p>
            <a:pPr marL="285750" indent="-285750">
              <a:buFontTx/>
              <a:buChar char="-"/>
            </a:pPr>
            <a:r>
              <a:rPr lang="it-IT" sz="2400">
                <a:latin typeface="CMU Concrete" panose="02000603000000000000" pitchFamily="2" charset="0"/>
                <a:ea typeface="CMU Concrete" panose="02000603000000000000" pitchFamily="2" charset="0"/>
                <a:cs typeface="CMU Concrete" panose="02000603000000000000" pitchFamily="2" charset="0"/>
              </a:rPr>
              <a:t>Dataset description</a:t>
            </a:r>
          </a:p>
          <a:p>
            <a:pPr marL="285750" indent="-285750">
              <a:buFontTx/>
              <a:buChar char="-"/>
            </a:pPr>
            <a:r>
              <a:rPr lang="it-IT" sz="2400">
                <a:latin typeface="CMU Concrete" panose="02000603000000000000" pitchFamily="2" charset="0"/>
                <a:ea typeface="CMU Concrete" panose="02000603000000000000" pitchFamily="2" charset="0"/>
                <a:cs typeface="CMU Concrete" panose="02000603000000000000" pitchFamily="2" charset="0"/>
              </a:rPr>
              <a:t>Models</a:t>
            </a:r>
          </a:p>
          <a:p>
            <a:pPr marL="285750" indent="-285750">
              <a:buFontTx/>
              <a:buChar char="-"/>
            </a:pPr>
            <a:r>
              <a:rPr lang="it-IT" sz="2400">
                <a:latin typeface="CMU Concrete" panose="02000603000000000000" pitchFamily="2" charset="0"/>
                <a:ea typeface="CMU Concrete" panose="02000603000000000000" pitchFamily="2" charset="0"/>
                <a:cs typeface="CMU Concrete" panose="02000603000000000000" pitchFamily="2" charset="0"/>
              </a:rPr>
              <a:t>Comments</a:t>
            </a:r>
          </a:p>
        </p:txBody>
      </p:sp>
      <p:sp>
        <p:nvSpPr>
          <p:cNvPr id="4" name="CasellaDiTesto 3">
            <a:extLst>
              <a:ext uri="{FF2B5EF4-FFF2-40B4-BE49-F238E27FC236}">
                <a16:creationId xmlns:a16="http://schemas.microsoft.com/office/drawing/2014/main" id="{C610DB1F-A62C-F11B-F05D-A24EB5DB8C78}"/>
              </a:ext>
            </a:extLst>
          </p:cNvPr>
          <p:cNvSpPr txBox="1"/>
          <p:nvPr/>
        </p:nvSpPr>
        <p:spPr>
          <a:xfrm>
            <a:off x="630647" y="4523014"/>
            <a:ext cx="9982924" cy="646331"/>
          </a:xfrm>
          <a:prstGeom prst="rect">
            <a:avLst/>
          </a:prstGeom>
          <a:noFill/>
        </p:spPr>
        <p:txBody>
          <a:bodyPr wrap="square" rtlCol="0">
            <a:spAutoFit/>
          </a:bodyPr>
          <a:lstStyle/>
          <a:p>
            <a:r>
              <a:rPr lang="it-IT"/>
              <a:t>A questa presentazione è collegato anche un paper che vorrei che facessi, sebbene non scritto all’interno della consegna del progetto! </a:t>
            </a:r>
            <a:r>
              <a:rPr lang="it-IT">
                <a:sym typeface="Wingdings" panose="05000000000000000000" pitchFamily="2" charset="2"/>
              </a:rPr>
              <a:t> Overleaf con alessandro.maccario@gmail.com</a:t>
            </a:r>
            <a:endParaRPr lang="it-IT"/>
          </a:p>
        </p:txBody>
      </p:sp>
    </p:spTree>
    <p:extLst>
      <p:ext uri="{BB962C8B-B14F-4D97-AF65-F5344CB8AC3E}">
        <p14:creationId xmlns:p14="http://schemas.microsoft.com/office/powerpoint/2010/main" val="61829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3"/>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3"/>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3"/>
            <a:stretch>
              <a:fillRect/>
            </a:stretch>
          </p:blipFill>
          <p:spPr>
            <a:xfrm>
              <a:off x="753294" y="522926"/>
              <a:ext cx="431800" cy="431800"/>
            </a:xfrm>
            <a:prstGeom prst="rect">
              <a:avLst/>
            </a:prstGeom>
          </p:spPr>
        </p:pic>
      </p:grpSp>
      <p:sp>
        <p:nvSpPr>
          <p:cNvPr id="4" name="CasellaDiTesto 3">
            <a:extLst>
              <a:ext uri="{FF2B5EF4-FFF2-40B4-BE49-F238E27FC236}">
                <a16:creationId xmlns:a16="http://schemas.microsoft.com/office/drawing/2014/main" id="{C6F1D39D-E96A-71CA-E9DE-7F03085D0515}"/>
              </a:ext>
            </a:extLst>
          </p:cNvPr>
          <p:cNvSpPr txBox="1"/>
          <p:nvPr/>
        </p:nvSpPr>
        <p:spPr>
          <a:xfrm>
            <a:off x="939799" y="1463040"/>
            <a:ext cx="10725331" cy="3970318"/>
          </a:xfrm>
          <a:prstGeom prst="rect">
            <a:avLst/>
          </a:prstGeom>
          <a:noFill/>
        </p:spPr>
        <p:txBody>
          <a:bodyPr wrap="square" rtlCol="0">
            <a:spAutoFit/>
          </a:bodyPr>
          <a:lstStyle/>
          <a:p>
            <a:r>
              <a:rPr lang="it-IT" b="1">
                <a:latin typeface="CMU Concrete" panose="02000603000000000000" pitchFamily="2" charset="0"/>
                <a:ea typeface="CMU Concrete" panose="02000603000000000000" pitchFamily="2" charset="0"/>
                <a:cs typeface="CMU Concrete" panose="02000603000000000000" pitchFamily="2" charset="0"/>
              </a:rPr>
              <a:t>Introduction to the problem</a:t>
            </a:r>
          </a:p>
          <a:p>
            <a:endParaRPr lang="it-IT" b="1">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en-US" b="1">
                <a:latin typeface="CMU Concrete" panose="02000603000000000000" pitchFamily="2" charset="0"/>
                <a:ea typeface="CMU Concrete" panose="02000603000000000000" pitchFamily="2" charset="0"/>
                <a:cs typeface="CMU Concrete" panose="02000603000000000000" pitchFamily="2" charset="0"/>
              </a:rPr>
              <a:t>Image Food classification is the process of identifying the type of food contained in an image. It is a challenging problem due to the wide variety of food items that exist and the variations that can occur within each type of food. Deep neural networks have proven to be effective for solving a variety of image classification tasks, including food classification. </a:t>
            </a:r>
          </a:p>
          <a:p>
            <a:endParaRPr lang="it-IT" b="1">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it-IT" b="1">
                <a:latin typeface="CMU Concrete" panose="02000603000000000000" pitchFamily="2" charset="0"/>
                <a:ea typeface="CMU Concrete" panose="02000603000000000000" pitchFamily="2" charset="0"/>
                <a:cs typeface="CMU Concrete" panose="02000603000000000000" pitchFamily="2" charset="0"/>
              </a:rPr>
              <a:t>CNN are particularly well-suited for image classification tasks such as image classification because they can learn features from images and identify patterns and characteristics that are relevant for classification;</a:t>
            </a:r>
          </a:p>
          <a:p>
            <a:pPr marL="285750" indent="-285750">
              <a:buFontTx/>
              <a:buChar char="-"/>
            </a:pPr>
            <a:endParaRPr lang="it-IT" b="1">
              <a:latin typeface="CMU Concrete" panose="02000603000000000000" pitchFamily="2" charset="0"/>
              <a:ea typeface="CMU Concrete" panose="02000603000000000000" pitchFamily="2" charset="0"/>
              <a:cs typeface="CMU Concrete" panose="02000603000000000000" pitchFamily="2" charset="0"/>
            </a:endParaRPr>
          </a:p>
          <a:p>
            <a:endParaRPr lang="it-IT" b="1">
              <a:latin typeface="CMU Concrete" panose="02000603000000000000" pitchFamily="2" charset="0"/>
              <a:ea typeface="CMU Concrete" panose="02000603000000000000" pitchFamily="2" charset="0"/>
              <a:cs typeface="CMU Concrete" panose="02000603000000000000" pitchFamily="2" charset="0"/>
            </a:endParaRPr>
          </a:p>
          <a:p>
            <a:endParaRPr lang="it-IT" b="1">
              <a:latin typeface="CMU Concrete" panose="02000603000000000000" pitchFamily="2" charset="0"/>
              <a:ea typeface="CMU Concrete" panose="02000603000000000000" pitchFamily="2" charset="0"/>
              <a:cs typeface="CMU Concrete" panose="02000603000000000000" pitchFamily="2" charset="0"/>
            </a:endParaRPr>
          </a:p>
        </p:txBody>
      </p:sp>
      <p:sp>
        <p:nvSpPr>
          <p:cNvPr id="5" name="CasellaDiTesto 4">
            <a:extLst>
              <a:ext uri="{FF2B5EF4-FFF2-40B4-BE49-F238E27FC236}">
                <a16:creationId xmlns:a16="http://schemas.microsoft.com/office/drawing/2014/main" id="{0AFCA244-E3B8-5F9F-6CA7-8021BC044638}"/>
              </a:ext>
            </a:extLst>
          </p:cNvPr>
          <p:cNvSpPr txBox="1"/>
          <p:nvPr/>
        </p:nvSpPr>
        <p:spPr>
          <a:xfrm>
            <a:off x="2272937" y="314878"/>
            <a:ext cx="7302137" cy="923330"/>
          </a:xfrm>
          <a:prstGeom prst="rect">
            <a:avLst/>
          </a:prstGeom>
          <a:noFill/>
        </p:spPr>
        <p:txBody>
          <a:bodyPr wrap="square" rtlCol="0">
            <a:spAutoFit/>
          </a:bodyPr>
          <a:lstStyle/>
          <a:p>
            <a:r>
              <a:rPr lang="it-IT"/>
              <a:t>Remember: </a:t>
            </a:r>
          </a:p>
          <a:p>
            <a:r>
              <a:rPr lang="it-IT"/>
              <a:t>- each slide max 3 points to show. The rest will be said out loud but in this case you can just put all the comments down below in the notes!</a:t>
            </a:r>
          </a:p>
        </p:txBody>
      </p:sp>
    </p:spTree>
    <p:extLst>
      <p:ext uri="{BB962C8B-B14F-4D97-AF65-F5344CB8AC3E}">
        <p14:creationId xmlns:p14="http://schemas.microsoft.com/office/powerpoint/2010/main" val="422514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2"/>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2"/>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2"/>
            <a:stretch>
              <a:fillRect/>
            </a:stretch>
          </p:blipFill>
          <p:spPr>
            <a:xfrm>
              <a:off x="753294" y="522926"/>
              <a:ext cx="431800" cy="431800"/>
            </a:xfrm>
            <a:prstGeom prst="rect">
              <a:avLst/>
            </a:prstGeom>
          </p:spPr>
        </p:pic>
      </p:grpSp>
      <p:sp>
        <p:nvSpPr>
          <p:cNvPr id="3" name="CasellaDiTesto 2">
            <a:extLst>
              <a:ext uri="{FF2B5EF4-FFF2-40B4-BE49-F238E27FC236}">
                <a16:creationId xmlns:a16="http://schemas.microsoft.com/office/drawing/2014/main" id="{309B5C52-F842-C6B3-FE02-7EE93A730AFE}"/>
              </a:ext>
            </a:extLst>
          </p:cNvPr>
          <p:cNvSpPr txBox="1"/>
          <p:nvPr/>
        </p:nvSpPr>
        <p:spPr>
          <a:xfrm>
            <a:off x="939800" y="1463040"/>
            <a:ext cx="9412514" cy="3693319"/>
          </a:xfrm>
          <a:prstGeom prst="rect">
            <a:avLst/>
          </a:prstGeom>
          <a:noFill/>
        </p:spPr>
        <p:txBody>
          <a:bodyPr wrap="square" rtlCol="0">
            <a:spAutoFit/>
          </a:bodyPr>
          <a:lstStyle/>
          <a:p>
            <a:r>
              <a:rPr lang="it-IT" b="1">
                <a:latin typeface="CMU Concrete" panose="02000603000000000000" pitchFamily="2" charset="0"/>
                <a:ea typeface="CMU Concrete" panose="02000603000000000000" pitchFamily="2" charset="0"/>
                <a:cs typeface="CMU Concrete" panose="02000603000000000000" pitchFamily="2" charset="0"/>
              </a:rPr>
              <a:t>State-of-the-art</a:t>
            </a:r>
          </a:p>
          <a:p>
            <a:endParaRPr lang="it-IT" b="1">
              <a:latin typeface="CMU Concrete" panose="02000603000000000000" pitchFamily="2" charset="0"/>
              <a:ea typeface="CMU Concrete" panose="02000603000000000000" pitchFamily="2" charset="0"/>
              <a:cs typeface="CMU Concrete" panose="02000603000000000000" pitchFamily="2" charset="0"/>
            </a:endParaRPr>
          </a:p>
          <a:p>
            <a:r>
              <a:rPr lang="it-IT" b="1">
                <a:latin typeface="CMU Concrete" panose="02000603000000000000" pitchFamily="2" charset="0"/>
                <a:ea typeface="CMU Concrete" panose="02000603000000000000" pitchFamily="2" charset="0"/>
                <a:cs typeface="CMU Concrete" panose="02000603000000000000" pitchFamily="2" charset="0"/>
              </a:rPr>
              <a:t>Paper da citare e da inserire in references:</a:t>
            </a:r>
          </a:p>
          <a:p>
            <a:pPr marL="285750" indent="-285750">
              <a:buFontTx/>
              <a:buChar char="-"/>
            </a:pPr>
            <a:r>
              <a:rPr lang="it-IT" b="1">
                <a:latin typeface="CMU Concrete" panose="02000603000000000000" pitchFamily="2" charset="0"/>
                <a:ea typeface="CMU Concrete" panose="02000603000000000000" pitchFamily="2" charset="0"/>
                <a:cs typeface="CMU Concrete" panose="02000603000000000000" pitchFamily="2" charset="0"/>
                <a:hlinkClick r:id="rId3"/>
              </a:rPr>
              <a:t>https://link.springer.com/content/pdf/10.1007/978-3-319-23222-5_41.pdf</a:t>
            </a:r>
            <a:endParaRPr lang="it-IT" b="1">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it-IT" b="1">
                <a:latin typeface="CMU Concrete" panose="02000603000000000000" pitchFamily="2" charset="0"/>
                <a:ea typeface="CMU Concrete" panose="02000603000000000000" pitchFamily="2" charset="0"/>
                <a:cs typeface="CMU Concrete" panose="02000603000000000000" pitchFamily="2" charset="0"/>
                <a:hlinkClick r:id="rId4"/>
              </a:rPr>
              <a:t>http://madima.org/wp-content/uploads/2017/11/12-A0-ICIAP-foodCNN-poster.pdf</a:t>
            </a:r>
            <a:endParaRPr lang="it-IT" b="1">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it-IT" b="1">
                <a:latin typeface="CMU Concrete" panose="02000603000000000000" pitchFamily="2" charset="0"/>
                <a:ea typeface="CMU Concrete" panose="02000603000000000000" pitchFamily="2" charset="0"/>
                <a:cs typeface="CMU Concrete" panose="02000603000000000000" pitchFamily="2" charset="0"/>
                <a:hlinkClick r:id="rId5"/>
              </a:rPr>
              <a:t>https://boa.unimib.it/bitstream/10281/206401/4/CNN-based%20features_post-print.pdf</a:t>
            </a:r>
            <a:endParaRPr lang="it-IT" b="1">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it-IT" b="1">
                <a:latin typeface="CMU Concrete" panose="02000603000000000000" pitchFamily="2" charset="0"/>
                <a:ea typeface="CMU Concrete" panose="02000603000000000000" pitchFamily="2" charset="0"/>
                <a:cs typeface="CMU Concrete" panose="02000603000000000000" pitchFamily="2" charset="0"/>
                <a:hlinkClick r:id="rId6"/>
              </a:rPr>
              <a:t>https://ieeexplore.ieee.org/stamp/stamp.jsp?tp=&amp;arnumber=8228338</a:t>
            </a:r>
            <a:endParaRPr lang="it-IT" b="1">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it-IT" b="1">
                <a:latin typeface="CMU Concrete" panose="02000603000000000000" pitchFamily="2" charset="0"/>
                <a:ea typeface="CMU Concrete" panose="02000603000000000000" pitchFamily="2" charset="0"/>
                <a:cs typeface="CMU Concrete" panose="02000603000000000000" pitchFamily="2" charset="0"/>
                <a:hlinkClick r:id="rId7"/>
              </a:rPr>
              <a:t>https://ieeexplore.ieee.org/stamp/stamp.jsp?tp=&amp;arnumber=8550005</a:t>
            </a:r>
            <a:endParaRPr lang="it-IT" b="1">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it-IT" b="1">
                <a:latin typeface="CMU Concrete" panose="02000603000000000000" pitchFamily="2" charset="0"/>
                <a:ea typeface="CMU Concrete" panose="02000603000000000000" pitchFamily="2" charset="0"/>
                <a:cs typeface="CMU Concrete" panose="02000603000000000000" pitchFamily="2" charset="0"/>
                <a:hlinkClick r:id="rId8"/>
              </a:rPr>
              <a:t>https://arxiv.org/pdf/1612.00983.pdf</a:t>
            </a:r>
            <a:endParaRPr lang="it-IT" b="1">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it-IT" b="1">
                <a:latin typeface="CMU Concrete" panose="02000603000000000000" pitchFamily="2" charset="0"/>
                <a:ea typeface="CMU Concrete" panose="02000603000000000000" pitchFamily="2" charset="0"/>
                <a:cs typeface="CMU Concrete" panose="02000603000000000000" pitchFamily="2" charset="0"/>
                <a:hlinkClick r:id="rId9"/>
              </a:rPr>
              <a:t>https://www.irjet.net/archives/V9/i3/IRJET-V9I3368.pdf</a:t>
            </a:r>
            <a:endParaRPr lang="it-IT" b="1">
              <a:latin typeface="CMU Concrete" panose="02000603000000000000" pitchFamily="2" charset="0"/>
              <a:ea typeface="CMU Concrete" panose="02000603000000000000" pitchFamily="2" charset="0"/>
              <a:cs typeface="CMU Concrete" panose="02000603000000000000" pitchFamily="2" charset="0"/>
            </a:endParaRPr>
          </a:p>
          <a:p>
            <a:pPr marL="285750" indent="-285750">
              <a:buFontTx/>
              <a:buChar char="-"/>
            </a:pPr>
            <a:r>
              <a:rPr lang="it-IT" b="1">
                <a:latin typeface="CMU Concrete" panose="02000603000000000000" pitchFamily="2" charset="0"/>
                <a:ea typeface="CMU Concrete" panose="02000603000000000000" pitchFamily="2" charset="0"/>
                <a:cs typeface="CMU Concrete" panose="02000603000000000000" pitchFamily="2" charset="0"/>
              </a:rPr>
              <a:t>https://www.irjet.net/archives/V9/i1/IRJET-V9I131.pdf</a:t>
            </a:r>
          </a:p>
        </p:txBody>
      </p:sp>
    </p:spTree>
    <p:extLst>
      <p:ext uri="{BB962C8B-B14F-4D97-AF65-F5344CB8AC3E}">
        <p14:creationId xmlns:p14="http://schemas.microsoft.com/office/powerpoint/2010/main" val="124865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2"/>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2"/>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2"/>
            <a:stretch>
              <a:fillRect/>
            </a:stretch>
          </p:blipFill>
          <p:spPr>
            <a:xfrm>
              <a:off x="753294" y="522926"/>
              <a:ext cx="431800" cy="431800"/>
            </a:xfrm>
            <a:prstGeom prst="rect">
              <a:avLst/>
            </a:prstGeom>
          </p:spPr>
        </p:pic>
      </p:grpSp>
      <p:sp>
        <p:nvSpPr>
          <p:cNvPr id="3" name="CasellaDiTesto 2">
            <a:extLst>
              <a:ext uri="{FF2B5EF4-FFF2-40B4-BE49-F238E27FC236}">
                <a16:creationId xmlns:a16="http://schemas.microsoft.com/office/drawing/2014/main" id="{1AA04884-B655-03A4-7AF3-ECBAF2BA5EA0}"/>
              </a:ext>
            </a:extLst>
          </p:cNvPr>
          <p:cNvSpPr txBox="1"/>
          <p:nvPr/>
        </p:nvSpPr>
        <p:spPr>
          <a:xfrm>
            <a:off x="939800" y="1463040"/>
            <a:ext cx="10607766" cy="2123658"/>
          </a:xfrm>
          <a:prstGeom prst="rect">
            <a:avLst/>
          </a:prstGeom>
          <a:noFill/>
        </p:spPr>
        <p:txBody>
          <a:bodyPr wrap="square" rtlCol="0">
            <a:spAutoFit/>
          </a:bodyPr>
          <a:lstStyle/>
          <a:p>
            <a:r>
              <a:rPr lang="it-IT" b="1">
                <a:latin typeface="CMU Concrete" panose="02000603000000000000" pitchFamily="2" charset="0"/>
                <a:ea typeface="CMU Concrete" panose="02000603000000000000" pitchFamily="2" charset="0"/>
                <a:cs typeface="CMU Concrete" panose="02000603000000000000" pitchFamily="2" charset="0"/>
              </a:rPr>
              <a:t>Dataset description</a:t>
            </a:r>
          </a:p>
          <a:p>
            <a:endParaRPr lang="it-IT" b="1">
              <a:latin typeface="CMU Concrete" panose="02000603000000000000" pitchFamily="2" charset="0"/>
              <a:ea typeface="CMU Concrete" panose="02000603000000000000" pitchFamily="2" charset="0"/>
              <a:cs typeface="CMU Concrete" panose="02000603000000000000" pitchFamily="2" charset="0"/>
            </a:endParaRPr>
          </a:p>
          <a:p>
            <a:r>
              <a:rPr lang="en-US" sz="1600">
                <a:latin typeface="CMU Concrete" panose="02000603000000000000" pitchFamily="2" charset="0"/>
                <a:ea typeface="CMU Concrete" panose="02000603000000000000" pitchFamily="2" charset="0"/>
                <a:cs typeface="CMU Concrete" panose="02000603000000000000" pitchFamily="2" charset="0"/>
              </a:rPr>
              <a:t>The </a:t>
            </a:r>
            <a:r>
              <a:rPr lang="en-US" sz="1600" i="1">
                <a:latin typeface="CMU Concrete" panose="02000603000000000000" pitchFamily="2" charset="0"/>
                <a:ea typeface="CMU Concrete" panose="02000603000000000000" pitchFamily="2" charset="0"/>
                <a:cs typeface="CMU Concrete" panose="02000603000000000000" pitchFamily="2" charset="0"/>
              </a:rPr>
              <a:t>Example Food Images </a:t>
            </a:r>
            <a:r>
              <a:rPr lang="en-US" sz="1600">
                <a:latin typeface="CMU Concrete" panose="02000603000000000000" pitchFamily="2" charset="0"/>
                <a:ea typeface="CMU Concrete" panose="02000603000000000000" pitchFamily="2" charset="0"/>
                <a:cs typeface="CMU Concrete" panose="02000603000000000000" pitchFamily="2" charset="0"/>
              </a:rPr>
              <a:t>data set contains </a:t>
            </a:r>
            <a:r>
              <a:rPr lang="en-US" sz="1600" b="1">
                <a:latin typeface="CMU Concrete" panose="02000603000000000000" pitchFamily="2" charset="0"/>
                <a:ea typeface="CMU Concrete" panose="02000603000000000000" pitchFamily="2" charset="0"/>
                <a:cs typeface="CMU Concrete" panose="02000603000000000000" pitchFamily="2" charset="0"/>
              </a:rPr>
              <a:t>978</a:t>
            </a:r>
            <a:r>
              <a:rPr lang="en-US" sz="1600">
                <a:latin typeface="CMU Concrete" panose="02000603000000000000" pitchFamily="2" charset="0"/>
                <a:ea typeface="CMU Concrete" panose="02000603000000000000" pitchFamily="2" charset="0"/>
                <a:cs typeface="CMU Concrete" panose="02000603000000000000" pitchFamily="2" charset="0"/>
              </a:rPr>
              <a:t> photographs of food in </a:t>
            </a:r>
            <a:r>
              <a:rPr lang="en-US" sz="1600" b="1">
                <a:latin typeface="CMU Concrete" panose="02000603000000000000" pitchFamily="2" charset="0"/>
                <a:ea typeface="CMU Concrete" panose="02000603000000000000" pitchFamily="2" charset="0"/>
                <a:cs typeface="CMU Concrete" panose="02000603000000000000" pitchFamily="2" charset="0"/>
              </a:rPr>
              <a:t>nine classes </a:t>
            </a:r>
            <a:r>
              <a:rPr lang="en-US" sz="1600">
                <a:latin typeface="CMU Concrete" panose="02000603000000000000" pitchFamily="2" charset="0"/>
                <a:ea typeface="CMU Concrete" panose="02000603000000000000" pitchFamily="2" charset="0"/>
                <a:cs typeface="CMU Concrete" panose="02000603000000000000" pitchFamily="2" charset="0"/>
              </a:rPr>
              <a:t>(caesar_salad, caprese_salad, french_fries, greek_salad, hamburger, hot_dog, pizza, sashimi, and sushi).</a:t>
            </a:r>
          </a:p>
          <a:p>
            <a:endParaRPr lang="en-US" sz="1600">
              <a:latin typeface="CMU Concrete" panose="02000603000000000000" pitchFamily="2" charset="0"/>
              <a:ea typeface="CMU Concrete" panose="02000603000000000000" pitchFamily="2" charset="0"/>
              <a:cs typeface="CMU Concrete" panose="02000603000000000000" pitchFamily="2" charset="0"/>
            </a:endParaRPr>
          </a:p>
          <a:p>
            <a:r>
              <a:rPr lang="en-US" sz="1600">
                <a:latin typeface="CMU Concrete" panose="02000603000000000000" pitchFamily="2" charset="0"/>
                <a:ea typeface="CMU Concrete" panose="02000603000000000000" pitchFamily="2" charset="0"/>
                <a:cs typeface="CMU Concrete" panose="02000603000000000000" pitchFamily="2" charset="0"/>
              </a:rPr>
              <a:t>The size of the data set is about 77 MB.</a:t>
            </a:r>
            <a:endParaRPr lang="it-IT" sz="1600">
              <a:latin typeface="CMU Concrete" panose="02000603000000000000" pitchFamily="2" charset="0"/>
              <a:ea typeface="CMU Concrete" panose="02000603000000000000" pitchFamily="2" charset="0"/>
              <a:cs typeface="CMU Concrete" panose="02000603000000000000" pitchFamily="2" charset="0"/>
            </a:endParaRPr>
          </a:p>
          <a:p>
            <a:endParaRPr lang="it-IT" sz="1600">
              <a:latin typeface="CMU Concrete" panose="02000603000000000000" pitchFamily="2" charset="0"/>
              <a:ea typeface="CMU Concrete" panose="02000603000000000000" pitchFamily="2" charset="0"/>
              <a:cs typeface="CMU Concrete" panose="02000603000000000000" pitchFamily="2" charset="0"/>
            </a:endParaRPr>
          </a:p>
          <a:p>
            <a:r>
              <a:rPr lang="it-IT" sz="1600">
                <a:latin typeface="CMU Concrete" panose="02000603000000000000" pitchFamily="2" charset="0"/>
                <a:ea typeface="CMU Concrete" panose="02000603000000000000" pitchFamily="2" charset="0"/>
                <a:cs typeface="CMU Concrete" panose="02000603000000000000" pitchFamily="2" charset="0"/>
              </a:rPr>
              <a:t>https://de.mathworks.com/help/deeplearning/ug/data-sets-for-deep-learning.html</a:t>
            </a:r>
            <a:endParaRPr lang="it-IT">
              <a:latin typeface="CMU Concrete" panose="02000603000000000000" pitchFamily="2" charset="0"/>
              <a:ea typeface="CMU Concrete" panose="02000603000000000000" pitchFamily="2" charset="0"/>
              <a:cs typeface="CMU Concrete" panose="02000603000000000000" pitchFamily="2" charset="0"/>
            </a:endParaRPr>
          </a:p>
        </p:txBody>
      </p:sp>
    </p:spTree>
    <p:extLst>
      <p:ext uri="{BB962C8B-B14F-4D97-AF65-F5344CB8AC3E}">
        <p14:creationId xmlns:p14="http://schemas.microsoft.com/office/powerpoint/2010/main" val="165266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2"/>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2"/>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2"/>
            <a:stretch>
              <a:fillRect/>
            </a:stretch>
          </p:blipFill>
          <p:spPr>
            <a:xfrm>
              <a:off x="753294" y="522926"/>
              <a:ext cx="431800" cy="431800"/>
            </a:xfrm>
            <a:prstGeom prst="rect">
              <a:avLst/>
            </a:prstGeom>
          </p:spPr>
        </p:pic>
      </p:grpSp>
      <p:sp>
        <p:nvSpPr>
          <p:cNvPr id="3" name="CasellaDiTesto 2">
            <a:extLst>
              <a:ext uri="{FF2B5EF4-FFF2-40B4-BE49-F238E27FC236}">
                <a16:creationId xmlns:a16="http://schemas.microsoft.com/office/drawing/2014/main" id="{AC8B154F-035F-5D4D-C13D-F996607C6937}"/>
              </a:ext>
            </a:extLst>
          </p:cNvPr>
          <p:cNvSpPr txBox="1"/>
          <p:nvPr/>
        </p:nvSpPr>
        <p:spPr>
          <a:xfrm>
            <a:off x="939800" y="1463040"/>
            <a:ext cx="5852886" cy="369332"/>
          </a:xfrm>
          <a:prstGeom prst="rect">
            <a:avLst/>
          </a:prstGeom>
          <a:noFill/>
        </p:spPr>
        <p:txBody>
          <a:bodyPr wrap="square" rtlCol="0">
            <a:spAutoFit/>
          </a:bodyPr>
          <a:lstStyle/>
          <a:p>
            <a:r>
              <a:rPr lang="it-IT" b="1">
                <a:latin typeface="CMU Concrete" panose="02000603000000000000" pitchFamily="2" charset="0"/>
                <a:ea typeface="CMU Concrete" panose="02000603000000000000" pitchFamily="2" charset="0"/>
                <a:cs typeface="CMU Concrete" panose="02000603000000000000" pitchFamily="2" charset="0"/>
              </a:rPr>
              <a:t>Models</a:t>
            </a:r>
          </a:p>
        </p:txBody>
      </p:sp>
    </p:spTree>
    <p:extLst>
      <p:ext uri="{BB962C8B-B14F-4D97-AF65-F5344CB8AC3E}">
        <p14:creationId xmlns:p14="http://schemas.microsoft.com/office/powerpoint/2010/main" val="204371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 name="Gruppo 1">
            <a:extLst>
              <a:ext uri="{FF2B5EF4-FFF2-40B4-BE49-F238E27FC236}">
                <a16:creationId xmlns:a16="http://schemas.microsoft.com/office/drawing/2014/main" id="{119FECD5-68D2-365F-941E-9ACDECBE760E}"/>
              </a:ext>
            </a:extLst>
          </p:cNvPr>
          <p:cNvGrpSpPr/>
          <p:nvPr/>
        </p:nvGrpSpPr>
        <p:grpSpPr>
          <a:xfrm>
            <a:off x="508000" y="314878"/>
            <a:ext cx="677094" cy="639848"/>
            <a:chOff x="508000" y="314878"/>
            <a:chExt cx="677094" cy="639848"/>
          </a:xfrm>
        </p:grpSpPr>
        <p:pic>
          <p:nvPicPr>
            <p:cNvPr id="10" name="Immagine 9">
              <a:extLst>
                <a:ext uri="{FF2B5EF4-FFF2-40B4-BE49-F238E27FC236}">
                  <a16:creationId xmlns:a16="http://schemas.microsoft.com/office/drawing/2014/main" id="{05AB820B-B92F-1E95-AD30-58F46EF42845}"/>
                </a:ext>
              </a:extLst>
            </p:cNvPr>
            <p:cNvPicPr>
              <a:picLocks noChangeAspect="1"/>
            </p:cNvPicPr>
            <p:nvPr/>
          </p:nvPicPr>
          <p:blipFill>
            <a:blip r:embed="rId2"/>
            <a:stretch>
              <a:fillRect/>
            </a:stretch>
          </p:blipFill>
          <p:spPr>
            <a:xfrm>
              <a:off x="508000" y="314878"/>
              <a:ext cx="431800" cy="431800"/>
            </a:xfrm>
            <a:prstGeom prst="rect">
              <a:avLst/>
            </a:prstGeom>
          </p:spPr>
        </p:pic>
        <p:pic>
          <p:nvPicPr>
            <p:cNvPr id="12" name="Immagine 11">
              <a:extLst>
                <a:ext uri="{FF2B5EF4-FFF2-40B4-BE49-F238E27FC236}">
                  <a16:creationId xmlns:a16="http://schemas.microsoft.com/office/drawing/2014/main" id="{2C1D1A34-3C9B-E715-DC2C-1E6DD2D15A20}"/>
                </a:ext>
              </a:extLst>
            </p:cNvPr>
            <p:cNvPicPr>
              <a:picLocks noChangeAspect="1"/>
            </p:cNvPicPr>
            <p:nvPr/>
          </p:nvPicPr>
          <p:blipFill>
            <a:blip r:embed="rId2"/>
            <a:stretch>
              <a:fillRect/>
            </a:stretch>
          </p:blipFill>
          <p:spPr>
            <a:xfrm>
              <a:off x="630647" y="406318"/>
              <a:ext cx="431800" cy="431800"/>
            </a:xfrm>
            <a:prstGeom prst="rect">
              <a:avLst/>
            </a:prstGeom>
          </p:spPr>
        </p:pic>
        <p:pic>
          <p:nvPicPr>
            <p:cNvPr id="13" name="Immagine 12">
              <a:extLst>
                <a:ext uri="{FF2B5EF4-FFF2-40B4-BE49-F238E27FC236}">
                  <a16:creationId xmlns:a16="http://schemas.microsoft.com/office/drawing/2014/main" id="{3DD71318-7CB0-AD83-95B0-8A5FD6F5E5AD}"/>
                </a:ext>
              </a:extLst>
            </p:cNvPr>
            <p:cNvPicPr>
              <a:picLocks noChangeAspect="1"/>
            </p:cNvPicPr>
            <p:nvPr/>
          </p:nvPicPr>
          <p:blipFill>
            <a:blip r:embed="rId2"/>
            <a:stretch>
              <a:fillRect/>
            </a:stretch>
          </p:blipFill>
          <p:spPr>
            <a:xfrm>
              <a:off x="753294" y="522926"/>
              <a:ext cx="431800" cy="431800"/>
            </a:xfrm>
            <a:prstGeom prst="rect">
              <a:avLst/>
            </a:prstGeom>
          </p:spPr>
        </p:pic>
      </p:grpSp>
      <p:sp>
        <p:nvSpPr>
          <p:cNvPr id="3" name="CasellaDiTesto 2">
            <a:extLst>
              <a:ext uri="{FF2B5EF4-FFF2-40B4-BE49-F238E27FC236}">
                <a16:creationId xmlns:a16="http://schemas.microsoft.com/office/drawing/2014/main" id="{366C2D72-8AE0-1CA8-8CF2-073B627DD063}"/>
              </a:ext>
            </a:extLst>
          </p:cNvPr>
          <p:cNvSpPr txBox="1"/>
          <p:nvPr/>
        </p:nvSpPr>
        <p:spPr>
          <a:xfrm>
            <a:off x="939800" y="1463040"/>
            <a:ext cx="5852886" cy="369332"/>
          </a:xfrm>
          <a:prstGeom prst="rect">
            <a:avLst/>
          </a:prstGeom>
          <a:noFill/>
        </p:spPr>
        <p:txBody>
          <a:bodyPr wrap="square" rtlCol="0">
            <a:spAutoFit/>
          </a:bodyPr>
          <a:lstStyle/>
          <a:p>
            <a:r>
              <a:rPr lang="it-IT" b="1">
                <a:latin typeface="CMU Concrete" panose="02000603000000000000" pitchFamily="2" charset="0"/>
                <a:ea typeface="CMU Concrete" panose="02000603000000000000" pitchFamily="2" charset="0"/>
                <a:cs typeface="CMU Concrete" panose="02000603000000000000" pitchFamily="2" charset="0"/>
              </a:rPr>
              <a:t>Comments</a:t>
            </a:r>
          </a:p>
        </p:txBody>
      </p:sp>
    </p:spTree>
    <p:extLst>
      <p:ext uri="{BB962C8B-B14F-4D97-AF65-F5344CB8AC3E}">
        <p14:creationId xmlns:p14="http://schemas.microsoft.com/office/powerpoint/2010/main" val="2227108205"/>
      </p:ext>
    </p:extLst>
  </p:cSld>
  <p:clrMapOvr>
    <a:masterClrMapping/>
  </p:clrMapOvr>
</p:sld>
</file>

<file path=ppt/theme/theme1.xml><?xml version="1.0" encoding="utf-8"?>
<a:theme xmlns:a="http://schemas.openxmlformats.org/drawingml/2006/main" name="Archiv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786</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Bembo</vt:lpstr>
      <vt:lpstr>Calibri</vt:lpstr>
      <vt:lpstr>CMU Concrete</vt:lpstr>
      <vt:lpstr>Söhne</vt:lpstr>
      <vt:lpstr>ArchiveVTI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a.maccario1@campus.unimib.it</dc:creator>
  <cp:lastModifiedBy>a.maccario1@campus.unimib.it</cp:lastModifiedBy>
  <cp:revision>14</cp:revision>
  <dcterms:created xsi:type="dcterms:W3CDTF">2022-11-04T20:27:10Z</dcterms:created>
  <dcterms:modified xsi:type="dcterms:W3CDTF">2022-12-16T20:44:40Z</dcterms:modified>
</cp:coreProperties>
</file>