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  <p:sldId id="268" r:id="rId14"/>
    <p:sldId id="269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F43"/>
    <a:srgbClr val="2E4D5F"/>
    <a:srgbClr val="FFE57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6B98E-8BD1-4DB7-B624-D70C4A802C4A}" v="61" dt="2024-12-18T23:00:26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141" y="-145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767C-1D6D-4AC2-A79D-87A5CA6E26EB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2AF65-5132-4A98-9397-EAED356A8C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5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20FD-3FCE-45B7-B461-2B66C92FABE3}" type="datetime1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35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30B-9654-41B4-8817-8E16DEE37312}" type="datetime1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95D-3FE9-4771-B0CA-EF9353054471}" type="datetime1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39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6086-DB55-4BC2-8134-7E56AE1ACA19}" type="datetime1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21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ED2-02D9-4214-95CC-301B78A80EA2}" type="datetime1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3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74EF-51B5-48BF-8939-4AA79A790E45}" type="datetime1">
              <a:rPr lang="pt-BR" smtClean="0"/>
              <a:t>18/12/2024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5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CE96-7EC7-451A-A69D-71DA0C4518D9}" type="datetime1">
              <a:rPr lang="pt-BR" smtClean="0"/>
              <a:t>18/12/2024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1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3115-B220-41E5-AD4A-3B434C3B69E1}" type="datetime1">
              <a:rPr lang="pt-BR" smtClean="0"/>
              <a:t>18/12/2024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4E6-2380-4064-9B4F-5BC30CEB231B}" type="datetime1">
              <a:rPr lang="pt-BR" smtClean="0"/>
              <a:t>18/12/2024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13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7F8B-0C06-41DA-9142-32E7BA9B4702}" type="datetime1">
              <a:rPr lang="pt-BR" smtClean="0"/>
              <a:t>18/12/2024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F54-C280-49F4-AA00-B4FE5EA21BF0}" type="datetime1">
              <a:rPr lang="pt-BR" smtClean="0"/>
              <a:t>18/12/2024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E98A0-F784-479F-89E9-780973E583AD}" type="datetime1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VIDA SEM DÍVIDAS - ALESSANDRO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D37C2-AB83-4A1A-A4AA-EF294EC2B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3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lessandro1706/ebook-chatgpt-leonaard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sa, café, pequeno, mouse&#10;&#10;Descrição gerada automaticamente">
            <a:extLst>
              <a:ext uri="{FF2B5EF4-FFF2-40B4-BE49-F238E27FC236}">
                <a16:creationId xmlns:a16="http://schemas.microsoft.com/office/drawing/2014/main" id="{FDBF1615-3AFA-DFAB-5A30-6B02B620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C97A09B-DEE8-C0EE-A1BF-30AC35CDBF8A}"/>
              </a:ext>
            </a:extLst>
          </p:cNvPr>
          <p:cNvSpPr/>
          <p:nvPr/>
        </p:nvSpPr>
        <p:spPr>
          <a:xfrm>
            <a:off x="0" y="6754761"/>
            <a:ext cx="6858000" cy="315123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49C866-B17E-3C6D-47F0-4CE7EBB3A790}"/>
              </a:ext>
            </a:extLst>
          </p:cNvPr>
          <p:cNvSpPr txBox="1"/>
          <p:nvPr/>
        </p:nvSpPr>
        <p:spPr>
          <a:xfrm>
            <a:off x="567813" y="7086739"/>
            <a:ext cx="5722374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2E4D5F"/>
                </a:solidFill>
              </a:rPr>
              <a:t>VIDA SEM DÍVIDAS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E5F34C-521E-13F0-D9A6-3FEEECAEA0E0}"/>
              </a:ext>
            </a:extLst>
          </p:cNvPr>
          <p:cNvSpPr txBox="1"/>
          <p:nvPr/>
        </p:nvSpPr>
        <p:spPr>
          <a:xfrm>
            <a:off x="0" y="8058834"/>
            <a:ext cx="6858000" cy="954107"/>
          </a:xfrm>
          <a:prstGeom prst="rect">
            <a:avLst/>
          </a:prstGeom>
          <a:solidFill>
            <a:srgbClr val="CA9F43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/>
                </a:solidFill>
              </a:rPr>
              <a:t>SIMPLES PASSOS </a:t>
            </a:r>
          </a:p>
          <a:p>
            <a:pPr algn="ctr"/>
            <a:r>
              <a:rPr lang="pt-BR" sz="2800" b="1" dirty="0">
                <a:solidFill>
                  <a:schemeClr val="bg2"/>
                </a:solidFill>
              </a:rPr>
              <a:t>PARA MUDAR SUAS FINANÇAS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EC6F913-9CF6-B541-F904-DE4A05E1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66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8721-835A-5476-8C61-E47D78D9E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669E542-903E-C5B3-D208-3080E6CE55D2}"/>
              </a:ext>
            </a:extLst>
          </p:cNvPr>
          <p:cNvSpPr txBox="1"/>
          <p:nvPr/>
        </p:nvSpPr>
        <p:spPr>
          <a:xfrm>
            <a:off x="643458" y="1473862"/>
            <a:ext cx="568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Se está endividado, organize-se para sair dessa situação o quanto antes. Comece pelas dívidas com juros mais altos, como cartões de crédito.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56673B-12A2-1299-C28F-B84BBF5BF826}"/>
              </a:ext>
            </a:extLst>
          </p:cNvPr>
          <p:cNvSpPr txBox="1"/>
          <p:nvPr/>
        </p:nvSpPr>
        <p:spPr>
          <a:xfrm>
            <a:off x="643459" y="396644"/>
            <a:ext cx="568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Pague Suas Dívidas: Priorize e Planeje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9A3E7A-95E7-A443-33AB-1F8370002E9C}"/>
              </a:ext>
            </a:extLst>
          </p:cNvPr>
          <p:cNvSpPr/>
          <p:nvPr/>
        </p:nvSpPr>
        <p:spPr>
          <a:xfrm rot="16200000">
            <a:off x="170046" y="357602"/>
            <a:ext cx="831014" cy="115809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BC8A50-474D-6440-CE99-5B8E06202BF2}"/>
              </a:ext>
            </a:extLst>
          </p:cNvPr>
          <p:cNvSpPr txBox="1"/>
          <p:nvPr/>
        </p:nvSpPr>
        <p:spPr>
          <a:xfrm>
            <a:off x="643458" y="2304859"/>
            <a:ext cx="568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Exemplo prático: </a:t>
            </a:r>
            <a:r>
              <a:rPr lang="pt-BR" sz="1600" dirty="0"/>
              <a:t>Devendo R$ 5.000 no cartão? Negocie um parcelamento e elimine a dívida antes de financiar outros projetos.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A striking minimalist photography piece featuring a piggy bank, symbolizing economic power and strength, as if defying gravity, suspended in mid-air against a solid, vibrant yellow background that commands attention, with the piggy bank's metal surface gleaming in a subtle, warm light, its coin slot and details cast in precise shadows, evoking a sense of stability and prosperity, the overall composition exuding a sense of dynamism and energy, with bold, clean lines and a sense of negative space that further emphasizes the piggy bank's presence, shot in a crisp, high-contrast style with a shallow depth of field, drawing the viewer's gaze directly to the central subject.">
            <a:extLst>
              <a:ext uri="{FF2B5EF4-FFF2-40B4-BE49-F238E27FC236}">
                <a16:creationId xmlns:a16="http://schemas.microsoft.com/office/drawing/2014/main" id="{7CBA60AD-870F-3188-2DCF-88DE8B3B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E691A-04E7-49B1-A784-D8D0A37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280A93-7112-B6B3-AD50-00EC009E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10</a:t>
            </a:fld>
            <a:endParaRPr lang="pt-BR"/>
          </a:p>
        </p:txBody>
      </p:sp>
      <p:pic>
        <p:nvPicPr>
          <p:cNvPr id="8" name="Picture 4" descr="fita de ouro, Material de ouro, bordas de ouro, padrão decorativo de ouro png">
            <a:extLst>
              <a:ext uri="{FF2B5EF4-FFF2-40B4-BE49-F238E27FC236}">
                <a16:creationId xmlns:a16="http://schemas.microsoft.com/office/drawing/2014/main" id="{60DACF27-24E1-052C-52C4-7A342A7B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9" y="2537803"/>
            <a:ext cx="6169702" cy="28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7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3920D-B972-766B-9A8F-B49A1AC0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07DA6E-0450-3AEE-B0CA-3ED2CD8063C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4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6B7CB1-5AE5-DD3B-011E-EB8E4E6015D0}"/>
              </a:ext>
            </a:extLst>
          </p:cNvPr>
          <p:cNvSpPr txBox="1"/>
          <p:nvPr/>
        </p:nvSpPr>
        <p:spPr>
          <a:xfrm>
            <a:off x="538316" y="1356852"/>
            <a:ext cx="578136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  <a:endParaRPr lang="pt-B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D73A01-1B81-3826-CC42-35B688FC4261}"/>
              </a:ext>
            </a:extLst>
          </p:cNvPr>
          <p:cNvSpPr txBox="1"/>
          <p:nvPr/>
        </p:nvSpPr>
        <p:spPr>
          <a:xfrm>
            <a:off x="538316" y="5623731"/>
            <a:ext cx="578136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Invista no Futuro: Faça o Dinheiro Trabalhar por Você</a:t>
            </a:r>
            <a:endParaRPr lang="pt-BR" sz="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AEB2A69-D820-D7E4-3A1A-69D45E0C98CD}"/>
              </a:ext>
            </a:extLst>
          </p:cNvPr>
          <p:cNvSpPr/>
          <p:nvPr/>
        </p:nvSpPr>
        <p:spPr>
          <a:xfrm>
            <a:off x="0" y="5219818"/>
            <a:ext cx="6858000" cy="269275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0731A-633D-5555-6B95-BC8AFDDE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E3742-2B0D-D9CD-8A34-4543CEEC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5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D8ED2-D963-1C02-7254-0925F3D01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8F2F12-F312-F789-7A4E-1C1C9A24AAB0}"/>
              </a:ext>
            </a:extLst>
          </p:cNvPr>
          <p:cNvSpPr txBox="1"/>
          <p:nvPr/>
        </p:nvSpPr>
        <p:spPr>
          <a:xfrm>
            <a:off x="643458" y="1473862"/>
            <a:ext cx="568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Guardar dinheiro é importante, mas fazê-lo render é ainda melhor. Aprenda sobre investimentos simples como poupança, CDBs ou Tesouro Direto.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1D6F3B-BF6E-038E-3908-36E9CC02637F}"/>
              </a:ext>
            </a:extLst>
          </p:cNvPr>
          <p:cNvSpPr txBox="1"/>
          <p:nvPr/>
        </p:nvSpPr>
        <p:spPr>
          <a:xfrm>
            <a:off x="643459" y="396644"/>
            <a:ext cx="568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Invista no Futuro: Faça o Dinheiro Trabalhar por Você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5799C0-A666-4D58-2DE7-6B4323D44056}"/>
              </a:ext>
            </a:extLst>
          </p:cNvPr>
          <p:cNvSpPr/>
          <p:nvPr/>
        </p:nvSpPr>
        <p:spPr>
          <a:xfrm rot="16200000">
            <a:off x="170046" y="357602"/>
            <a:ext cx="831014" cy="115809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3D88A5-77F6-FA5D-0762-1832C842B0A0}"/>
              </a:ext>
            </a:extLst>
          </p:cNvPr>
          <p:cNvSpPr txBox="1"/>
          <p:nvPr/>
        </p:nvSpPr>
        <p:spPr>
          <a:xfrm>
            <a:off x="643458" y="2304859"/>
            <a:ext cx="568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Exemplo prático: </a:t>
            </a:r>
            <a:r>
              <a:rPr lang="pt-BR" sz="1600" dirty="0"/>
              <a:t>Aplicar R$ 200 por mês em um CDB com rendimento atrelados ao CDI anual pode gerar um bom rendimento no longo prazo.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0" name="Picture 4" descr="A vibrant, professional graphic design featuring a majestic piggy bank in flat vector art style, showcasing strength and empowerment through its radiant glow, with coins and savings accumulating around it in a circular motion, symbolizing growth and prosperity, set against a clean, minimalist background, with the piggy bank's body rendered in a metallic silver color with subtle gradient effects, and its facial features depicted with a determined expression, complete with a small, button nose and a smiling mouth, surrounded by a halo of light that represents wisdom and financial wisdom.">
            <a:extLst>
              <a:ext uri="{FF2B5EF4-FFF2-40B4-BE49-F238E27FC236}">
                <a16:creationId xmlns:a16="http://schemas.microsoft.com/office/drawing/2014/main" id="{D9B94C76-6BCC-63E3-921E-0EE02C3F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207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804B2-C909-249F-6BD7-CFB31582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C65BA3-D09C-4087-3CF7-9FF1FB12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5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0D85E-DADE-2262-EA52-536E212C0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3574BEC-E1CD-BDCC-89EE-E033403C75E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4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6CCF0E-FEF3-E8BB-6D15-E281B57D243F}"/>
              </a:ext>
            </a:extLst>
          </p:cNvPr>
          <p:cNvSpPr txBox="1"/>
          <p:nvPr/>
        </p:nvSpPr>
        <p:spPr>
          <a:xfrm>
            <a:off x="538316" y="4004101"/>
            <a:ext cx="57813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AGRADECIMENTOS</a:t>
            </a:r>
            <a:endParaRPr lang="pt-BR" sz="9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pt-BR" sz="3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D2C2F9A-6D6A-4862-C582-B96CD857FC08}"/>
              </a:ext>
            </a:extLst>
          </p:cNvPr>
          <p:cNvSpPr/>
          <p:nvPr/>
        </p:nvSpPr>
        <p:spPr>
          <a:xfrm>
            <a:off x="0" y="5219818"/>
            <a:ext cx="6858000" cy="269275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6A5223-A8B8-E3E4-A8F5-36C4F139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2B828-7A1A-495A-3DE5-CB17EEF9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5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52A0-F594-CA60-082E-C2FA7BFAF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C0F72CD-D62B-D79E-9819-686F3291F475}"/>
              </a:ext>
            </a:extLst>
          </p:cNvPr>
          <p:cNvSpPr txBox="1"/>
          <p:nvPr/>
        </p:nvSpPr>
        <p:spPr>
          <a:xfrm>
            <a:off x="643458" y="1473862"/>
            <a:ext cx="56868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E-Book foi gerado por IA e diagramado por humano.</a:t>
            </a:r>
          </a:p>
          <a:p>
            <a:pPr algn="ctr"/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passo a passo se encontra no meu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BA42B3-6A10-DC3D-7625-4DDE10F6318A}"/>
              </a:ext>
            </a:extLst>
          </p:cNvPr>
          <p:cNvSpPr txBox="1"/>
          <p:nvPr/>
        </p:nvSpPr>
        <p:spPr>
          <a:xfrm>
            <a:off x="643459" y="396644"/>
            <a:ext cx="56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 ATÉ AQUI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4CC6C63-5D98-A5A7-DB29-67CE06FE7D68}"/>
              </a:ext>
            </a:extLst>
          </p:cNvPr>
          <p:cNvSpPr/>
          <p:nvPr/>
        </p:nvSpPr>
        <p:spPr>
          <a:xfrm rot="16200000">
            <a:off x="170046" y="357602"/>
            <a:ext cx="831014" cy="115809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34E1E-4182-3B59-F4DF-2D63E727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6B605-4146-B0E9-0D32-64F56D1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14</a:t>
            </a:fld>
            <a:endParaRPr lang="pt-BR"/>
          </a:p>
        </p:txBody>
      </p:sp>
      <p:pic>
        <p:nvPicPr>
          <p:cNvPr id="8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73" y="3765541"/>
            <a:ext cx="949654" cy="9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BA1B42C-3E83-E7B5-F7FB-AD91E4CA5958}"/>
              </a:ext>
            </a:extLst>
          </p:cNvPr>
          <p:cNvSpPr txBox="1"/>
          <p:nvPr/>
        </p:nvSpPr>
        <p:spPr>
          <a:xfrm>
            <a:off x="371160" y="4768334"/>
            <a:ext cx="64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https://github.com/alessandro1706/ebook-chatgpt-leonaardo -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62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253E83-5338-3760-CA1A-D7EF8BA3962C}"/>
              </a:ext>
            </a:extLst>
          </p:cNvPr>
          <p:cNvSpPr txBox="1"/>
          <p:nvPr/>
        </p:nvSpPr>
        <p:spPr>
          <a:xfrm>
            <a:off x="643458" y="2742148"/>
            <a:ext cx="6169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Controlar as finanças pode parecer um desafio, mas com alguns passos simples e consistentes, é possível conquistar a tão desejada estabilidade. Confira as cinco principais estratégias para equilibrar suas finanças pessoais e comece a aplicar hoje mesmo!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203087-E619-EB16-6DF6-E05A4F2C20EA}"/>
              </a:ext>
            </a:extLst>
          </p:cNvPr>
          <p:cNvSpPr txBox="1"/>
          <p:nvPr/>
        </p:nvSpPr>
        <p:spPr>
          <a:xfrm>
            <a:off x="643459" y="396644"/>
            <a:ext cx="5686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Estratégias Simples para Equilibrar Suas Finanças Pessoais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D39EA6-EFEF-48EC-48FB-46B16A7E615E}"/>
              </a:ext>
            </a:extLst>
          </p:cNvPr>
          <p:cNvSpPr txBox="1"/>
          <p:nvPr/>
        </p:nvSpPr>
        <p:spPr>
          <a:xfrm>
            <a:off x="643458" y="2157373"/>
            <a:ext cx="188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7CD3A22-2463-67A4-A93D-80B3FBD7CCD2}"/>
              </a:ext>
            </a:extLst>
          </p:cNvPr>
          <p:cNvSpPr/>
          <p:nvPr/>
        </p:nvSpPr>
        <p:spPr>
          <a:xfrm rot="16200000">
            <a:off x="170046" y="357602"/>
            <a:ext cx="831014" cy="115809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B4FD01-A5F7-F4F7-C702-7E11A6F9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3" y="4953000"/>
            <a:ext cx="6868843" cy="6868843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BE22D-0D28-A672-F73C-7A5ACCB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E31C7B0-535C-F61D-7330-DA163B47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2</a:t>
            </a:fld>
            <a:endParaRPr lang="pt-BR"/>
          </a:p>
        </p:txBody>
      </p:sp>
      <p:pic>
        <p:nvPicPr>
          <p:cNvPr id="1028" name="Picture 4" descr="fita de ouro, Material de ouro, bordas de ouro, padrão decorativo de ouro png">
            <a:extLst>
              <a:ext uri="{FF2B5EF4-FFF2-40B4-BE49-F238E27FC236}">
                <a16:creationId xmlns:a16="http://schemas.microsoft.com/office/drawing/2014/main" id="{98AF3ED1-401F-E18F-B7F4-FF16FBF4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7" y="2833256"/>
            <a:ext cx="6169702" cy="28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01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7016326-76FF-AC03-1BA2-5925239F870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4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4A438B-34A2-E9B3-B161-0A02DEB2F161}"/>
              </a:ext>
            </a:extLst>
          </p:cNvPr>
          <p:cNvSpPr txBox="1"/>
          <p:nvPr/>
        </p:nvSpPr>
        <p:spPr>
          <a:xfrm>
            <a:off x="538316" y="1356852"/>
            <a:ext cx="578136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lang="pt-B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7CB352-98BE-F44B-31D5-58BEA5DD7489}"/>
              </a:ext>
            </a:extLst>
          </p:cNvPr>
          <p:cNvSpPr txBox="1"/>
          <p:nvPr/>
        </p:nvSpPr>
        <p:spPr>
          <a:xfrm>
            <a:off x="538316" y="5623731"/>
            <a:ext cx="578136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Conheça Seu Dinheiro: Faça um Orçamento Simples</a:t>
            </a:r>
            <a:endParaRPr lang="pt-BR" sz="5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6344E6-0F55-AD0D-4B3B-D31657A6B337}"/>
              </a:ext>
            </a:extLst>
          </p:cNvPr>
          <p:cNvSpPr/>
          <p:nvPr/>
        </p:nvSpPr>
        <p:spPr>
          <a:xfrm>
            <a:off x="0" y="5219818"/>
            <a:ext cx="6858000" cy="269275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2C5922-7547-EF76-C6C4-34C7D5F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8FF71-A031-C09D-5148-9276DA9C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7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B300B-1B81-7CDF-A1C3-D8C024F6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38DA522-E85B-B605-3F12-8177376611FD}"/>
              </a:ext>
            </a:extLst>
          </p:cNvPr>
          <p:cNvSpPr txBox="1"/>
          <p:nvPr/>
        </p:nvSpPr>
        <p:spPr>
          <a:xfrm>
            <a:off x="643459" y="1581563"/>
            <a:ext cx="568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Você sabe exatamente quanto ganha e quanto gasta por mês? Criar um orçamento é o primeiro passo para organizar as finanças. Liste suas entradas (salário, freelas, etc.) e saídas (aluguel, mercado, lazer).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F77A7C-E4B0-99E6-9C60-08329C3D63C2}"/>
              </a:ext>
            </a:extLst>
          </p:cNvPr>
          <p:cNvSpPr txBox="1"/>
          <p:nvPr/>
        </p:nvSpPr>
        <p:spPr>
          <a:xfrm>
            <a:off x="643459" y="396644"/>
            <a:ext cx="568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Conheça Seu Dinheiro: Faça um Orçamento Simples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37C2B4-D98E-B3FC-B16E-F5D6B8B2CCCC}"/>
              </a:ext>
            </a:extLst>
          </p:cNvPr>
          <p:cNvSpPr/>
          <p:nvPr/>
        </p:nvSpPr>
        <p:spPr>
          <a:xfrm rot="16200000">
            <a:off x="170046" y="357602"/>
            <a:ext cx="831014" cy="115809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DB4CFB-B8F6-14CA-26E0-58AAD3334D2B}"/>
              </a:ext>
            </a:extLst>
          </p:cNvPr>
          <p:cNvSpPr txBox="1"/>
          <p:nvPr/>
        </p:nvSpPr>
        <p:spPr>
          <a:xfrm>
            <a:off x="643459" y="2766482"/>
            <a:ext cx="568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Exemplo prático:</a:t>
            </a:r>
            <a:r>
              <a:rPr lang="pt-BR" sz="1600" dirty="0"/>
              <a:t> Se você ganha R$ 3.000 e gasta R$ 2.800, já tem uma visão clara de onde cortar ou poupar. Use aplicativos como </a:t>
            </a:r>
            <a:r>
              <a:rPr lang="pt-BR" sz="1600" dirty="0" err="1"/>
              <a:t>Mobills</a:t>
            </a:r>
            <a:r>
              <a:rPr lang="pt-BR" sz="1600" dirty="0"/>
              <a:t> ou um caderno simples para registrar.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 striking minimalist photography piece featuring a piggy bank, symbolizing economic power and strength, as if defying gravity, suspended in mid-air against a solid, vibrant yellow background that commands attention, with the piggy bank's metal surface gleaming in a subtle, warm light, its coin slot and details cast in precise shadows, evoking a sense of stability and prosperity, the overall composition exuding a sense of dynamism and energy, with bold, clean lines and a sense of negative space that further emphasizes the piggy bank's presence, shot in a crisp, high-contrast style with a shallow depth of field, drawing the viewer's gaze directly to the central subject.">
            <a:extLst>
              <a:ext uri="{FF2B5EF4-FFF2-40B4-BE49-F238E27FC236}">
                <a16:creationId xmlns:a16="http://schemas.microsoft.com/office/drawing/2014/main" id="{39FCEC33-4EC1-C1B4-E3C3-88343E90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73125-68EF-A186-A18B-0A9D42C2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152D9-0B6C-8746-4316-76A45D96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4</a:t>
            </a:fld>
            <a:endParaRPr lang="pt-BR"/>
          </a:p>
        </p:txBody>
      </p:sp>
      <p:pic>
        <p:nvPicPr>
          <p:cNvPr id="8" name="Picture 4" descr="fita de ouro, Material de ouro, bordas de ouro, padrão decorativo de ouro png">
            <a:extLst>
              <a:ext uri="{FF2B5EF4-FFF2-40B4-BE49-F238E27FC236}">
                <a16:creationId xmlns:a16="http://schemas.microsoft.com/office/drawing/2014/main" id="{79C9F9A8-9A8A-1B5A-C865-8CA59FF8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9" y="2969301"/>
            <a:ext cx="6169702" cy="28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8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49767-7A7C-1431-23FC-8B865E370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6C8F9D4-749B-4BCC-8421-07C5B3846F0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4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0C8FBF-C011-C7A1-4E6A-3733D3B3E748}"/>
              </a:ext>
            </a:extLst>
          </p:cNvPr>
          <p:cNvSpPr txBox="1"/>
          <p:nvPr/>
        </p:nvSpPr>
        <p:spPr>
          <a:xfrm>
            <a:off x="538316" y="1356852"/>
            <a:ext cx="578136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pt-B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5DE1B4-2858-5E9A-9A4C-EA98919CCCB4}"/>
              </a:ext>
            </a:extLst>
          </p:cNvPr>
          <p:cNvSpPr txBox="1"/>
          <p:nvPr/>
        </p:nvSpPr>
        <p:spPr>
          <a:xfrm>
            <a:off x="538316" y="5623731"/>
            <a:ext cx="578136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Gaste Menos do que Ganha: Simplicidade É Poder</a:t>
            </a:r>
            <a:endParaRPr lang="pt-BR" sz="5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30FDD-4125-9489-C1D7-2E32D27992B6}"/>
              </a:ext>
            </a:extLst>
          </p:cNvPr>
          <p:cNvSpPr/>
          <p:nvPr/>
        </p:nvSpPr>
        <p:spPr>
          <a:xfrm>
            <a:off x="0" y="5219818"/>
            <a:ext cx="6858000" cy="269275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5400F-82A9-BC46-4856-C622025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0812F9-5231-8872-A88B-E3DD32E1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54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A10AC-5930-4BCC-7192-90B6869B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51D867C-C8E9-807E-D7B8-92C2FA9E516A}"/>
              </a:ext>
            </a:extLst>
          </p:cNvPr>
          <p:cNvSpPr txBox="1"/>
          <p:nvPr/>
        </p:nvSpPr>
        <p:spPr>
          <a:xfrm>
            <a:off x="643459" y="1581563"/>
            <a:ext cx="568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Parece óbvio, mas muita gente gasta mais do que pode, acumulando dívidas. Priorize o essencial e corte excessos.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433511-054C-E680-D5B5-59FB34B46966}"/>
              </a:ext>
            </a:extLst>
          </p:cNvPr>
          <p:cNvSpPr txBox="1"/>
          <p:nvPr/>
        </p:nvSpPr>
        <p:spPr>
          <a:xfrm>
            <a:off x="643459" y="396644"/>
            <a:ext cx="568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Gaste Menos do que Ganha: Simplicidade É Poder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D42EC4C-F91B-BC38-DF76-8A2E64274AEC}"/>
              </a:ext>
            </a:extLst>
          </p:cNvPr>
          <p:cNvSpPr/>
          <p:nvPr/>
        </p:nvSpPr>
        <p:spPr>
          <a:xfrm rot="16200000">
            <a:off x="170046" y="357602"/>
            <a:ext cx="831014" cy="115809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EA3170-A1DE-00B3-D70B-88707C657147}"/>
              </a:ext>
            </a:extLst>
          </p:cNvPr>
          <p:cNvSpPr txBox="1"/>
          <p:nvPr/>
        </p:nvSpPr>
        <p:spPr>
          <a:xfrm>
            <a:off x="643459" y="2166338"/>
            <a:ext cx="568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Exemplo prático: </a:t>
            </a:r>
            <a:r>
              <a:rPr lang="pt-BR" sz="1600" dirty="0"/>
              <a:t>Se almoçar fora custa R$ 25 por dia, considere levar marmita. Economizar R$ 400 por mês pode fazer toda a diferença.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A striking minimalist photography piece featuring a piggy bank, symbolizing economic power and strength, as if defying gravity, suspended in mid-air against a solid, vibrant yellow background that commands attention, with the piggy bank's metal surface gleaming in a subtle, warm light, its coin slot and details cast in precise shadows, evoking a sense of stability and prosperity, the overall composition exuding a sense of dynamism and energy, with bold, clean lines and a sense of negative space that further emphasizes the piggy bank's presence, shot in a crisp, high-contrast style with a shallow depth of field, drawing the viewer's gaze directly to the central subject.">
            <a:extLst>
              <a:ext uri="{FF2B5EF4-FFF2-40B4-BE49-F238E27FC236}">
                <a16:creationId xmlns:a16="http://schemas.microsoft.com/office/drawing/2014/main" id="{562F231B-1E37-9BED-ADAE-A38593C4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F0D9A-469D-50AE-091F-8643CD29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025B4-DF13-C018-169A-230892B9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6</a:t>
            </a:fld>
            <a:endParaRPr lang="pt-BR"/>
          </a:p>
        </p:txBody>
      </p:sp>
      <p:pic>
        <p:nvPicPr>
          <p:cNvPr id="8" name="Picture 4" descr="fita de ouro, Material de ouro, bordas de ouro, padrão decorativo de ouro png">
            <a:extLst>
              <a:ext uri="{FF2B5EF4-FFF2-40B4-BE49-F238E27FC236}">
                <a16:creationId xmlns:a16="http://schemas.microsoft.com/office/drawing/2014/main" id="{B5BCDED8-2286-20EF-0D27-9C3D2A6D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9" y="2546118"/>
            <a:ext cx="6169702" cy="28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4CFF-A4A6-1F04-2424-72100A1F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DACCC12-B340-6947-8C49-EC1B345F408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4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519862-1DE7-195B-3807-83DF2C9665E6}"/>
              </a:ext>
            </a:extLst>
          </p:cNvPr>
          <p:cNvSpPr txBox="1"/>
          <p:nvPr/>
        </p:nvSpPr>
        <p:spPr>
          <a:xfrm>
            <a:off x="538316" y="1356852"/>
            <a:ext cx="578136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pt-B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CDFAAC-65CE-1791-23F0-0EB30289B91B}"/>
              </a:ext>
            </a:extLst>
          </p:cNvPr>
          <p:cNvSpPr txBox="1"/>
          <p:nvPr/>
        </p:nvSpPr>
        <p:spPr>
          <a:xfrm>
            <a:off x="538316" y="5623731"/>
            <a:ext cx="578136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Crie um Fundo de Emergência: Sua Segurança em Primeiro Lugar</a:t>
            </a:r>
            <a:endParaRPr lang="pt-BR" sz="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488D67-22FD-4EFC-B591-52D9BF618F28}"/>
              </a:ext>
            </a:extLst>
          </p:cNvPr>
          <p:cNvSpPr/>
          <p:nvPr/>
        </p:nvSpPr>
        <p:spPr>
          <a:xfrm>
            <a:off x="0" y="5219818"/>
            <a:ext cx="6858000" cy="269275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09284C-8AFD-A9BA-AE27-D01CCA4C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0FC5B-7AEE-6940-5F65-2BC09145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2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CE44-C0CC-74DA-5479-8F20B6CAA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8713CE7-83A7-2C77-D28B-AA8878AEB6D7}"/>
              </a:ext>
            </a:extLst>
          </p:cNvPr>
          <p:cNvSpPr txBox="1"/>
          <p:nvPr/>
        </p:nvSpPr>
        <p:spPr>
          <a:xfrm>
            <a:off x="643459" y="2014844"/>
            <a:ext cx="568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Imprevistos acontecem: consertar o carro, problemas de saúde ou até mesmo perder o emprego. Um fundo de emergência é a sua proteção.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3DECA8-8C02-EF5E-B286-DCBD06A8547F}"/>
              </a:ext>
            </a:extLst>
          </p:cNvPr>
          <p:cNvSpPr txBox="1"/>
          <p:nvPr/>
        </p:nvSpPr>
        <p:spPr>
          <a:xfrm>
            <a:off x="643459" y="396644"/>
            <a:ext cx="5686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 Fundo de Emergência: Sua Segurança em Primeiro Lugar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52725C8-0295-133C-F19E-2ECA9BB5D444}"/>
              </a:ext>
            </a:extLst>
          </p:cNvPr>
          <p:cNvSpPr/>
          <p:nvPr/>
        </p:nvSpPr>
        <p:spPr>
          <a:xfrm rot="16200000">
            <a:off x="170046" y="357602"/>
            <a:ext cx="831014" cy="115809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C30770-F769-9390-8AD6-7D8A6251388D}"/>
              </a:ext>
            </a:extLst>
          </p:cNvPr>
          <p:cNvSpPr txBox="1"/>
          <p:nvPr/>
        </p:nvSpPr>
        <p:spPr>
          <a:xfrm>
            <a:off x="643459" y="2894381"/>
            <a:ext cx="568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Exemplo prático: </a:t>
            </a:r>
            <a:r>
              <a:rPr lang="pt-BR" sz="1600" dirty="0"/>
              <a:t>Reserve 10% do salário por mês. Em um ano, com um salário de R$ 2.000, você terá R$ 2.400 guardados.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 striking minimalist photography piece featuring a piggy bank, symbolizing economic power and strength, as if defying gravity, suspended in mid-air against a solid, vibrant yellow background that commands attention, with the piggy bank's metal surface gleaming in a subtle, warm light, its coin slot and details cast in precise shadows, evoking a sense of stability and prosperity, the overall composition exuding a sense of dynamism and energy, with bold, clean lines and a sense of negative space that further emphasizes the piggy bank's presence, shot in a crisp, high-contrast style with a shallow depth of field, drawing the viewer's gaze directly to the central subject.">
            <a:extLst>
              <a:ext uri="{FF2B5EF4-FFF2-40B4-BE49-F238E27FC236}">
                <a16:creationId xmlns:a16="http://schemas.microsoft.com/office/drawing/2014/main" id="{372C7F78-23FD-268E-7FBE-EC3BF361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FA0AF-ECDF-C765-8E31-706E4D0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5D3D3-6216-BD3A-BD82-2BAA6A2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8</a:t>
            </a:fld>
            <a:endParaRPr lang="pt-BR"/>
          </a:p>
        </p:txBody>
      </p:sp>
      <p:pic>
        <p:nvPicPr>
          <p:cNvPr id="8" name="Picture 4" descr="fita de ouro, Material de ouro, bordas de ouro, padrão decorativo de ouro png">
            <a:extLst>
              <a:ext uri="{FF2B5EF4-FFF2-40B4-BE49-F238E27FC236}">
                <a16:creationId xmlns:a16="http://schemas.microsoft.com/office/drawing/2014/main" id="{74DB25AC-C8E8-B6F9-7C8A-0387EB35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9" y="2780050"/>
            <a:ext cx="6169702" cy="28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8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F37A-A6D0-7D55-F516-EA4778C99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147C54-8AB5-D31D-BE6C-C34F531EC81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4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C8D760-FDBA-6949-E6F7-D4EF3718971E}"/>
              </a:ext>
            </a:extLst>
          </p:cNvPr>
          <p:cNvSpPr txBox="1"/>
          <p:nvPr/>
        </p:nvSpPr>
        <p:spPr>
          <a:xfrm>
            <a:off x="538316" y="1356852"/>
            <a:ext cx="578136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  <a:endParaRPr lang="pt-B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F92866-1F7B-8B1C-9807-2F6BEFE28A83}"/>
              </a:ext>
            </a:extLst>
          </p:cNvPr>
          <p:cNvSpPr txBox="1"/>
          <p:nvPr/>
        </p:nvSpPr>
        <p:spPr>
          <a:xfrm>
            <a:off x="538316" y="5623731"/>
            <a:ext cx="578136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Pague Suas Dívidas: Priorize e Planeje</a:t>
            </a:r>
            <a:endParaRPr lang="pt-BR" sz="5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696CEE-3AC7-6CB5-18F7-F3464B17DF17}"/>
              </a:ext>
            </a:extLst>
          </p:cNvPr>
          <p:cNvSpPr/>
          <p:nvPr/>
        </p:nvSpPr>
        <p:spPr>
          <a:xfrm>
            <a:off x="0" y="5219818"/>
            <a:ext cx="6858000" cy="269275"/>
          </a:xfrm>
          <a:prstGeom prst="rect">
            <a:avLst/>
          </a:prstGeom>
          <a:solidFill>
            <a:srgbClr val="CA9F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0B6057-29B0-721A-1EC0-A7008AA4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VIDA SEM DÍVIDAS - ALESSANDRO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320AE-7978-5D23-FDEF-DE0A90F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37C2-AB83-4A1A-A4AA-EF294EC2B9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07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</TotalTime>
  <Words>598</Words>
  <Application>Microsoft Office PowerPoint</Application>
  <PresentationFormat>Papel A4 (210 x 297 mm)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Marques</dc:creator>
  <cp:lastModifiedBy>Alessandro Marques</cp:lastModifiedBy>
  <cp:revision>2</cp:revision>
  <dcterms:created xsi:type="dcterms:W3CDTF">2024-11-28T01:39:21Z</dcterms:created>
  <dcterms:modified xsi:type="dcterms:W3CDTF">2024-12-18T23:02:10Z</dcterms:modified>
</cp:coreProperties>
</file>