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9A43-51E6-9E47-3250-9507CDF4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3CF91-AE91-6689-4F14-FE6354D98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7BAE-7979-31B3-8AA6-B6E634F2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DB8B-B27D-9CAC-682C-14D666F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628D-EAA9-714A-6D4E-B606A214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91C5-3316-D245-F906-317371A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796A2-E520-C291-A46D-E32D5F7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0C60C-0AEC-31B7-F3DA-28B10491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4F196-7523-43F7-9026-23AAD0F8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6FCE-9C8F-BAE0-C795-21515716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8FC-2EDC-C9BB-89E2-ADA7C6E5C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23261-9488-24BB-63CC-9E5BAE2B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E107-3DCE-C5FC-AC35-E2074400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8FB67-F0F6-108D-CB1E-1F99FB09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3579D-E6D9-9E5C-8329-452CC952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A54B-754A-DF2C-AEA7-942AB62E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7D3D-32A0-7934-2890-30460EB3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17F6-8C92-C150-9732-0C1CFAD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A600-920C-046C-2715-A5FF4D3E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CD49-414F-36E5-E01E-0DC669A2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5DB4-568B-8D50-2C31-F21AE2DB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18CDA-FDF4-7662-B261-E9AB3104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6C91-CD79-F62C-78CC-FAEDC1D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4AA9-5544-D4A8-17A8-382799D5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AC1C-21B9-D764-0DC0-1A1AE023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5036-E783-6A9E-D5E6-921BCFD3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E44B-7EA3-53D6-1E24-55BB1D01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3F6D9-7342-4A11-8598-F83F9D69F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A4AD6-CAF5-3499-0149-B0A13355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60DBB-E72F-EB5D-50C7-34171BD8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D8AC5-4265-A597-EB4A-02AEC49D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5E6B-2DCF-232B-57F0-225C3CAB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7B041-053F-EA94-D31A-CE1339948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A870A-25FD-7CF1-1F44-47553FD0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8045C-B5EB-FA2B-728A-B7A2AEC36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10F52-C5ED-9237-4C04-80226EE9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D1802-85D1-1EFF-A4F1-8719FF8E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0D752-1CFA-0A0D-45C3-8EDD921E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80A7F-D249-BD22-DF15-5DFFF1E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4CE0-1F26-48D9-B464-034502E6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8917B-A318-010C-88E4-58B9E42E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52A5E-E8DB-2466-4767-61C9D937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08D25-437C-2941-193B-C13985D3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B06A6-B0CB-FD68-88DE-0E1001A9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6E5FD-F838-D69D-609C-8DDA8D01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2EA60-1B89-13A5-7AE8-2B10A3D7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7F22-24ED-0BA4-4CE7-66D81061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486A-181B-D182-4BFB-619FE234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A911A-2AD9-8E2C-D8FC-2076C0E8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099D-6DC0-D5C0-245F-99722CF2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16FA-D2D2-5684-52D6-5414A086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F00C3-F5CD-67E7-8F33-AB678925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10DB-6B2F-E923-F99B-85907E93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BEE4F-4076-6E37-EA68-0BBB15F01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FB30E-8E0E-6407-4B24-3E823221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AF0B0-C2A6-AC23-E83E-03B5C915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49AC0-A100-6B86-7150-08EAB31F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95E1D-678A-5C08-1D03-4EAA6FB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6B1CD-C16B-1E9A-2FE2-6FBE3232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1AB65-01A1-EF13-8A87-96BAA253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E4E6-3071-6E01-FB35-6728E5D3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AD5E-A3D9-4153-8E85-0512F6801EC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81D3-445A-D91A-F27B-B54890419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1671-1AB3-8F57-D53E-8A8F4E5EB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0D03-AB88-4C57-B73B-DC1D101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ssandro1802/heart-diseases-classification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6BD8-20DC-79BB-3F64-B402ADB9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982" y="2766218"/>
            <a:ext cx="8987672" cy="132556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Heart Disease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240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6382-3943-DABF-71F8-051F3686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164827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5003-A476-76F4-8796-19D3B71C0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013"/>
            <a:ext cx="9144000" cy="103637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Handling missing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58D4B-52DA-0C9C-E364-40A2F62E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47" y="1696825"/>
            <a:ext cx="9779462" cy="45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E073-C6AB-5126-A378-383EDEEFF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1340"/>
            <a:ext cx="9144000" cy="1158924"/>
          </a:xfrm>
        </p:spPr>
        <p:txBody>
          <a:bodyPr/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Duplicates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02E6-377E-A19B-4F56-572ACBE93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4470"/>
            <a:ext cx="9144000" cy="322161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Bahnschrift Light" panose="020B0502040204020203" pitchFamily="34" charset="0"/>
              </a:rPr>
              <a:t>It was found that the dataset contains 18078 duplicates (out of approximately 340.000 samples)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4B5D3-61E1-0B30-A66E-AA0EF058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4065"/>
            <a:ext cx="7828236" cy="9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4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037-2507-308D-23FE-3A09CD66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Format "Diabetic" attribute to "Yes"/"No"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C25C-0E02-688A-CC58-7724243B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615"/>
            <a:ext cx="10515600" cy="4131347"/>
          </a:xfrm>
        </p:spPr>
        <p:txBody>
          <a:bodyPr/>
          <a:lstStyle/>
          <a:p>
            <a:r>
              <a:rPr lang="en-US" dirty="0"/>
              <a:t>It was noticed that “Diabetic” attribute has two additional values apart from “Yes” and “No”, which are:</a:t>
            </a:r>
          </a:p>
          <a:p>
            <a:pPr lvl="4"/>
            <a:r>
              <a:rPr lang="en-US" sz="2400" dirty="0"/>
              <a:t>'No, borderline diabetes’</a:t>
            </a:r>
          </a:p>
          <a:p>
            <a:pPr lvl="4"/>
            <a:r>
              <a:rPr lang="en-US" sz="2400" dirty="0"/>
              <a:t>'Yes (during pregnancy)'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266A1-26B9-1B53-662F-1AED5DC7B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9849208" cy="7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15F-6CCF-139D-1618-443CB74D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Bahnschrift" panose="020B0502040204020203" pitchFamily="34" charset="0"/>
              </a:rPr>
              <a:t>Converting non-numerical attributes into numerical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59FB-75E3-BC4C-BC97-8DB6CFC84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926927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"Sex" attribute: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Female =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Male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"</a:t>
            </a:r>
            <a:r>
              <a:rPr lang="en-US" sz="42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GenHealth</a:t>
            </a: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" attribute: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Poor =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Fair = 2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Good = 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Very Good = 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Excellent =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"Race" attribute: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'White' =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'Black' =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'Asian' = 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'American Indian/Alaskan Native' = 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'Hispanic' = 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'Other' = 5</a:t>
            </a:r>
          </a:p>
          <a:p>
            <a:pPr marL="342900" indent="-342900"/>
            <a:r>
              <a:rPr lang="en-US" sz="4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“Yes"/"No" value columns to 1/0</a:t>
            </a:r>
          </a:p>
          <a:p>
            <a:pPr marL="0" indent="0">
              <a:buNone/>
            </a:pPr>
            <a:endParaRPr lang="en-US" sz="4000" b="1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3CD1F-914E-3384-E208-574C87594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058903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"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AgeCategory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" attribute: 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'55-59' = 1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'80 or older' = 2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'65-69' = 3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'75-79' = 4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'40-44' = 5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'70-74' = 6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'60-64' = 7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'50-54' = 8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'45-49' = 9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'18-24' = 10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'35-39' = 11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'30-34' = 12</a:t>
            </a:r>
          </a:p>
          <a:p>
            <a:pPr lvl="2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'25-29' = 13</a:t>
            </a:r>
          </a:p>
        </p:txBody>
      </p:sp>
    </p:spTree>
    <p:extLst>
      <p:ext uri="{BB962C8B-B14F-4D97-AF65-F5344CB8AC3E}">
        <p14:creationId xmlns:p14="http://schemas.microsoft.com/office/powerpoint/2010/main" val="56436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7ACA-B839-99DE-7EB0-99CF35A6E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878" y="377072"/>
            <a:ext cx="9144000" cy="82013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Checking if data is imbalanced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CB1C6-7F12-B1BE-6A5B-227B213E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50" y="1555423"/>
            <a:ext cx="5046699" cy="47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FB7A-6D96-27CE-56B0-FA79A701E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7327"/>
            <a:ext cx="9144000" cy="69134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Dealing with imbalanced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D4173-CBAC-B3D5-B26F-1591154E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4849"/>
            <a:ext cx="9144000" cy="1102937"/>
          </a:xfrm>
        </p:spPr>
        <p:txBody>
          <a:bodyPr/>
          <a:lstStyle/>
          <a:p>
            <a:pPr algn="l"/>
            <a:r>
              <a:rPr lang="en-US" dirty="0">
                <a:latin typeface="Bahnschrift Light" panose="020B0502040204020203" pitchFamily="34" charset="0"/>
              </a:rPr>
              <a:t>Since the data is highly imbalanced, it was decided to resample the minority class (i.e., “</a:t>
            </a:r>
            <a:r>
              <a:rPr lang="en-US" dirty="0" err="1">
                <a:latin typeface="Bahnschrift Light" panose="020B0502040204020203" pitchFamily="34" charset="0"/>
              </a:rPr>
              <a:t>HeartDisease</a:t>
            </a:r>
            <a:r>
              <a:rPr lang="en-US" dirty="0">
                <a:latin typeface="Bahnschrift Light" panose="020B0502040204020203" pitchFamily="34" charset="0"/>
              </a:rPr>
              <a:t>” = "Yes") using SMOTE method from “</a:t>
            </a:r>
            <a:r>
              <a:rPr lang="en-US" dirty="0" err="1">
                <a:latin typeface="Bahnschrift Light" panose="020B0502040204020203" pitchFamily="34" charset="0"/>
              </a:rPr>
              <a:t>imblearn</a:t>
            </a:r>
            <a:r>
              <a:rPr lang="en-US" dirty="0">
                <a:latin typeface="Bahnschrift Light" panose="020B0502040204020203" pitchFamily="34" charset="0"/>
              </a:rPr>
              <a:t>” library.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F4120-B12F-4B33-6568-47E19F78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34959"/>
            <a:ext cx="9647619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3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6D50-FC08-B882-F326-D2DD9636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“</a:t>
            </a:r>
            <a:r>
              <a:rPr lang="en-US" sz="4000" dirty="0" err="1">
                <a:latin typeface="Bahnschrift" panose="020B0502040204020203" pitchFamily="34" charset="0"/>
              </a:rPr>
              <a:t>HeartDisease</a:t>
            </a:r>
            <a:r>
              <a:rPr lang="en-US" sz="4000" dirty="0">
                <a:latin typeface="Bahnschrift" panose="020B0502040204020203" pitchFamily="34" charset="0"/>
              </a:rPr>
              <a:t>” “Yes”/”No” labels proportion after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942B6-3D7E-E5A9-27B6-B399ED5B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55" y="1690688"/>
            <a:ext cx="4214690" cy="45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8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CFC1-C9E5-5290-8C17-CB1A1B4F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Plots after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5524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F6B71-8215-3014-F0E0-E33A3940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02" y="1011938"/>
            <a:ext cx="4439960" cy="4903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06B3D-35C1-1FA6-5767-2875407A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62" y="1011938"/>
            <a:ext cx="6689644" cy="48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844-91B8-498C-F7CB-4EB7C39A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304" y="2766218"/>
            <a:ext cx="6885495" cy="132556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1862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61FC6-D394-4453-CB35-4CD0F9A2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9" y="1692463"/>
            <a:ext cx="6705705" cy="3473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AB104-5C34-F3D8-1F66-4E03766D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414" y="1680679"/>
            <a:ext cx="5328740" cy="27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D21A11-7747-8572-9FC6-55EC7B3E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385" y="377072"/>
            <a:ext cx="4288249" cy="640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D93CA-ED1E-4754-09A2-F6B37364E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2" y="377072"/>
            <a:ext cx="6680024" cy="63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36C45-C0B6-BC67-F20D-8AB08D6B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6" y="856796"/>
            <a:ext cx="5058912" cy="4786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E873D-8326-594A-4EB8-347D2304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26" y="856796"/>
            <a:ext cx="5352381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2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3DCCD-61A1-836C-C00D-E58D3F93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71" y="0"/>
            <a:ext cx="744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3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DF48-24C7-5AE1-9748-296E01A3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K-nearest neighbors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3F642-B296-27A4-987F-BAC41971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85" y="3235824"/>
            <a:ext cx="4293269" cy="33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6349E-CE17-58AE-85DD-504EF141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93" y="1455018"/>
            <a:ext cx="4293269" cy="1542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3E639-FBD5-088E-F95A-B0D4D21B1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5018"/>
            <a:ext cx="5514996" cy="42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4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4469-1730-8508-452C-3F43CDE6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2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Decision Tree (optimized version of the CART algorithm)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A071C-0594-FA7B-60D2-211CB130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627" y="3346515"/>
            <a:ext cx="4270957" cy="3368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9BB94E-30D9-8B06-2086-100A1EA6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27" y="1694782"/>
            <a:ext cx="4193268" cy="1499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46FAA-B4BA-2A01-26AF-43122CBFF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57" y="2245891"/>
            <a:ext cx="6469110" cy="23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9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F2F9-71B9-1947-DA2B-7B5755A4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Part of the generated 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6B9DE-3A72-1EDC-C0C9-1AC60E64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" y="1852261"/>
            <a:ext cx="11434713" cy="32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84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958A-A1DB-53AD-E74F-480D98D3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63"/>
            <a:ext cx="10515600" cy="100236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Naïve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0B089-3335-420D-A954-BA2C36BE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10" y="3137967"/>
            <a:ext cx="4476190" cy="34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96ED26-FCAC-94E3-2818-9F515F72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10" y="1337819"/>
            <a:ext cx="4276190" cy="1618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51913-2EDA-4C2A-CE68-8B782FA57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0" y="2535457"/>
            <a:ext cx="6790922" cy="17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6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2409-E466-6509-5113-805A72D1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4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Comparison between the algorithms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61020-4B8A-534D-723E-4D1ABFEF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59" y="1781666"/>
            <a:ext cx="5749786" cy="4599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78240-1BC7-C3CB-613C-0F3205DE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82" y="1783603"/>
            <a:ext cx="5749786" cy="44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48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A641-D948-7F08-3809-28A24254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0957"/>
            <a:ext cx="10515600" cy="7305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E4D7-C348-ED3B-1051-75BAF5B7A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25485"/>
            <a:ext cx="10515600" cy="540155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All three algorithms used the same test set size of 10% of the dataset (which is equal to 54.892 samples).</a:t>
            </a:r>
          </a:p>
          <a:p>
            <a:r>
              <a:rPr lang="en-US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According to the plots presented earlier, it can be seen that K-NN algorithm shows better results in both – recall and accuracy measures.</a:t>
            </a:r>
            <a:r>
              <a:rPr lang="pl-PL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 Decision Tree got the second place in this case.</a:t>
            </a:r>
            <a:endParaRPr lang="en-US" sz="1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When it comes to time complexities of the algorithms, i.e.: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K-NN: O(k * n *d), where: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k – number of neighbors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n – number of points in the training dataset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d – data dimensionality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Decision Tree: O(</a:t>
            </a:r>
            <a:r>
              <a:rPr lang="pl-PL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m * n * log2 (n)), where: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m – numbers of attributes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n – number of samples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Naive Bayes: O(m * n), where: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m – numbers of attributes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n – number of samples</a:t>
            </a:r>
            <a:endParaRPr lang="en-US" sz="1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All of the used algorithms can be implemented </a:t>
            </a:r>
            <a:r>
              <a:rPr lang="pl-PL" sz="1800" dirty="0">
                <a:solidFill>
                  <a:schemeClr val="tx1"/>
                </a:solidFill>
                <a:latin typeface="Bahnschrift Light" panose="020B0502040204020203" pitchFamily="34" charset="0"/>
              </a:rPr>
              <a:t>equally easily using libraries. However, Naive Bayes’ actual implementation is much easier to do.</a:t>
            </a:r>
            <a:endParaRPr lang="en-US" sz="1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B3C4-974A-18CB-0AA3-0E860576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536"/>
            <a:ext cx="2633221" cy="7070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Attributes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939C5-1907-D241-4946-4660F34DE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22807"/>
            <a:ext cx="9144000" cy="564665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Demographic factors: 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Sex – categorical nominal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Age category – categorical nominal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Race – categorical nominal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BMI (Body Mass Index) – numerical continuous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Unhealthy habits: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Smoking - </a:t>
            </a:r>
            <a:r>
              <a:rPr lang="en-US" sz="2000" dirty="0">
                <a:latin typeface="Inter"/>
              </a:rPr>
              <a:t>categorical nominal</a:t>
            </a:r>
            <a:endParaRPr lang="en-US" sz="2000" b="0" i="0" dirty="0">
              <a:effectLst/>
              <a:latin typeface="Inter"/>
            </a:endParaRP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Alcohol drinking </a:t>
            </a:r>
            <a:r>
              <a:rPr lang="en-US" sz="2000" b="0" i="0" dirty="0">
                <a:effectLst/>
                <a:latin typeface="Inter"/>
              </a:rPr>
              <a:t>- </a:t>
            </a:r>
            <a:r>
              <a:rPr lang="en-US" sz="2000" dirty="0">
                <a:latin typeface="Inter"/>
              </a:rPr>
              <a:t>categorical nominal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General health: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General health – categorical ordinal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Mental health – numerical </a:t>
            </a:r>
            <a:r>
              <a:rPr lang="en-US" sz="2000" b="0" i="0" dirty="0">
                <a:effectLst/>
                <a:latin typeface="Inter"/>
              </a:rPr>
              <a:t>continuous</a:t>
            </a:r>
            <a:endParaRPr lang="en-US" sz="2000" dirty="0">
              <a:latin typeface="Inter"/>
            </a:endParaRP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Physical health – numerical </a:t>
            </a:r>
            <a:r>
              <a:rPr lang="en-US" sz="2000" b="0" i="0" dirty="0">
                <a:effectLst/>
                <a:latin typeface="Inter"/>
              </a:rPr>
              <a:t>continuous</a:t>
            </a:r>
            <a:endParaRPr lang="en-US" sz="2000" dirty="0">
              <a:latin typeface="Inter"/>
            </a:endParaRP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Sleep time – numerical discrete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Difficulty walking - categorical nominal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Physical activity - categorical nominal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Classification attribute: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Heart disease – categorical nominal</a:t>
            </a:r>
            <a:endParaRPr lang="en-US" b="0" i="0" dirty="0">
              <a:effectLst/>
              <a:latin typeface="Inter"/>
            </a:endParaRPr>
          </a:p>
          <a:p>
            <a:pPr lvl="3" algn="l"/>
            <a:endParaRPr lang="en-US" b="0" i="0" dirty="0">
              <a:effectLst/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94129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D28-20E3-15EE-1A8D-FFC3FFB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latin typeface="Bahnschrift" panose="020B0502040204020203" pitchFamily="34" charset="0"/>
              </a:rPr>
              <a:t>Used main software/tools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A4D54E-8220-412E-43D6-23BA0630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118" y="4272442"/>
            <a:ext cx="3050474" cy="1926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460097-48AB-3C3E-AC1B-8C5DD2098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2442"/>
            <a:ext cx="1687397" cy="19261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5849C6-8595-1213-09B4-606B94E42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283" y="4035016"/>
            <a:ext cx="2412647" cy="23217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712FF2-8C1D-91D6-FC9A-CDB58F156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18" y="1755652"/>
            <a:ext cx="1589154" cy="1926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04266E-1B6E-1A23-369A-287BEDAC1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455" y="1665500"/>
            <a:ext cx="2841440" cy="18980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FF1220-24FC-FAF1-21BF-E8E0335AD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174" y="2102330"/>
            <a:ext cx="2862418" cy="11312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3A0934-1CE7-D0C4-CACF-6C4CDCE4D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755652"/>
            <a:ext cx="1583115" cy="17422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5EE6B4-D88B-5BD2-8914-5370173FB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088" y="4089678"/>
            <a:ext cx="2146175" cy="19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8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6D39-9A74-883D-15A8-62C549938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1287"/>
            <a:ext cx="9144000" cy="725291"/>
          </a:xfrm>
        </p:spPr>
        <p:txBody>
          <a:bodyPr>
            <a:normAutofit/>
          </a:bodyPr>
          <a:lstStyle/>
          <a:p>
            <a:r>
              <a:rPr lang="pl-PL" sz="4000" dirty="0">
                <a:latin typeface="Bahnschrift" panose="020B0502040204020203" pitchFamily="34" charset="0"/>
              </a:rPr>
              <a:t>Link to the project github repository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9CCE2-612D-D28B-9A04-F86350D23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5113"/>
            <a:ext cx="9144000" cy="725291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  <a:hlinkClick r:id="rId2"/>
              </a:rPr>
              <a:t>https://github.com/alessandro1802/heart-diseases-classification</a:t>
            </a:r>
            <a:endParaRPr lang="pl-PL" dirty="0">
              <a:latin typeface="Bahnschrift Light" panose="020B0502040204020203" pitchFamily="34" charset="0"/>
            </a:endParaRPr>
          </a:p>
          <a:p>
            <a:endParaRPr lang="pl-PL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55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77B3-391D-DF16-432C-D120C4DC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6000" dirty="0">
                <a:latin typeface="Bahnschrift" panose="020B0502040204020203" pitchFamily="34" charset="0"/>
              </a:rPr>
              <a:t>Thank you!</a:t>
            </a:r>
            <a:endParaRPr lang="en-US"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1784-F924-A018-ED60-4C38C89A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1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Plotting data before preprocessing</a:t>
            </a:r>
          </a:p>
        </p:txBody>
      </p:sp>
    </p:spTree>
    <p:extLst>
      <p:ext uri="{BB962C8B-B14F-4D97-AF65-F5344CB8AC3E}">
        <p14:creationId xmlns:p14="http://schemas.microsoft.com/office/powerpoint/2010/main" val="84821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406C99-1CC6-3160-660B-8048C52B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9" y="851082"/>
            <a:ext cx="4836482" cy="5129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D6B235-FD45-1E6D-8EB4-3EFB5007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98" y="851082"/>
            <a:ext cx="6828033" cy="49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5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5D33C-B071-1993-9FFC-AF5773E9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4" y="1588521"/>
            <a:ext cx="5773275" cy="3002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EC61F1-97B2-F0C0-D806-F4C3ED5B6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59" y="1528766"/>
            <a:ext cx="6063582" cy="31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0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72406B-31ED-19B7-8155-12821260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2" y="302754"/>
            <a:ext cx="6522206" cy="6252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4B6324-42FF-C37E-672D-BDE94F1F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06" y="259892"/>
            <a:ext cx="4236054" cy="63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0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F2503A-D7E1-51FA-C4ED-6B0DD098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62" y="1058963"/>
            <a:ext cx="5021787" cy="4928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D9B13-BD34-DE76-9414-079B0B4D3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12" y="1191490"/>
            <a:ext cx="5021788" cy="46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0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49F9-14C8-3CBA-7494-BE049DC3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159" y="717010"/>
            <a:ext cx="9144000" cy="1017522"/>
          </a:xfrm>
        </p:spPr>
        <p:txBody>
          <a:bodyPr/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01B3E-AADE-EC5B-EA28-3D7CEA659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159" y="2205872"/>
            <a:ext cx="9228841" cy="3297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Bahnschrift Light" panose="020B0502040204020203" pitchFamily="34" charset="0"/>
              </a:rPr>
              <a:t>Comparison of “Heart Disease” label prediction of three classification algorithms, namely:</a:t>
            </a:r>
          </a:p>
          <a:p>
            <a:pPr algn="l"/>
            <a:endParaRPr lang="en-US" sz="2800" dirty="0">
              <a:latin typeface="Bahnschrift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</a:rPr>
              <a:t>K-nearest neighbors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</a:rPr>
              <a:t>Decision Tree (optimized version of the CART algorithm)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" panose="020B0502040204020203" pitchFamily="34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6199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607</Words>
  <Application>Microsoft Office PowerPoint</Application>
  <PresentationFormat>Widescreen</PresentationFormat>
  <Paragraphs>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Bahnschrift</vt:lpstr>
      <vt:lpstr>Bahnschrift Light</vt:lpstr>
      <vt:lpstr>Calibri</vt:lpstr>
      <vt:lpstr>Calibri Light</vt:lpstr>
      <vt:lpstr>Inter</vt:lpstr>
      <vt:lpstr>Office Theme</vt:lpstr>
      <vt:lpstr>Heart Disease Classification</vt:lpstr>
      <vt:lpstr>Dataset</vt:lpstr>
      <vt:lpstr>Attributes</vt:lpstr>
      <vt:lpstr>Plotting data before preprocessing</vt:lpstr>
      <vt:lpstr>PowerPoint Presentation</vt:lpstr>
      <vt:lpstr>PowerPoint Presentation</vt:lpstr>
      <vt:lpstr>PowerPoint Presentation</vt:lpstr>
      <vt:lpstr>PowerPoint Presentation</vt:lpstr>
      <vt:lpstr>Aim</vt:lpstr>
      <vt:lpstr>Preprocessing</vt:lpstr>
      <vt:lpstr>Handling missing values</vt:lpstr>
      <vt:lpstr>Duplicates</vt:lpstr>
      <vt:lpstr>Format "Diabetic" attribute to "Yes"/"No" form</vt:lpstr>
      <vt:lpstr>Converting non-numerical attributes into numerical</vt:lpstr>
      <vt:lpstr>Checking if data is imbalanced</vt:lpstr>
      <vt:lpstr>Dealing with imbalanced data</vt:lpstr>
      <vt:lpstr>“HeartDisease” “Yes”/”No” labels proportion after preprocessing</vt:lpstr>
      <vt:lpstr>Plots after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K-nearest neighbors</vt:lpstr>
      <vt:lpstr>Decision Tree (optimized version of the CART algorithm)</vt:lpstr>
      <vt:lpstr>Part of the generated decision tree</vt:lpstr>
      <vt:lpstr>Naïve Bayes</vt:lpstr>
      <vt:lpstr>Comparison between the algorithms performance</vt:lpstr>
      <vt:lpstr>Conclusion</vt:lpstr>
      <vt:lpstr>Used main software/tools</vt:lpstr>
      <vt:lpstr>Link to the project github repository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Classification</dc:title>
  <dc:creator>Sonya Axe</dc:creator>
  <cp:lastModifiedBy>Sonya Axe</cp:lastModifiedBy>
  <cp:revision>35</cp:revision>
  <dcterms:created xsi:type="dcterms:W3CDTF">2022-06-07T10:26:25Z</dcterms:created>
  <dcterms:modified xsi:type="dcterms:W3CDTF">2022-06-07T15:11:03Z</dcterms:modified>
</cp:coreProperties>
</file>