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2" r:id="rId1"/>
    <p:sldMasterId id="2147483806" r:id="rId2"/>
  </p:sldMasterIdLst>
  <p:notesMasterIdLst>
    <p:notesMasterId r:id="rId37"/>
  </p:notesMasterIdLst>
  <p:sldIdLst>
    <p:sldId id="256" r:id="rId3"/>
    <p:sldId id="263" r:id="rId4"/>
    <p:sldId id="265" r:id="rId5"/>
    <p:sldId id="266" r:id="rId6"/>
    <p:sldId id="269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1" r:id="rId18"/>
    <p:sldId id="257" r:id="rId19"/>
    <p:sldId id="258" r:id="rId20"/>
    <p:sldId id="259" r:id="rId21"/>
    <p:sldId id="260" r:id="rId22"/>
    <p:sldId id="261" r:id="rId23"/>
    <p:sldId id="262" r:id="rId24"/>
    <p:sldId id="289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78" r:id="rId33"/>
    <p:sldId id="279" r:id="rId34"/>
    <p:sldId id="280" r:id="rId35"/>
    <p:sldId id="290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SANI ALESSANDRO" userId="ec483f5a-fbbd-4bf0-a6bd-40e7cd9890dd" providerId="ADAL" clId="{FC669C9F-94A8-466E-B4B1-954327338B8B}"/>
    <pc:docChg chg="modSld">
      <pc:chgData name="CASSANI ALESSANDRO" userId="ec483f5a-fbbd-4bf0-a6bd-40e7cd9890dd" providerId="ADAL" clId="{FC669C9F-94A8-466E-B4B1-954327338B8B}" dt="2024-02-28T14:57:21.823" v="0" actId="729"/>
      <pc:docMkLst>
        <pc:docMk/>
      </pc:docMkLst>
      <pc:sldChg chg="mod modShow">
        <pc:chgData name="CASSANI ALESSANDRO" userId="ec483f5a-fbbd-4bf0-a6bd-40e7cd9890dd" providerId="ADAL" clId="{FC669C9F-94A8-466E-B4B1-954327338B8B}" dt="2024-02-28T14:57:21.823" v="0" actId="729"/>
        <pc:sldMkLst>
          <pc:docMk/>
          <pc:sldMk cId="918925525" sldId="276"/>
        </pc:sldMkLst>
      </pc:sldChg>
    </pc:docChg>
  </pc:docChgLst>
  <pc:docChgLst>
    <pc:chgData name="CASSANI ALESSANDRO" userId="ec483f5a-fbbd-4bf0-a6bd-40e7cd9890dd" providerId="ADAL" clId="{F829FB70-8420-4165-BE64-3DB691629054}"/>
    <pc:docChg chg="undo custSel addSld modSld">
      <pc:chgData name="CASSANI ALESSANDRO" userId="ec483f5a-fbbd-4bf0-a6bd-40e7cd9890dd" providerId="ADAL" clId="{F829FB70-8420-4165-BE64-3DB691629054}" dt="2024-02-25T14:02:42.812" v="471" actId="313"/>
      <pc:docMkLst>
        <pc:docMk/>
      </pc:docMkLst>
      <pc:sldChg chg="addSp modSp new mod setBg setClrOvrMap">
        <pc:chgData name="CASSANI ALESSANDRO" userId="ec483f5a-fbbd-4bf0-a6bd-40e7cd9890dd" providerId="ADAL" clId="{F829FB70-8420-4165-BE64-3DB691629054}" dt="2024-02-25T04:19:54.167" v="214" actId="26606"/>
        <pc:sldMkLst>
          <pc:docMk/>
          <pc:sldMk cId="2656127363" sldId="278"/>
        </pc:sldMkLst>
        <pc:spChg chg="mod">
          <ac:chgData name="CASSANI ALESSANDRO" userId="ec483f5a-fbbd-4bf0-a6bd-40e7cd9890dd" providerId="ADAL" clId="{F829FB70-8420-4165-BE64-3DB691629054}" dt="2024-02-25T04:19:54.167" v="214" actId="26606"/>
          <ac:spMkLst>
            <pc:docMk/>
            <pc:sldMk cId="2656127363" sldId="278"/>
            <ac:spMk id="2" creationId="{D7465432-75C0-2365-9B76-AF7BDE10213E}"/>
          </ac:spMkLst>
        </pc:spChg>
        <pc:spChg chg="mod">
          <ac:chgData name="CASSANI ALESSANDRO" userId="ec483f5a-fbbd-4bf0-a6bd-40e7cd9890dd" providerId="ADAL" clId="{F829FB70-8420-4165-BE64-3DB691629054}" dt="2024-02-25T04:19:54.167" v="214" actId="26606"/>
          <ac:spMkLst>
            <pc:docMk/>
            <pc:sldMk cId="2656127363" sldId="278"/>
            <ac:spMk id="3" creationId="{25A69828-C915-D03E-316B-FF014EC05F1D}"/>
          </ac:spMkLst>
        </pc:spChg>
        <pc:spChg chg="mod">
          <ac:chgData name="CASSANI ALESSANDRO" userId="ec483f5a-fbbd-4bf0-a6bd-40e7cd9890dd" providerId="ADAL" clId="{F829FB70-8420-4165-BE64-3DB691629054}" dt="2024-02-25T04:19:54.167" v="214" actId="26606"/>
          <ac:spMkLst>
            <pc:docMk/>
            <pc:sldMk cId="2656127363" sldId="278"/>
            <ac:spMk id="4" creationId="{01284A91-ED36-9E0F-C5D0-3B28DFE5B48B}"/>
          </ac:spMkLst>
        </pc:spChg>
        <pc:spChg chg="add">
          <ac:chgData name="CASSANI ALESSANDRO" userId="ec483f5a-fbbd-4bf0-a6bd-40e7cd9890dd" providerId="ADAL" clId="{F829FB70-8420-4165-BE64-3DB691629054}" dt="2024-02-25T04:19:54.167" v="214" actId="26606"/>
          <ac:spMkLst>
            <pc:docMk/>
            <pc:sldMk cId="2656127363" sldId="278"/>
            <ac:spMk id="11" creationId="{9775AF3B-5284-4B97-9BB7-55C6FB3699C2}"/>
          </ac:spMkLst>
        </pc:spChg>
        <pc:spChg chg="add">
          <ac:chgData name="CASSANI ALESSANDRO" userId="ec483f5a-fbbd-4bf0-a6bd-40e7cd9890dd" providerId="ADAL" clId="{F829FB70-8420-4165-BE64-3DB691629054}" dt="2024-02-25T04:19:54.167" v="214" actId="26606"/>
          <ac:spMkLst>
            <pc:docMk/>
            <pc:sldMk cId="2656127363" sldId="278"/>
            <ac:spMk id="56" creationId="{66D4F5BA-1D71-49B2-8A7F-6B4EB94D7265}"/>
          </ac:spMkLst>
        </pc:spChg>
        <pc:grpChg chg="add">
          <ac:chgData name="CASSANI ALESSANDRO" userId="ec483f5a-fbbd-4bf0-a6bd-40e7cd9890dd" providerId="ADAL" clId="{F829FB70-8420-4165-BE64-3DB691629054}" dt="2024-02-25T04:19:54.167" v="214" actId="26606"/>
          <ac:grpSpMkLst>
            <pc:docMk/>
            <pc:sldMk cId="2656127363" sldId="278"/>
            <ac:grpSpMk id="13" creationId="{A0F1F7ED-DA39-478F-85DA-317DE08941E8}"/>
          </ac:grpSpMkLst>
        </pc:grpChg>
        <pc:picChg chg="add mod ord">
          <ac:chgData name="CASSANI ALESSANDRO" userId="ec483f5a-fbbd-4bf0-a6bd-40e7cd9890dd" providerId="ADAL" clId="{F829FB70-8420-4165-BE64-3DB691629054}" dt="2024-02-25T04:19:54.167" v="214" actId="26606"/>
          <ac:picMkLst>
            <pc:docMk/>
            <pc:sldMk cId="2656127363" sldId="278"/>
            <ac:picMk id="6" creationId="{7BB6ACEE-FB17-D583-7EA8-83CA4EB1FEB8}"/>
          </ac:picMkLst>
        </pc:picChg>
        <pc:picChg chg="add">
          <ac:chgData name="CASSANI ALESSANDRO" userId="ec483f5a-fbbd-4bf0-a6bd-40e7cd9890dd" providerId="ADAL" clId="{F829FB70-8420-4165-BE64-3DB691629054}" dt="2024-02-25T04:19:54.167" v="214" actId="26606"/>
          <ac:picMkLst>
            <pc:docMk/>
            <pc:sldMk cId="2656127363" sldId="278"/>
            <ac:picMk id="54" creationId="{1B17CCE2-CEEF-40CA-8C4D-0DC2DCA78A23}"/>
          </ac:picMkLst>
        </pc:picChg>
      </pc:sldChg>
      <pc:sldChg chg="addSp delSp modSp new mod setBg">
        <pc:chgData name="CASSANI ALESSANDRO" userId="ec483f5a-fbbd-4bf0-a6bd-40e7cd9890dd" providerId="ADAL" clId="{F829FB70-8420-4165-BE64-3DB691629054}" dt="2024-02-25T13:58:31.996" v="409" actId="20577"/>
        <pc:sldMkLst>
          <pc:docMk/>
          <pc:sldMk cId="4288237924" sldId="279"/>
        </pc:sldMkLst>
        <pc:spChg chg="mod">
          <ac:chgData name="CASSANI ALESSANDRO" userId="ec483f5a-fbbd-4bf0-a6bd-40e7cd9890dd" providerId="ADAL" clId="{F829FB70-8420-4165-BE64-3DB691629054}" dt="2024-02-25T13:57:26.828" v="322" actId="14100"/>
          <ac:spMkLst>
            <pc:docMk/>
            <pc:sldMk cId="4288237924" sldId="279"/>
            <ac:spMk id="2" creationId="{93D1A3D3-7ADD-FB3F-B1DB-F0E492DFB140}"/>
          </ac:spMkLst>
        </pc:spChg>
        <pc:spChg chg="del">
          <ac:chgData name="CASSANI ALESSANDRO" userId="ec483f5a-fbbd-4bf0-a6bd-40e7cd9890dd" providerId="ADAL" clId="{F829FB70-8420-4165-BE64-3DB691629054}" dt="2024-02-25T05:59:31.839" v="238" actId="931"/>
          <ac:spMkLst>
            <pc:docMk/>
            <pc:sldMk cId="4288237924" sldId="279"/>
            <ac:spMk id="3" creationId="{079A72CE-F585-B1A8-968F-791AD29B0C0E}"/>
          </ac:spMkLst>
        </pc:spChg>
        <pc:spChg chg="mod ord">
          <ac:chgData name="CASSANI ALESSANDRO" userId="ec483f5a-fbbd-4bf0-a6bd-40e7cd9890dd" providerId="ADAL" clId="{F829FB70-8420-4165-BE64-3DB691629054}" dt="2024-02-25T06:06:12.157" v="264" actId="26606"/>
          <ac:spMkLst>
            <pc:docMk/>
            <pc:sldMk cId="4288237924" sldId="279"/>
            <ac:spMk id="4" creationId="{293E6824-FB09-CDEC-F4F4-973DB289EB88}"/>
          </ac:spMkLst>
        </pc:spChg>
        <pc:spChg chg="add del">
          <ac:chgData name="CASSANI ALESSANDRO" userId="ec483f5a-fbbd-4bf0-a6bd-40e7cd9890dd" providerId="ADAL" clId="{F829FB70-8420-4165-BE64-3DB691629054}" dt="2024-02-25T06:06:07.852" v="261" actId="26606"/>
          <ac:spMkLst>
            <pc:docMk/>
            <pc:sldMk cId="4288237924" sldId="279"/>
            <ac:spMk id="12" creationId="{D9B9F21F-6981-25EC-0E0E-AA8678E3234C}"/>
          </ac:spMkLst>
        </pc:spChg>
        <pc:spChg chg="add del">
          <ac:chgData name="CASSANI ALESSANDRO" userId="ec483f5a-fbbd-4bf0-a6bd-40e7cd9890dd" providerId="ADAL" clId="{F829FB70-8420-4165-BE64-3DB691629054}" dt="2024-02-25T06:06:07.852" v="261" actId="26606"/>
          <ac:spMkLst>
            <pc:docMk/>
            <pc:sldMk cId="4288237924" sldId="279"/>
            <ac:spMk id="15" creationId="{A0F3E2DF-E827-4D2A-A6D3-15B8451C8784}"/>
          </ac:spMkLst>
        </pc:spChg>
        <pc:spChg chg="add del">
          <ac:chgData name="CASSANI ALESSANDRO" userId="ec483f5a-fbbd-4bf0-a6bd-40e7cd9890dd" providerId="ADAL" clId="{F829FB70-8420-4165-BE64-3DB691629054}" dt="2024-02-25T06:06:12.126" v="263" actId="26606"/>
          <ac:spMkLst>
            <pc:docMk/>
            <pc:sldMk cId="4288237924" sldId="279"/>
            <ac:spMk id="17" creationId="{E704FA00-F5B1-4BF3-BFB2-F832D367024B}"/>
          </ac:spMkLst>
        </pc:spChg>
        <pc:spChg chg="add del">
          <ac:chgData name="CASSANI ALESSANDRO" userId="ec483f5a-fbbd-4bf0-a6bd-40e7cd9890dd" providerId="ADAL" clId="{F829FB70-8420-4165-BE64-3DB691629054}" dt="2024-02-25T06:06:12.126" v="263" actId="26606"/>
          <ac:spMkLst>
            <pc:docMk/>
            <pc:sldMk cId="4288237924" sldId="279"/>
            <ac:spMk id="18" creationId="{53AE0AF3-FF11-53DF-CDA3-71D3C0D189DE}"/>
          </ac:spMkLst>
        </pc:spChg>
        <pc:spChg chg="add mod">
          <ac:chgData name="CASSANI ALESSANDRO" userId="ec483f5a-fbbd-4bf0-a6bd-40e7cd9890dd" providerId="ADAL" clId="{F829FB70-8420-4165-BE64-3DB691629054}" dt="2024-02-25T13:58:31.996" v="409" actId="20577"/>
          <ac:spMkLst>
            <pc:docMk/>
            <pc:sldMk cId="4288237924" sldId="279"/>
            <ac:spMk id="78" creationId="{20057ADA-979F-BF82-075F-20F1E5A99D61}"/>
          </ac:spMkLst>
        </pc:spChg>
        <pc:grpChg chg="add">
          <ac:chgData name="CASSANI ALESSANDRO" userId="ec483f5a-fbbd-4bf0-a6bd-40e7cd9890dd" providerId="ADAL" clId="{F829FB70-8420-4165-BE64-3DB691629054}" dt="2024-02-25T06:06:12.157" v="264" actId="26606"/>
          <ac:grpSpMkLst>
            <pc:docMk/>
            <pc:sldMk cId="4288237924" sldId="279"/>
            <ac:grpSpMk id="19" creationId="{C6C16BE5-8A9A-432D-8A61-230FA03816DB}"/>
          </ac:grpSpMkLst>
        </pc:grpChg>
        <pc:grpChg chg="add">
          <ac:chgData name="CASSANI ALESSANDRO" userId="ec483f5a-fbbd-4bf0-a6bd-40e7cd9890dd" providerId="ADAL" clId="{F829FB70-8420-4165-BE64-3DB691629054}" dt="2024-02-25T06:06:12.157" v="264" actId="26606"/>
          <ac:grpSpMkLst>
            <pc:docMk/>
            <pc:sldMk cId="4288237924" sldId="279"/>
            <ac:grpSpMk id="74" creationId="{4CB5CC6F-11C1-4C07-87C0-F043993E89EC}"/>
          </ac:grpSpMkLst>
        </pc:grpChg>
        <pc:picChg chg="add mod">
          <ac:chgData name="CASSANI ALESSANDRO" userId="ec483f5a-fbbd-4bf0-a6bd-40e7cd9890dd" providerId="ADAL" clId="{F829FB70-8420-4165-BE64-3DB691629054}" dt="2024-02-25T06:06:12.157" v="264" actId="26606"/>
          <ac:picMkLst>
            <pc:docMk/>
            <pc:sldMk cId="4288237924" sldId="279"/>
            <ac:picMk id="6" creationId="{C3B98E63-D4D4-5D63-2EA4-5E527540A589}"/>
          </ac:picMkLst>
        </pc:picChg>
        <pc:picChg chg="add mod ord">
          <ac:chgData name="CASSANI ALESSANDRO" userId="ec483f5a-fbbd-4bf0-a6bd-40e7cd9890dd" providerId="ADAL" clId="{F829FB70-8420-4165-BE64-3DB691629054}" dt="2024-02-25T06:06:12.157" v="264" actId="26606"/>
          <ac:picMkLst>
            <pc:docMk/>
            <pc:sldMk cId="4288237924" sldId="279"/>
            <ac:picMk id="8" creationId="{F851FC45-E088-42AE-C302-3A2324F1B47A}"/>
          </ac:picMkLst>
        </pc:picChg>
        <pc:cxnChg chg="add">
          <ac:chgData name="CASSANI ALESSANDRO" userId="ec483f5a-fbbd-4bf0-a6bd-40e7cd9890dd" providerId="ADAL" clId="{F829FB70-8420-4165-BE64-3DB691629054}" dt="2024-02-25T06:06:12.157" v="264" actId="26606"/>
          <ac:cxnSpMkLst>
            <pc:docMk/>
            <pc:sldMk cId="4288237924" sldId="279"/>
            <ac:cxnSpMk id="75" creationId="{E104AA93-67FD-43AC-92F9-5840A89E43A1}"/>
          </ac:cxnSpMkLst>
        </pc:cxnChg>
        <pc:cxnChg chg="add">
          <ac:chgData name="CASSANI ALESSANDRO" userId="ec483f5a-fbbd-4bf0-a6bd-40e7cd9890dd" providerId="ADAL" clId="{F829FB70-8420-4165-BE64-3DB691629054}" dt="2024-02-25T06:06:12.157" v="264" actId="26606"/>
          <ac:cxnSpMkLst>
            <pc:docMk/>
            <pc:sldMk cId="4288237924" sldId="279"/>
            <ac:cxnSpMk id="77" creationId="{95AE1CAD-A877-4C0B-91F7-CA9C684C9455}"/>
          </ac:cxnSpMkLst>
        </pc:cxnChg>
      </pc:sldChg>
      <pc:sldChg chg="addSp delSp modSp new mod setBg chgLayout">
        <pc:chgData name="CASSANI ALESSANDRO" userId="ec483f5a-fbbd-4bf0-a6bd-40e7cd9890dd" providerId="ADAL" clId="{F829FB70-8420-4165-BE64-3DB691629054}" dt="2024-02-25T14:02:42.812" v="471" actId="313"/>
        <pc:sldMkLst>
          <pc:docMk/>
          <pc:sldMk cId="418475008" sldId="280"/>
        </pc:sldMkLst>
        <pc:spChg chg="mod ord">
          <ac:chgData name="CASSANI ALESSANDRO" userId="ec483f5a-fbbd-4bf0-a6bd-40e7cd9890dd" providerId="ADAL" clId="{F829FB70-8420-4165-BE64-3DB691629054}" dt="2024-02-25T14:00:41.786" v="418" actId="20577"/>
          <ac:spMkLst>
            <pc:docMk/>
            <pc:sldMk cId="418475008" sldId="280"/>
            <ac:spMk id="2" creationId="{0DF2C705-CA41-9069-DD48-FA5FD0133F04}"/>
          </ac:spMkLst>
        </pc:spChg>
        <pc:spChg chg="del">
          <ac:chgData name="CASSANI ALESSANDRO" userId="ec483f5a-fbbd-4bf0-a6bd-40e7cd9890dd" providerId="ADAL" clId="{F829FB70-8420-4165-BE64-3DB691629054}" dt="2024-02-25T06:09:17.522" v="266" actId="931"/>
          <ac:spMkLst>
            <pc:docMk/>
            <pc:sldMk cId="418475008" sldId="280"/>
            <ac:spMk id="3" creationId="{57585760-0C98-57BB-F5B8-2B6A1DA8F5B4}"/>
          </ac:spMkLst>
        </pc:spChg>
        <pc:spChg chg="mod ord">
          <ac:chgData name="CASSANI ALESSANDRO" userId="ec483f5a-fbbd-4bf0-a6bd-40e7cd9890dd" providerId="ADAL" clId="{F829FB70-8420-4165-BE64-3DB691629054}" dt="2024-02-25T14:00:15.565" v="413" actId="26606"/>
          <ac:spMkLst>
            <pc:docMk/>
            <pc:sldMk cId="418475008" sldId="280"/>
            <ac:spMk id="4" creationId="{D60A62F5-912D-3724-F5B2-8759BCE6AF1C}"/>
          </ac:spMkLst>
        </pc:spChg>
        <pc:spChg chg="add mod">
          <ac:chgData name="CASSANI ALESSANDRO" userId="ec483f5a-fbbd-4bf0-a6bd-40e7cd9890dd" providerId="ADAL" clId="{F829FB70-8420-4165-BE64-3DB691629054}" dt="2024-02-25T14:02:42.812" v="471" actId="313"/>
          <ac:spMkLst>
            <pc:docMk/>
            <pc:sldMk cId="418475008" sldId="280"/>
            <ac:spMk id="10" creationId="{FD7D6899-93D3-F6DF-D7A5-A58C1909A578}"/>
          </ac:spMkLst>
        </pc:spChg>
        <pc:spChg chg="add">
          <ac:chgData name="CASSANI ALESSANDRO" userId="ec483f5a-fbbd-4bf0-a6bd-40e7cd9890dd" providerId="ADAL" clId="{F829FB70-8420-4165-BE64-3DB691629054}" dt="2024-02-25T14:00:15.565" v="413" actId="26606"/>
          <ac:spMkLst>
            <pc:docMk/>
            <pc:sldMk cId="418475008" sldId="280"/>
            <ac:spMk id="13" creationId="{C2E4E997-8672-4FFD-B8EC-9932A8E4714B}"/>
          </ac:spMkLst>
        </pc:spChg>
        <pc:grpChg chg="add">
          <ac:chgData name="CASSANI ALESSANDRO" userId="ec483f5a-fbbd-4bf0-a6bd-40e7cd9890dd" providerId="ADAL" clId="{F829FB70-8420-4165-BE64-3DB691629054}" dt="2024-02-25T14:00:15.565" v="413" actId="26606"/>
          <ac:grpSpMkLst>
            <pc:docMk/>
            <pc:sldMk cId="418475008" sldId="280"/>
            <ac:grpSpMk id="17" creationId="{453E4DEE-E996-40F8-8635-0FF43D7348F9}"/>
          </ac:grpSpMkLst>
        </pc:grpChg>
        <pc:picChg chg="add mod ord">
          <ac:chgData name="CASSANI ALESSANDRO" userId="ec483f5a-fbbd-4bf0-a6bd-40e7cd9890dd" providerId="ADAL" clId="{F829FB70-8420-4165-BE64-3DB691629054}" dt="2024-02-25T14:00:15.565" v="413" actId="26606"/>
          <ac:picMkLst>
            <pc:docMk/>
            <pc:sldMk cId="418475008" sldId="280"/>
            <ac:picMk id="6" creationId="{9B0DAEED-FD7F-8E0B-58C8-D07B2808823D}"/>
          </ac:picMkLst>
        </pc:picChg>
        <pc:picChg chg="add">
          <ac:chgData name="CASSANI ALESSANDRO" userId="ec483f5a-fbbd-4bf0-a6bd-40e7cd9890dd" providerId="ADAL" clId="{F829FB70-8420-4165-BE64-3DB691629054}" dt="2024-02-25T14:00:15.565" v="413" actId="26606"/>
          <ac:picMkLst>
            <pc:docMk/>
            <pc:sldMk cId="418475008" sldId="280"/>
            <ac:picMk id="15" creationId="{FE6BA9E6-1D9E-4D30-B528-D49FA1342E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E4DF3-758B-4A91-ACF2-3D1DC130C0BE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DF643-C292-4087-B10D-51A48D0E31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109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F15192-42CB-4AA0-8280-5F87B420082D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4BCF-2A91-4D44-A500-53832BCAEAB8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4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53D9-88CD-43BA-854D-CB3CD5418CF7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243-B43B-4278-8E7B-12AF3159EFD1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831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960-1B70-4A17-A618-221F6EED9297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3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4207-DEBD-48EA-8222-3B90D4DD22CE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36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6AD3-329A-4A0B-A022-4CB800419DCD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09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4F-A660-45BE-864C-946B443E12CE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88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A0AA-D2F6-43D1-9428-15CC55F4A263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90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304A7DE-6E4B-463B-9367-2C322B52FFA2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27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388-B910-4E2F-8767-F66A0334BAB4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5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ADE-D052-4802-AA02-CA9D62CE67BC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16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8C27-38C0-4A76-89AE-786A84662195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71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AC2B-30E2-49F7-B6AF-6742B7131C0C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79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0CCC-3BBC-454A-8E4B-8FFD93E78481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01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E64F-31C4-4A35-BAC2-687424AF18E4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42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66C7-AF11-4384-9F53-809E290BEC71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081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883B-17A5-4015-9E3E-C966507C5F5D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85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4537-DAEC-4DB7-B150-719DA56B9992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88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0FE4-5A57-4B35-BC5C-C62E76D2F69C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327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C44-9AE0-4FBD-B8DF-8C03EB32504D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73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6F05-8F28-427B-88EE-F86256A08544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17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9110-11D2-42D5-9522-84E9239DA24B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851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707-02B6-4606-AC10-4B1CBD1046C6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840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9363-4D53-4F2D-9924-AADEF53B88CA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170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C5F-2261-4E9D-922C-252B7FEA4583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088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EA42-4A72-4DB1-8D81-2CBE239B930F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58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D2DE-4905-4E8B-9980-8039A453081C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2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9BE7-53C1-4DFF-9AED-EA73CB78D4D8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8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F359-18CA-497D-A72A-DCA4B9322A13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7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DE1F-A2E6-4E08-8B30-FA48A17206A3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8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8376-CB9A-42BF-9DDD-3373724D805D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3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843E-885C-4B9A-9AAA-F55CF77CBE0D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CAC4-4C23-4FB1-B3A1-397FA6DEFB22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4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41117-3089-4527-B084-675EA08CFD35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08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6095D-159F-47C7-B322-91D2C6FF2069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Presentazione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14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 motivo di acquerello astratto blu su sfondo bianco">
            <a:extLst>
              <a:ext uri="{FF2B5EF4-FFF2-40B4-BE49-F238E27FC236}">
                <a16:creationId xmlns:a16="http://schemas.microsoft.com/office/drawing/2014/main" id="{8BB64AE5-F092-BDD0-CE05-020E3E721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4642" r="-1" b="1083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30ECBD6-4FF0-1F7E-DAC4-F12AE6EC4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it-IT" sz="5200" dirty="0">
                <a:solidFill>
                  <a:srgbClr val="FFFFFF"/>
                </a:solidFill>
              </a:rPr>
              <a:t>Progetto di MACHINE LEARNING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C0929D-A959-E3A1-BA73-99A069E9D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it-IT" sz="2200" dirty="0">
                <a:solidFill>
                  <a:srgbClr val="FFFFFF"/>
                </a:solidFill>
              </a:rPr>
              <a:t>Corso Di LAUREA MAGISTRALE IN INFORMATICA(LM-18)</a:t>
            </a:r>
          </a:p>
          <a:p>
            <a:pPr algn="l"/>
            <a:endParaRPr lang="it-IT" sz="2200" dirty="0">
              <a:solidFill>
                <a:srgbClr val="FFFFFF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55509F-EF81-8282-0780-57776E9CECE5}"/>
              </a:ext>
            </a:extLst>
          </p:cNvPr>
          <p:cNvSpPr txBox="1"/>
          <p:nvPr/>
        </p:nvSpPr>
        <p:spPr>
          <a:xfrm>
            <a:off x="8729932" y="5305549"/>
            <a:ext cx="3019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Damiano Ficara: 919386             Luca Perfetti 919835          Alessandro Cassani 920015</a:t>
            </a:r>
          </a:p>
        </p:txBody>
      </p:sp>
    </p:spTree>
    <p:extLst>
      <p:ext uri="{BB962C8B-B14F-4D97-AF65-F5344CB8AC3E}">
        <p14:creationId xmlns:p14="http://schemas.microsoft.com/office/powerpoint/2010/main" val="61628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1FF4FE5-5555-8903-233D-F642D4BA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it-IT" sz="3200" dirty="0"/>
              <a:t>Distribuzione nella feature target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B1D5E0-92BF-0687-672D-FB3E9FD6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Le </a:t>
            </a:r>
            <a:r>
              <a:rPr lang="en-US" sz="2000" dirty="0" err="1"/>
              <a:t>classi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variabile</a:t>
            </a:r>
            <a:r>
              <a:rPr lang="en-US" sz="2000" dirty="0"/>
              <a:t> target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bilanciate</a:t>
            </a:r>
            <a:endParaRPr lang="en-US" sz="2000" dirty="0"/>
          </a:p>
        </p:txBody>
      </p:sp>
      <p:pic>
        <p:nvPicPr>
          <p:cNvPr id="6" name="Segnaposto contenuto 5" descr="Immagine che contiene testo, schermata, diagramma, cerchio&#10;&#10;Descrizione generata automaticamente">
            <a:extLst>
              <a:ext uri="{FF2B5EF4-FFF2-40B4-BE49-F238E27FC236}">
                <a16:creationId xmlns:a16="http://schemas.microsoft.com/office/drawing/2014/main" id="{B6397A47-97C1-3E70-944A-32110B7BC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02" y="618518"/>
            <a:ext cx="5232274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6F2543-F2A0-6EC0-2BD0-45F08543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8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90B8A-9435-E1F2-E0BB-AB904DA3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Resoconto statistico delle distribuzioni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5A84E3-8D48-65A1-139D-968EA438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Le feature HighChol, Gender, Smoker e HighBP mostrano una bilanciata distribuzione tra le rispettive sottoclassi, con un'incertezza massima del ± 7,25%.</a:t>
            </a:r>
          </a:p>
          <a:p>
            <a:r>
              <a:rPr lang="it-IT" dirty="0"/>
              <a:t>La feature continua BMI presenta outliers per valori superiori a 60.</a:t>
            </a:r>
          </a:p>
          <a:p>
            <a:r>
              <a:rPr lang="it-IT" dirty="0"/>
              <a:t>Il 64% dei pazienti afferma di non aver avuto problemi di salute mentale negli ultimi 30 giorni, con il valore più alto (5%) indicante problemi mentali.</a:t>
            </a:r>
          </a:p>
          <a:p>
            <a:r>
              <a:rPr lang="it-IT" dirty="0"/>
              <a:t>Il 52% dei pazienti dichiara di non aver avuto problemi fisici negli ultimi 30 giorni. Il valore più alto (11%) è associato a coloro che hanno sempre avuto problemi fisici, mentre gli altri valori hanno una frequenza inferiore al 5%.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5B36E9C-D295-0F09-8331-98893D1E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9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CD2CC8D-D2ED-3431-7D74-249FF6C2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it-IT" sz="3200" dirty="0"/>
              <a:t>Analisi statistica multivariata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E142D7-05E7-AED6-B238-F2E15DCD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Correlazione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feature con la </a:t>
            </a:r>
            <a:r>
              <a:rPr lang="en-US" sz="2000" dirty="0" err="1"/>
              <a:t>variabile</a:t>
            </a:r>
            <a:r>
              <a:rPr lang="en-US" sz="2000" dirty="0"/>
              <a:t> target</a:t>
            </a:r>
          </a:p>
        </p:txBody>
      </p:sp>
      <p:pic>
        <p:nvPicPr>
          <p:cNvPr id="6" name="Segnaposto contenuto 5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1DB1AB61-B71A-6353-CDF8-1F7598823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6732"/>
            <a:ext cx="5456279" cy="441958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F433BC-2FB3-CC95-5BF0-C37A7DFC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1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Group 28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2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3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4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5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6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7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8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9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0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1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2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3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4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5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6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7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8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3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5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6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7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sp>
        <p:nvSpPr>
          <p:cNvPr id="105" name="Rectangle 69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71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0E0F17B3-C9C5-0520-11FC-819E8B069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57" y="643467"/>
            <a:ext cx="2787936" cy="1825359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549D2F-FB73-03E1-996A-86FE8FEDDBF9}"/>
              </a:ext>
            </a:extLst>
          </p:cNvPr>
          <p:cNvSpPr>
            <a:spLocks/>
          </p:cNvSpPr>
          <p:nvPr/>
        </p:nvSpPr>
        <p:spPr>
          <a:xfrm>
            <a:off x="9439430" y="5425363"/>
            <a:ext cx="624299" cy="295617"/>
          </a:xfrm>
          <a:prstGeom prst="rect">
            <a:avLst/>
          </a:prstGeom>
        </p:spPr>
        <p:txBody>
          <a:bodyPr/>
          <a:lstStyle/>
          <a:p>
            <a:pPr defTabSz="731520">
              <a:spcAft>
                <a:spcPts val="600"/>
              </a:spcAft>
            </a:pPr>
            <a:fld id="{73B850FF-6169-4056-8077-06FFA93A5366}" type="slidenum">
              <a:rPr lang="en-US" sz="1440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pPr defTabSz="731520"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8" name="Immagine 7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D3BFEF79-ACC9-1DF0-6540-8454A7610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48" y="659451"/>
            <a:ext cx="3127795" cy="1809375"/>
          </a:xfrm>
          <a:prstGeom prst="rect">
            <a:avLst/>
          </a:prstGeom>
        </p:spPr>
      </p:pic>
      <p:pic>
        <p:nvPicPr>
          <p:cNvPr id="10" name="Immagine 9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1A44F00E-99A9-4EC2-261D-8425BDE4D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58" y="2490693"/>
            <a:ext cx="2886831" cy="1905363"/>
          </a:xfrm>
          <a:prstGeom prst="rect">
            <a:avLst/>
          </a:prstGeom>
        </p:spPr>
      </p:pic>
      <p:pic>
        <p:nvPicPr>
          <p:cNvPr id="12" name="Immagine 11" descr="Immagine che contiene schermata, testo, diagramma, Diagramma&#10;&#10;Descrizione generata automaticamente">
            <a:extLst>
              <a:ext uri="{FF2B5EF4-FFF2-40B4-BE49-F238E27FC236}">
                <a16:creationId xmlns:a16="http://schemas.microsoft.com/office/drawing/2014/main" id="{A89371BB-FFC0-449F-1A73-5894E773C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575" y="2538468"/>
            <a:ext cx="3045780" cy="1799672"/>
          </a:xfrm>
          <a:prstGeom prst="rect">
            <a:avLst/>
          </a:prstGeom>
        </p:spPr>
      </p:pic>
      <p:pic>
        <p:nvPicPr>
          <p:cNvPr id="14" name="Immagine 13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070098C0-1EFD-1410-9CA1-244CC8AD6C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98" y="681317"/>
            <a:ext cx="3414861" cy="1809375"/>
          </a:xfrm>
          <a:prstGeom prst="rect">
            <a:avLst/>
          </a:prstGeom>
        </p:spPr>
      </p:pic>
      <p:pic>
        <p:nvPicPr>
          <p:cNvPr id="16" name="Immagine 15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1B8A6F26-043D-5739-7A1A-91C50C48EB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1" y="2520608"/>
            <a:ext cx="3059518" cy="1871973"/>
          </a:xfrm>
          <a:prstGeom prst="rect">
            <a:avLst/>
          </a:prstGeom>
        </p:spPr>
      </p:pic>
      <p:pic>
        <p:nvPicPr>
          <p:cNvPr id="18" name="Immagine 17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284C6E91-8F92-83EB-7E57-8223EC8B83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65" y="4409178"/>
            <a:ext cx="2564781" cy="1805355"/>
          </a:xfrm>
          <a:prstGeom prst="rect">
            <a:avLst/>
          </a:prstGeom>
        </p:spPr>
      </p:pic>
      <p:pic>
        <p:nvPicPr>
          <p:cNvPr id="20" name="Immagine 19" descr="Immagine che contiene schermata, testo, diagramma, linea&#10;&#10;Descrizione generata automaticamente">
            <a:extLst>
              <a:ext uri="{FF2B5EF4-FFF2-40B4-BE49-F238E27FC236}">
                <a16:creationId xmlns:a16="http://schemas.microsoft.com/office/drawing/2014/main" id="{E5D595AC-D5A3-6483-2C82-8035BDBDB4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395" y="4396055"/>
            <a:ext cx="2646813" cy="1818478"/>
          </a:xfrm>
          <a:prstGeom prst="rect">
            <a:avLst/>
          </a:prstGeom>
        </p:spPr>
      </p:pic>
      <p:pic>
        <p:nvPicPr>
          <p:cNvPr id="22" name="Immagine 21" descr="Immagine che contiene diagramma, linea, Diagramma, schermata&#10;&#10;Descrizione generata automaticamente">
            <a:extLst>
              <a:ext uri="{FF2B5EF4-FFF2-40B4-BE49-F238E27FC236}">
                <a16:creationId xmlns:a16="http://schemas.microsoft.com/office/drawing/2014/main" id="{ABDF1CDC-DF5B-781B-252D-6A72BB6CE3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657" y="4422495"/>
            <a:ext cx="4311178" cy="17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1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362D831-10E7-6D31-BB6C-AC0F7532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1598276"/>
            <a:ext cx="2851417" cy="4029411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FFFFFF"/>
                </a:solidFill>
              </a:rPr>
              <a:t>Matrice di correlazione tra le feature</a:t>
            </a:r>
          </a:p>
        </p:txBody>
      </p:sp>
      <p:sp>
        <p:nvSpPr>
          <p:cNvPr id="79" name="Content Placeholder 9">
            <a:extLst>
              <a:ext uri="{FF2B5EF4-FFF2-40B4-BE49-F238E27FC236}">
                <a16:creationId xmlns:a16="http://schemas.microsoft.com/office/drawing/2014/main" id="{30A35223-D76B-A538-2751-7FC2DCB52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6" name="Segnaposto contenuto 5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C866FF61-0F47-5D63-89E3-C6587A042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78" y="868787"/>
            <a:ext cx="6844045" cy="511592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BC7BE6-C9DE-5347-9B87-8C148AA8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4734" y="635346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25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4FD771-9F5A-F28E-CCDD-C2D16F23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it-IT" sz="3300"/>
              <a:t>Selezione delle feature ed eliminazione degli outliers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54B04-9A97-6A3D-ED11-31E1DF7A9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2000" dirty="0"/>
              <a:t>Sono stati eliminati gli outliers del parametro BMI con valori superiori a 60.</a:t>
            </a:r>
          </a:p>
          <a:p>
            <a:pPr>
              <a:lnSpc>
                <a:spcPct val="110000"/>
              </a:lnSpc>
            </a:pPr>
            <a:r>
              <a:rPr lang="it-IT" sz="2000" dirty="0"/>
              <a:t>Rimozione dei Valori Poco Frequenti per features GenHlth e PhysHlth</a:t>
            </a:r>
          </a:p>
          <a:p>
            <a:pPr>
              <a:lnSpc>
                <a:spcPct val="110000"/>
              </a:lnSpc>
            </a:pPr>
            <a:r>
              <a:rPr lang="it-IT" sz="2000" dirty="0"/>
              <a:t>Eliminazione delle Features con correlazione con il target 						-0.1&lt; feature&lt; +0.1</a:t>
            </a:r>
          </a:p>
          <a:p>
            <a:pPr>
              <a:lnSpc>
                <a:spcPct val="110000"/>
              </a:lnSpc>
            </a:pPr>
            <a:r>
              <a:rPr lang="it-IT" sz="2000" dirty="0"/>
              <a:t>Scopo di riduzione delle risorse computazionali e temporali durante l'addestramento del modello, mantenendo comunque i parametri con una correlazione più significativa con il target.</a:t>
            </a:r>
          </a:p>
        </p:txBody>
      </p:sp>
      <p:pic>
        <p:nvPicPr>
          <p:cNvPr id="6" name="Immagine 5" descr="Immagine che contiene testo, Carattere, schermata, algebra&#10;&#10;Descrizione generata automaticamente">
            <a:extLst>
              <a:ext uri="{FF2B5EF4-FFF2-40B4-BE49-F238E27FC236}">
                <a16:creationId xmlns:a16="http://schemas.microsoft.com/office/drawing/2014/main" id="{A7E4E0EA-90F8-E764-3CB5-EF7BF8BAD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905" y="4604942"/>
            <a:ext cx="5199669" cy="15209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367C3D-5C1F-D02A-B6FB-BFA5A290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2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AFC312-719B-70A4-CE4D-996EEB4C0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Albero</a:t>
            </a:r>
            <a:r>
              <a:rPr lang="en-GB" dirty="0"/>
              <a:t> </a:t>
            </a:r>
            <a:r>
              <a:rPr lang="en-GB" dirty="0" err="1"/>
              <a:t>decisionale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304602-109B-CD21-A88A-5C6A9FC5AE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349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03B00D2-B03D-C537-0067-DE19442DA359}"/>
              </a:ext>
            </a:extLst>
          </p:cNvPr>
          <p:cNvSpPr/>
          <p:nvPr/>
        </p:nvSpPr>
        <p:spPr>
          <a:xfrm>
            <a:off x="3726611" y="2097088"/>
            <a:ext cx="3873261" cy="29349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0EE171-90FD-393F-C5DA-074A6739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ALBERo</a:t>
            </a:r>
            <a:r>
              <a:rPr lang="it-IT" dirty="0"/>
              <a:t> DECISIONALE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2CB862-95EB-4445-6915-5640189A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/>
              <a:t>Inizialmente albero decisionale è stato addestrano con parametri di default ottenendo le seguenti prestazioni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969562F-86C3-2D2B-0D9C-4382C87D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817" y="2203922"/>
            <a:ext cx="3558848" cy="2712955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1FD721C4-841E-91EB-819F-53EB6361C943}"/>
              </a:ext>
            </a:extLst>
          </p:cNvPr>
          <p:cNvSpPr txBox="1">
            <a:spLocks/>
          </p:cNvSpPr>
          <p:nvPr/>
        </p:nvSpPr>
        <p:spPr>
          <a:xfrm>
            <a:off x="1141411" y="5032081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600" dirty="0"/>
              <a:t>In linea generale, sembra che il modello si comporti bene durante l'addestramento con il set di dati dedicato, ma evidenzi una diminuzione delle prestazioni quando applicato a dati che non sono stati precedentemente osservati nel set di test. Si osserva una notevole discrepanza tra le prestazioni quasi impeccabili nel set di addestramento e quelle notevolmente diverse nel set di test, suggerendo che il modello potrebbe soffrire di overfitting.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1308064-AEBC-F687-EEB4-D173AC3E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62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8294780-FA00-FD47-3780-2419AD93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ALBERO DECISIONALE</a:t>
            </a:r>
          </a:p>
        </p:txBody>
      </p:sp>
      <p:sp useBgFill="1">
        <p:nvSpPr>
          <p:cNvPr id="56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2FF634-B7F5-5CDE-969B-F24111A1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18493"/>
            <a:ext cx="4635583" cy="3425076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9AB17D-3F35-B20D-20E6-2CC49AD61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>
                <a:solidFill>
                  <a:srgbClr val="FFFFFF"/>
                </a:solidFill>
              </a:rPr>
              <a:t>In seguito a queste constatazioni, si è optato per una fase di ottimizzazione mediante la ricerca di iperparametri</a:t>
            </a:r>
          </a:p>
          <a:p>
            <a:pPr marL="0" indent="0">
              <a:buNone/>
            </a:pPr>
            <a:r>
              <a:rPr lang="it-IT">
                <a:solidFill>
                  <a:srgbClr val="FFFFFF"/>
                </a:solidFill>
              </a:rPr>
              <a:t>È stata utilizzato approccio Randomized Search per la sua maggiore efficienza. 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19FF735-7B26-95C3-49D2-EECAAEDE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1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BA1474-0FA1-C7AB-A462-067CBE18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it-IT" dirty="0"/>
              <a:t>CURVA ROC</a:t>
            </a:r>
          </a:p>
        </p:txBody>
      </p:sp>
      <p:sp>
        <p:nvSpPr>
          <p:cNvPr id="14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8E76012F-5EA3-0231-D3D7-74515D8B6D2A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68" y="1147146"/>
            <a:ext cx="3122822" cy="2201590"/>
          </a:xfrm>
          <a:prstGeom prst="rect">
            <a:avLst/>
          </a:prstGeom>
        </p:spPr>
      </p:pic>
      <p:pic>
        <p:nvPicPr>
          <p:cNvPr id="5" name="Segnaposto contenuto 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7CC7CDFA-74A1-23CB-385F-D78112779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67" y="3513327"/>
            <a:ext cx="3122824" cy="220159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8DC3C2-FADB-A374-EE56-70960D182E08}"/>
              </a:ext>
            </a:extLst>
          </p:cNvPr>
          <p:cNvSpPr txBox="1"/>
          <p:nvPr/>
        </p:nvSpPr>
        <p:spPr>
          <a:xfrm>
            <a:off x="6569957" y="1871408"/>
            <a:ext cx="48230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Dopo l'ottimizzazione dei parametri nel nostro modello di albero decisionale, l'Area sotto la Curva ROC (AUC) è passata da 0.67 a 0.79. Tale miglioramento indica una significativa enhancement delle prestazioni nel discriminare tra le classi positive e negative. La tendenza verso un valore di 1 nell'AUC suggerisce un aumento dell'efficacia nella capacità predittiva del modello, dimostrando una maggiore precisione e discriminazione nella classificazione.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6748A3D8-1245-CD74-F06F-20265FF1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7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9F82F2-7B5E-7396-4C41-00DA5AEA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it-IT" sz="2800"/>
              <a:t>RIDUZIONE DEL DATASET</a:t>
            </a:r>
          </a:p>
        </p:txBody>
      </p:sp>
      <p:sp>
        <p:nvSpPr>
          <p:cNvPr id="13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esto, schermata, Rettangolo&#10;&#10;Descrizione generata automaticamente">
            <a:extLst>
              <a:ext uri="{FF2B5EF4-FFF2-40B4-BE49-F238E27FC236}">
                <a16:creationId xmlns:a16="http://schemas.microsoft.com/office/drawing/2014/main" id="{164AA61C-8B77-B9CA-E806-12FEE4E06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2058079"/>
            <a:ext cx="2974328" cy="2736381"/>
          </a:xfrm>
          <a:prstGeom prst="rect">
            <a:avLst/>
          </a:prstGeom>
        </p:spPr>
      </p:pic>
      <p:pic>
        <p:nvPicPr>
          <p:cNvPr id="8" name="Immagine 7" descr="Immagine che contiene testo, schermata, Rettangolo&#10;&#10;Descrizione generata automaticamente">
            <a:extLst>
              <a:ext uri="{FF2B5EF4-FFF2-40B4-BE49-F238E27FC236}">
                <a16:creationId xmlns:a16="http://schemas.microsoft.com/office/drawing/2014/main" id="{BFD659DF-8D7A-2294-00D6-FB61D4533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42" y="2080386"/>
            <a:ext cx="2974328" cy="2691766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187EEE-05AE-EDFC-5A45-A5F66099B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1400"/>
              <a:t>Riduzione del dataset tramite campionamento stratificato</a:t>
            </a:r>
          </a:p>
          <a:p>
            <a:pPr>
              <a:lnSpc>
                <a:spcPct val="110000"/>
              </a:lnSpc>
            </a:pPr>
            <a:r>
              <a:rPr lang="it-IT" sz="1400"/>
              <a:t>Obiettivo della strategia: Preservare le distribuzioni della classe target</a:t>
            </a:r>
          </a:p>
          <a:p>
            <a:pPr>
              <a:lnSpc>
                <a:spcPct val="110000"/>
              </a:lnSpc>
            </a:pPr>
            <a:r>
              <a:rPr lang="it-IT" sz="1400"/>
              <a:t>Processo di campionamento: Divisione in gruppi omogenei e estrazione casuale</a:t>
            </a:r>
          </a:p>
          <a:p>
            <a:pPr>
              <a:lnSpc>
                <a:spcPct val="110000"/>
              </a:lnSpc>
            </a:pPr>
            <a:r>
              <a:rPr lang="it-IT" sz="1400"/>
              <a:t>Benefici del dataset ridotto: Rappresentatività, efficienza computazionale, tempi di addestramento ottimizzati</a:t>
            </a:r>
          </a:p>
          <a:p>
            <a:pPr>
              <a:lnSpc>
                <a:spcPct val="110000"/>
              </a:lnSpc>
            </a:pPr>
            <a:r>
              <a:rPr lang="it-IT" sz="1400"/>
              <a:t>Da 70.692 campioni a 20.000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F4D3F8-42BC-994B-A1F5-CE1ABC3E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02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AD98A3C-1CB6-478B-093D-8B61FC31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MATRICE DI CONFUSIONE</a:t>
            </a:r>
          </a:p>
        </p:txBody>
      </p:sp>
      <p:sp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9CE97880-B96A-4BF9-BFFB-34DAA44F8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schermata, quadrato, Policromia, Rettangolo&#10;&#10;Descrizione generata automaticamente">
            <a:extLst>
              <a:ext uri="{FF2B5EF4-FFF2-40B4-BE49-F238E27FC236}">
                <a16:creationId xmlns:a16="http://schemas.microsoft.com/office/drawing/2014/main" id="{7CEEE983-C16B-24D1-88E4-8F0D13CE0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47" y="951493"/>
            <a:ext cx="3449846" cy="2975493"/>
          </a:xfrm>
          <a:prstGeom prst="rect">
            <a:avLst/>
          </a:prstGeom>
        </p:spPr>
      </p:pic>
      <p:pic>
        <p:nvPicPr>
          <p:cNvPr id="5" name="Immagine 4" descr="Immagine che contiene schermata, quadrato, Policromia, Rettangolo&#10;&#10;Descrizione generata automaticamente">
            <a:extLst>
              <a:ext uri="{FF2B5EF4-FFF2-40B4-BE49-F238E27FC236}">
                <a16:creationId xmlns:a16="http://schemas.microsoft.com/office/drawing/2014/main" id="{1F566727-4235-0B7F-57C6-72E15A93C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87" y="951493"/>
            <a:ext cx="3469962" cy="2975493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B9907D4-9868-3636-9820-F26232E2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8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68106BD-C8CF-D1B7-A1D9-CDA8D67B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INTERVALLO DI CONFIDENZA</a:t>
            </a:r>
          </a:p>
        </p:txBody>
      </p:sp>
      <p:sp useBgFill="1">
        <p:nvSpPr>
          <p:cNvPr id="57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schermata, diagramma, quadrato&#10;&#10;Descrizione generata automaticamente">
            <a:extLst>
              <a:ext uri="{FF2B5EF4-FFF2-40B4-BE49-F238E27FC236}">
                <a16:creationId xmlns:a16="http://schemas.microsoft.com/office/drawing/2014/main" id="{481193AA-6417-B27F-8747-01EAE0DAF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802783"/>
            <a:ext cx="4635583" cy="32564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E82090-69E9-44F1-8526-DC4DFBF2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dirty="0" err="1">
                <a:solidFill>
                  <a:srgbClr val="FFFFFF"/>
                </a:solidFill>
              </a:rPr>
              <a:t>seguito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della</a:t>
            </a:r>
            <a:r>
              <a:rPr lang="en-US" dirty="0">
                <a:solidFill>
                  <a:srgbClr val="FFFFFF"/>
                </a:solidFill>
              </a:rPr>
              <a:t> 10-fold cross validation, è </a:t>
            </a:r>
            <a:r>
              <a:rPr lang="it-IT" dirty="0">
                <a:solidFill>
                  <a:schemeClr val="bg1"/>
                </a:solidFill>
              </a:rPr>
              <a:t>stata adottata la decisione di rappresentare i valori risultanti mediante un intervallo di confidenza al 95%. Quest'approccio mira a fornire risultati robusti e con elevata affidabilità statistica, contribuendo così a conferire maggiore sicurezza nelle stime delle prestazioni del modello.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4FAA55-1898-953B-0712-0FF2A4FC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58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78CD7B2-52EC-7BF0-903A-466420EE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794" y="2542568"/>
            <a:ext cx="3281003" cy="1478570"/>
          </a:xfrm>
        </p:spPr>
        <p:txBody>
          <a:bodyPr anchor="b">
            <a:normAutofit/>
          </a:bodyPr>
          <a:lstStyle/>
          <a:p>
            <a:r>
              <a:rPr lang="it-IT" sz="2800" dirty="0">
                <a:solidFill>
                  <a:srgbClr val="FFFFFF"/>
                </a:solidFill>
              </a:rPr>
              <a:t>RAPPRESENTAZIONE ALBERO DECISIONALE</a:t>
            </a:r>
          </a:p>
        </p:txBody>
      </p:sp>
      <p:sp useBgFill="1">
        <p:nvSpPr>
          <p:cNvPr id="68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linea, diagramma, modello&#10;&#10;Descrizione generata automaticamente">
            <a:extLst>
              <a:ext uri="{FF2B5EF4-FFF2-40B4-BE49-F238E27FC236}">
                <a16:creationId xmlns:a16="http://schemas.microsoft.com/office/drawing/2014/main" id="{B4AB305F-B200-AFDE-2CDB-DC61ECD06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890533"/>
            <a:ext cx="6112382" cy="3071472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FF9540-1503-B9E4-6FAA-0AE77327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3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CC552-DC89-34AB-8FE6-B25390F4D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Reti</a:t>
            </a:r>
            <a:r>
              <a:rPr lang="en-GB" dirty="0"/>
              <a:t> </a:t>
            </a:r>
            <a:r>
              <a:rPr lang="en-GB" dirty="0" err="1"/>
              <a:t>neurali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97CFD4-125A-4DCA-EA59-7F83642B5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3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8FCBE5-A90F-E8D0-8BA7-51E57276D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8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9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0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1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2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6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7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0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1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2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4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6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7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8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9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0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1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2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3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4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8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9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1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2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3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4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6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7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156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448B27B-81AB-DDD6-5D59-B6F83A76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GB" sz="3200" dirty="0" err="1">
                <a:solidFill>
                  <a:srgbClr val="FFFFFF"/>
                </a:solidFill>
              </a:rPr>
              <a:t>Architettura</a:t>
            </a:r>
            <a:r>
              <a:rPr lang="en-GB" sz="3200" dirty="0">
                <a:solidFill>
                  <a:srgbClr val="FFFFFF"/>
                </a:solidFill>
              </a:rPr>
              <a:t> </a:t>
            </a:r>
            <a:r>
              <a:rPr lang="en-GB" sz="3200" dirty="0" err="1">
                <a:solidFill>
                  <a:srgbClr val="FFFFFF"/>
                </a:solidFill>
              </a:rPr>
              <a:t>della</a:t>
            </a:r>
            <a:r>
              <a:rPr lang="en-GB" sz="3200" dirty="0">
                <a:solidFill>
                  <a:srgbClr val="FFFFFF"/>
                </a:solidFill>
              </a:rPr>
              <a:t> rete </a:t>
            </a:r>
            <a:r>
              <a:rPr lang="en-GB" sz="3200" dirty="0" err="1">
                <a:solidFill>
                  <a:srgbClr val="FFFFFF"/>
                </a:solidFill>
              </a:rPr>
              <a:t>neurale</a:t>
            </a:r>
            <a:endParaRPr lang="en-GB" sz="3200" dirty="0">
              <a:solidFill>
                <a:srgbClr val="FFFFFF"/>
              </a:solidFill>
            </a:endParaRPr>
          </a:p>
        </p:txBody>
      </p:sp>
      <p:sp useBgFill="1">
        <p:nvSpPr>
          <p:cNvPr id="158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395B3740-C7EC-491D-B22C-D894DDD16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17" y="1979204"/>
            <a:ext cx="3178638" cy="289413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2D62789-73D8-286A-C2CE-33F39496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L’architettura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della</a:t>
            </a:r>
            <a:r>
              <a:rPr lang="en-US" dirty="0">
                <a:solidFill>
                  <a:srgbClr val="FFFFFF"/>
                </a:solidFill>
              </a:rPr>
              <a:t> rete </a:t>
            </a:r>
            <a:r>
              <a:rPr lang="en-US">
                <a:solidFill>
                  <a:srgbClr val="FFFFFF"/>
                </a:solidFill>
              </a:rPr>
              <a:t>neurale</a:t>
            </a:r>
            <a:r>
              <a:rPr lang="en-US" dirty="0">
                <a:solidFill>
                  <a:srgbClr val="FFFFFF"/>
                </a:solidFill>
              </a:rPr>
              <a:t> è </a:t>
            </a:r>
            <a:r>
              <a:rPr lang="en-US">
                <a:solidFill>
                  <a:srgbClr val="FFFFFF"/>
                </a:solidFill>
              </a:rPr>
              <a:t>definita</a:t>
            </a:r>
            <a:r>
              <a:rPr lang="en-US" dirty="0">
                <a:solidFill>
                  <a:srgbClr val="FFFFFF"/>
                </a:solidFill>
              </a:rPr>
              <a:t> da: </a:t>
            </a:r>
          </a:p>
          <a:p>
            <a:r>
              <a:rPr lang="en-US" dirty="0">
                <a:solidFill>
                  <a:srgbClr val="FFFFFF"/>
                </a:solidFill>
              </a:rPr>
              <a:t>Un primo layer di input con 11 </a:t>
            </a:r>
            <a:r>
              <a:rPr lang="en-US">
                <a:solidFill>
                  <a:srgbClr val="FFFFFF"/>
                </a:solidFill>
              </a:rPr>
              <a:t>neuroni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Un secondo layer con 11 </a:t>
            </a:r>
            <a:r>
              <a:rPr lang="en-US">
                <a:solidFill>
                  <a:srgbClr val="FFFFFF"/>
                </a:solidFill>
              </a:rPr>
              <a:t>neuroni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Un ultimo layer con 1 </a:t>
            </a:r>
            <a:r>
              <a:rPr lang="en-US">
                <a:solidFill>
                  <a:srgbClr val="FFFFFF"/>
                </a:solidFill>
              </a:rPr>
              <a:t>neurone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4ED586-90F1-43D6-16A4-DBC1A35C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40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B4A29-CE3B-02DF-E713-9E5A8C3BB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179A4-5ED8-BB1F-4586-A3C37B36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Addestramento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rete </a:t>
            </a:r>
            <a:r>
              <a:rPr lang="en-GB" dirty="0" err="1"/>
              <a:t>neurale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7BB9F1-515D-EB89-FC82-4E80A7475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85" y="5405119"/>
            <a:ext cx="9905999" cy="7518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2400" dirty="0"/>
              <a:t>In entrambi i grafici si mantiene uno scarto minimo tra i valori finali, garantendo così l’assenza di </a:t>
            </a:r>
            <a:r>
              <a:rPr lang="it-IT" sz="2400" dirty="0" err="1"/>
              <a:t>underfitting</a:t>
            </a:r>
            <a:r>
              <a:rPr lang="it-IT" sz="2400" dirty="0"/>
              <a:t> e </a:t>
            </a:r>
            <a:r>
              <a:rPr lang="it-IT" sz="2400" dirty="0" err="1"/>
              <a:t>overfitting</a:t>
            </a:r>
            <a:r>
              <a:rPr lang="it-IT" sz="2400" dirty="0"/>
              <a:t>.</a:t>
            </a:r>
            <a:endParaRPr lang="en-GB" sz="2400" dirty="0"/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8DAEDD-D020-BC66-B80B-06A2AA03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ttangolo con due angoli in diagonale arrotondati 4">
            <a:extLst>
              <a:ext uri="{FF2B5EF4-FFF2-40B4-BE49-F238E27FC236}">
                <a16:creationId xmlns:a16="http://schemas.microsoft.com/office/drawing/2014/main" id="{91828D8F-EE39-7FB1-5371-0245471D993B}"/>
              </a:ext>
            </a:extLst>
          </p:cNvPr>
          <p:cNvSpPr/>
          <p:nvPr/>
        </p:nvSpPr>
        <p:spPr>
          <a:xfrm>
            <a:off x="1141413" y="1920240"/>
            <a:ext cx="9134908" cy="3190240"/>
          </a:xfrm>
          <a:prstGeom prst="round2Diag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magine 6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F9948C85-BCA5-7F3E-921B-AAC05DB93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89" y="2091717"/>
            <a:ext cx="3924957" cy="2776981"/>
          </a:xfrm>
          <a:prstGeom prst="rect">
            <a:avLst/>
          </a:prstGeom>
        </p:spPr>
      </p:pic>
      <p:pic>
        <p:nvPicPr>
          <p:cNvPr id="9" name="Immagine 8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A447E3EA-3152-7DA1-2756-A87D04418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67" y="2091716"/>
            <a:ext cx="3924958" cy="27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5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ED9E5F-C317-7C36-9FBE-D8398C46E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2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3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5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6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7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8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9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0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1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2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3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6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7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8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9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0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2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3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4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6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7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8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2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3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5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6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7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8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9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0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1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210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763151D-045E-0E7C-C400-116E5970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Report di </a:t>
            </a:r>
            <a:r>
              <a:rPr lang="en-GB" sz="3200" dirty="0" err="1">
                <a:solidFill>
                  <a:srgbClr val="FFFFFF"/>
                </a:solidFill>
              </a:rPr>
              <a:t>classificazione</a:t>
            </a:r>
            <a:endParaRPr lang="en-GB" sz="3200" dirty="0">
              <a:solidFill>
                <a:srgbClr val="FFFFFF"/>
              </a:solidFill>
            </a:endParaRPr>
          </a:p>
        </p:txBody>
      </p:sp>
      <p:sp useBgFill="1">
        <p:nvSpPr>
          <p:cNvPr id="212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egnaposto contenuto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953E7810-E63A-B41F-05F8-2EE363421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585004"/>
            <a:ext cx="4635583" cy="3692055"/>
          </a:xfrm>
          <a:prstGeom prst="rect">
            <a:avLst/>
          </a:prstGeom>
        </p:spPr>
      </p:pic>
      <p:sp>
        <p:nvSpPr>
          <p:cNvPr id="114" name="Content Placeholder 113">
            <a:extLst>
              <a:ext uri="{FF2B5EF4-FFF2-40B4-BE49-F238E27FC236}">
                <a16:creationId xmlns:a16="http://schemas.microsoft.com/office/drawing/2014/main" id="{ECAF9C71-77E9-5B00-F216-0541B73F6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FFFFFF"/>
                </a:solidFill>
              </a:rPr>
              <a:t>L’</a:t>
            </a:r>
            <a:r>
              <a:rPr lang="it-IT" dirty="0" err="1">
                <a:solidFill>
                  <a:srgbClr val="FFFFFF"/>
                </a:solidFill>
              </a:rPr>
              <a:t>accuracy</a:t>
            </a:r>
            <a:r>
              <a:rPr lang="it-IT" dirty="0">
                <a:solidFill>
                  <a:srgbClr val="FFFFFF"/>
                </a:solidFill>
              </a:rPr>
              <a:t> complessiva del 74% nel set di test riflette una capacità accettabile di generalizzazione del modello.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38A340-9A05-CF37-E5CB-8C8F266C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997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A217-6D06-A5F3-07E0-A644F33CD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2">
            <a:extLst>
              <a:ext uri="{FF2B5EF4-FFF2-40B4-BE49-F238E27FC236}">
                <a16:creationId xmlns:a16="http://schemas.microsoft.com/office/drawing/2014/main" id="{E55C1C29-22FB-7F71-47A2-9B0582BEA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4">
            <a:extLst>
              <a:ext uri="{FF2B5EF4-FFF2-40B4-BE49-F238E27FC236}">
                <a16:creationId xmlns:a16="http://schemas.microsoft.com/office/drawing/2014/main" id="{0DFB7130-3475-898C-0DDE-F5DBB5776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387DF60-FEE6-79F8-1B27-3CC3D2AE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74413E5C-2E14-DDF7-55B0-4D0D48F02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3" name="Freeform 6">
                <a:extLst>
                  <a:ext uri="{FF2B5EF4-FFF2-40B4-BE49-F238E27FC236}">
                    <a16:creationId xmlns:a16="http://schemas.microsoft.com/office/drawing/2014/main" id="{4F66639A-B922-A48A-8EF6-CC91F189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4" name="Freeform 7">
                <a:extLst>
                  <a:ext uri="{FF2B5EF4-FFF2-40B4-BE49-F238E27FC236}">
                    <a16:creationId xmlns:a16="http://schemas.microsoft.com/office/drawing/2014/main" id="{5DF59FAC-8F42-55F8-B857-880839CAEA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5" name="Freeform 8">
                <a:extLst>
                  <a:ext uri="{FF2B5EF4-FFF2-40B4-BE49-F238E27FC236}">
                    <a16:creationId xmlns:a16="http://schemas.microsoft.com/office/drawing/2014/main" id="{F6971EE0-33DB-9205-3229-9FF3AE8E07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6" name="Freeform 9">
                <a:extLst>
                  <a:ext uri="{FF2B5EF4-FFF2-40B4-BE49-F238E27FC236}">
                    <a16:creationId xmlns:a16="http://schemas.microsoft.com/office/drawing/2014/main" id="{94F2677F-39E5-E8C1-A098-8BEC84E5D8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7" name="Freeform 10">
                <a:extLst>
                  <a:ext uri="{FF2B5EF4-FFF2-40B4-BE49-F238E27FC236}">
                    <a16:creationId xmlns:a16="http://schemas.microsoft.com/office/drawing/2014/main" id="{8EE2C4D5-A6B9-924C-99EF-F4DE7C5060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" name="Freeform 11">
                <a:extLst>
                  <a:ext uri="{FF2B5EF4-FFF2-40B4-BE49-F238E27FC236}">
                    <a16:creationId xmlns:a16="http://schemas.microsoft.com/office/drawing/2014/main" id="{802768E3-E534-BE96-86A1-EE9D4D50F8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" name="Freeform 12">
                <a:extLst>
                  <a:ext uri="{FF2B5EF4-FFF2-40B4-BE49-F238E27FC236}">
                    <a16:creationId xmlns:a16="http://schemas.microsoft.com/office/drawing/2014/main" id="{A5FEECD2-C4FE-F0DD-B3F5-C5557EFDD5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" name="Freeform 13">
                <a:extLst>
                  <a:ext uri="{FF2B5EF4-FFF2-40B4-BE49-F238E27FC236}">
                    <a16:creationId xmlns:a16="http://schemas.microsoft.com/office/drawing/2014/main" id="{9BF58223-46C5-0762-0784-12D5639779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" name="Freeform 14">
                <a:extLst>
                  <a:ext uri="{FF2B5EF4-FFF2-40B4-BE49-F238E27FC236}">
                    <a16:creationId xmlns:a16="http://schemas.microsoft.com/office/drawing/2014/main" id="{21A5472F-68BC-5FA0-60D4-57879074F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" name="Freeform 15">
                <a:extLst>
                  <a:ext uri="{FF2B5EF4-FFF2-40B4-BE49-F238E27FC236}">
                    <a16:creationId xmlns:a16="http://schemas.microsoft.com/office/drawing/2014/main" id="{5FE947CF-7134-30A0-B588-633181852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" name="Line 16">
                <a:extLst>
                  <a:ext uri="{FF2B5EF4-FFF2-40B4-BE49-F238E27FC236}">
                    <a16:creationId xmlns:a16="http://schemas.microsoft.com/office/drawing/2014/main" id="{952D32D2-EBFF-72C5-4504-FCD200DAB3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4" name="Freeform 17">
                <a:extLst>
                  <a:ext uri="{FF2B5EF4-FFF2-40B4-BE49-F238E27FC236}">
                    <a16:creationId xmlns:a16="http://schemas.microsoft.com/office/drawing/2014/main" id="{7CB50B92-749E-C317-BAEB-9301320D8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5" name="Freeform 18">
                <a:extLst>
                  <a:ext uri="{FF2B5EF4-FFF2-40B4-BE49-F238E27FC236}">
                    <a16:creationId xmlns:a16="http://schemas.microsoft.com/office/drawing/2014/main" id="{AF6C2CAC-FC2F-D88E-49C5-3304A8555F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6" name="Freeform 19">
                <a:extLst>
                  <a:ext uri="{FF2B5EF4-FFF2-40B4-BE49-F238E27FC236}">
                    <a16:creationId xmlns:a16="http://schemas.microsoft.com/office/drawing/2014/main" id="{D44840A4-D106-7197-725A-B611E34955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" name="Freeform 20">
                <a:extLst>
                  <a:ext uri="{FF2B5EF4-FFF2-40B4-BE49-F238E27FC236}">
                    <a16:creationId xmlns:a16="http://schemas.microsoft.com/office/drawing/2014/main" id="{6C624300-1677-2CDF-4A14-D93F3B43A6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ABDEEA0E-B925-DB21-4720-C65822DCAE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9" name="Freeform 22">
                <a:extLst>
                  <a:ext uri="{FF2B5EF4-FFF2-40B4-BE49-F238E27FC236}">
                    <a16:creationId xmlns:a16="http://schemas.microsoft.com/office/drawing/2014/main" id="{07F91E85-76EB-3882-8CF5-FBBF4398E1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0" name="Freeform 23">
                <a:extLst>
                  <a:ext uri="{FF2B5EF4-FFF2-40B4-BE49-F238E27FC236}">
                    <a16:creationId xmlns:a16="http://schemas.microsoft.com/office/drawing/2014/main" id="{9D91248D-975A-FD3E-7D4F-C615666A7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" name="Freeform 24">
                <a:extLst>
                  <a:ext uri="{FF2B5EF4-FFF2-40B4-BE49-F238E27FC236}">
                    <a16:creationId xmlns:a16="http://schemas.microsoft.com/office/drawing/2014/main" id="{B3A9A2DF-D61C-A57C-30FE-8C1D39C034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" name="Freeform 25">
                <a:extLst>
                  <a:ext uri="{FF2B5EF4-FFF2-40B4-BE49-F238E27FC236}">
                    <a16:creationId xmlns:a16="http://schemas.microsoft.com/office/drawing/2014/main" id="{34F47A82-A23A-2547-BAF4-80CDC468A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" name="Freeform 26">
                <a:extLst>
                  <a:ext uri="{FF2B5EF4-FFF2-40B4-BE49-F238E27FC236}">
                    <a16:creationId xmlns:a16="http://schemas.microsoft.com/office/drawing/2014/main" id="{15AC50EB-857E-9E80-FA35-BAEA45C397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" name="Freeform 27">
                <a:extLst>
                  <a:ext uri="{FF2B5EF4-FFF2-40B4-BE49-F238E27FC236}">
                    <a16:creationId xmlns:a16="http://schemas.microsoft.com/office/drawing/2014/main" id="{348D445B-951B-2ACD-5208-C701BDD930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" name="Freeform 28">
                <a:extLst>
                  <a:ext uri="{FF2B5EF4-FFF2-40B4-BE49-F238E27FC236}">
                    <a16:creationId xmlns:a16="http://schemas.microsoft.com/office/drawing/2014/main" id="{4B334671-8488-B7C6-EC6C-9F76B999C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6" name="Freeform 29">
                <a:extLst>
                  <a:ext uri="{FF2B5EF4-FFF2-40B4-BE49-F238E27FC236}">
                    <a16:creationId xmlns:a16="http://schemas.microsoft.com/office/drawing/2014/main" id="{C4A25633-C25F-CFF7-9EBA-67478D8AC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7" name="Freeform 30">
                <a:extLst>
                  <a:ext uri="{FF2B5EF4-FFF2-40B4-BE49-F238E27FC236}">
                    <a16:creationId xmlns:a16="http://schemas.microsoft.com/office/drawing/2014/main" id="{334FCDB8-FE7F-6472-F295-00BE19CC36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8" name="Freeform 31">
                <a:extLst>
                  <a:ext uri="{FF2B5EF4-FFF2-40B4-BE49-F238E27FC236}">
                    <a16:creationId xmlns:a16="http://schemas.microsoft.com/office/drawing/2014/main" id="{F693FDB1-501C-2006-EB16-14E46BA444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A8B44D-61C7-9507-A5FB-EB8163598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9" name="Freeform 32">
                <a:extLst>
                  <a:ext uri="{FF2B5EF4-FFF2-40B4-BE49-F238E27FC236}">
                    <a16:creationId xmlns:a16="http://schemas.microsoft.com/office/drawing/2014/main" id="{92349F57-8AB2-0124-CEAE-8BF2E3EAA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0" name="Freeform 33">
                <a:extLst>
                  <a:ext uri="{FF2B5EF4-FFF2-40B4-BE49-F238E27FC236}">
                    <a16:creationId xmlns:a16="http://schemas.microsoft.com/office/drawing/2014/main" id="{785EF2C8-9BB6-2265-C85F-7008CAE106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1" name="Freeform 34">
                <a:extLst>
                  <a:ext uri="{FF2B5EF4-FFF2-40B4-BE49-F238E27FC236}">
                    <a16:creationId xmlns:a16="http://schemas.microsoft.com/office/drawing/2014/main" id="{056FF502-6F78-10EE-9A84-F7E916644A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" name="Freeform 35">
                <a:extLst>
                  <a:ext uri="{FF2B5EF4-FFF2-40B4-BE49-F238E27FC236}">
                    <a16:creationId xmlns:a16="http://schemas.microsoft.com/office/drawing/2014/main" id="{5B989A59-0AB2-BA2B-52AA-C69C24337C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3" name="Freeform 36">
                <a:extLst>
                  <a:ext uri="{FF2B5EF4-FFF2-40B4-BE49-F238E27FC236}">
                    <a16:creationId xmlns:a16="http://schemas.microsoft.com/office/drawing/2014/main" id="{4DC2A0A0-7B9E-8926-A891-4B9F0956E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4" name="Freeform 37">
                <a:extLst>
                  <a:ext uri="{FF2B5EF4-FFF2-40B4-BE49-F238E27FC236}">
                    <a16:creationId xmlns:a16="http://schemas.microsoft.com/office/drawing/2014/main" id="{8E68A41B-914A-3352-20D7-7317F9186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5" name="Freeform 38">
                <a:extLst>
                  <a:ext uri="{FF2B5EF4-FFF2-40B4-BE49-F238E27FC236}">
                    <a16:creationId xmlns:a16="http://schemas.microsoft.com/office/drawing/2014/main" id="{1734E373-74A8-2B32-319C-C7CE2D381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6" name="Freeform 39">
                <a:extLst>
                  <a:ext uri="{FF2B5EF4-FFF2-40B4-BE49-F238E27FC236}">
                    <a16:creationId xmlns:a16="http://schemas.microsoft.com/office/drawing/2014/main" id="{8C871A88-1123-9A1D-DE3C-6C2CA0A63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7" name="Freeform 40">
                <a:extLst>
                  <a:ext uri="{FF2B5EF4-FFF2-40B4-BE49-F238E27FC236}">
                    <a16:creationId xmlns:a16="http://schemas.microsoft.com/office/drawing/2014/main" id="{32B50395-5233-ACB3-59E7-92B7E4B3B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" name="Rectangle 41">
                <a:extLst>
                  <a:ext uri="{FF2B5EF4-FFF2-40B4-BE49-F238E27FC236}">
                    <a16:creationId xmlns:a16="http://schemas.microsoft.com/office/drawing/2014/main" id="{EA536FDC-0C46-9FE4-6EE5-E80F3C014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99" name="Picture 2">
            <a:extLst>
              <a:ext uri="{FF2B5EF4-FFF2-40B4-BE49-F238E27FC236}">
                <a16:creationId xmlns:a16="http://schemas.microsoft.com/office/drawing/2014/main" id="{11881913-336D-AB53-9606-F974D76A3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0FFEE1F-02E3-A60A-840E-B457ABAC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GB" sz="3200" dirty="0" err="1">
                <a:solidFill>
                  <a:srgbClr val="FFFFFF"/>
                </a:solidFill>
              </a:rPr>
              <a:t>Matrice</a:t>
            </a:r>
            <a:r>
              <a:rPr lang="en-GB" sz="3200" dirty="0">
                <a:solidFill>
                  <a:srgbClr val="FFFFFF"/>
                </a:solidFill>
              </a:rPr>
              <a:t> di </a:t>
            </a:r>
            <a:r>
              <a:rPr lang="en-GB" sz="3200" dirty="0" err="1">
                <a:solidFill>
                  <a:srgbClr val="FFFFFF"/>
                </a:solidFill>
              </a:rPr>
              <a:t>confusione</a:t>
            </a:r>
            <a:endParaRPr lang="en-GB" sz="3200" dirty="0">
              <a:solidFill>
                <a:srgbClr val="FFFFFF"/>
              </a:solidFill>
            </a:endParaRPr>
          </a:p>
        </p:txBody>
      </p:sp>
      <p:sp useBgFill="1">
        <p:nvSpPr>
          <p:cNvPr id="100" name="Round Diagonal Corner Rectangle 9">
            <a:extLst>
              <a:ext uri="{FF2B5EF4-FFF2-40B4-BE49-F238E27FC236}">
                <a16:creationId xmlns:a16="http://schemas.microsoft.com/office/drawing/2014/main" id="{AA105E3F-A1B6-A5E5-3A45-29D5134A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 descr="Immagine che contiene schermata, quadrato, Policromia, Rettangolo&#10;&#10;Descrizione generata automaticamente">
            <a:extLst>
              <a:ext uri="{FF2B5EF4-FFF2-40B4-BE49-F238E27FC236}">
                <a16:creationId xmlns:a16="http://schemas.microsoft.com/office/drawing/2014/main" id="{25EEE793-B423-E3F3-FECD-FCBE37E71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443525"/>
            <a:ext cx="4635583" cy="3975012"/>
          </a:xfrm>
          <a:prstGeom prst="rect">
            <a:avLst/>
          </a:prstGeom>
        </p:spPr>
      </p:pic>
      <p:sp>
        <p:nvSpPr>
          <p:cNvPr id="101" name="Content Placeholder 9">
            <a:extLst>
              <a:ext uri="{FF2B5EF4-FFF2-40B4-BE49-F238E27FC236}">
                <a16:creationId xmlns:a16="http://schemas.microsoft.com/office/drawing/2014/main" id="{81B3B54D-38B8-D05A-0597-4BD97431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Veri </a:t>
            </a:r>
            <a:r>
              <a:rPr lang="en-US" dirty="0" err="1">
                <a:solidFill>
                  <a:srgbClr val="FFFFFF"/>
                </a:solidFill>
              </a:rPr>
              <a:t>Positivi</a:t>
            </a:r>
            <a:r>
              <a:rPr lang="en-US" dirty="0">
                <a:solidFill>
                  <a:srgbClr val="FFFFFF"/>
                </a:solidFill>
              </a:rPr>
              <a:t> (TP): 1840</a:t>
            </a:r>
          </a:p>
          <a:p>
            <a:r>
              <a:rPr lang="en-US" dirty="0" err="1">
                <a:solidFill>
                  <a:srgbClr val="FFFFFF"/>
                </a:solidFill>
              </a:rPr>
              <a:t>Falsi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Negativi</a:t>
            </a:r>
            <a:r>
              <a:rPr lang="en-US" dirty="0">
                <a:solidFill>
                  <a:srgbClr val="FFFFFF"/>
                </a:solidFill>
              </a:rPr>
              <a:t> (FN): 552</a:t>
            </a:r>
          </a:p>
          <a:p>
            <a:r>
              <a:rPr lang="en-US" dirty="0" err="1">
                <a:solidFill>
                  <a:srgbClr val="FFFFFF"/>
                </a:solidFill>
              </a:rPr>
              <a:t>Falsi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Positivi</a:t>
            </a:r>
            <a:r>
              <a:rPr lang="en-US" dirty="0">
                <a:solidFill>
                  <a:srgbClr val="FFFFFF"/>
                </a:solidFill>
              </a:rPr>
              <a:t> (FP): 896</a:t>
            </a:r>
          </a:p>
          <a:p>
            <a:r>
              <a:rPr lang="en-US" dirty="0">
                <a:solidFill>
                  <a:srgbClr val="FFFFFF"/>
                </a:solidFill>
              </a:rPr>
              <a:t>Veri </a:t>
            </a:r>
            <a:r>
              <a:rPr lang="en-US" dirty="0" err="1">
                <a:solidFill>
                  <a:srgbClr val="FFFFFF"/>
                </a:solidFill>
              </a:rPr>
              <a:t>Negativi</a:t>
            </a:r>
            <a:r>
              <a:rPr lang="en-US" dirty="0">
                <a:solidFill>
                  <a:srgbClr val="FFFFFF"/>
                </a:solidFill>
              </a:rPr>
              <a:t> (TN): 2280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E16CC3-C8B0-41B9-F25E-B564895E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444C58-C4AF-4140-3A26-9055E0275ED3}"/>
              </a:ext>
            </a:extLst>
          </p:cNvPr>
          <p:cNvSpPr txBox="1"/>
          <p:nvPr/>
        </p:nvSpPr>
        <p:spPr>
          <a:xfrm>
            <a:off x="6510977" y="4655821"/>
            <a:ext cx="42887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Emerge </a:t>
            </a:r>
            <a:r>
              <a:rPr lang="en-GB" sz="2200" dirty="0" err="1"/>
              <a:t>una</a:t>
            </a:r>
            <a:r>
              <a:rPr lang="en-GB" sz="2200" dirty="0"/>
              <a:t> </a:t>
            </a:r>
            <a:r>
              <a:rPr lang="en-GB" sz="2200" dirty="0" err="1"/>
              <a:t>tendenza</a:t>
            </a:r>
            <a:r>
              <a:rPr lang="en-GB" sz="2200" dirty="0"/>
              <a:t> a </a:t>
            </a:r>
            <a:r>
              <a:rPr lang="en-GB" sz="2200" dirty="0" err="1"/>
              <a:t>classificare</a:t>
            </a:r>
            <a:r>
              <a:rPr lang="en-GB" sz="2200" dirty="0"/>
              <a:t> in modo </a:t>
            </a:r>
            <a:r>
              <a:rPr lang="en-GB" sz="2200" dirty="0" err="1"/>
              <a:t>più</a:t>
            </a:r>
            <a:r>
              <a:rPr lang="en-GB" sz="2200" dirty="0"/>
              <a:t> </a:t>
            </a:r>
            <a:r>
              <a:rPr lang="en-GB" sz="2200" dirty="0" err="1"/>
              <a:t>accurato</a:t>
            </a:r>
            <a:r>
              <a:rPr lang="en-GB" sz="2200" dirty="0"/>
              <a:t> i </a:t>
            </a:r>
            <a:r>
              <a:rPr lang="en-GB" sz="2200" dirty="0" err="1"/>
              <a:t>casi</a:t>
            </a:r>
            <a:r>
              <a:rPr lang="en-GB" sz="2200" dirty="0"/>
              <a:t> </a:t>
            </a:r>
            <a:r>
              <a:rPr lang="en-GB" sz="2200" dirty="0" err="1"/>
              <a:t>negativi</a:t>
            </a:r>
            <a:r>
              <a:rPr lang="en-GB" sz="2200" dirty="0"/>
              <a:t> rispetto a </a:t>
            </a:r>
            <a:r>
              <a:rPr lang="en-GB" sz="2200" dirty="0" err="1"/>
              <a:t>quelli</a:t>
            </a:r>
            <a:r>
              <a:rPr lang="en-GB" sz="2200" dirty="0"/>
              <a:t> positive.</a:t>
            </a:r>
          </a:p>
        </p:txBody>
      </p:sp>
    </p:spTree>
    <p:extLst>
      <p:ext uri="{BB962C8B-B14F-4D97-AF65-F5344CB8AC3E}">
        <p14:creationId xmlns:p14="http://schemas.microsoft.com/office/powerpoint/2010/main" val="2615314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7C48D4-845A-388A-8859-A5BC27AD8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9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0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7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8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0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3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4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5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6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7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9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0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1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4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5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106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E625E9F-AA6C-C0F9-5493-CE93249A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Curva di roc</a:t>
            </a:r>
          </a:p>
        </p:txBody>
      </p:sp>
      <p:sp useBgFill="1">
        <p:nvSpPr>
          <p:cNvPr id="108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 descr="Immagine che contiene linea, schermata, Diagramma, testo&#10;&#10;Descrizione generata automaticamente">
            <a:extLst>
              <a:ext uri="{FF2B5EF4-FFF2-40B4-BE49-F238E27FC236}">
                <a16:creationId xmlns:a16="http://schemas.microsoft.com/office/drawing/2014/main" id="{0CAB1ABC-7A7F-8418-41B0-AB5190F9F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77" y="1147145"/>
            <a:ext cx="4350804" cy="456777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9D34E5-1D2F-445F-B4D0-E35F1E3F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>
                <a:solidFill>
                  <a:srgbClr val="FFFFFF"/>
                </a:solidFill>
              </a:rPr>
              <a:t>Calcolando l’Area Under the Curve (AUC) si ottiene un valore pari a 0.74.</a:t>
            </a:r>
          </a:p>
          <a:p>
            <a:pPr marL="0" indent="0">
              <a:buNone/>
            </a:pPr>
            <a:r>
              <a:rPr lang="it-IT">
                <a:solidFill>
                  <a:srgbClr val="FFFFFF"/>
                </a:solidFill>
              </a:rPr>
              <a:t>Questo valore indica una migliore capacità discriminatoria del modello.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970E29-CB37-3610-FDDC-68D6D992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76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2E9C9-1189-5245-63D2-A9CB03B32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9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0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7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8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0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3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4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5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6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7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8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9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0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1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4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5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106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D5B0BA5-CA99-49B6-6689-EF22E682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Intervallo di confidenza</a:t>
            </a:r>
          </a:p>
        </p:txBody>
      </p:sp>
      <p:sp useBgFill="1">
        <p:nvSpPr>
          <p:cNvPr id="108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0F91766B-E011-48FB-68E9-28D5953A8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814372"/>
            <a:ext cx="4635583" cy="323331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37B68EE-842F-C3A5-B40C-5CA0329BC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>
                <a:solidFill>
                  <a:srgbClr val="FFFFFF"/>
                </a:solidFill>
              </a:rPr>
              <a:t>A seguito della 10-fold cross validation, è </a:t>
            </a:r>
            <a:r>
              <a:rPr lang="it-IT" sz="2200">
                <a:solidFill>
                  <a:srgbClr val="FFFFFF"/>
                </a:solidFill>
              </a:rPr>
              <a:t>stata adottata la decisione di rappresentare i valori risultanti mediante un intervallo di confidenza al 95%. Quest'approccio mira a fornire risultati robusti e con elevata affidabilità statistica, contribuendo così a conferire maggiore sicurezza nelle stime delle prestazioni del modello.</a:t>
            </a: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2200">
              <a:solidFill>
                <a:srgbClr val="FFFFFF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A45594-8224-65C3-B308-D1D99A63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04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AEB17-4BC7-006F-E119-4A4DB7BC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73" y="466725"/>
            <a:ext cx="3376730" cy="3377487"/>
          </a:xfrm>
        </p:spPr>
        <p:txBody>
          <a:bodyPr>
            <a:normAutofit/>
          </a:bodyPr>
          <a:lstStyle/>
          <a:p>
            <a:r>
              <a:rPr lang="it-IT" dirty="0"/>
              <a:t>Le componenti del dataset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99AB83-D7F3-9FF3-D345-31A2EC03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Le feature possono essere suddivise in due categorie principali: categoriche e non categoriche</a:t>
            </a:r>
          </a:p>
          <a:p>
            <a:r>
              <a:rPr lang="it-IT" dirty="0"/>
              <a:t>Esempi di variabili categoriche includono: Feature binarie (es. Fumo Sì/No), Età, Stato di salute generico (GenHlth). Definiscono le informazioni sulle caratteristiche degli individui.</a:t>
            </a:r>
          </a:p>
          <a:p>
            <a:r>
              <a:rPr lang="it-IT" dirty="0"/>
              <a:t>Esempi di variabili non categoriche comprendono: BMI (Indice di Massa Corporea), MentHlth (Salute Mentale), PhysHlth (Salute Fisica). Offrono misurazioni quantitative della salute degli individui.</a:t>
            </a:r>
          </a:p>
        </p:txBody>
      </p:sp>
      <p:pic>
        <p:nvPicPr>
          <p:cNvPr id="6" name="Segnaposto contenuto 5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217C0BFE-3AF7-7733-989F-97F8A6AB2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86" y="4871255"/>
            <a:ext cx="9060627" cy="15200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8CA5-D2EA-9272-2E97-40BB7891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32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B3D5DC-99FA-34F5-E042-32F7D0CF8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Naive bayes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0C6FD9-4410-4CA3-000B-60F1B651C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090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7465432-75C0-2365-9B76-AF7BDE10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Naive bayes</a:t>
            </a:r>
          </a:p>
        </p:txBody>
      </p:sp>
      <p:sp useBgFill="1">
        <p:nvSpPr>
          <p:cNvPr id="56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esto, schermata, menu, Carattere&#10;&#10;Descrizione generata automaticamente">
            <a:extLst>
              <a:ext uri="{FF2B5EF4-FFF2-40B4-BE49-F238E27FC236}">
                <a16:creationId xmlns:a16="http://schemas.microsoft.com/office/drawing/2014/main" id="{7BB6ACEE-FB17-D583-7EA8-83CA4EB1F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22" y="1147145"/>
            <a:ext cx="4533514" cy="456777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69828-C915-D03E-316B-FF014EC0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Categorizzazione delle features non-categoriche</a:t>
            </a:r>
          </a:p>
          <a:p>
            <a:r>
              <a:rPr lang="it-IT">
                <a:solidFill>
                  <a:srgbClr val="FFFFFF"/>
                </a:solidFill>
              </a:rPr>
              <a:t>Applicazione della variante categorica di Naive Bayes</a:t>
            </a:r>
          </a:p>
          <a:p>
            <a:r>
              <a:rPr lang="it-IT">
                <a:solidFill>
                  <a:srgbClr val="FFFFFF"/>
                </a:solidFill>
              </a:rPr>
              <a:t>Valutazione delle performance sia su training set che su test set</a:t>
            </a:r>
          </a:p>
          <a:p>
            <a:endParaRPr lang="it-IT">
              <a:solidFill>
                <a:srgbClr val="FFFFFF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284A91-ED36-9E0F-C5D0-3B28DFE5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2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14">
            <a:extLst>
              <a:ext uri="{FF2B5EF4-FFF2-40B4-BE49-F238E27FC236}">
                <a16:creationId xmlns:a16="http://schemas.microsoft.com/office/drawing/2014/main" id="{4CB5CC6F-11C1-4C07-87C0-F043993E8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FADA3C27-4EC6-4DCA-BB85-C75BAAE82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2D8216BF-F79F-406D-A3B4-46744068A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C16BE5-8A9A-432D-8A61-230FA0381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81779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E852AB2-2672-41DF-9CF6-FCDEF180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0283F1A-A49E-441D-BDF5-35B8BEE42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BC41A4-F3F1-4CD4-B266-D9DAA21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6E29DA39-130F-41A1-A21E-4FB453948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9995AD4-F8DE-4CEB-B958-1DBF7EAC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D1F7DCE1-6887-4FE0-A7D7-3652030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4E46B0E1-9543-441D-AD1D-1308AF88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E8C112C9-8D48-4612-AE0B-CF59EC743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2D16C38C-4A3B-4060-9A3B-C47DD6DE7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0A9B4CAA-8439-44B3-B738-2123169FA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8C6EF933-69B7-48C8-9337-4E0DEF6E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B428AEFA-3C03-48AA-AEA5-8E3F58904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041D2508-FE53-47C0-887F-38BD1FB73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C0392BD-D896-4A41-B18B-1389FE1F0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B3272EA3-C600-441C-BFC9-ACFF90CD4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8731AA3-BC2D-408B-9D72-C804B8B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BE934A31-790A-459C-A997-670583ADC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241F679B-BBF0-49DA-A9F3-D623BA75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0BDC4BE0-E1FF-48B5-A064-70F561454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45FC7BA-96DB-41CB-B43A-8EEE482C3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3BBD03A9-646B-40EE-9A27-15297EC93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4D738FC2-47B4-4BC9-B109-05C56DC00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148BE0A7-2537-452C-BA13-B78D302CB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CF6A9D45-D849-4BF5-BBA0-D7BE29B88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13F44E41-B5E8-472D-80F2-4539AD3D4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E052494-AAF2-4C3C-A072-317B7F98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90345C3D-13FE-4815-9563-58A52B457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37908D29-2BB3-4D6C-92DB-864F63057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8" name="Rectangle 33">
              <a:extLst>
                <a:ext uri="{FF2B5EF4-FFF2-40B4-BE49-F238E27FC236}">
                  <a16:creationId xmlns:a16="http://schemas.microsoft.com/office/drawing/2014/main" id="{174B5792-73C4-4FBF-BAD9-F9A5BBC59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D4741BB8-0638-4A06-85A7-69FE81BC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FBDB982D-6E9A-426E-86B1-69031E104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400B8260-9575-48DB-9175-B1C853024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2FB1DD3-BAEC-4974-89F5-36B695945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E51161AB-FDC1-4703-9C29-C410366B9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DE6123AD-33B5-429C-B8F7-DB1A8FDAB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8C454A1D-B20A-4994-8C14-EE5DD3B99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CFA7BB74-790B-45D7-B94B-DD4D83ED8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19BBC3FC-0052-4BDB-8D6A-421E07EE2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8" name="Freeform 43">
              <a:extLst>
                <a:ext uri="{FF2B5EF4-FFF2-40B4-BE49-F238E27FC236}">
                  <a16:creationId xmlns:a16="http://schemas.microsoft.com/office/drawing/2014/main" id="{42A3E4B3-707A-4D0A-BEED-61A77E96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089BBE83-D985-45E9-B442-1326F6FB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0" name="Rectangle 45">
              <a:extLst>
                <a:ext uri="{FF2B5EF4-FFF2-40B4-BE49-F238E27FC236}">
                  <a16:creationId xmlns:a16="http://schemas.microsoft.com/office/drawing/2014/main" id="{FE1B194F-F703-4020-92ED-DBDB5C234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D7A22662-B7AF-4857-AD78-716690A26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62C16BE5-0C4B-48FC-ABA4-36A8F2DFE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C2327DB7-B7F2-4829-909E-A03D62252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167918EB-9EB1-413F-8C39-F018CCDCC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5" name="Freeform 50">
              <a:extLst>
                <a:ext uri="{FF2B5EF4-FFF2-40B4-BE49-F238E27FC236}">
                  <a16:creationId xmlns:a16="http://schemas.microsoft.com/office/drawing/2014/main" id="{B971E245-631A-4364-A177-C1D1B6B4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6" name="Freeform 51">
              <a:extLst>
                <a:ext uri="{FF2B5EF4-FFF2-40B4-BE49-F238E27FC236}">
                  <a16:creationId xmlns:a16="http://schemas.microsoft.com/office/drawing/2014/main" id="{1D4C1872-66E3-45EB-BDE7-26C02A17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7" name="Freeform 52">
              <a:extLst>
                <a:ext uri="{FF2B5EF4-FFF2-40B4-BE49-F238E27FC236}">
                  <a16:creationId xmlns:a16="http://schemas.microsoft.com/office/drawing/2014/main" id="{D2BC0771-493C-4FEF-958F-859C53924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8" name="Freeform 53">
              <a:extLst>
                <a:ext uri="{FF2B5EF4-FFF2-40B4-BE49-F238E27FC236}">
                  <a16:creationId xmlns:a16="http://schemas.microsoft.com/office/drawing/2014/main" id="{E339169B-1EE1-4E4F-BA0C-BD3AD57F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9" name="Freeform 54">
              <a:extLst>
                <a:ext uri="{FF2B5EF4-FFF2-40B4-BE49-F238E27FC236}">
                  <a16:creationId xmlns:a16="http://schemas.microsoft.com/office/drawing/2014/main" id="{BBC80538-8C59-46A3-B187-66C9A6D3F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0" name="Freeform 55">
              <a:extLst>
                <a:ext uri="{FF2B5EF4-FFF2-40B4-BE49-F238E27FC236}">
                  <a16:creationId xmlns:a16="http://schemas.microsoft.com/office/drawing/2014/main" id="{C5F9090C-11D8-4272-815D-11B1911DA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1" name="Freeform 56">
              <a:extLst>
                <a:ext uri="{FF2B5EF4-FFF2-40B4-BE49-F238E27FC236}">
                  <a16:creationId xmlns:a16="http://schemas.microsoft.com/office/drawing/2014/main" id="{A361F786-6FA9-4EAD-81EF-BF4734D46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2" name="Freeform 57">
              <a:extLst>
                <a:ext uri="{FF2B5EF4-FFF2-40B4-BE49-F238E27FC236}">
                  <a16:creationId xmlns:a16="http://schemas.microsoft.com/office/drawing/2014/main" id="{63B2A436-CEC8-477C-ACDD-6E5D2ABB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3" name="Freeform 58">
              <a:extLst>
                <a:ext uri="{FF2B5EF4-FFF2-40B4-BE49-F238E27FC236}">
                  <a16:creationId xmlns:a16="http://schemas.microsoft.com/office/drawing/2014/main" id="{7FAE92CD-EBFF-4DB4-9F5D-00D33E90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3D1A3D3-7ADD-FB3F-B1DB-F0E492DF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09" y="618518"/>
            <a:ext cx="5691141" cy="1197584"/>
          </a:xfrm>
        </p:spPr>
        <p:txBody>
          <a:bodyPr>
            <a:normAutofit/>
          </a:bodyPr>
          <a:lstStyle/>
          <a:p>
            <a:r>
              <a:rPr lang="it-IT" dirty="0"/>
              <a:t>Matrice di confusione e curva </a:t>
            </a:r>
            <a:r>
              <a:rPr lang="it-IT" dirty="0" err="1"/>
              <a:t>roc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851FC45-E088-42AE-C302-3A2324F1B4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9"/>
          <a:stretch/>
        </p:blipFill>
        <p:spPr>
          <a:xfrm>
            <a:off x="-5597" y="1"/>
            <a:ext cx="4635583" cy="3427413"/>
          </a:xfrm>
          <a:custGeom>
            <a:avLst/>
            <a:gdLst/>
            <a:ahLst/>
            <a:cxnLst/>
            <a:rect l="l" t="t" r="r" b="b"/>
            <a:pathLst>
              <a:path w="4635583" h="3427413">
                <a:moveTo>
                  <a:pt x="0" y="0"/>
                </a:moveTo>
                <a:lnTo>
                  <a:pt x="4635583" y="0"/>
                </a:lnTo>
                <a:lnTo>
                  <a:pt x="4635583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3B98E63-D4D4-5D63-2EA4-5E527540A5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1" b="3446"/>
          <a:stretch/>
        </p:blipFill>
        <p:spPr>
          <a:xfrm>
            <a:off x="-5597" y="3427414"/>
            <a:ext cx="4635583" cy="3430587"/>
          </a:xfrm>
          <a:custGeom>
            <a:avLst/>
            <a:gdLst/>
            <a:ahLst/>
            <a:cxnLst/>
            <a:rect l="l" t="t" r="r" b="b"/>
            <a:pathLst>
              <a:path w="4635583" h="3430587">
                <a:moveTo>
                  <a:pt x="0" y="0"/>
                </a:moveTo>
                <a:lnTo>
                  <a:pt x="4635583" y="0"/>
                </a:lnTo>
                <a:lnTo>
                  <a:pt x="4635583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104AA93-67FD-43AC-92F9-5840A89E4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2483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5AE1CAD-A877-4C0B-91F7-CA9C684C9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4635583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78" name="Content Placeholder 11">
            <a:extLst>
              <a:ext uri="{FF2B5EF4-FFF2-40B4-BE49-F238E27FC236}">
                <a16:creationId xmlns:a16="http://schemas.microsoft.com/office/drawing/2014/main" id="{20057ADA-979F-BF82-075F-20F1E5A99D6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286804" y="1957389"/>
            <a:ext cx="6127800" cy="4373562"/>
          </a:xfrm>
        </p:spPr>
        <p:txBody>
          <a:bodyPr>
            <a:normAutofit/>
          </a:bodyPr>
          <a:lstStyle/>
          <a:p>
            <a:r>
              <a:rPr lang="it-IT" dirty="0"/>
              <a:t>Dalla matrice di confusione, si nota che il modello tende a classificare correttamente maggiormente i casi negativi rispetto ai positivi.</a:t>
            </a:r>
          </a:p>
          <a:p>
            <a:r>
              <a:rPr lang="it-IT" dirty="0"/>
              <a:t>AUC di 0.80, buona capacità discriminativa del modello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3E6824-FB09-CDEC-F4F4-973DB289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37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DF2C705-CA41-9069-DD48-FA5FD013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10-fold cross </a:t>
            </a:r>
            <a:r>
              <a:rPr lang="it-IT" sz="3200" dirty="0" err="1"/>
              <a:t>validation</a:t>
            </a:r>
            <a:r>
              <a:rPr lang="it-IT" sz="3200" dirty="0"/>
              <a:t> e Intervallo di confidenza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7D6899-93D3-F6DF-D7A5-A58C1909A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fontScale="77500" lnSpcReduction="20000"/>
          </a:bodyPr>
          <a:lstStyle/>
          <a:p>
            <a:r>
              <a:rPr lang="it-IT" sz="2000" dirty="0"/>
              <a:t>risultati ottenuti da questa procedura forniscono una stima più accurata delle prestazioni del modello, poiché tiene conto delle variazioni nei dati di allenamento e di test.</a:t>
            </a:r>
          </a:p>
          <a:p>
            <a:r>
              <a:rPr lang="it-IT" sz="2000" dirty="0"/>
              <a:t>La media delle metriche di performance su tutti i </a:t>
            </a:r>
            <a:r>
              <a:rPr lang="it-IT" sz="2000" dirty="0" err="1"/>
              <a:t>fold</a:t>
            </a:r>
            <a:r>
              <a:rPr lang="it-IT" sz="2000" dirty="0"/>
              <a:t> fornisce una valutazione più affidabile rispetto a una singola divisione del dataset.</a:t>
            </a:r>
          </a:p>
          <a:p>
            <a:r>
              <a:rPr lang="it-IT" sz="2000"/>
              <a:t>E’ </a:t>
            </a:r>
            <a:r>
              <a:rPr lang="it-IT" sz="2000" dirty="0"/>
              <a:t>stato calcolato l'intervallo di confidenza al 95%, e l'accuratezza del modello allenato precedentemente rientra nell'intervallo calcolato con la 10-fold cross </a:t>
            </a:r>
            <a:r>
              <a:rPr lang="it-IT" sz="2000" dirty="0" err="1"/>
              <a:t>validation</a:t>
            </a:r>
            <a:r>
              <a:rPr lang="it-IT" sz="2000" dirty="0"/>
              <a:t>, confermando la veridicità dei risultati ottenuti.</a:t>
            </a:r>
            <a:endParaRPr lang="en-US" sz="2000" dirty="0"/>
          </a:p>
        </p:txBody>
      </p:sp>
      <p:pic>
        <p:nvPicPr>
          <p:cNvPr id="6" name="Segnaposto contenuto 5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9B0DAEED-FD7F-8E0B-58C8-D07B28088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6367"/>
            <a:ext cx="5456279" cy="386031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60A62F5-912D-3724-F5B2-8759BCE6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5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82708-794E-43C2-F26F-2D11AAA45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due angoli in diagonale arrotondati 4">
            <a:extLst>
              <a:ext uri="{FF2B5EF4-FFF2-40B4-BE49-F238E27FC236}">
                <a16:creationId xmlns:a16="http://schemas.microsoft.com/office/drawing/2014/main" id="{C27035C6-3A6E-BF6E-39A0-6B8EB259054C}"/>
              </a:ext>
            </a:extLst>
          </p:cNvPr>
          <p:cNvSpPr/>
          <p:nvPr/>
        </p:nvSpPr>
        <p:spPr>
          <a:xfrm>
            <a:off x="508000" y="1879600"/>
            <a:ext cx="11165840" cy="4359882"/>
          </a:xfrm>
          <a:prstGeom prst="round2Diag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1652C3-A568-4A6C-8F46-36BDEA57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conclusioni</a:t>
            </a:r>
            <a:endParaRPr lang="en-GB" dirty="0"/>
          </a:p>
        </p:txBody>
      </p:sp>
      <p:pic>
        <p:nvPicPr>
          <p:cNvPr id="15" name="Segnaposto contenuto 1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017F5AC9-02D0-FFD7-E896-F4A55AC56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57" y="2819758"/>
            <a:ext cx="4121146" cy="289403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059C19-34ED-CF73-89C4-ECA4CF4C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7" name="Immagine 16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D752AF65-C267-8A64-1769-D7FB49F14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5" y="2819758"/>
            <a:ext cx="3690390" cy="3018636"/>
          </a:xfrm>
          <a:prstGeom prst="rect">
            <a:avLst/>
          </a:prstGeom>
        </p:spPr>
      </p:pic>
      <p:pic>
        <p:nvPicPr>
          <p:cNvPr id="19" name="Immagine 18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90065025-B395-0976-EA07-590720A31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792" y="3895736"/>
            <a:ext cx="2651367" cy="545549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E7885F3-44CB-050F-0AE4-6F2D622A27D9}"/>
              </a:ext>
            </a:extLst>
          </p:cNvPr>
          <p:cNvSpPr txBox="1"/>
          <p:nvPr/>
        </p:nvSpPr>
        <p:spPr>
          <a:xfrm>
            <a:off x="5445760" y="2273757"/>
            <a:ext cx="235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Intervallo di </a:t>
            </a:r>
            <a:r>
              <a:rPr lang="en-GB" dirty="0" err="1">
                <a:solidFill>
                  <a:schemeClr val="bg1"/>
                </a:solidFill>
              </a:rPr>
              <a:t>confidenza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044664A-57F3-521D-10A7-BC6FD616A990}"/>
              </a:ext>
            </a:extLst>
          </p:cNvPr>
          <p:cNvSpPr txBox="1"/>
          <p:nvPr/>
        </p:nvSpPr>
        <p:spPr>
          <a:xfrm>
            <a:off x="1936571" y="2273757"/>
            <a:ext cx="12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Curve ROC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344D149-E7EE-87F6-FFE1-3AFD6AE45594}"/>
              </a:ext>
            </a:extLst>
          </p:cNvPr>
          <p:cNvSpPr txBox="1"/>
          <p:nvPr/>
        </p:nvSpPr>
        <p:spPr>
          <a:xfrm>
            <a:off x="8642456" y="2273757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Tempi di </a:t>
            </a:r>
            <a:r>
              <a:rPr lang="en-GB" dirty="0" err="1">
                <a:solidFill>
                  <a:schemeClr val="bg1"/>
                </a:solidFill>
              </a:rPr>
              <a:t>addestramento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68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84E32-4544-979D-EF33-5815C0B0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it-IT" dirty="0"/>
              <a:t>Prime operazioni sul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306D73-8A20-BBC0-54E8-6D41D7CA9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it-IT" dirty="0"/>
              <a:t>Conversione delle Features da float64 ad int64:</a:t>
            </a:r>
          </a:p>
          <a:p>
            <a:pPr marL="0" indent="0">
              <a:buNone/>
            </a:pPr>
            <a:r>
              <a:rPr lang="it-IT" dirty="0"/>
              <a:t>	migliore rappresentazione visiva.</a:t>
            </a:r>
          </a:p>
          <a:p>
            <a:pPr marL="0" indent="0">
              <a:buNone/>
            </a:pPr>
            <a:r>
              <a:rPr lang="it-IT" dirty="0"/>
              <a:t>	riduzione del quantitativo di memoria utilizzato.</a:t>
            </a:r>
          </a:p>
          <a:p>
            <a:r>
              <a:rPr lang="it-IT" dirty="0"/>
              <a:t>Controllo della presenza di valori nulli</a:t>
            </a:r>
          </a:p>
          <a:p>
            <a:r>
              <a:rPr lang="it-IT" dirty="0"/>
              <a:t>Identificazione ed eliminazione dei duplicati</a:t>
            </a:r>
          </a:p>
        </p:txBody>
      </p:sp>
      <p:pic>
        <p:nvPicPr>
          <p:cNvPr id="6" name="Immagine 5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84AE195A-C45D-A52B-96B9-DD4C45E0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52" y="4609331"/>
            <a:ext cx="6786975" cy="15121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7AAA68-EA56-B386-E469-2B4227BD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6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33D34E-5812-B81E-29E4-E7D7693F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172683"/>
          </a:xfrm>
        </p:spPr>
        <p:txBody>
          <a:bodyPr/>
          <a:lstStyle/>
          <a:p>
            <a:r>
              <a:rPr lang="it-IT" dirty="0"/>
              <a:t>Una panoramica sulle distribuzioni delle classi nelle feature binarie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957BF5-05DF-C282-92F9-ABA4F261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E568E3-4F07-4BE1-49F1-272FDD02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1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2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3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4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5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6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7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8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9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0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1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2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3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4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5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6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7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8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9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0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1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2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3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4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5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6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0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1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2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3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4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5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6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7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8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Segnaposto contenuto 29" descr="Immagine che contiene testo, schermata, software, Rettangolo&#10;&#10;Descrizione generata automaticamente">
            <a:extLst>
              <a:ext uri="{FF2B5EF4-FFF2-40B4-BE49-F238E27FC236}">
                <a16:creationId xmlns:a16="http://schemas.microsoft.com/office/drawing/2014/main" id="{DD73CDAA-3FC5-103A-9FA3-746EA9D27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33" y="643467"/>
            <a:ext cx="3412105" cy="2584119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50CE7E-7557-142E-D806-45A13877EB21}"/>
              </a:ext>
            </a:extLst>
          </p:cNvPr>
          <p:cNvSpPr>
            <a:spLocks/>
          </p:cNvSpPr>
          <p:nvPr/>
        </p:nvSpPr>
        <p:spPr>
          <a:xfrm>
            <a:off x="9705675" y="5625948"/>
            <a:ext cx="675637" cy="319927"/>
          </a:xfrm>
          <a:prstGeom prst="rect">
            <a:avLst/>
          </a:prstGeom>
        </p:spPr>
        <p:txBody>
          <a:bodyPr/>
          <a:lstStyle/>
          <a:p>
            <a:pPr defTabSz="795528">
              <a:spcAft>
                <a:spcPts val="600"/>
              </a:spcAft>
            </a:pPr>
            <a:fld id="{73B850FF-6169-4056-8077-06FFA93A5366}" type="slidenum">
              <a:rPr lang="en-US" sz="156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pPr defTabSz="795528"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2" name="Immagine 31" descr="Immagine che contiene testo, schermata, Rettangolo, software&#10;&#10;Descrizione generata automaticamente">
            <a:extLst>
              <a:ext uri="{FF2B5EF4-FFF2-40B4-BE49-F238E27FC236}">
                <a16:creationId xmlns:a16="http://schemas.microsoft.com/office/drawing/2014/main" id="{33FC78F9-E21B-94EB-E239-DBD470B55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2" y="643467"/>
            <a:ext cx="3318623" cy="2624183"/>
          </a:xfrm>
          <a:prstGeom prst="rect">
            <a:avLst/>
          </a:prstGeom>
        </p:spPr>
      </p:pic>
      <p:pic>
        <p:nvPicPr>
          <p:cNvPr id="34" name="Immagine 33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E0B4BE8D-1ECA-75D0-2779-3245017CE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08" y="643467"/>
            <a:ext cx="3285236" cy="2624183"/>
          </a:xfrm>
          <a:prstGeom prst="rect">
            <a:avLst/>
          </a:prstGeom>
        </p:spPr>
      </p:pic>
      <p:pic>
        <p:nvPicPr>
          <p:cNvPr id="36" name="Immagine 35" descr="Immagine che contiene testo, schermata, software, Rettangolo&#10;&#10;Descrizione generata automaticamente">
            <a:extLst>
              <a:ext uri="{FF2B5EF4-FFF2-40B4-BE49-F238E27FC236}">
                <a16:creationId xmlns:a16="http://schemas.microsoft.com/office/drawing/2014/main" id="{E804A878-6F87-AE4A-0182-EC0577F5A6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5" y="3597028"/>
            <a:ext cx="3418782" cy="2617505"/>
          </a:xfrm>
          <a:prstGeom prst="rect">
            <a:avLst/>
          </a:prstGeom>
        </p:spPr>
      </p:pic>
      <p:pic>
        <p:nvPicPr>
          <p:cNvPr id="38" name="Immagine 37" descr="Immagine che contiene testo, schermata, software, diagramma&#10;&#10;Descrizione generata automaticamente">
            <a:extLst>
              <a:ext uri="{FF2B5EF4-FFF2-40B4-BE49-F238E27FC236}">
                <a16:creationId xmlns:a16="http://schemas.microsoft.com/office/drawing/2014/main" id="{B4A44C0F-AEB1-A7EB-8CAE-B108876B82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40" y="3597028"/>
            <a:ext cx="3311946" cy="2584119"/>
          </a:xfrm>
          <a:prstGeom prst="rect">
            <a:avLst/>
          </a:prstGeom>
        </p:spPr>
      </p:pic>
      <p:pic>
        <p:nvPicPr>
          <p:cNvPr id="40" name="Immagine 39" descr="Immagine che contiene testo, schermata, diagramma, Rettangolo">
            <a:extLst>
              <a:ext uri="{FF2B5EF4-FFF2-40B4-BE49-F238E27FC236}">
                <a16:creationId xmlns:a16="http://schemas.microsoft.com/office/drawing/2014/main" id="{22DF258B-3185-E14D-429C-34DE78E588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08" y="3623737"/>
            <a:ext cx="3285236" cy="255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6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7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8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9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0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1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2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3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4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5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6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7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8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9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0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1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2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3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4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5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6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3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5FE4D07F-C9CB-57D8-8D1A-1A8A1805D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91" y="650117"/>
            <a:ext cx="3438282" cy="2593676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DE6F2E-CE38-4F32-392A-7039CFADD84C}"/>
              </a:ext>
            </a:extLst>
          </p:cNvPr>
          <p:cNvSpPr>
            <a:spLocks/>
          </p:cNvSpPr>
          <p:nvPr/>
        </p:nvSpPr>
        <p:spPr>
          <a:xfrm>
            <a:off x="9724049" y="5570813"/>
            <a:ext cx="672919" cy="318640"/>
          </a:xfrm>
          <a:prstGeom prst="rect">
            <a:avLst/>
          </a:prstGeom>
        </p:spPr>
        <p:txBody>
          <a:bodyPr/>
          <a:lstStyle/>
          <a:p>
            <a:pPr defTabSz="795528">
              <a:spcAft>
                <a:spcPts val="600"/>
              </a:spcAft>
            </a:pPr>
            <a:fld id="{73B850FF-6169-4056-8077-06FFA93A5366}" type="slidenum">
              <a:rPr lang="en-US" sz="156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pPr defTabSz="795528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" name="Immagine 9" descr="Immagine che contiene testo, schermata, software, diagramma&#10;&#10;Descrizione generata automaticamente">
            <a:extLst>
              <a:ext uri="{FF2B5EF4-FFF2-40B4-BE49-F238E27FC236}">
                <a16:creationId xmlns:a16="http://schemas.microsoft.com/office/drawing/2014/main" id="{643DE203-A397-74C2-EF4C-2BCF797D7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17" y="643467"/>
            <a:ext cx="3298624" cy="2606976"/>
          </a:xfrm>
          <a:prstGeom prst="rect">
            <a:avLst/>
          </a:prstGeom>
        </p:spPr>
      </p:pic>
      <p:pic>
        <p:nvPicPr>
          <p:cNvPr id="14" name="Immagine 13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236ADEB1-25DC-2C88-12D9-FC36CF8E2D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084" y="663417"/>
            <a:ext cx="3298624" cy="2567074"/>
          </a:xfrm>
          <a:prstGeom prst="rect">
            <a:avLst/>
          </a:prstGeom>
        </p:spPr>
      </p:pic>
      <p:pic>
        <p:nvPicPr>
          <p:cNvPr id="16" name="Immagine 15" descr="Immagine che contiene testo, schermata, Rettangolo, diagramma&#10;&#10;Descrizione generata automaticamente">
            <a:extLst>
              <a:ext uri="{FF2B5EF4-FFF2-40B4-BE49-F238E27FC236}">
                <a16:creationId xmlns:a16="http://schemas.microsoft.com/office/drawing/2014/main" id="{6DC4AD65-167A-CA28-A125-587191CBF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91" y="3627510"/>
            <a:ext cx="3438282" cy="2580374"/>
          </a:xfrm>
          <a:prstGeom prst="rect">
            <a:avLst/>
          </a:prstGeom>
        </p:spPr>
      </p:pic>
      <p:pic>
        <p:nvPicPr>
          <p:cNvPr id="18" name="Immagine 17" descr="Immagine che contiene schermata, testo, software&#10;&#10;Descrizione generata automaticamente">
            <a:extLst>
              <a:ext uri="{FF2B5EF4-FFF2-40B4-BE49-F238E27FC236}">
                <a16:creationId xmlns:a16="http://schemas.microsoft.com/office/drawing/2014/main" id="{1527AF59-C222-9FA7-ACC8-566A0CB3B4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70" y="3627510"/>
            <a:ext cx="3252070" cy="2587023"/>
          </a:xfrm>
          <a:prstGeom prst="rect">
            <a:avLst/>
          </a:prstGeom>
        </p:spPr>
      </p:pic>
      <p:pic>
        <p:nvPicPr>
          <p:cNvPr id="20" name="Immagine 19" descr="Immagine che contiene schermata, testo, software&#10;&#10;Descrizione generata automaticamente">
            <a:extLst>
              <a:ext uri="{FF2B5EF4-FFF2-40B4-BE49-F238E27FC236}">
                <a16:creationId xmlns:a16="http://schemas.microsoft.com/office/drawing/2014/main" id="{CE95D04C-8B96-601F-9623-C16E1DC909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084" y="3634160"/>
            <a:ext cx="3325225" cy="257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CB5CC6F-11C1-4C07-87C0-F043993E8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FADA3C27-4EC6-4DCA-BB85-C75BAAE82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2D8216BF-F79F-406D-A3B4-46744068A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C16BE5-8A9A-432D-8A61-230FA0381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81779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E852AB2-2672-41DF-9CF6-FCDEF180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0283F1A-A49E-441D-BDF5-35B8BEE42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BC41A4-F3F1-4CD4-B266-D9DAA21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6E29DA39-130F-41A1-A21E-4FB453948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9995AD4-F8DE-4CEB-B958-1DBF7EAC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D1F7DCE1-6887-4FE0-A7D7-3652030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4E46B0E1-9543-441D-AD1D-1308AF88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E8C112C9-8D48-4612-AE0B-CF59EC743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2D16C38C-4A3B-4060-9A3B-C47DD6DE7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0A9B4CAA-8439-44B3-B738-2123169FA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8C6EF933-69B7-48C8-9337-4E0DEF6E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B428AEFA-3C03-48AA-AEA5-8E3F58904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041D2508-FE53-47C0-887F-38BD1FB73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C0392BD-D896-4A41-B18B-1389FE1F0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B3272EA3-C600-441C-BFC9-ACFF90CD4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8731AA3-BC2D-408B-9D72-C804B8B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BE934A31-790A-459C-A997-670583ADC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241F679B-BBF0-49DA-A9F3-D623BA75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0BDC4BE0-E1FF-48B5-A064-70F561454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45FC7BA-96DB-41CB-B43A-8EEE482C3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3BBD03A9-646B-40EE-9A27-15297EC93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4D738FC2-47B4-4BC9-B109-05C56DC00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148BE0A7-2537-452C-BA13-B78D302CB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CF6A9D45-D849-4BF5-BBA0-D7BE29B88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13F44E41-B5E8-472D-80F2-4539AD3D4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E052494-AAF2-4C3C-A072-317B7F98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90345C3D-13FE-4815-9563-58A52B457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37908D29-2BB3-4D6C-92DB-864F63057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8" name="Rectangle 33">
              <a:extLst>
                <a:ext uri="{FF2B5EF4-FFF2-40B4-BE49-F238E27FC236}">
                  <a16:creationId xmlns:a16="http://schemas.microsoft.com/office/drawing/2014/main" id="{174B5792-73C4-4FBF-BAD9-F9A5BBC59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D4741BB8-0638-4A06-85A7-69FE81BC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FBDB982D-6E9A-426E-86B1-69031E104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400B8260-9575-48DB-9175-B1C853024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2FB1DD3-BAEC-4974-89F5-36B695945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E51161AB-FDC1-4703-9C29-C410366B9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DE6123AD-33B5-429C-B8F7-DB1A8FDAB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8C454A1D-B20A-4994-8C14-EE5DD3B99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CFA7BB74-790B-45D7-B94B-DD4D83ED8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19BBC3FC-0052-4BDB-8D6A-421E07EE2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8" name="Freeform 43">
              <a:extLst>
                <a:ext uri="{FF2B5EF4-FFF2-40B4-BE49-F238E27FC236}">
                  <a16:creationId xmlns:a16="http://schemas.microsoft.com/office/drawing/2014/main" id="{42A3E4B3-707A-4D0A-BEED-61A77E96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089BBE83-D985-45E9-B442-1326F6FB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0" name="Rectangle 45">
              <a:extLst>
                <a:ext uri="{FF2B5EF4-FFF2-40B4-BE49-F238E27FC236}">
                  <a16:creationId xmlns:a16="http://schemas.microsoft.com/office/drawing/2014/main" id="{FE1B194F-F703-4020-92ED-DBDB5C234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D7A22662-B7AF-4857-AD78-716690A26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62C16BE5-0C4B-48FC-ABA4-36A8F2DFE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C2327DB7-B7F2-4829-909E-A03D62252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167918EB-9EB1-413F-8C39-F018CCDCC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5" name="Freeform 50">
              <a:extLst>
                <a:ext uri="{FF2B5EF4-FFF2-40B4-BE49-F238E27FC236}">
                  <a16:creationId xmlns:a16="http://schemas.microsoft.com/office/drawing/2014/main" id="{B971E245-631A-4364-A177-C1D1B6B4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6" name="Freeform 51">
              <a:extLst>
                <a:ext uri="{FF2B5EF4-FFF2-40B4-BE49-F238E27FC236}">
                  <a16:creationId xmlns:a16="http://schemas.microsoft.com/office/drawing/2014/main" id="{1D4C1872-66E3-45EB-BDE7-26C02A17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7" name="Freeform 52">
              <a:extLst>
                <a:ext uri="{FF2B5EF4-FFF2-40B4-BE49-F238E27FC236}">
                  <a16:creationId xmlns:a16="http://schemas.microsoft.com/office/drawing/2014/main" id="{D2BC0771-493C-4FEF-958F-859C53924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8" name="Freeform 53">
              <a:extLst>
                <a:ext uri="{FF2B5EF4-FFF2-40B4-BE49-F238E27FC236}">
                  <a16:creationId xmlns:a16="http://schemas.microsoft.com/office/drawing/2014/main" id="{E339169B-1EE1-4E4F-BA0C-BD3AD57F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9" name="Freeform 54">
              <a:extLst>
                <a:ext uri="{FF2B5EF4-FFF2-40B4-BE49-F238E27FC236}">
                  <a16:creationId xmlns:a16="http://schemas.microsoft.com/office/drawing/2014/main" id="{BBC80538-8C59-46A3-B187-66C9A6D3F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0" name="Freeform 55">
              <a:extLst>
                <a:ext uri="{FF2B5EF4-FFF2-40B4-BE49-F238E27FC236}">
                  <a16:creationId xmlns:a16="http://schemas.microsoft.com/office/drawing/2014/main" id="{C5F9090C-11D8-4272-815D-11B1911DA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1" name="Freeform 56">
              <a:extLst>
                <a:ext uri="{FF2B5EF4-FFF2-40B4-BE49-F238E27FC236}">
                  <a16:creationId xmlns:a16="http://schemas.microsoft.com/office/drawing/2014/main" id="{A361F786-6FA9-4EAD-81EF-BF4734D46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2" name="Freeform 57">
              <a:extLst>
                <a:ext uri="{FF2B5EF4-FFF2-40B4-BE49-F238E27FC236}">
                  <a16:creationId xmlns:a16="http://schemas.microsoft.com/office/drawing/2014/main" id="{63B2A436-CEC8-477C-ACDD-6E5D2ABB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3" name="Freeform 58">
              <a:extLst>
                <a:ext uri="{FF2B5EF4-FFF2-40B4-BE49-F238E27FC236}">
                  <a16:creationId xmlns:a16="http://schemas.microsoft.com/office/drawing/2014/main" id="{7FAE92CD-EBFF-4DB4-9F5D-00D33E90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60A5BB-FE07-916A-6492-7F562A96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09" y="618518"/>
            <a:ext cx="5877676" cy="1478570"/>
          </a:xfrm>
        </p:spPr>
        <p:txBody>
          <a:bodyPr>
            <a:normAutofit/>
          </a:bodyPr>
          <a:lstStyle/>
          <a:p>
            <a:r>
              <a:rPr lang="it-IT" sz="3300"/>
              <a:t>Distribuzioni delle restanti feature categoriche</a:t>
            </a:r>
          </a:p>
        </p:txBody>
      </p:sp>
      <p:pic>
        <p:nvPicPr>
          <p:cNvPr id="8" name="Immagine 7" descr="Immagine che contiene diagramma, schermata, Rettangolo, linea">
            <a:extLst>
              <a:ext uri="{FF2B5EF4-FFF2-40B4-BE49-F238E27FC236}">
                <a16:creationId xmlns:a16="http://schemas.microsoft.com/office/drawing/2014/main" id="{DE440DDF-E916-F86A-2464-E1108EAD66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/>
          <a:stretch/>
        </p:blipFill>
        <p:spPr>
          <a:xfrm>
            <a:off x="-5597" y="1"/>
            <a:ext cx="4635583" cy="3427413"/>
          </a:xfrm>
          <a:custGeom>
            <a:avLst/>
            <a:gdLst/>
            <a:ahLst/>
            <a:cxnLst/>
            <a:rect l="l" t="t" r="r" b="b"/>
            <a:pathLst>
              <a:path w="4635583" h="3427413">
                <a:moveTo>
                  <a:pt x="0" y="0"/>
                </a:moveTo>
                <a:lnTo>
                  <a:pt x="4635583" y="0"/>
                </a:lnTo>
                <a:lnTo>
                  <a:pt x="4635583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6" name="Segnaposto contenuto 5" descr="Immagine che contiene diagramma, Diagramma, linea, pixel&#10;&#10;Descrizione generata automaticamente">
            <a:extLst>
              <a:ext uri="{FF2B5EF4-FFF2-40B4-BE49-F238E27FC236}">
                <a16:creationId xmlns:a16="http://schemas.microsoft.com/office/drawing/2014/main" id="{BA69100A-A280-8ACF-3A68-E1794A0FC4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" r="-2" b="-2"/>
          <a:stretch/>
        </p:blipFill>
        <p:spPr>
          <a:xfrm>
            <a:off x="-5597" y="3427414"/>
            <a:ext cx="4635583" cy="3430587"/>
          </a:xfrm>
          <a:custGeom>
            <a:avLst/>
            <a:gdLst/>
            <a:ahLst/>
            <a:cxnLst/>
            <a:rect l="l" t="t" r="r" b="b"/>
            <a:pathLst>
              <a:path w="4635583" h="3430587">
                <a:moveTo>
                  <a:pt x="0" y="0"/>
                </a:moveTo>
                <a:lnTo>
                  <a:pt x="4635583" y="0"/>
                </a:lnTo>
                <a:lnTo>
                  <a:pt x="4635583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104AA93-67FD-43AC-92F9-5840A89E4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2483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5AE1CAD-A877-4C0B-91F7-CA9C684C9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4635583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E2FC8408-56BE-84DA-AAE7-E40ADDC36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209" y="2249487"/>
            <a:ext cx="5877677" cy="3541714"/>
          </a:xfrm>
        </p:spPr>
        <p:txBody>
          <a:bodyPr>
            <a:normAutofit/>
          </a:bodyPr>
          <a:lstStyle/>
          <a:p>
            <a:r>
              <a:rPr lang="it-IT" dirty="0"/>
              <a:t>Il 50% dei campioni presenti nel dataset è composto da pazienti con età compresa tra i 60 ed i 79 anni.</a:t>
            </a:r>
          </a:p>
          <a:p>
            <a:r>
              <a:rPr lang="it-IT" dirty="0"/>
              <a:t>Nella feature GenHlth, la maggior parte dei rilevamenti (58%) considera la sua salute generica con un valore compreso tra 2 e 3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77D620-3453-3646-0453-B3F79341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9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0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EF6128-68A2-6841-23D5-24668AE5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2968"/>
            <a:ext cx="9905998" cy="1304491"/>
          </a:xfrm>
        </p:spPr>
        <p:txBody>
          <a:bodyPr>
            <a:normAutofit/>
          </a:bodyPr>
          <a:lstStyle/>
          <a:p>
            <a:r>
              <a:rPr lang="it-IT" dirty="0"/>
              <a:t>Distribuzioni nelle feature non categoriche</a:t>
            </a:r>
          </a:p>
        </p:txBody>
      </p:sp>
      <p:pic>
        <p:nvPicPr>
          <p:cNvPr id="6" name="Segnaposto contenuto 5" descr="Immagine che contiene schermata, testo, Diagramma, diagramma">
            <a:extLst>
              <a:ext uri="{FF2B5EF4-FFF2-40B4-BE49-F238E27FC236}">
                <a16:creationId xmlns:a16="http://schemas.microsoft.com/office/drawing/2014/main" id="{0B66F202-77CB-933F-27A4-A9C35248F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6" y="1325060"/>
            <a:ext cx="3396687" cy="2614916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5855E-5746-0D99-86E5-D5504BD67A16}"/>
              </a:ext>
            </a:extLst>
          </p:cNvPr>
          <p:cNvSpPr>
            <a:spLocks/>
          </p:cNvSpPr>
          <p:nvPr/>
        </p:nvSpPr>
        <p:spPr>
          <a:xfrm>
            <a:off x="8649208" y="5563958"/>
            <a:ext cx="483821" cy="229098"/>
          </a:xfrm>
          <a:prstGeom prst="rect">
            <a:avLst/>
          </a:prstGeom>
        </p:spPr>
        <p:txBody>
          <a:bodyPr/>
          <a:lstStyle/>
          <a:p>
            <a:pPr defTabSz="566928">
              <a:spcAft>
                <a:spcPts val="600"/>
              </a:spcAft>
            </a:pPr>
            <a:fld id="{73B850FF-6169-4056-8077-06FFA93A5366}" type="slidenum">
              <a:rPr lang="en-US" sz="11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66928"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8" name="Immagine 7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511C269D-781D-4A43-CC34-3112306E7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840" y="1325060"/>
            <a:ext cx="3396687" cy="2614916"/>
          </a:xfrm>
          <a:prstGeom prst="rect">
            <a:avLst/>
          </a:prstGeom>
        </p:spPr>
      </p:pic>
      <p:pic>
        <p:nvPicPr>
          <p:cNvPr id="10" name="Immagine 9" descr="Immagine che contiene schermata, testo, diagramma, Diagramma&#10;&#10;Descrizione generata automaticamente">
            <a:extLst>
              <a:ext uri="{FF2B5EF4-FFF2-40B4-BE49-F238E27FC236}">
                <a16:creationId xmlns:a16="http://schemas.microsoft.com/office/drawing/2014/main" id="{58E08D11-29D1-D687-8351-6E22C1A99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5" y="4347459"/>
            <a:ext cx="3396687" cy="2355606"/>
          </a:xfrm>
          <a:prstGeom prst="rect">
            <a:avLst/>
          </a:prstGeom>
        </p:spPr>
      </p:pic>
      <p:pic>
        <p:nvPicPr>
          <p:cNvPr id="12" name="Immagine 11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BF93B480-BDB3-FE72-B871-0DEB9FD36C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840" y="4347459"/>
            <a:ext cx="3396687" cy="2355606"/>
          </a:xfrm>
          <a:prstGeom prst="rect">
            <a:avLst/>
          </a:prstGeom>
        </p:spPr>
      </p:pic>
      <p:pic>
        <p:nvPicPr>
          <p:cNvPr id="14" name="Immagine 13" descr="Immagine che contiene diagramma, schermata, linea, Rettangolo">
            <a:extLst>
              <a:ext uri="{FF2B5EF4-FFF2-40B4-BE49-F238E27FC236}">
                <a16:creationId xmlns:a16="http://schemas.microsoft.com/office/drawing/2014/main" id="{2BB5B999-CF05-56BE-6D39-88C08B2E2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94" y="1325060"/>
            <a:ext cx="3614278" cy="2614916"/>
          </a:xfrm>
          <a:prstGeom prst="rect">
            <a:avLst/>
          </a:prstGeom>
        </p:spPr>
      </p:pic>
      <p:pic>
        <p:nvPicPr>
          <p:cNvPr id="16" name="Immagine 15" descr="Immagine che contiene schermata, testo, verde">
            <a:extLst>
              <a:ext uri="{FF2B5EF4-FFF2-40B4-BE49-F238E27FC236}">
                <a16:creationId xmlns:a16="http://schemas.microsoft.com/office/drawing/2014/main" id="{BD268054-F79D-E2BB-7DD0-6AADD7B170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92" y="4347459"/>
            <a:ext cx="3614278" cy="235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1_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1136</Words>
  <Application>Microsoft Office PowerPoint</Application>
  <PresentationFormat>Widescreen</PresentationFormat>
  <Paragraphs>124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34</vt:i4>
      </vt:variant>
    </vt:vector>
  </HeadingPairs>
  <TitlesOfParts>
    <vt:vector size="39" baseType="lpstr">
      <vt:lpstr>Arial</vt:lpstr>
      <vt:lpstr>Calibri</vt:lpstr>
      <vt:lpstr>Tw Cen MT</vt:lpstr>
      <vt:lpstr>Circuito</vt:lpstr>
      <vt:lpstr>1_Circuito</vt:lpstr>
      <vt:lpstr>Progetto di MACHINE LEARNING</vt:lpstr>
      <vt:lpstr>RIDUZIONE DEL DATASET</vt:lpstr>
      <vt:lpstr>Le componenti del dataset</vt:lpstr>
      <vt:lpstr>Prime operazioni sul dataset</vt:lpstr>
      <vt:lpstr>Una panoramica sulle distribuzioni delle classi nelle feature binarie</vt:lpstr>
      <vt:lpstr>Presentazione standard di PowerPoint</vt:lpstr>
      <vt:lpstr>Presentazione standard di PowerPoint</vt:lpstr>
      <vt:lpstr>Distribuzioni delle restanti feature categoriche</vt:lpstr>
      <vt:lpstr>Distribuzioni nelle feature non categoriche</vt:lpstr>
      <vt:lpstr>Distribuzione nella feature target</vt:lpstr>
      <vt:lpstr>Resoconto statistico delle distribuzioni</vt:lpstr>
      <vt:lpstr>Analisi statistica multivariata</vt:lpstr>
      <vt:lpstr>Presentazione standard di PowerPoint</vt:lpstr>
      <vt:lpstr>Matrice di correlazione tra le feature</vt:lpstr>
      <vt:lpstr>Selezione delle feature ed eliminazione degli outliers</vt:lpstr>
      <vt:lpstr>Albero decisionale</vt:lpstr>
      <vt:lpstr>ALBERo DECISIONALE</vt:lpstr>
      <vt:lpstr>ALBERO DECISIONALE</vt:lpstr>
      <vt:lpstr>CURVA ROC</vt:lpstr>
      <vt:lpstr>MATRICE DI CONFUSIONE</vt:lpstr>
      <vt:lpstr>INTERVALLO DI CONFIDENZA</vt:lpstr>
      <vt:lpstr>RAPPRESENTAZIONE ALBERO DECISIONALE</vt:lpstr>
      <vt:lpstr>Reti neurali</vt:lpstr>
      <vt:lpstr>Architettura della rete neurale</vt:lpstr>
      <vt:lpstr>Addestramento della rete neurale</vt:lpstr>
      <vt:lpstr>Report di classificazione</vt:lpstr>
      <vt:lpstr>Matrice di confusione</vt:lpstr>
      <vt:lpstr>Curva di roc</vt:lpstr>
      <vt:lpstr>Intervallo di confidenza</vt:lpstr>
      <vt:lpstr>Naive bayes</vt:lpstr>
      <vt:lpstr>Naive bayes</vt:lpstr>
      <vt:lpstr>Matrice di confusione e curva roc</vt:lpstr>
      <vt:lpstr>10-fold cross validation e Intervallo di confidenza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MACHINE LEARNING</dc:title>
  <dc:creator>FICARA DAMIANO</dc:creator>
  <cp:lastModifiedBy>CASSANI ALESSANDRO</cp:lastModifiedBy>
  <cp:revision>6</cp:revision>
  <dcterms:created xsi:type="dcterms:W3CDTF">2024-02-24T15:03:28Z</dcterms:created>
  <dcterms:modified xsi:type="dcterms:W3CDTF">2024-02-28T14:57:32Z</dcterms:modified>
</cp:coreProperties>
</file>