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300" r:id="rId4"/>
    <p:sldId id="304" r:id="rId5"/>
    <p:sldId id="306" r:id="rId6"/>
    <p:sldId id="305" r:id="rId7"/>
    <p:sldId id="308" r:id="rId8"/>
    <p:sldId id="309" r:id="rId9"/>
    <p:sldId id="294" r:id="rId10"/>
    <p:sldId id="269" r:id="rId11"/>
    <p:sldId id="288" r:id="rId12"/>
    <p:sldId id="289" r:id="rId13"/>
    <p:sldId id="296" r:id="rId14"/>
    <p:sldId id="277" r:id="rId15"/>
    <p:sldId id="291" r:id="rId16"/>
    <p:sldId id="292" r:id="rId17"/>
    <p:sldId id="280" r:id="rId18"/>
    <p:sldId id="282" r:id="rId19"/>
    <p:sldId id="28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2A6"/>
    <a:srgbClr val="06BFC5"/>
    <a:srgbClr val="000000"/>
    <a:srgbClr val="6B6CF7"/>
    <a:srgbClr val="11831C"/>
    <a:srgbClr val="440053"/>
    <a:srgbClr val="FDE826"/>
    <a:srgbClr val="F8766D"/>
    <a:srgbClr val="7CAF00"/>
    <a:srgbClr val="C7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6"/>
    <p:restoredTop sz="60612"/>
  </p:normalViewPr>
  <p:slideViewPr>
    <p:cSldViewPr snapToGrid="0" snapToObjects="1">
      <p:cViewPr varScale="1">
        <p:scale>
          <a:sx n="75" d="100"/>
          <a:sy n="75" d="100"/>
        </p:scale>
        <p:origin x="1992" y="160"/>
      </p:cViewPr>
      <p:guideLst/>
    </p:cSldViewPr>
  </p:slideViewPr>
  <p:notesTextViewPr>
    <p:cViewPr>
      <p:scale>
        <a:sx n="195" d="100"/>
        <a:sy n="1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C3AEA-27DD-C745-9E5E-90F7138CAFB3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8E201-AFAD-C443-9596-B09B0A5EC2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18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19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707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78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29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75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84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7830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441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156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658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64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7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80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346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*</a:t>
            </a:r>
            <a:r>
              <a:rPr lang="it-IT" dirty="0" err="1"/>
              <a:t>user</a:t>
            </a:r>
            <a:r>
              <a:rPr lang="it-IT" dirty="0"/>
              <a:t> id building 0 the </a:t>
            </a:r>
            <a:r>
              <a:rPr lang="it-IT" dirty="0" err="1"/>
              <a:t>same</a:t>
            </a:r>
            <a:r>
              <a:rPr lang="it-IT" dirty="0"/>
              <a:t> -&gt;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 building=1</a:t>
            </a:r>
          </a:p>
          <a:p>
            <a:r>
              <a:rPr lang="it-IT" dirty="0"/>
              <a:t>*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clearly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path</a:t>
            </a:r>
            <a:r>
              <a:rPr lang="it-IT" dirty="0"/>
              <a:t> of the </a:t>
            </a:r>
            <a:r>
              <a:rPr lang="it-IT" dirty="0" err="1"/>
              <a:t>PhoneID</a:t>
            </a:r>
            <a:r>
              <a:rPr lang="it-IT" dirty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67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72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*</a:t>
            </a:r>
            <a:r>
              <a:rPr lang="it-IT" dirty="0" err="1"/>
              <a:t>normalize</a:t>
            </a:r>
            <a:r>
              <a:rPr lang="it-IT" dirty="0"/>
              <a:t> data -&gt; on </a:t>
            </a:r>
            <a:r>
              <a:rPr lang="it-IT" dirty="0" err="1"/>
              <a:t>rows</a:t>
            </a:r>
            <a:r>
              <a:rPr lang="it-IT" dirty="0"/>
              <a:t> -&gt;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observation</a:t>
            </a:r>
            <a:r>
              <a:rPr lang="it-IT" dirty="0"/>
              <a:t> -&gt;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phone</a:t>
            </a:r>
            <a:r>
              <a:rPr lang="it-IT" dirty="0"/>
              <a:t> more </a:t>
            </a:r>
            <a:r>
              <a:rPr lang="it-IT" dirty="0" err="1"/>
              <a:t>powerful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-&gt;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normalize</a:t>
            </a:r>
            <a:r>
              <a:rPr lang="it-IT" dirty="0"/>
              <a:t> by </a:t>
            </a:r>
            <a:r>
              <a:rPr lang="it-IT" dirty="0" err="1"/>
              <a:t>rows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*</a:t>
            </a:r>
            <a:r>
              <a:rPr lang="it-IT" dirty="0" err="1"/>
              <a:t>low</a:t>
            </a:r>
            <a:r>
              <a:rPr lang="it-IT" dirty="0"/>
              <a:t> </a:t>
            </a:r>
            <a:r>
              <a:rPr lang="it-IT" dirty="0" err="1"/>
              <a:t>variance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-&gt;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duplicates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*</a:t>
            </a:r>
            <a:r>
              <a:rPr lang="it-IT" dirty="0" err="1"/>
              <a:t>low</a:t>
            </a:r>
            <a:r>
              <a:rPr lang="it-IT" dirty="0"/>
              <a:t> </a:t>
            </a:r>
            <a:r>
              <a:rPr lang="it-IT" dirty="0" err="1"/>
              <a:t>variance</a:t>
            </a:r>
            <a:r>
              <a:rPr lang="it-IT" dirty="0"/>
              <a:t> </a:t>
            </a:r>
            <a:r>
              <a:rPr lang="it-IT" dirty="0" err="1"/>
              <a:t>columns</a:t>
            </a:r>
            <a:r>
              <a:rPr lang="it-IT" dirty="0"/>
              <a:t> -&gt; </a:t>
            </a:r>
            <a:r>
              <a:rPr lang="it-IT" dirty="0" err="1"/>
              <a:t>similiar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witht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67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97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8E201-AFAD-C443-9596-B09B0A5EC2C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18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6A79-0AC4-4149-80C2-DE3E5298D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6943B-B371-B047-ABC4-6E8F5C5EC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C6995-7D37-FB49-88F1-0CFE1BED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CA2F-6AF4-AB45-82FA-D9E36145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C08E-A7BB-6E4B-9544-839AA50D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91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6FAF-EEFA-8749-B4FC-853FA4BE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9DD15-CB50-A44D-B3F0-6089C2590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B806-7D2A-8044-BA9C-E0A5D93C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90C0-C3DE-CD49-A6DA-305786EB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7044-5204-934F-A959-23A6FD5D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79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B11AB-3BB3-2347-87F0-13E7FAA66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715EF-BC8D-8A47-BA98-887FED206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0187-998D-7A40-9118-2ED507F3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6DCF-C80D-6444-8C79-8C96A71D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12A7-F195-D743-B922-104D956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5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2E98-1F95-7348-8432-8CF85206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648A-26CC-784D-85E2-C05FF2F5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5F58-4C16-6B40-9A9F-34819102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164B-5B4A-984E-8EFE-AE2B91B4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6225A-DC48-D04B-B169-D78BC42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99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B961-3FE1-3B46-A3D8-9C0305D5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68EB5-6088-0C4C-B3D5-AA7EEE19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593F-65DC-7243-902C-C3BA4BD6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17D8-0281-7247-9BF8-09F37333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9CDC-55F6-A04D-836B-0FC31181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34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DC21-C345-F34A-B177-BD1D68DA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5B7B-D10C-D94D-AAC9-F8307AC52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DD828-D6FF-3D45-9D80-8BFA3C04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51E3-0BAC-CF43-8100-642616AC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AB59-4A98-2A4F-A9EC-33A80A71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B46F2-4B53-4C43-84BB-5CC88DA8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92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E391-235E-634E-A415-D841C8EA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5CBB4-0D94-F34D-AEB1-DDAFA841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D89FC-F3D9-074B-92F8-72AB6C5C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D7807-A261-B146-AC2E-2411D05FA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24B12-A6F8-8A40-B618-F09EE7995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6950B-D123-F045-A30D-FB64B0B9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2BB41-5A22-0245-B84C-0B542016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1D620-92B3-484D-893F-849C57A1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633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FFC7-124C-9A47-B83C-0D5626BA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21065-0464-7F4E-BD6E-1E0E4D5F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DD11B-210E-824E-9B1C-B3DA832E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B2CB1-5228-FE4E-BA2C-48A5E4D1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4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00239-CCA6-144F-8A7F-15FF850C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D06D5-93E4-8F45-994A-BFC60C99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F8B68-F8CB-764B-B000-B896D0D6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62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0975-4D0A-D945-9279-45CD5ED3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4399-993F-5140-ABF8-BF003CC8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960D9-0B1F-3B47-A36B-B833E6E62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9A860-1857-344E-BF8D-594240E7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99B31-A63E-9C49-9531-152BCA7C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7901F-EA4A-A347-AEBB-F17C7125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49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2C9D-5C0B-144F-B6C8-51AD1BA9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31722-0CDB-D843-9FF7-CABE30A74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B3813-FF82-1342-89F7-17A8722DC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FFAAC-8A14-8A45-B453-6A54C6FF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44FDF-1B18-B646-B4D8-F6753ECA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96B19-C446-D243-B32C-80A6B247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07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230BA-902F-9B48-A775-7DDB35A2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5AB9-9254-134E-8EDC-A13BC07D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98DD-9B38-194E-9C40-4C212A8DF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1DBA-F196-C146-9DD4-A87EC48D8FDA}" type="datetimeFigureOut">
              <a:rPr lang="it-IT" smtClean="0"/>
              <a:t>26/04/20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7BC8-9717-794F-AD98-E44F2015D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2807-F4BD-374D-9C2C-AF9A37BD2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59AB-5544-8343-9AA6-CF01923C83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0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965BA-AC3B-874E-A9A3-A8E0EC5EAC31}"/>
              </a:ext>
            </a:extLst>
          </p:cNvPr>
          <p:cNvSpPr/>
          <p:nvPr/>
        </p:nvSpPr>
        <p:spPr>
          <a:xfrm>
            <a:off x="0" y="1628384"/>
            <a:ext cx="12192000" cy="2880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13AFA584-02A1-9143-961A-8E11FDEF75CC}"/>
              </a:ext>
            </a:extLst>
          </p:cNvPr>
          <p:cNvSpPr txBox="1">
            <a:spLocks/>
          </p:cNvSpPr>
          <p:nvPr/>
        </p:nvSpPr>
        <p:spPr>
          <a:xfrm>
            <a:off x="2922865" y="2803664"/>
            <a:ext cx="8992445" cy="178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it-IT" dirty="0">
                <a:solidFill>
                  <a:srgbClr val="02A2A6"/>
                </a:solidFill>
                <a:latin typeface="Futura Medium" panose="020B0602020204020303" pitchFamily="34" charset="-79"/>
                <a:cs typeface="Futura Medium"/>
              </a:rPr>
              <a:t>IoT</a:t>
            </a:r>
            <a:r>
              <a:rPr lang="it-IT">
                <a:solidFill>
                  <a:srgbClr val="02A2A6"/>
                </a:solidFill>
                <a:latin typeface="Futura Medium" panose="020B0602020204020303" pitchFamily="34" charset="-79"/>
                <a:cs typeface="Futura Medium"/>
              </a:rPr>
              <a:t> Analytics</a:t>
            </a:r>
            <a:endParaRPr lang="es-ES">
              <a:cs typeface="Futura Medium"/>
            </a:endParaRPr>
          </a:p>
          <a:p>
            <a:pPr algn="r">
              <a:spcBef>
                <a:spcPts val="0"/>
              </a:spcBef>
            </a:pPr>
            <a:r>
              <a:rPr lang="it-IT">
                <a:cs typeface="Calibri Light"/>
              </a:rPr>
              <a:t>Evaluating Techniques for Wifi </a:t>
            </a:r>
            <a:r>
              <a:rPr lang="it-IT" dirty="0">
                <a:cs typeface="Calibri Light"/>
              </a:rPr>
              <a:t>Locationing</a:t>
            </a:r>
            <a:endParaRPr lang="it-IT" dirty="0"/>
          </a:p>
          <a:p>
            <a:pPr algn="r">
              <a:spcBef>
                <a:spcPts val="0"/>
              </a:spcBef>
            </a:pPr>
            <a:endParaRPr lang="it-IT" dirty="0">
              <a:solidFill>
                <a:srgbClr val="02A2A6"/>
              </a:solidFill>
            </a:endParaRPr>
          </a:p>
        </p:txBody>
      </p:sp>
      <p:sp>
        <p:nvSpPr>
          <p:cNvPr id="6" name="Google Shape;137;p28">
            <a:extLst>
              <a:ext uri="{FF2B5EF4-FFF2-40B4-BE49-F238E27FC236}">
                <a16:creationId xmlns:a16="http://schemas.microsoft.com/office/drawing/2014/main" id="{49EEB834-EDC3-664F-84F1-72DA2FB90D92}"/>
              </a:ext>
            </a:extLst>
          </p:cNvPr>
          <p:cNvSpPr txBox="1">
            <a:spLocks/>
          </p:cNvSpPr>
          <p:nvPr/>
        </p:nvSpPr>
        <p:spPr>
          <a:xfrm>
            <a:off x="5201309" y="4802478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it-IT" sz="160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ALESSANDRO ARNONE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19CDC-C233-9649-9663-CD16D5EC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71" y="2026911"/>
            <a:ext cx="2811067" cy="22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6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10C7EE-57FC-A24C-BCC1-40915F8F0A06}"/>
              </a:ext>
            </a:extLst>
          </p:cNvPr>
          <p:cNvSpPr/>
          <p:nvPr/>
        </p:nvSpPr>
        <p:spPr>
          <a:xfrm>
            <a:off x="540120" y="3200474"/>
            <a:ext cx="2289492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ACCURACY</a:t>
            </a:r>
          </a:p>
          <a:p>
            <a:pPr algn="ctr"/>
            <a:r>
              <a:rPr lang="it-IT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1FB1A-7A6A-3246-A874-D32DC635B911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B064317-A241-C64B-8835-CE1FEE94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Building </a:t>
            </a:r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</a:t>
            </a:r>
            <a:endParaRPr lang="it-IT" dirty="0">
              <a:solidFill>
                <a:srgbClr val="02A2A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4E0849-95FC-284C-A026-7AEF8240FB71}"/>
              </a:ext>
            </a:extLst>
          </p:cNvPr>
          <p:cNvSpPr/>
          <p:nvPr/>
        </p:nvSpPr>
        <p:spPr>
          <a:xfrm>
            <a:off x="-338667" y="1690688"/>
            <a:ext cx="4047067" cy="150039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PREDICTORS</a:t>
            </a:r>
          </a:p>
          <a:p>
            <a:pPr algn="ctr"/>
            <a:endParaRPr lang="it-IT" sz="2000" b="1" dirty="0">
              <a:solidFill>
                <a:schemeClr val="bg1"/>
              </a:solidFill>
            </a:endParaRPr>
          </a:p>
          <a:p>
            <a:pPr algn="ctr"/>
            <a:r>
              <a:rPr lang="it-IT" sz="2000" b="1" dirty="0">
                <a:solidFill>
                  <a:schemeClr val="bg1"/>
                </a:solidFill>
              </a:rPr>
              <a:t> maximum WAP </a:t>
            </a:r>
            <a:r>
              <a:rPr lang="it-IT" sz="2000" b="1" dirty="0" err="1">
                <a:solidFill>
                  <a:schemeClr val="bg1"/>
                </a:solidFill>
              </a:rPr>
              <a:t>observed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6A3E9B-3349-1743-8C90-F64D9C35AB96}"/>
              </a:ext>
            </a:extLst>
          </p:cNvPr>
          <p:cNvSpPr/>
          <p:nvPr/>
        </p:nvSpPr>
        <p:spPr>
          <a:xfrm>
            <a:off x="6096000" y="4935982"/>
            <a:ext cx="3456147" cy="155689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ADDITIONAL INFO</a:t>
            </a:r>
          </a:p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Only</a:t>
            </a:r>
            <a:r>
              <a:rPr lang="it-IT" sz="2000" b="1" dirty="0">
                <a:solidFill>
                  <a:schemeClr val="bg1"/>
                </a:solidFill>
              </a:rPr>
              <a:t> 8 WAP </a:t>
            </a:r>
            <a:r>
              <a:rPr lang="it-IT" sz="2000" b="1" dirty="0" err="1">
                <a:solidFill>
                  <a:schemeClr val="bg1"/>
                </a:solidFill>
              </a:rPr>
              <a:t>were</a:t>
            </a:r>
            <a:r>
              <a:rPr lang="it-IT" sz="2000" b="1" dirty="0">
                <a:solidFill>
                  <a:schemeClr val="bg1"/>
                </a:solidFill>
              </a:rPr>
              <a:t> the best over multiple </a:t>
            </a:r>
            <a:r>
              <a:rPr lang="it-IT" sz="2000" b="1" dirty="0" err="1">
                <a:solidFill>
                  <a:schemeClr val="bg1"/>
                </a:solidFill>
              </a:rPr>
              <a:t>buildings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amongst</a:t>
            </a:r>
            <a:r>
              <a:rPr lang="it-IT" sz="2000" b="1" dirty="0">
                <a:solidFill>
                  <a:schemeClr val="bg1"/>
                </a:solidFill>
              </a:rPr>
              <a:t> 9k+ </a:t>
            </a:r>
            <a:r>
              <a:rPr lang="it-IT" sz="2000" b="1" dirty="0" err="1">
                <a:solidFill>
                  <a:schemeClr val="bg1"/>
                </a:solidFill>
              </a:rPr>
              <a:t>observation</a:t>
            </a:r>
            <a:endParaRPr lang="it-IT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B321D2-02D2-804B-937C-E1035E7B1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51737"/>
              </p:ext>
            </p:extLst>
          </p:nvPr>
        </p:nvGraphicFramePr>
        <p:xfrm>
          <a:off x="4370494" y="2345526"/>
          <a:ext cx="6322800" cy="231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889">
                  <a:extLst>
                    <a:ext uri="{9D8B030D-6E8A-4147-A177-3AD203B41FA5}">
                      <a16:colId xmlns:a16="http://schemas.microsoft.com/office/drawing/2014/main" val="1173652758"/>
                    </a:ext>
                  </a:extLst>
                </a:gridCol>
                <a:gridCol w="1618637">
                  <a:extLst>
                    <a:ext uri="{9D8B030D-6E8A-4147-A177-3AD203B41FA5}">
                      <a16:colId xmlns:a16="http://schemas.microsoft.com/office/drawing/2014/main" val="2546088100"/>
                    </a:ext>
                  </a:extLst>
                </a:gridCol>
                <a:gridCol w="1618637">
                  <a:extLst>
                    <a:ext uri="{9D8B030D-6E8A-4147-A177-3AD203B41FA5}">
                      <a16:colId xmlns:a16="http://schemas.microsoft.com/office/drawing/2014/main" val="1598351793"/>
                    </a:ext>
                  </a:extLst>
                </a:gridCol>
                <a:gridCol w="1618637">
                  <a:extLst>
                    <a:ext uri="{9D8B030D-6E8A-4147-A177-3AD203B41FA5}">
                      <a16:colId xmlns:a16="http://schemas.microsoft.com/office/drawing/2014/main" val="3157694008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Prediction B0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Prediction B1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 dirty="0" err="1">
                          <a:effectLst/>
                        </a:rPr>
                        <a:t>Prediction</a:t>
                      </a:r>
                      <a:r>
                        <a:rPr lang="it-IT" sz="2000" b="1" u="none" strike="noStrike" dirty="0">
                          <a:effectLst/>
                        </a:rPr>
                        <a:t> B2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0031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 dirty="0">
                          <a:effectLst/>
                        </a:rPr>
                        <a:t>B0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536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 dirty="0">
                          <a:effectLst/>
                        </a:rPr>
                        <a:t>0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1893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B1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0</a:t>
                      </a:r>
                      <a:endParaRPr lang="it-IT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307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5359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 dirty="0">
                          <a:effectLst/>
                        </a:rPr>
                        <a:t>B2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 dirty="0">
                          <a:effectLst/>
                        </a:rPr>
                        <a:t>268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19049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 fontAlgn="b"/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93446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EA66F5-FD6E-1041-941D-24AE4F881E38}"/>
              </a:ext>
            </a:extLst>
          </p:cNvPr>
          <p:cNvSpPr/>
          <p:nvPr/>
        </p:nvSpPr>
        <p:spPr>
          <a:xfrm>
            <a:off x="630689" y="4735920"/>
            <a:ext cx="2289492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MODEL</a:t>
            </a:r>
          </a:p>
          <a:p>
            <a:pPr algn="ctr"/>
            <a:endParaRPr lang="it-IT" sz="2000" b="1" dirty="0">
              <a:solidFill>
                <a:schemeClr val="bg1"/>
              </a:solidFill>
            </a:endParaRPr>
          </a:p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Logistic</a:t>
            </a:r>
            <a:r>
              <a:rPr lang="it-IT" sz="2000" b="1" dirty="0">
                <a:solidFill>
                  <a:schemeClr val="bg1"/>
                </a:solidFill>
              </a:rPr>
              <a:t> Reg.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B7E897-5270-6D4A-9FCF-2B0D2807679E}"/>
              </a:ext>
            </a:extLst>
          </p:cNvPr>
          <p:cNvCxnSpPr/>
          <p:nvPr/>
        </p:nvCxnSpPr>
        <p:spPr>
          <a:xfrm>
            <a:off x="270933" y="3200474"/>
            <a:ext cx="3081867" cy="0"/>
          </a:xfrm>
          <a:prstGeom prst="line">
            <a:avLst/>
          </a:prstGeom>
          <a:ln w="76200">
            <a:solidFill>
              <a:srgbClr val="02A2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FCB3B-F6CA-9940-947A-5398243BAC8C}"/>
              </a:ext>
            </a:extLst>
          </p:cNvPr>
          <p:cNvCxnSpPr/>
          <p:nvPr/>
        </p:nvCxnSpPr>
        <p:spPr>
          <a:xfrm>
            <a:off x="278581" y="4526037"/>
            <a:ext cx="3081867" cy="0"/>
          </a:xfrm>
          <a:prstGeom prst="line">
            <a:avLst/>
          </a:prstGeom>
          <a:ln w="76200">
            <a:solidFill>
              <a:srgbClr val="02A2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CE15E4-ACDF-5E47-BE9C-7518BFFEEE35}"/>
              </a:ext>
            </a:extLst>
          </p:cNvPr>
          <p:cNvGraphicFramePr>
            <a:graphicFrameLocks noGrp="1"/>
          </p:cNvGraphicFramePr>
          <p:nvPr/>
        </p:nvGraphicFramePr>
        <p:xfrm>
          <a:off x="4402667" y="4555067"/>
          <a:ext cx="6451600" cy="365760"/>
        </p:xfrm>
        <a:graphic>
          <a:graphicData uri="http://schemas.openxmlformats.org/drawingml/2006/table">
            <a:tbl>
              <a:tblPr/>
              <a:tblGrid>
                <a:gridCol w="6451600">
                  <a:extLst>
                    <a:ext uri="{9D8B030D-6E8A-4147-A177-3AD203B41FA5}">
                      <a16:colId xmlns:a16="http://schemas.microsoft.com/office/drawing/2014/main" val="2920593139"/>
                    </a:ext>
                  </a:extLst>
                </a:gridCol>
              </a:tblGrid>
              <a:tr h="16933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33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10C7EE-57FC-A24C-BCC1-40915F8F0A06}"/>
              </a:ext>
            </a:extLst>
          </p:cNvPr>
          <p:cNvSpPr/>
          <p:nvPr/>
        </p:nvSpPr>
        <p:spPr>
          <a:xfrm>
            <a:off x="540120" y="3200474"/>
            <a:ext cx="2289492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ACCURACY</a:t>
            </a:r>
          </a:p>
          <a:p>
            <a:pPr algn="ctr"/>
            <a:r>
              <a:rPr lang="it-IT" sz="2000" b="1" dirty="0">
                <a:solidFill>
                  <a:schemeClr val="bg1"/>
                </a:solidFill>
              </a:rPr>
              <a:t>0.90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1FB1A-7A6A-3246-A874-D32DC635B911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B064317-A241-C64B-8835-CE1FEE94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Floor</a:t>
            </a:r>
            <a:r>
              <a:rPr lang="it-IT" dirty="0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</a:t>
            </a:r>
            <a:endParaRPr lang="it-IT" dirty="0">
              <a:solidFill>
                <a:srgbClr val="02A2A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4E0849-95FC-284C-A026-7AEF8240FB71}"/>
              </a:ext>
            </a:extLst>
          </p:cNvPr>
          <p:cNvSpPr/>
          <p:nvPr/>
        </p:nvSpPr>
        <p:spPr>
          <a:xfrm>
            <a:off x="-338667" y="1690688"/>
            <a:ext cx="4047067" cy="150039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PREDICTORS</a:t>
            </a:r>
          </a:p>
          <a:p>
            <a:pPr algn="ctr"/>
            <a:endParaRPr lang="it-IT" sz="2000" b="1" dirty="0">
              <a:solidFill>
                <a:schemeClr val="bg1"/>
              </a:solidFill>
            </a:endParaRPr>
          </a:p>
          <a:p>
            <a:pPr algn="ctr"/>
            <a:r>
              <a:rPr lang="it-IT" sz="2000" b="1" dirty="0">
                <a:solidFill>
                  <a:schemeClr val="bg1"/>
                </a:solidFill>
              </a:rPr>
              <a:t>260 WAPS </a:t>
            </a:r>
            <a:r>
              <a:rPr lang="it-IT" sz="2000" b="1" dirty="0" err="1">
                <a:solidFill>
                  <a:schemeClr val="bg1"/>
                </a:solidFill>
              </a:rPr>
              <a:t>intensity</a:t>
            </a:r>
            <a:endParaRPr lang="it-IT" sz="20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6A3E9B-3349-1743-8C90-F64D9C35AB96}"/>
              </a:ext>
            </a:extLst>
          </p:cNvPr>
          <p:cNvSpPr/>
          <p:nvPr/>
        </p:nvSpPr>
        <p:spPr>
          <a:xfrm>
            <a:off x="83792" y="5483206"/>
            <a:ext cx="3456147" cy="155689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ADDITIONAL INFO</a:t>
            </a:r>
          </a:p>
          <a:p>
            <a:pPr algn="ctr"/>
            <a:r>
              <a:rPr lang="it-IT" sz="2000" dirty="0" err="1">
                <a:solidFill>
                  <a:schemeClr val="bg1"/>
                </a:solidFill>
              </a:rPr>
              <a:t>Worst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Accuracy</a:t>
            </a:r>
            <a:r>
              <a:rPr lang="it-IT" sz="2000" dirty="0">
                <a:solidFill>
                  <a:schemeClr val="bg1"/>
                </a:solidFill>
              </a:rPr>
              <a:t> in Building 1</a:t>
            </a:r>
            <a:endParaRPr lang="it-IT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1C432F-0EF6-E94A-8187-C89586134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55647"/>
              </p:ext>
            </p:extLst>
          </p:nvPr>
        </p:nvGraphicFramePr>
        <p:xfrm>
          <a:off x="4295935" y="1649204"/>
          <a:ext cx="7201799" cy="501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345">
                  <a:extLst>
                    <a:ext uri="{9D8B030D-6E8A-4147-A177-3AD203B41FA5}">
                      <a16:colId xmlns:a16="http://schemas.microsoft.com/office/drawing/2014/main" val="2010067966"/>
                    </a:ext>
                  </a:extLst>
                </a:gridCol>
                <a:gridCol w="742345">
                  <a:extLst>
                    <a:ext uri="{9D8B030D-6E8A-4147-A177-3AD203B41FA5}">
                      <a16:colId xmlns:a16="http://schemas.microsoft.com/office/drawing/2014/main" val="592328947"/>
                    </a:ext>
                  </a:extLst>
                </a:gridCol>
                <a:gridCol w="742345">
                  <a:extLst>
                    <a:ext uri="{9D8B030D-6E8A-4147-A177-3AD203B41FA5}">
                      <a16:colId xmlns:a16="http://schemas.microsoft.com/office/drawing/2014/main" val="4268041786"/>
                    </a:ext>
                  </a:extLst>
                </a:gridCol>
                <a:gridCol w="742345">
                  <a:extLst>
                    <a:ext uri="{9D8B030D-6E8A-4147-A177-3AD203B41FA5}">
                      <a16:colId xmlns:a16="http://schemas.microsoft.com/office/drawing/2014/main" val="2531007984"/>
                    </a:ext>
                  </a:extLst>
                </a:gridCol>
                <a:gridCol w="742345">
                  <a:extLst>
                    <a:ext uri="{9D8B030D-6E8A-4147-A177-3AD203B41FA5}">
                      <a16:colId xmlns:a16="http://schemas.microsoft.com/office/drawing/2014/main" val="1869801105"/>
                    </a:ext>
                  </a:extLst>
                </a:gridCol>
                <a:gridCol w="1069431">
                  <a:extLst>
                    <a:ext uri="{9D8B030D-6E8A-4147-A177-3AD203B41FA5}">
                      <a16:colId xmlns:a16="http://schemas.microsoft.com/office/drawing/2014/main" val="1767104480"/>
                    </a:ext>
                  </a:extLst>
                </a:gridCol>
                <a:gridCol w="1069431">
                  <a:extLst>
                    <a:ext uri="{9D8B030D-6E8A-4147-A177-3AD203B41FA5}">
                      <a16:colId xmlns:a16="http://schemas.microsoft.com/office/drawing/2014/main" val="2978838153"/>
                    </a:ext>
                  </a:extLst>
                </a:gridCol>
                <a:gridCol w="1351212">
                  <a:extLst>
                    <a:ext uri="{9D8B030D-6E8A-4147-A177-3AD203B41FA5}">
                      <a16:colId xmlns:a16="http://schemas.microsoft.com/office/drawing/2014/main" val="1590243278"/>
                    </a:ext>
                  </a:extLst>
                </a:gridCol>
              </a:tblGrid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 dirty="0">
                          <a:effectLst/>
                        </a:rPr>
                        <a:t>B0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dirty="0">
                          <a:effectLst/>
                        </a:rPr>
                        <a:t>T</a:t>
                      </a:r>
                      <a:r>
                        <a:rPr lang="it-IT" sz="1600" b="1" u="none" strike="noStrike" dirty="0">
                          <a:effectLst/>
                        </a:rPr>
                        <a:t>otal </a:t>
                      </a:r>
                      <a:r>
                        <a:rPr lang="it-IT" sz="1600" b="1" u="none" strike="noStrike" dirty="0" err="1">
                          <a:effectLst/>
                        </a:rPr>
                        <a:t>Observation</a:t>
                      </a:r>
                      <a:endParaRPr lang="it-I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70720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842876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75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78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18028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203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208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82428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4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159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165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19896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83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85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98015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51724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 dirty="0">
                          <a:effectLst/>
                        </a:rPr>
                        <a:t>B1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32252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22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30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90824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89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42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136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196311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73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6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79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95339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0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45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47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26456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 dirty="0">
                          <a:effectLst/>
                        </a:rPr>
                        <a:t>B2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B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745304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21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18827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107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25580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47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2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80737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0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35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3318"/>
                  </a:ext>
                </a:extLst>
              </a:tr>
              <a:tr h="25897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319295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33493D-2634-AA4A-896E-3E69FCE1511B}"/>
              </a:ext>
            </a:extLst>
          </p:cNvPr>
          <p:cNvCxnSpPr/>
          <p:nvPr/>
        </p:nvCxnSpPr>
        <p:spPr>
          <a:xfrm>
            <a:off x="270933" y="3200474"/>
            <a:ext cx="3081867" cy="0"/>
          </a:xfrm>
          <a:prstGeom prst="line">
            <a:avLst/>
          </a:prstGeom>
          <a:ln w="76200">
            <a:solidFill>
              <a:srgbClr val="02A2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2D6180-5A8A-CB4F-90B9-B8CA0DC3184E}"/>
              </a:ext>
            </a:extLst>
          </p:cNvPr>
          <p:cNvCxnSpPr/>
          <p:nvPr/>
        </p:nvCxnSpPr>
        <p:spPr>
          <a:xfrm>
            <a:off x="278581" y="4526037"/>
            <a:ext cx="3081867" cy="0"/>
          </a:xfrm>
          <a:prstGeom prst="line">
            <a:avLst/>
          </a:prstGeom>
          <a:ln w="76200">
            <a:solidFill>
              <a:srgbClr val="02A2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1AE3E3-7A43-1142-808A-5142348C4623}"/>
              </a:ext>
            </a:extLst>
          </p:cNvPr>
          <p:cNvSpPr/>
          <p:nvPr/>
        </p:nvSpPr>
        <p:spPr>
          <a:xfrm>
            <a:off x="667119" y="4535427"/>
            <a:ext cx="2289492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MODEL</a:t>
            </a:r>
          </a:p>
          <a:p>
            <a:pPr algn="ctr"/>
            <a:endParaRPr lang="it-IT" sz="2000" b="1" dirty="0">
              <a:solidFill>
                <a:schemeClr val="bg1"/>
              </a:solidFill>
            </a:endParaRPr>
          </a:p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kNN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033D89-10D1-344B-8574-96307CCC706B}"/>
              </a:ext>
            </a:extLst>
          </p:cNvPr>
          <p:cNvCxnSpPr/>
          <p:nvPr/>
        </p:nvCxnSpPr>
        <p:spPr>
          <a:xfrm>
            <a:off x="270931" y="5848894"/>
            <a:ext cx="3081867" cy="0"/>
          </a:xfrm>
          <a:prstGeom prst="line">
            <a:avLst/>
          </a:prstGeom>
          <a:ln w="76200">
            <a:solidFill>
              <a:srgbClr val="02A2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4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10C7EE-57FC-A24C-BCC1-40915F8F0A06}"/>
              </a:ext>
            </a:extLst>
          </p:cNvPr>
          <p:cNvSpPr/>
          <p:nvPr/>
        </p:nvSpPr>
        <p:spPr>
          <a:xfrm>
            <a:off x="540120" y="3200474"/>
            <a:ext cx="2289492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ACCURACY</a:t>
            </a:r>
          </a:p>
          <a:p>
            <a:pPr algn="ctr"/>
            <a:endParaRPr lang="it-IT" sz="2000" b="1" dirty="0">
              <a:solidFill>
                <a:schemeClr val="bg1"/>
              </a:solidFill>
            </a:endParaRPr>
          </a:p>
          <a:p>
            <a:pPr algn="ctr"/>
            <a:r>
              <a:rPr lang="it-IT" sz="2000" b="1" dirty="0">
                <a:solidFill>
                  <a:schemeClr val="bg1"/>
                </a:solidFill>
              </a:rPr>
              <a:t>LATITUDE: 8.25</a:t>
            </a:r>
          </a:p>
          <a:p>
            <a:pPr algn="ctr"/>
            <a:r>
              <a:rPr lang="it-IT" sz="2000" b="1" dirty="0">
                <a:solidFill>
                  <a:schemeClr val="bg1"/>
                </a:solidFill>
              </a:rPr>
              <a:t>LONGITUDE: 8.18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1FB1A-7A6A-3246-A874-D32DC635B911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B064317-A241-C64B-8835-CE1FEE94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Longitude</a:t>
            </a:r>
            <a:r>
              <a:rPr lang="it-IT" dirty="0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Latitude</a:t>
            </a:r>
            <a:r>
              <a:rPr lang="it-IT" dirty="0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</a:t>
            </a:r>
            <a:endParaRPr lang="it-IT" dirty="0">
              <a:solidFill>
                <a:srgbClr val="02A2A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4E0849-95FC-284C-A026-7AEF8240FB71}"/>
              </a:ext>
            </a:extLst>
          </p:cNvPr>
          <p:cNvSpPr/>
          <p:nvPr/>
        </p:nvSpPr>
        <p:spPr>
          <a:xfrm>
            <a:off x="-338667" y="1690688"/>
            <a:ext cx="4047067" cy="150039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PREDICTORS</a:t>
            </a:r>
          </a:p>
          <a:p>
            <a:pPr algn="ctr"/>
            <a:endParaRPr lang="it-IT" sz="2000" b="1" dirty="0">
              <a:solidFill>
                <a:schemeClr val="bg1"/>
              </a:solidFill>
            </a:endParaRPr>
          </a:p>
          <a:p>
            <a:pPr algn="ctr"/>
            <a:r>
              <a:rPr lang="it-IT" sz="2000" b="1" dirty="0">
                <a:solidFill>
                  <a:schemeClr val="bg1"/>
                </a:solidFill>
              </a:rPr>
              <a:t>260 WAPS </a:t>
            </a:r>
            <a:r>
              <a:rPr lang="it-IT" sz="2000" b="1" dirty="0" err="1">
                <a:solidFill>
                  <a:schemeClr val="bg1"/>
                </a:solidFill>
              </a:rPr>
              <a:t>intensity</a:t>
            </a:r>
            <a:endParaRPr lang="it-IT" sz="20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6A3E9B-3349-1743-8C90-F64D9C35AB96}"/>
              </a:ext>
            </a:extLst>
          </p:cNvPr>
          <p:cNvSpPr/>
          <p:nvPr/>
        </p:nvSpPr>
        <p:spPr>
          <a:xfrm>
            <a:off x="3708400" y="5207851"/>
            <a:ext cx="3456147" cy="155689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ADDITIONAL INFO</a:t>
            </a:r>
          </a:p>
          <a:p>
            <a:pPr algn="ctr"/>
            <a:r>
              <a:rPr lang="it-IT" sz="2000" dirty="0" err="1">
                <a:solidFill>
                  <a:schemeClr val="bg1"/>
                </a:solidFill>
              </a:rPr>
              <a:t>Worst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Accuracy</a:t>
            </a:r>
            <a:r>
              <a:rPr lang="it-IT" sz="2000" dirty="0">
                <a:solidFill>
                  <a:schemeClr val="bg1"/>
                </a:solidFill>
              </a:rPr>
              <a:t> in Building2 and Building 3</a:t>
            </a:r>
            <a:endParaRPr lang="it-IT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EC3849-5EF3-2B48-8054-AE9C7A3DE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2110"/>
              </p:ext>
            </p:extLst>
          </p:nvPr>
        </p:nvGraphicFramePr>
        <p:xfrm>
          <a:off x="3708400" y="2125982"/>
          <a:ext cx="7670800" cy="3081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001">
                  <a:extLst>
                    <a:ext uri="{9D8B030D-6E8A-4147-A177-3AD203B41FA5}">
                      <a16:colId xmlns:a16="http://schemas.microsoft.com/office/drawing/2014/main" val="2673144887"/>
                    </a:ext>
                  </a:extLst>
                </a:gridCol>
                <a:gridCol w="1177001">
                  <a:extLst>
                    <a:ext uri="{9D8B030D-6E8A-4147-A177-3AD203B41FA5}">
                      <a16:colId xmlns:a16="http://schemas.microsoft.com/office/drawing/2014/main" val="2172631179"/>
                    </a:ext>
                  </a:extLst>
                </a:gridCol>
                <a:gridCol w="1177001">
                  <a:extLst>
                    <a:ext uri="{9D8B030D-6E8A-4147-A177-3AD203B41FA5}">
                      <a16:colId xmlns:a16="http://schemas.microsoft.com/office/drawing/2014/main" val="301165324"/>
                    </a:ext>
                  </a:extLst>
                </a:gridCol>
                <a:gridCol w="2158597">
                  <a:extLst>
                    <a:ext uri="{9D8B030D-6E8A-4147-A177-3AD203B41FA5}">
                      <a16:colId xmlns:a16="http://schemas.microsoft.com/office/drawing/2014/main" val="1691774125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2745295423"/>
                    </a:ext>
                  </a:extLst>
                </a:gridCol>
                <a:gridCol w="1177001">
                  <a:extLst>
                    <a:ext uri="{9D8B030D-6E8A-4147-A177-3AD203B41FA5}">
                      <a16:colId xmlns:a16="http://schemas.microsoft.com/office/drawing/2014/main" val="356259251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 err="1">
                          <a:effectLst/>
                        </a:rPr>
                        <a:t>Predictor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Building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Method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 err="1">
                          <a:effectLst/>
                        </a:rPr>
                        <a:t>HyperParameters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Score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RMSE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2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1688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 dirty="0" err="1">
                          <a:effectLst/>
                        </a:rPr>
                        <a:t>Longitude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k-NN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 dirty="0">
                          <a:effectLst/>
                        </a:rPr>
                        <a:t>3n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 dirty="0">
                          <a:effectLst/>
                        </a:rPr>
                        <a:t>0,978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 dirty="0">
                          <a:effectLst/>
                        </a:rPr>
                        <a:t>6.60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67305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Longitude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k-NN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3n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0,982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 dirty="0">
                          <a:effectLst/>
                        </a:rPr>
                        <a:t>8.32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197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 dirty="0" err="1">
                          <a:effectLst/>
                        </a:rPr>
                        <a:t>Longitude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k-NN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 dirty="0">
                          <a:effectLst/>
                        </a:rPr>
                        <a:t>4n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 dirty="0">
                          <a:effectLst/>
                        </a:rPr>
                        <a:t>0,962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 dirty="0">
                          <a:effectLst/>
                        </a:rPr>
                        <a:t>10,6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354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Latitude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k-NN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2n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0,99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 dirty="0">
                          <a:effectLst/>
                        </a:rPr>
                        <a:t>5,72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76506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Latitude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k-NN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3n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0,98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 dirty="0">
                          <a:effectLst/>
                        </a:rPr>
                        <a:t>10,77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3075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Latitude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k-NN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2n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u="none" strike="noStrike">
                          <a:effectLst/>
                        </a:rPr>
                        <a:t>0,957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7419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8740E8-65AC-D94C-9D5A-6EE943FA3956}"/>
              </a:ext>
            </a:extLst>
          </p:cNvPr>
          <p:cNvSpPr/>
          <p:nvPr/>
        </p:nvSpPr>
        <p:spPr>
          <a:xfrm>
            <a:off x="540120" y="4936090"/>
            <a:ext cx="2289492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MODEL</a:t>
            </a:r>
          </a:p>
          <a:p>
            <a:pPr algn="ctr"/>
            <a:endParaRPr lang="it-IT" sz="2000" b="1" dirty="0">
              <a:solidFill>
                <a:schemeClr val="bg1"/>
              </a:solidFill>
            </a:endParaRPr>
          </a:p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kNN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F47C76-8F1D-6348-8AB9-A7E12EB0BFDF}"/>
              </a:ext>
            </a:extLst>
          </p:cNvPr>
          <p:cNvCxnSpPr/>
          <p:nvPr/>
        </p:nvCxnSpPr>
        <p:spPr>
          <a:xfrm>
            <a:off x="270933" y="3200474"/>
            <a:ext cx="3081867" cy="0"/>
          </a:xfrm>
          <a:prstGeom prst="line">
            <a:avLst/>
          </a:prstGeom>
          <a:ln w="76200">
            <a:solidFill>
              <a:srgbClr val="02A2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356F5-9974-0B45-A2B0-EF18819B8653}"/>
              </a:ext>
            </a:extLst>
          </p:cNvPr>
          <p:cNvCxnSpPr/>
          <p:nvPr/>
        </p:nvCxnSpPr>
        <p:spPr>
          <a:xfrm>
            <a:off x="278581" y="4526037"/>
            <a:ext cx="3081867" cy="0"/>
          </a:xfrm>
          <a:prstGeom prst="line">
            <a:avLst/>
          </a:prstGeom>
          <a:ln w="76200">
            <a:solidFill>
              <a:srgbClr val="02A2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8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7B376F-F13A-D94D-BC81-26B56C79096B}"/>
              </a:ext>
            </a:extLst>
          </p:cNvPr>
          <p:cNvSpPr/>
          <p:nvPr/>
        </p:nvSpPr>
        <p:spPr>
          <a:xfrm>
            <a:off x="3251199" y="3047004"/>
            <a:ext cx="5981187" cy="763992"/>
          </a:xfrm>
          <a:prstGeom prst="rect">
            <a:avLst/>
          </a:prstGeom>
          <a:solidFill>
            <a:srgbClr val="02A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ERROR ANALYSIS</a:t>
            </a:r>
          </a:p>
        </p:txBody>
      </p:sp>
    </p:spTree>
    <p:extLst>
      <p:ext uri="{BB962C8B-B14F-4D97-AF65-F5344CB8AC3E}">
        <p14:creationId xmlns:p14="http://schemas.microsoft.com/office/powerpoint/2010/main" val="23580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BD5794-2B5A-064D-A7D6-E18F99115121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BAD082-248F-F24D-A2FD-DAAD58DB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Error</a:t>
            </a:r>
            <a:r>
              <a:rPr lang="it-IT" dirty="0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39895-896F-F047-B66A-0FC4DFBE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1921910"/>
            <a:ext cx="5041900" cy="3771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D2950C-EBB8-2742-B309-7B921D676459}"/>
              </a:ext>
            </a:extLst>
          </p:cNvPr>
          <p:cNvSpPr/>
          <p:nvPr/>
        </p:nvSpPr>
        <p:spPr>
          <a:xfrm>
            <a:off x="834495" y="5532437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ERROR DISTRIBUTION LATITUDE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DF42C4-9898-A349-89A7-F9B877A48593}"/>
              </a:ext>
            </a:extLst>
          </p:cNvPr>
          <p:cNvSpPr/>
          <p:nvPr/>
        </p:nvSpPr>
        <p:spPr>
          <a:xfrm>
            <a:off x="6262688" y="5532437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ERROR DISTRIBUTION LONGITUDE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26D7C5-16C3-9843-940F-FD712271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284" y="1921910"/>
            <a:ext cx="504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98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BD5794-2B5A-064D-A7D6-E18F99115121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BAD082-248F-F24D-A2FD-DAAD58DB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Error</a:t>
            </a:r>
            <a:r>
              <a:rPr lang="it-IT" dirty="0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Latitude</a:t>
            </a:r>
            <a:endParaRPr lang="it-IT" dirty="0">
              <a:solidFill>
                <a:srgbClr val="02A2A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39895-896F-F047-B66A-0FC4DFBE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2044688"/>
            <a:ext cx="3700819" cy="2768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296FD-7AAF-FF49-8345-7D6B4DE8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767" y="2061286"/>
            <a:ext cx="5236633" cy="278522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906371-3E0B-EF48-8430-AA0456B6AC88}"/>
              </a:ext>
            </a:extLst>
          </p:cNvPr>
          <p:cNvSpPr/>
          <p:nvPr/>
        </p:nvSpPr>
        <p:spPr>
          <a:xfrm>
            <a:off x="4314988" y="4335196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FDE826"/>
                </a:solidFill>
              </a:rPr>
              <a:t>BUILDING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C4525CC-E90F-444D-9594-1F247D7C4331}"/>
              </a:ext>
            </a:extLst>
          </p:cNvPr>
          <p:cNvSpPr/>
          <p:nvPr/>
        </p:nvSpPr>
        <p:spPr>
          <a:xfrm>
            <a:off x="5814853" y="4335196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02A2A6"/>
                </a:solidFill>
              </a:rPr>
              <a:t>BUILDING 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8CC4061-4CA4-3344-BCF7-E284C1D3CD1E}"/>
              </a:ext>
            </a:extLst>
          </p:cNvPr>
          <p:cNvSpPr/>
          <p:nvPr/>
        </p:nvSpPr>
        <p:spPr>
          <a:xfrm>
            <a:off x="7314718" y="4335196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440053"/>
                </a:solidFill>
              </a:rPr>
              <a:t>BUILDING 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D5BBAA-E254-F743-A01A-9D8DBCCD48B1}"/>
              </a:ext>
            </a:extLst>
          </p:cNvPr>
          <p:cNvSpPr/>
          <p:nvPr/>
        </p:nvSpPr>
        <p:spPr>
          <a:xfrm>
            <a:off x="-358242" y="4335196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ERROR DISTRIBUTION LATITUDE</a:t>
            </a:r>
          </a:p>
        </p:txBody>
      </p:sp>
    </p:spTree>
    <p:extLst>
      <p:ext uri="{BB962C8B-B14F-4D97-AF65-F5344CB8AC3E}">
        <p14:creationId xmlns:p14="http://schemas.microsoft.com/office/powerpoint/2010/main" val="2277297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BD5794-2B5A-064D-A7D6-E18F99115121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BAD082-248F-F24D-A2FD-DAAD58DB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Error</a:t>
            </a:r>
            <a:r>
              <a:rPr lang="it-IT" dirty="0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39895-896F-F047-B66A-0FC4DFBE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1921910"/>
            <a:ext cx="5041900" cy="3771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D2950C-EBB8-2742-B309-7B921D676459}"/>
              </a:ext>
            </a:extLst>
          </p:cNvPr>
          <p:cNvSpPr/>
          <p:nvPr/>
        </p:nvSpPr>
        <p:spPr>
          <a:xfrm>
            <a:off x="834495" y="5532437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ERROR DISTRIBUTION LATITUDE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DF42C4-9898-A349-89A7-F9B877A48593}"/>
              </a:ext>
            </a:extLst>
          </p:cNvPr>
          <p:cNvSpPr/>
          <p:nvPr/>
        </p:nvSpPr>
        <p:spPr>
          <a:xfrm>
            <a:off x="6262688" y="5532437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ERROR DISTRIBUTION LONGITUDE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26D7C5-16C3-9843-940F-FD712271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284" y="1921910"/>
            <a:ext cx="504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47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56527-B87C-874E-9D7A-A55CB2529C64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6BE43C-9DB2-D046-9FC1-3345F858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Error</a:t>
            </a:r>
            <a:r>
              <a:rPr lang="it-IT" dirty="0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Longitude</a:t>
            </a:r>
            <a:endParaRPr lang="it-IT" dirty="0">
              <a:solidFill>
                <a:srgbClr val="02A2A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8E93A9-E360-B841-A240-8CEAD46E5621}"/>
              </a:ext>
            </a:extLst>
          </p:cNvPr>
          <p:cNvSpPr/>
          <p:nvPr/>
        </p:nvSpPr>
        <p:spPr>
          <a:xfrm>
            <a:off x="-122336" y="4965325"/>
            <a:ext cx="4351867" cy="955128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ERROR DISTRIBUTION LONGITUDE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44D64-4E2F-EA4E-9E5E-68F9A4E5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5" y="2040444"/>
            <a:ext cx="4033935" cy="3017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0587DC-9DB1-C545-8542-DDE0B9F19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020" y="2012549"/>
            <a:ext cx="5726418" cy="304572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3E34DD6-F85E-7841-AEC2-5B407411F13A}"/>
              </a:ext>
            </a:extLst>
          </p:cNvPr>
          <p:cNvSpPr/>
          <p:nvPr/>
        </p:nvSpPr>
        <p:spPr>
          <a:xfrm>
            <a:off x="5824614" y="4717353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02A2A6"/>
                </a:solidFill>
              </a:rPr>
              <a:t>BUILDING 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1BA4FB-0088-EF40-BF6E-92A52519D416}"/>
              </a:ext>
            </a:extLst>
          </p:cNvPr>
          <p:cNvSpPr/>
          <p:nvPr/>
        </p:nvSpPr>
        <p:spPr>
          <a:xfrm>
            <a:off x="7518770" y="4717352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FDE826"/>
                </a:solidFill>
              </a:rPr>
              <a:t>BUILDING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8AD95C-CC9E-124C-BD9C-097E8E99687C}"/>
              </a:ext>
            </a:extLst>
          </p:cNvPr>
          <p:cNvSpPr/>
          <p:nvPr/>
        </p:nvSpPr>
        <p:spPr>
          <a:xfrm>
            <a:off x="5923687" y="5181262"/>
            <a:ext cx="1300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>
                <a:solidFill>
                  <a:srgbClr val="440053"/>
                </a:solidFill>
              </a:rPr>
              <a:t>BUILDING 2</a:t>
            </a:r>
          </a:p>
        </p:txBody>
      </p:sp>
    </p:spTree>
    <p:extLst>
      <p:ext uri="{BB962C8B-B14F-4D97-AF65-F5344CB8AC3E}">
        <p14:creationId xmlns:p14="http://schemas.microsoft.com/office/powerpoint/2010/main" val="67231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FCC5A7-8BC7-2348-8587-5EDC4CADE1EB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DF6708-8993-5648-A5FE-DE5ABC49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Final</a:t>
            </a:r>
            <a:r>
              <a:rPr lang="it-IT" dirty="0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it-IT" dirty="0" err="1">
                <a:solidFill>
                  <a:srgbClr val="02A2A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</a:t>
            </a:r>
            <a:endParaRPr lang="it-IT" dirty="0">
              <a:solidFill>
                <a:srgbClr val="02A2A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221CF-655D-F941-9DCA-49BA0925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3515"/>
            <a:ext cx="12192000" cy="299096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05CBEB-F30A-404C-A6DE-E259D8A7ACF6}"/>
              </a:ext>
            </a:extLst>
          </p:cNvPr>
          <p:cNvSpPr/>
          <p:nvPr/>
        </p:nvSpPr>
        <p:spPr>
          <a:xfrm>
            <a:off x="839788" y="4777235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6B6CF7"/>
                </a:solidFill>
              </a:rPr>
              <a:t>OBSERVED VALUES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58CC41-5136-3941-A370-18D5EC7A74BE}"/>
              </a:ext>
            </a:extLst>
          </p:cNvPr>
          <p:cNvSpPr/>
          <p:nvPr/>
        </p:nvSpPr>
        <p:spPr>
          <a:xfrm>
            <a:off x="6096000" y="4773555"/>
            <a:ext cx="4673230" cy="132556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11831C"/>
                </a:solidFill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543191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23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51;p30">
            <a:extLst>
              <a:ext uri="{FF2B5EF4-FFF2-40B4-BE49-F238E27FC236}">
                <a16:creationId xmlns:a16="http://schemas.microsoft.com/office/drawing/2014/main" id="{679F75D6-CB6E-E241-92DB-0DE82CABE700}"/>
              </a:ext>
            </a:extLst>
          </p:cNvPr>
          <p:cNvSpPr txBox="1">
            <a:spLocks noGrp="1"/>
          </p:cNvSpPr>
          <p:nvPr/>
        </p:nvSpPr>
        <p:spPr>
          <a:xfrm>
            <a:off x="1313618" y="1425466"/>
            <a:ext cx="255344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sz="2400" dirty="0">
                <a:solidFill>
                  <a:schemeClr val="bg1"/>
                </a:solidFill>
              </a:rPr>
              <a:t>INTRODUCTION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9" name="Google Shape;153;p30">
            <a:extLst>
              <a:ext uri="{FF2B5EF4-FFF2-40B4-BE49-F238E27FC236}">
                <a16:creationId xmlns:a16="http://schemas.microsoft.com/office/drawing/2014/main" id="{D9DCF42D-F405-9442-BE3B-C9313DEE4080}"/>
              </a:ext>
            </a:extLst>
          </p:cNvPr>
          <p:cNvSpPr txBox="1">
            <a:spLocks noGrp="1"/>
          </p:cNvSpPr>
          <p:nvPr/>
        </p:nvSpPr>
        <p:spPr>
          <a:xfrm>
            <a:off x="1034324" y="2141111"/>
            <a:ext cx="283819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PREPROCESSING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1" name="Google Shape;155;p30">
            <a:extLst>
              <a:ext uri="{FF2B5EF4-FFF2-40B4-BE49-F238E27FC236}">
                <a16:creationId xmlns:a16="http://schemas.microsoft.com/office/drawing/2014/main" id="{A374F875-8F38-FA4D-897E-181E1BA6CA1A}"/>
              </a:ext>
            </a:extLst>
          </p:cNvPr>
          <p:cNvSpPr txBox="1">
            <a:spLocks noGrp="1"/>
          </p:cNvSpPr>
          <p:nvPr/>
        </p:nvSpPr>
        <p:spPr>
          <a:xfrm>
            <a:off x="3626371" y="151770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/>
                </a:solidFill>
              </a:rPr>
              <a:t>01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22" name="Google Shape;157;p30">
            <a:extLst>
              <a:ext uri="{FF2B5EF4-FFF2-40B4-BE49-F238E27FC236}">
                <a16:creationId xmlns:a16="http://schemas.microsoft.com/office/drawing/2014/main" id="{C783515C-3D28-7146-A084-99D755E29FF9}"/>
              </a:ext>
            </a:extLst>
          </p:cNvPr>
          <p:cNvSpPr txBox="1">
            <a:spLocks noGrp="1"/>
          </p:cNvSpPr>
          <p:nvPr/>
        </p:nvSpPr>
        <p:spPr>
          <a:xfrm>
            <a:off x="3613329" y="248906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bg1"/>
                </a:solidFill>
              </a:rPr>
              <a:t>02</a:t>
            </a:r>
            <a:endParaRPr sz="5400">
              <a:solidFill>
                <a:schemeClr val="bg1"/>
              </a:solidFill>
            </a:endParaRPr>
          </a:p>
        </p:txBody>
      </p:sp>
      <p:cxnSp>
        <p:nvCxnSpPr>
          <p:cNvPr id="23" name="Google Shape;158;p30">
            <a:extLst>
              <a:ext uri="{FF2B5EF4-FFF2-40B4-BE49-F238E27FC236}">
                <a16:creationId xmlns:a16="http://schemas.microsoft.com/office/drawing/2014/main" id="{C6799D3B-A302-B04A-BF4D-8A20AF694C3C}"/>
              </a:ext>
            </a:extLst>
          </p:cNvPr>
          <p:cNvCxnSpPr>
            <a:cxnSpLocks/>
          </p:cNvCxnSpPr>
          <p:nvPr/>
        </p:nvCxnSpPr>
        <p:spPr>
          <a:xfrm>
            <a:off x="4805148" y="973257"/>
            <a:ext cx="0" cy="3551349"/>
          </a:xfrm>
          <a:prstGeom prst="straightConnector1">
            <a:avLst/>
          </a:prstGeom>
          <a:noFill/>
          <a:ln w="28575" cap="flat" cmpd="sng">
            <a:solidFill>
              <a:srgbClr val="02A2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59;p30">
            <a:extLst>
              <a:ext uri="{FF2B5EF4-FFF2-40B4-BE49-F238E27FC236}">
                <a16:creationId xmlns:a16="http://schemas.microsoft.com/office/drawing/2014/main" id="{AD18BF95-F53E-F34A-B222-4C4322CFD708}"/>
              </a:ext>
            </a:extLst>
          </p:cNvPr>
          <p:cNvCxnSpPr>
            <a:cxnSpLocks/>
          </p:cNvCxnSpPr>
          <p:nvPr/>
        </p:nvCxnSpPr>
        <p:spPr>
          <a:xfrm>
            <a:off x="7369873" y="2595934"/>
            <a:ext cx="0" cy="3538823"/>
          </a:xfrm>
          <a:prstGeom prst="straightConnector1">
            <a:avLst/>
          </a:prstGeom>
          <a:noFill/>
          <a:ln w="28575" cap="flat" cmpd="sng">
            <a:solidFill>
              <a:srgbClr val="02A2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61;p30">
            <a:extLst>
              <a:ext uri="{FF2B5EF4-FFF2-40B4-BE49-F238E27FC236}">
                <a16:creationId xmlns:a16="http://schemas.microsoft.com/office/drawing/2014/main" id="{994A5730-7EA9-B444-AA55-F89EEF00CF69}"/>
              </a:ext>
            </a:extLst>
          </p:cNvPr>
          <p:cNvSpPr txBox="1">
            <a:spLocks noGrp="1"/>
          </p:cNvSpPr>
          <p:nvPr/>
        </p:nvSpPr>
        <p:spPr>
          <a:xfrm>
            <a:off x="7429931" y="408559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/>
                </a:solidFill>
              </a:rPr>
              <a:t>03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26" name="Google Shape;162;p30">
            <a:extLst>
              <a:ext uri="{FF2B5EF4-FFF2-40B4-BE49-F238E27FC236}">
                <a16:creationId xmlns:a16="http://schemas.microsoft.com/office/drawing/2014/main" id="{12385B8D-97DB-1D48-BB79-734D33CA6390}"/>
              </a:ext>
            </a:extLst>
          </p:cNvPr>
          <p:cNvSpPr txBox="1">
            <a:spLocks noGrp="1"/>
          </p:cNvSpPr>
          <p:nvPr/>
        </p:nvSpPr>
        <p:spPr>
          <a:xfrm>
            <a:off x="7429931" y="5105290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/>
                </a:solidFill>
              </a:rPr>
              <a:t>04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27" name="Google Shape;167;p30">
            <a:extLst>
              <a:ext uri="{FF2B5EF4-FFF2-40B4-BE49-F238E27FC236}">
                <a16:creationId xmlns:a16="http://schemas.microsoft.com/office/drawing/2014/main" id="{F0F87D47-0A57-5945-9695-DD6DDD28E3D2}"/>
              </a:ext>
            </a:extLst>
          </p:cNvPr>
          <p:cNvSpPr txBox="1">
            <a:spLocks noGrp="1"/>
          </p:cNvSpPr>
          <p:nvPr/>
        </p:nvSpPr>
        <p:spPr>
          <a:xfrm>
            <a:off x="8334729" y="4355798"/>
            <a:ext cx="245945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MODELLING  AND ERRORS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8" name="Google Shape;168;p30">
            <a:extLst>
              <a:ext uri="{FF2B5EF4-FFF2-40B4-BE49-F238E27FC236}">
                <a16:creationId xmlns:a16="http://schemas.microsoft.com/office/drawing/2014/main" id="{4ECB65D2-2D05-E141-84B1-313BF9AD67AC}"/>
              </a:ext>
            </a:extLst>
          </p:cNvPr>
          <p:cNvSpPr txBox="1">
            <a:spLocks noGrp="1"/>
          </p:cNvSpPr>
          <p:nvPr/>
        </p:nvSpPr>
        <p:spPr>
          <a:xfrm>
            <a:off x="8262331" y="4444344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9" name="Google Shape;169;p30">
            <a:extLst>
              <a:ext uri="{FF2B5EF4-FFF2-40B4-BE49-F238E27FC236}">
                <a16:creationId xmlns:a16="http://schemas.microsoft.com/office/drawing/2014/main" id="{4D96DB8A-8B3A-B843-AA3A-CE86BB41A168}"/>
              </a:ext>
            </a:extLst>
          </p:cNvPr>
          <p:cNvSpPr txBox="1">
            <a:spLocks noGrp="1"/>
          </p:cNvSpPr>
          <p:nvPr/>
        </p:nvSpPr>
        <p:spPr>
          <a:xfrm>
            <a:off x="8319481" y="4990902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 Q&amp;A</a:t>
            </a:r>
            <a:endParaRPr sz="2400" dirty="0">
              <a:solidFill>
                <a:schemeClr val="bg1"/>
              </a:solidFill>
            </a:endParaRPr>
          </a:p>
        </p:txBody>
      </p:sp>
      <p:cxnSp>
        <p:nvCxnSpPr>
          <p:cNvPr id="34" name="Google Shape;159;p30">
            <a:extLst>
              <a:ext uri="{FF2B5EF4-FFF2-40B4-BE49-F238E27FC236}">
                <a16:creationId xmlns:a16="http://schemas.microsoft.com/office/drawing/2014/main" id="{A2D11E4F-3A0D-1142-9128-9F2283948DD0}"/>
              </a:ext>
            </a:extLst>
          </p:cNvPr>
          <p:cNvCxnSpPr>
            <a:cxnSpLocks/>
          </p:cNvCxnSpPr>
          <p:nvPr/>
        </p:nvCxnSpPr>
        <p:spPr>
          <a:xfrm>
            <a:off x="3872519" y="4702543"/>
            <a:ext cx="3399026" cy="0"/>
          </a:xfrm>
          <a:prstGeom prst="straightConnector1">
            <a:avLst/>
          </a:prstGeom>
          <a:noFill/>
          <a:ln w="28575" cap="flat" cmpd="sng">
            <a:solidFill>
              <a:srgbClr val="02A2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59;p30">
            <a:extLst>
              <a:ext uri="{FF2B5EF4-FFF2-40B4-BE49-F238E27FC236}">
                <a16:creationId xmlns:a16="http://schemas.microsoft.com/office/drawing/2014/main" id="{5CBEA3E8-05E6-5D4A-80E8-A3FD89EA5A43}"/>
              </a:ext>
            </a:extLst>
          </p:cNvPr>
          <p:cNvCxnSpPr>
            <a:cxnSpLocks/>
          </p:cNvCxnSpPr>
          <p:nvPr/>
        </p:nvCxnSpPr>
        <p:spPr>
          <a:xfrm>
            <a:off x="4943763" y="2296390"/>
            <a:ext cx="3687619" cy="16044"/>
          </a:xfrm>
          <a:prstGeom prst="straightConnector1">
            <a:avLst/>
          </a:prstGeom>
          <a:noFill/>
          <a:ln w="28575" cap="flat" cmpd="sng">
            <a:solidFill>
              <a:srgbClr val="02A2A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1AABD18-9AFF-0243-B925-8CF5032838CA}"/>
              </a:ext>
            </a:extLst>
          </p:cNvPr>
          <p:cNvGrpSpPr/>
          <p:nvPr/>
        </p:nvGrpSpPr>
        <p:grpSpPr>
          <a:xfrm>
            <a:off x="4949014" y="2486314"/>
            <a:ext cx="2327782" cy="2038292"/>
            <a:chOff x="4938504" y="2486314"/>
            <a:chExt cx="2327782" cy="203829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F090ACD-4590-AA4E-96AB-C256030A8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466" b="94378" l="11513" r="81250">
                          <a14:foregroundMark x1="49013" y1="20080" x2="49013" y2="20080"/>
                          <a14:foregroundMark x1="51645" y1="16466" x2="51645" y2="16466"/>
                          <a14:foregroundMark x1="81250" y1="53815" x2="81250" y2="53815"/>
                          <a14:foregroundMark x1="55263" y1="91165" x2="55263" y2="91165"/>
                          <a14:foregroundMark x1="52632" y1="94779" x2="52632" y2="94779"/>
                          <a14:foregroundMark x1="15132" y1="65060" x2="15132" y2="65060"/>
                          <a14:foregroundMark x1="11513" y1="55823" x2="11513" y2="55823"/>
                          <a14:foregroundMark x1="13158" y1="48594" x2="13158" y2="48594"/>
                        </a14:backgroundRemoval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rcRect l="9218" t="12649" r="11900" b="3106"/>
            <a:stretch/>
          </p:blipFill>
          <p:spPr>
            <a:xfrm>
              <a:off x="4938504" y="2496510"/>
              <a:ext cx="2327782" cy="2028096"/>
            </a:xfrm>
            <a:prstGeom prst="rect">
              <a:avLst/>
            </a:prstGeom>
          </p:spPr>
        </p:pic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6CD69EF-F866-2F45-9D9D-3799395BE778}"/>
                </a:ext>
              </a:extLst>
            </p:cNvPr>
            <p:cNvGrpSpPr/>
            <p:nvPr/>
          </p:nvGrpSpPr>
          <p:grpSpPr>
            <a:xfrm>
              <a:off x="5273657" y="2486314"/>
              <a:ext cx="1936079" cy="2018805"/>
              <a:chOff x="5273657" y="2486314"/>
              <a:chExt cx="1936079" cy="2018805"/>
            </a:xfrm>
          </p:grpSpPr>
          <p:cxnSp>
            <p:nvCxnSpPr>
              <p:cNvPr id="43" name="Google Shape;159;p30">
                <a:extLst>
                  <a:ext uri="{FF2B5EF4-FFF2-40B4-BE49-F238E27FC236}">
                    <a16:creationId xmlns:a16="http://schemas.microsoft.com/office/drawing/2014/main" id="{1D61E745-DEF1-EF4F-ADBD-BF472278EF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7480" y="2497838"/>
                <a:ext cx="945154" cy="52698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159;p30">
                <a:extLst>
                  <a:ext uri="{FF2B5EF4-FFF2-40B4-BE49-F238E27FC236}">
                    <a16:creationId xmlns:a16="http://schemas.microsoft.com/office/drawing/2014/main" id="{E8D713B7-7D8D-944C-8830-4DE380B2F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2634" y="2486314"/>
                <a:ext cx="977102" cy="53851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159;p30">
                <a:extLst>
                  <a:ext uri="{FF2B5EF4-FFF2-40B4-BE49-F238E27FC236}">
                    <a16:creationId xmlns:a16="http://schemas.microsoft.com/office/drawing/2014/main" id="{56F6A31E-5948-904A-9052-A54DA77A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6711" y="2974049"/>
                <a:ext cx="0" cy="1111544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159;p30">
                <a:extLst>
                  <a:ext uri="{FF2B5EF4-FFF2-40B4-BE49-F238E27FC236}">
                    <a16:creationId xmlns:a16="http://schemas.microsoft.com/office/drawing/2014/main" id="{0CC1AB32-9F24-E949-9F10-3082166A48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264" y="3947156"/>
                <a:ext cx="970168" cy="54866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159;p30">
                <a:extLst>
                  <a:ext uri="{FF2B5EF4-FFF2-40B4-BE49-F238E27FC236}">
                    <a16:creationId xmlns:a16="http://schemas.microsoft.com/office/drawing/2014/main" id="{CCF4F972-A63D-D145-B05F-D51C27BF6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3657" y="3978605"/>
                <a:ext cx="993899" cy="526514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159;p30">
                <a:extLst>
                  <a:ext uri="{FF2B5EF4-FFF2-40B4-BE49-F238E27FC236}">
                    <a16:creationId xmlns:a16="http://schemas.microsoft.com/office/drawing/2014/main" id="{D80628E8-A54F-A545-8D6F-4FA8018C8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1004" y="2894320"/>
                <a:ext cx="559853" cy="304385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159;p30">
                <a:extLst>
                  <a:ext uri="{FF2B5EF4-FFF2-40B4-BE49-F238E27FC236}">
                    <a16:creationId xmlns:a16="http://schemas.microsoft.com/office/drawing/2014/main" id="{3C8F3770-F52A-424A-ACCB-C60FD8C748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8147" y="3793756"/>
                <a:ext cx="522710" cy="317578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159;p30">
                <a:extLst>
                  <a:ext uri="{FF2B5EF4-FFF2-40B4-BE49-F238E27FC236}">
                    <a16:creationId xmlns:a16="http://schemas.microsoft.com/office/drawing/2014/main" id="{1BA62E4A-582F-9848-802D-089D5C3D4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746" y="3816309"/>
                <a:ext cx="559853" cy="304385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159;p30">
                <a:extLst>
                  <a:ext uri="{FF2B5EF4-FFF2-40B4-BE49-F238E27FC236}">
                    <a16:creationId xmlns:a16="http://schemas.microsoft.com/office/drawing/2014/main" id="{6C720D70-068B-FB4E-9E4C-D8B072EFC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492" y="3191845"/>
                <a:ext cx="0" cy="61974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159;p30">
                <a:extLst>
                  <a:ext uri="{FF2B5EF4-FFF2-40B4-BE49-F238E27FC236}">
                    <a16:creationId xmlns:a16="http://schemas.microsoft.com/office/drawing/2014/main" id="{B488C940-A60C-274D-9AA8-74F3E0380C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3801" y="2886465"/>
                <a:ext cx="549343" cy="306047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159;p30">
                <a:extLst>
                  <a:ext uri="{FF2B5EF4-FFF2-40B4-BE49-F238E27FC236}">
                    <a16:creationId xmlns:a16="http://schemas.microsoft.com/office/drawing/2014/main" id="{93C22823-DC12-C548-89A8-9B1E717AC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264" y="2892588"/>
                <a:ext cx="548103" cy="301457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59;p30">
                <a:extLst>
                  <a:ext uri="{FF2B5EF4-FFF2-40B4-BE49-F238E27FC236}">
                    <a16:creationId xmlns:a16="http://schemas.microsoft.com/office/drawing/2014/main" id="{05CE1081-B3F8-ED4D-B956-67CA664C1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5448" y="3772736"/>
                <a:ext cx="0" cy="326938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159;p30">
                <a:extLst>
                  <a:ext uri="{FF2B5EF4-FFF2-40B4-BE49-F238E27FC236}">
                    <a16:creationId xmlns:a16="http://schemas.microsoft.com/office/drawing/2014/main" id="{D79AF129-1701-EA42-B8DA-964CF9E02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7654" y="2845027"/>
                <a:ext cx="0" cy="326938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779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Imagen que contiene camioneta, edificio, estacionado, computadora&#10;&#10;Descripción generada con confianza muy alta">
            <a:extLst>
              <a:ext uri="{FF2B5EF4-FFF2-40B4-BE49-F238E27FC236}">
                <a16:creationId xmlns:a16="http://schemas.microsoft.com/office/drawing/2014/main" id="{71382B94-444E-45A6-A0E7-80299DCA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37" y="1169520"/>
            <a:ext cx="9078432" cy="5094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FCC5A7-8BC7-2348-8587-5EDC4CADE1EB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ECE9C5C-70F7-4DDE-9767-0C010CE5CFE0}"/>
              </a:ext>
            </a:extLst>
          </p:cNvPr>
          <p:cNvSpPr/>
          <p:nvPr/>
        </p:nvSpPr>
        <p:spPr>
          <a:xfrm>
            <a:off x="74427" y="1421219"/>
            <a:ext cx="5732719" cy="4837812"/>
          </a:xfrm>
          <a:prstGeom prst="rect">
            <a:avLst/>
          </a:prstGeom>
          <a:solidFill>
            <a:srgbClr val="00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2">
            <a:extLst>
              <a:ext uri="{FF2B5EF4-FFF2-40B4-BE49-F238E27FC236}">
                <a16:creationId xmlns:a16="http://schemas.microsoft.com/office/drawing/2014/main" id="{379FB2D7-99F5-4212-89D1-3CB5EBEDAFC3}"/>
              </a:ext>
            </a:extLst>
          </p:cNvPr>
          <p:cNvSpPr txBox="1"/>
          <p:nvPr/>
        </p:nvSpPr>
        <p:spPr>
          <a:xfrm>
            <a:off x="260506" y="1892628"/>
            <a:ext cx="5496780" cy="399782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 21049 observations </a:t>
            </a:r>
            <a:endParaRPr lang="es-ES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>
                <a:solidFill>
                  <a:srgbClr val="FFFFFF"/>
                </a:solidFill>
              </a:rPr>
              <a:t>   -   19938 training  </a:t>
            </a:r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>
                <a:solidFill>
                  <a:srgbClr val="FFFFFF"/>
                </a:solidFill>
              </a:rPr>
              <a:t>   -   1111 validation </a:t>
            </a:r>
            <a:r>
              <a:rPr lang="en-US">
                <a:solidFill>
                  <a:srgbClr val="FF0000"/>
                </a:solidFill>
              </a:rPr>
              <a:t>(4 months after Training ones)</a:t>
            </a:r>
            <a:endParaRPr lang="en-US">
              <a:solidFill>
                <a:srgbClr val="FF0000"/>
              </a:solidFill>
              <a:cs typeface="Calibri" panose="020F050202020403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 Wireless access points (WAPs) = </a:t>
            </a:r>
            <a:r>
              <a:rPr lang="en-US" b="1" dirty="0">
                <a:solidFill>
                  <a:srgbClr val="FFFFFF"/>
                </a:solidFill>
              </a:rPr>
              <a:t>520</a:t>
            </a:r>
            <a:endParaRPr lang="en-US" b="1" dirty="0">
              <a:solidFill>
                <a:srgbClr val="FFFFFF"/>
              </a:solidFill>
              <a:cs typeface="Calibri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b="1">
              <a:solidFill>
                <a:srgbClr val="FFFFFF"/>
              </a:solidFill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 3 buildings     - &gt;     4/5 floors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 20 users | 25 mobile devices 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0E16FD-8325-4E48-B90C-0DDEC536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>
                <a:solidFill>
                  <a:srgbClr val="02A2A6"/>
                </a:solidFill>
                <a:cs typeface="Futura Medium"/>
              </a:rPr>
              <a:t>Introduction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1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FCC5A7-8BC7-2348-8587-5EDC4CADE1EB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BE0D5677-0AA5-48BB-BEB0-B0D0A26F9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07" y="2276344"/>
            <a:ext cx="6792433" cy="41217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D153CA-8F8D-461A-A02C-6C2D15285754}"/>
              </a:ext>
            </a:extLst>
          </p:cNvPr>
          <p:cNvSpPr txBox="1"/>
          <p:nvPr/>
        </p:nvSpPr>
        <p:spPr>
          <a:xfrm>
            <a:off x="4068726" y="6337006"/>
            <a:ext cx="30976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Known positions in training set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15C366-9DB7-4406-BEBC-8A7D0484CAE8}"/>
              </a:ext>
            </a:extLst>
          </p:cNvPr>
          <p:cNvSpPr/>
          <p:nvPr/>
        </p:nvSpPr>
        <p:spPr>
          <a:xfrm>
            <a:off x="627124" y="1965363"/>
            <a:ext cx="4295160" cy="169532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>
                <a:solidFill>
                  <a:schemeClr val="bg1"/>
                </a:solidFill>
              </a:rPr>
              <a:t>GOAL</a:t>
            </a:r>
            <a:endParaRPr lang="it-IT" sz="2000" b="1" dirty="0">
              <a:solidFill>
                <a:schemeClr val="bg1"/>
              </a:solidFill>
            </a:endParaRPr>
          </a:p>
          <a:p>
            <a:pPr algn="ctr"/>
            <a:endParaRPr lang="it-IT" sz="2000" b="1" dirty="0">
              <a:solidFill>
                <a:schemeClr val="bg1"/>
              </a:solidFill>
            </a:endParaRPr>
          </a:p>
          <a:p>
            <a:r>
              <a:rPr lang="it-IT" sz="2000" b="1">
                <a:solidFill>
                  <a:schemeClr val="bg1"/>
                </a:solidFill>
              </a:rPr>
              <a:t>To predict positioning regarding WAP signals</a:t>
            </a:r>
            <a:endParaRPr lang="it-IT" sz="2000" b="1">
              <a:solidFill>
                <a:schemeClr val="bg1"/>
              </a:solidFill>
              <a:cs typeface="Calibri" panose="020F0502020204030204"/>
            </a:endParaRPr>
          </a:p>
          <a:p>
            <a:endParaRPr lang="it-IT" sz="2000" b="1" dirty="0">
              <a:solidFill>
                <a:schemeClr val="bg1"/>
              </a:solidFill>
              <a:cs typeface="Calibri"/>
            </a:endParaRPr>
          </a:p>
          <a:p>
            <a:r>
              <a:rPr lang="it-IT" sz="2000" b="1">
                <a:solidFill>
                  <a:schemeClr val="bg1"/>
                </a:solidFill>
                <a:cs typeface="Calibri"/>
              </a:rPr>
              <a:t>(BUILDING) + LONGITUDE + LATITUDE + FLOOR</a:t>
            </a:r>
            <a:endParaRPr lang="it-IT" sz="2000" b="1" dirty="0">
              <a:solidFill>
                <a:schemeClr val="bg1"/>
              </a:solidFill>
              <a:cs typeface="Calibri"/>
            </a:endParaRPr>
          </a:p>
          <a:p>
            <a:pPr algn="ctr"/>
            <a:endParaRPr lang="it-IT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Imagen 9" descr="Un conjunto de letras negras en un fondo blanco&#10;&#10;Descripción generada con confianza alta">
            <a:extLst>
              <a:ext uri="{FF2B5EF4-FFF2-40B4-BE49-F238E27FC236}">
                <a16:creationId xmlns:a16="http://schemas.microsoft.com/office/drawing/2014/main" id="{61E57F95-E093-4696-A731-057C344ED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6" y="3858160"/>
            <a:ext cx="4869711" cy="247321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581AEF-36C5-49A2-9016-CDDA825E6228}"/>
              </a:ext>
            </a:extLst>
          </p:cNvPr>
          <p:cNvSpPr txBox="1">
            <a:spLocks/>
          </p:cNvSpPr>
          <p:nvPr/>
        </p:nvSpPr>
        <p:spPr>
          <a:xfrm>
            <a:off x="839788" y="339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>
                <a:solidFill>
                  <a:srgbClr val="02A2A6"/>
                </a:solidFill>
                <a:cs typeface="Futura Medium"/>
              </a:rPr>
              <a:t>Introduction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0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FCC5A7-8BC7-2348-8587-5EDC4CADE1EB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DF6708-8993-5648-A5FE-DE5ABC49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>
                <a:solidFill>
                  <a:srgbClr val="02A2A6"/>
                </a:solidFill>
                <a:cs typeface="Futura Medium"/>
              </a:rPr>
              <a:t>Introduction</a:t>
            </a:r>
            <a:endParaRPr lang="es-ES"/>
          </a:p>
        </p:txBody>
      </p:sp>
      <p:pic>
        <p:nvPicPr>
          <p:cNvPr id="5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AA767C36-8C60-4E33-A8A9-E9B17346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088" y="2448338"/>
            <a:ext cx="3931014" cy="294256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41C11B-5383-421E-AD3F-C4A639B33158}"/>
              </a:ext>
            </a:extLst>
          </p:cNvPr>
          <p:cNvSpPr/>
          <p:nvPr/>
        </p:nvSpPr>
        <p:spPr>
          <a:xfrm>
            <a:off x="0" y="2838080"/>
            <a:ext cx="4047067" cy="1500396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bg1"/>
                </a:solidFill>
                <a:cs typeface="Calibri"/>
              </a:rPr>
              <a:t>Challenges</a:t>
            </a:r>
            <a:endParaRPr lang="it-IT" sz="2000" b="1" dirty="0">
              <a:solidFill>
                <a:schemeClr val="bg1"/>
              </a:solidFill>
              <a:cs typeface="Calibri"/>
            </a:endParaRPr>
          </a:p>
          <a:p>
            <a:endParaRPr lang="it-IT" sz="20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it-IT" sz="2000" b="1" dirty="0">
                <a:solidFill>
                  <a:schemeClr val="bg1"/>
                </a:solidFill>
                <a:cs typeface="Calibri"/>
              </a:rPr>
              <a:t>Training set </a:t>
            </a:r>
            <a:r>
              <a:rPr lang="it-IT" sz="2000" b="1" dirty="0" err="1">
                <a:solidFill>
                  <a:schemeClr val="bg1"/>
                </a:solidFill>
                <a:cs typeface="Calibri"/>
              </a:rPr>
              <a:t>not</a:t>
            </a:r>
            <a:r>
              <a:rPr lang="it-IT" sz="20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cs typeface="Calibri"/>
              </a:rPr>
              <a:t>representative</a:t>
            </a:r>
            <a:endParaRPr lang="it-IT" sz="2000" b="1" dirty="0">
              <a:solidFill>
                <a:schemeClr val="bg1"/>
              </a:solidFill>
              <a:cs typeface="Calibri"/>
            </a:endParaRPr>
          </a:p>
          <a:p>
            <a:endParaRPr lang="it-IT" sz="20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it-IT" sz="2000" b="1" dirty="0">
                <a:solidFill>
                  <a:schemeClr val="bg1"/>
                </a:solidFill>
                <a:cs typeface="Calibri"/>
              </a:rPr>
              <a:t>High </a:t>
            </a:r>
            <a:r>
              <a:rPr lang="it-IT" sz="2000" b="1" dirty="0" err="1">
                <a:solidFill>
                  <a:schemeClr val="bg1"/>
                </a:solidFill>
                <a:cs typeface="Calibri"/>
              </a:rPr>
              <a:t>number</a:t>
            </a:r>
            <a:r>
              <a:rPr lang="it-IT" sz="2000" b="1" dirty="0">
                <a:solidFill>
                  <a:schemeClr val="bg1"/>
                </a:solidFill>
                <a:cs typeface="Calibri"/>
              </a:rPr>
              <a:t> of </a:t>
            </a:r>
            <a:r>
              <a:rPr lang="it-IT" sz="2000" b="1" dirty="0" err="1">
                <a:solidFill>
                  <a:schemeClr val="bg1"/>
                </a:solidFill>
                <a:cs typeface="Calibri"/>
              </a:rPr>
              <a:t>predictors</a:t>
            </a:r>
            <a:endParaRPr lang="it-IT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0724B-62A7-9948-AFEE-5A7766F26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724" y="2448338"/>
            <a:ext cx="3931014" cy="2948261"/>
          </a:xfrm>
          <a:prstGeom prst="rect">
            <a:avLst/>
          </a:prstGeom>
        </p:spPr>
      </p:pic>
      <p:sp>
        <p:nvSpPr>
          <p:cNvPr id="9" name="CuadroTexto 1">
            <a:extLst>
              <a:ext uri="{FF2B5EF4-FFF2-40B4-BE49-F238E27FC236}">
                <a16:creationId xmlns:a16="http://schemas.microsoft.com/office/drawing/2014/main" id="{3ED7DC8D-D453-874B-9180-C7CB9CE95009}"/>
              </a:ext>
            </a:extLst>
          </p:cNvPr>
          <p:cNvSpPr txBox="1"/>
          <p:nvPr/>
        </p:nvSpPr>
        <p:spPr>
          <a:xfrm>
            <a:off x="5309703" y="2050743"/>
            <a:ext cx="2235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38FFFD12-5CE9-0C4D-BE93-19596D9E0964}"/>
              </a:ext>
            </a:extLst>
          </p:cNvPr>
          <p:cNvSpPr txBox="1"/>
          <p:nvPr/>
        </p:nvSpPr>
        <p:spPr>
          <a:xfrm>
            <a:off x="9517269" y="2050743"/>
            <a:ext cx="2235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VALIDATION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0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FCC5A7-8BC7-2348-8587-5EDC4CADE1EB}"/>
              </a:ext>
            </a:extLst>
          </p:cNvPr>
          <p:cNvSpPr/>
          <p:nvPr/>
        </p:nvSpPr>
        <p:spPr>
          <a:xfrm>
            <a:off x="0" y="135603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A5A64AE-7C15-49E0-9441-BB240E5F1713}"/>
              </a:ext>
            </a:extLst>
          </p:cNvPr>
          <p:cNvSpPr/>
          <p:nvPr/>
        </p:nvSpPr>
        <p:spPr>
          <a:xfrm>
            <a:off x="917133" y="1167467"/>
            <a:ext cx="2748539" cy="282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6" name="Imagen 5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F2006236-D860-4D78-94F3-EDE271B9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39" y="1163377"/>
            <a:ext cx="2678936" cy="281324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CE7C49C-99F5-473D-BD24-3B5D0D5AF7FF}"/>
              </a:ext>
            </a:extLst>
          </p:cNvPr>
          <p:cNvSpPr/>
          <p:nvPr/>
        </p:nvSpPr>
        <p:spPr>
          <a:xfrm>
            <a:off x="917132" y="3970514"/>
            <a:ext cx="2748539" cy="282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8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9C7A362-48F3-42BC-B085-B4EBA9159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50" y="3972402"/>
            <a:ext cx="2743200" cy="288669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6A24150-B4EE-4A49-9090-045087FF8C91}"/>
              </a:ext>
            </a:extLst>
          </p:cNvPr>
          <p:cNvSpPr/>
          <p:nvPr/>
        </p:nvSpPr>
        <p:spPr>
          <a:xfrm>
            <a:off x="7463558" y="3897275"/>
            <a:ext cx="2748539" cy="282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80BA19-F73A-4DC1-B491-7FA57A347795}"/>
              </a:ext>
            </a:extLst>
          </p:cNvPr>
          <p:cNvSpPr/>
          <p:nvPr/>
        </p:nvSpPr>
        <p:spPr>
          <a:xfrm>
            <a:off x="7463558" y="1087722"/>
            <a:ext cx="2748539" cy="282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11" name="Imagen 10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CA6E319F-A1FF-46E0-B10B-74FEA95AB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603" y="1086935"/>
            <a:ext cx="2743200" cy="2886690"/>
          </a:xfrm>
          <a:prstGeom prst="rect">
            <a:avLst/>
          </a:prstGeom>
        </p:spPr>
      </p:pic>
      <p:pic>
        <p:nvPicPr>
          <p:cNvPr id="12" name="Imagen 1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0A7663C-21B5-49CC-8AC5-AD40FFCC2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463" y="3864795"/>
            <a:ext cx="2743200" cy="288669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736D28A-B767-4648-A2B7-685C9696BFD4}"/>
              </a:ext>
            </a:extLst>
          </p:cNvPr>
          <p:cNvSpPr txBox="1"/>
          <p:nvPr/>
        </p:nvSpPr>
        <p:spPr>
          <a:xfrm>
            <a:off x="3962401" y="3437466"/>
            <a:ext cx="223520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/>
                <a:cs typeface="arial"/>
              </a:rPr>
              <a:t>Class Imbalance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D8FFC27-16FE-495D-A9CE-105D4C9D476A}"/>
              </a:ext>
            </a:extLst>
          </p:cNvPr>
          <p:cNvSpPr txBox="1">
            <a:spLocks/>
          </p:cNvSpPr>
          <p:nvPr/>
        </p:nvSpPr>
        <p:spPr>
          <a:xfrm>
            <a:off x="788988" y="-117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>
                <a:solidFill>
                  <a:srgbClr val="02A2A6"/>
                </a:solidFill>
                <a:cs typeface="Futura Medium"/>
              </a:rPr>
              <a:t>Introduction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90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B4333751-81C1-4905-9D2D-9FB0121719B1}"/>
              </a:ext>
            </a:extLst>
          </p:cNvPr>
          <p:cNvSpPr/>
          <p:nvPr/>
        </p:nvSpPr>
        <p:spPr>
          <a:xfrm rot="13860000" flipV="1">
            <a:off x="-208859" y="3797742"/>
            <a:ext cx="6519331" cy="651933"/>
          </a:xfrm>
          <a:prstGeom prst="leftArrow">
            <a:avLst/>
          </a:prstGeom>
          <a:solidFill>
            <a:srgbClr val="06B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CC5A7-8BC7-2348-8587-5EDC4CADE1EB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DF6708-8993-5648-A5FE-DE5ABC49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02A2A6"/>
                </a:solidFill>
                <a:latin typeface="Futura Medium"/>
                <a:cs typeface="Futura Medium"/>
              </a:rPr>
              <a:t>Preprocessing</a:t>
            </a:r>
            <a:r>
              <a:rPr lang="it-IT" dirty="0">
                <a:solidFill>
                  <a:srgbClr val="02A2A6"/>
                </a:solidFill>
                <a:latin typeface="Futura Medium"/>
                <a:cs typeface="Futura Medium"/>
              </a:rPr>
              <a:t> </a:t>
            </a:r>
            <a:r>
              <a:rPr lang="it-IT" dirty="0" err="1">
                <a:solidFill>
                  <a:srgbClr val="02A2A6"/>
                </a:solidFill>
                <a:latin typeface="Futura Medium"/>
                <a:cs typeface="Futura Medium"/>
              </a:rPr>
              <a:t>results</a:t>
            </a:r>
            <a:endParaRPr lang="it-IT" dirty="0">
              <a:solidFill>
                <a:srgbClr val="02A2A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846E432-27AA-4689-A38B-4FDF3D6BE72C}"/>
              </a:ext>
            </a:extLst>
          </p:cNvPr>
          <p:cNvSpPr/>
          <p:nvPr/>
        </p:nvSpPr>
        <p:spPr>
          <a:xfrm>
            <a:off x="584201" y="1828800"/>
            <a:ext cx="1879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cs typeface="Calibri"/>
              </a:rPr>
              <a:t>Drop duplicates</a:t>
            </a:r>
          </a:p>
          <a:p>
            <a:pPr algn="ctr"/>
            <a:r>
              <a:rPr lang="es-ES">
                <a:solidFill>
                  <a:schemeClr val="tx1"/>
                </a:solidFill>
                <a:cs typeface="Calibri"/>
              </a:rPr>
              <a:t>100 = - 100</a:t>
            </a:r>
            <a:endParaRPr lang="es-E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C7B67A-EB30-48DA-9843-F07BC26E82B4}"/>
              </a:ext>
            </a:extLst>
          </p:cNvPr>
          <p:cNvSpPr/>
          <p:nvPr/>
        </p:nvSpPr>
        <p:spPr>
          <a:xfrm>
            <a:off x="745067" y="2870199"/>
            <a:ext cx="3081866" cy="778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Remove low </a:t>
            </a:r>
            <a:r>
              <a:rPr lang="es-ES">
                <a:solidFill>
                  <a:schemeClr val="tx1"/>
                </a:solidFill>
                <a:cs typeface="Calibri"/>
              </a:rPr>
              <a:t>variance rows</a:t>
            </a:r>
          </a:p>
          <a:p>
            <a:pPr algn="ctr"/>
            <a:r>
              <a:rPr lang="es-ES">
                <a:solidFill>
                  <a:schemeClr val="tx1"/>
                </a:solidFill>
                <a:cs typeface="Calibri"/>
              </a:rPr>
              <a:t>Remove low variance columns</a:t>
            </a:r>
            <a:endParaRPr lang="es-E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A12CAE-CC1A-4AE4-8868-66D79DFC2C3E}"/>
              </a:ext>
            </a:extLst>
          </p:cNvPr>
          <p:cNvSpPr/>
          <p:nvPr/>
        </p:nvSpPr>
        <p:spPr>
          <a:xfrm>
            <a:off x="2463799" y="4038601"/>
            <a:ext cx="2023533" cy="63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cs typeface="Calibri"/>
              </a:rPr>
              <a:t>Balance classes</a:t>
            </a:r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28CB7A7-6508-46DA-BD97-79DA3AAE7C07}"/>
              </a:ext>
            </a:extLst>
          </p:cNvPr>
          <p:cNvSpPr/>
          <p:nvPr/>
        </p:nvSpPr>
        <p:spPr>
          <a:xfrm>
            <a:off x="3327398" y="5046133"/>
            <a:ext cx="2260600" cy="668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cs typeface="Calibri"/>
              </a:rPr>
              <a:t>Normalize</a:t>
            </a:r>
            <a:r>
              <a:rPr lang="es-ES" dirty="0">
                <a:solidFill>
                  <a:schemeClr val="tx1"/>
                </a:solidFill>
                <a:cs typeface="Calibri"/>
              </a:rPr>
              <a:t> data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3D474D8-A65A-4C9B-9160-5B9AC64EFF7E}"/>
              </a:ext>
            </a:extLst>
          </p:cNvPr>
          <p:cNvSpPr/>
          <p:nvPr/>
        </p:nvSpPr>
        <p:spPr>
          <a:xfrm>
            <a:off x="4666093" y="1496461"/>
            <a:ext cx="3332204" cy="2136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11" name="Imagen 10" descr="Imagen que contiene biombo, edificio, con baldosas, dibujo&#10;&#10;Descripción generada con confianza muy alta">
            <a:extLst>
              <a:ext uri="{FF2B5EF4-FFF2-40B4-BE49-F238E27FC236}">
                <a16:creationId xmlns:a16="http://schemas.microsoft.com/office/drawing/2014/main" id="{7C6C133C-A9CD-4312-9D96-4E3ACEA369D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047" y="1489373"/>
            <a:ext cx="2983442" cy="1913467"/>
          </a:xfrm>
          <a:prstGeom prst="rect">
            <a:avLst/>
          </a:prstGeom>
        </p:spPr>
      </p:pic>
      <p:sp>
        <p:nvSpPr>
          <p:cNvPr id="18" name="CuadroTexto 3">
            <a:extLst>
              <a:ext uri="{FF2B5EF4-FFF2-40B4-BE49-F238E27FC236}">
                <a16:creationId xmlns:a16="http://schemas.microsoft.com/office/drawing/2014/main" id="{3E17DC12-9F55-4130-A53E-7EE95F50740D}"/>
              </a:ext>
            </a:extLst>
          </p:cNvPr>
          <p:cNvSpPr txBox="1"/>
          <p:nvPr/>
        </p:nvSpPr>
        <p:spPr>
          <a:xfrm rot="16200000">
            <a:off x="4326267" y="2334052"/>
            <a:ext cx="95540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>
                <a:solidFill>
                  <a:srgbClr val="000000"/>
                </a:solidFill>
              </a:rPr>
              <a:t>Frequency</a:t>
            </a:r>
            <a:endParaRPr lang="es-ES" sz="1400">
              <a:solidFill>
                <a:srgbClr val="000000"/>
              </a:solidFill>
              <a:cs typeface="Arial"/>
            </a:endParaRPr>
          </a:p>
        </p:txBody>
      </p:sp>
      <p:sp>
        <p:nvSpPr>
          <p:cNvPr id="20" name="CuadroTexto 4">
            <a:extLst>
              <a:ext uri="{FF2B5EF4-FFF2-40B4-BE49-F238E27FC236}">
                <a16:creationId xmlns:a16="http://schemas.microsoft.com/office/drawing/2014/main" id="{5CB9EBEF-89D1-4937-AF87-2F7B2E920BDC}"/>
              </a:ext>
            </a:extLst>
          </p:cNvPr>
          <p:cNvSpPr txBox="1"/>
          <p:nvPr/>
        </p:nvSpPr>
        <p:spPr>
          <a:xfrm>
            <a:off x="5828777" y="3337535"/>
            <a:ext cx="114106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solidFill>
                  <a:srgbClr val="000000"/>
                </a:solidFill>
              </a:rPr>
              <a:t>RSSI level</a:t>
            </a:r>
            <a:endParaRPr lang="es-ES" sz="1400">
              <a:solidFill>
                <a:srgbClr val="000000"/>
              </a:solidFill>
              <a:cs typeface="Arial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B1A7827-A475-44E3-A76E-5EE6193709D6}"/>
              </a:ext>
            </a:extLst>
          </p:cNvPr>
          <p:cNvSpPr/>
          <p:nvPr/>
        </p:nvSpPr>
        <p:spPr>
          <a:xfrm>
            <a:off x="8713161" y="1513395"/>
            <a:ext cx="3332202" cy="2102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4" name="CuadroTexto 3">
            <a:extLst>
              <a:ext uri="{FF2B5EF4-FFF2-40B4-BE49-F238E27FC236}">
                <a16:creationId xmlns:a16="http://schemas.microsoft.com/office/drawing/2014/main" id="{6E5C69CA-3DB8-4433-AD21-6F51D8FAD3A7}"/>
              </a:ext>
            </a:extLst>
          </p:cNvPr>
          <p:cNvSpPr txBox="1"/>
          <p:nvPr/>
        </p:nvSpPr>
        <p:spPr>
          <a:xfrm rot="16200000">
            <a:off x="8390267" y="2367919"/>
            <a:ext cx="95540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>
                <a:solidFill>
                  <a:srgbClr val="000000"/>
                </a:solidFill>
              </a:rPr>
              <a:t>Frequency</a:t>
            </a:r>
            <a:endParaRPr lang="es-ES" sz="1400">
              <a:solidFill>
                <a:srgbClr val="000000"/>
              </a:solidFill>
              <a:cs typeface="Arial"/>
            </a:endParaRPr>
          </a:p>
        </p:txBody>
      </p:sp>
      <p:sp>
        <p:nvSpPr>
          <p:cNvPr id="26" name="CuadroTexto 4">
            <a:extLst>
              <a:ext uri="{FF2B5EF4-FFF2-40B4-BE49-F238E27FC236}">
                <a16:creationId xmlns:a16="http://schemas.microsoft.com/office/drawing/2014/main" id="{52C06F9F-B85A-4868-BDAD-67033CFD4F7E}"/>
              </a:ext>
            </a:extLst>
          </p:cNvPr>
          <p:cNvSpPr txBox="1"/>
          <p:nvPr/>
        </p:nvSpPr>
        <p:spPr>
          <a:xfrm>
            <a:off x="9892777" y="3371402"/>
            <a:ext cx="1141062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>
                <a:solidFill>
                  <a:srgbClr val="000000"/>
                </a:solidFill>
              </a:rPr>
              <a:t>RSSI level</a:t>
            </a:r>
            <a:endParaRPr lang="es-ES" sz="1200">
              <a:solidFill>
                <a:srgbClr val="000000"/>
              </a:solidFill>
              <a:cs typeface="Arial"/>
            </a:endParaRPr>
          </a:p>
        </p:txBody>
      </p:sp>
      <p:pic>
        <p:nvPicPr>
          <p:cNvPr id="28" name="Imagen 12" descr="Imagen que contiene biombo, juego, edificio, dibujo&#10;&#10;Descripción generada con confianza muy alta">
            <a:extLst>
              <a:ext uri="{FF2B5EF4-FFF2-40B4-BE49-F238E27FC236}">
                <a16:creationId xmlns:a16="http://schemas.microsoft.com/office/drawing/2014/main" id="{E8FB8A87-52C2-490C-BD10-FD27EEE98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133" y="1508642"/>
            <a:ext cx="3064934" cy="1961115"/>
          </a:xfrm>
          <a:prstGeom prst="rect">
            <a:avLst/>
          </a:prstGeom>
        </p:spPr>
      </p:pic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9511B5FB-4397-4744-8832-AB9952734A1E}"/>
              </a:ext>
            </a:extLst>
          </p:cNvPr>
          <p:cNvSpPr/>
          <p:nvPr/>
        </p:nvSpPr>
        <p:spPr>
          <a:xfrm>
            <a:off x="8087529" y="2492417"/>
            <a:ext cx="575734" cy="220135"/>
          </a:xfrm>
          <a:prstGeom prst="rightArrow">
            <a:avLst/>
          </a:prstGeom>
          <a:solidFill>
            <a:srgbClr val="06B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B2F9935C-DC07-4205-96F0-EE4D42E8803D}"/>
              </a:ext>
            </a:extLst>
          </p:cNvPr>
          <p:cNvSpPr/>
          <p:nvPr/>
        </p:nvSpPr>
        <p:spPr>
          <a:xfrm>
            <a:off x="126803" y="4839896"/>
            <a:ext cx="2980267" cy="1745929"/>
          </a:xfrm>
          <a:prstGeom prst="roundRect">
            <a:avLst/>
          </a:prstGeom>
          <a:noFill/>
          <a:ln>
            <a:solidFill>
              <a:srgbClr val="02A2A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it-IT" sz="2000" b="1">
                <a:solidFill>
                  <a:schemeClr val="accent4"/>
                </a:solidFill>
                <a:cs typeface="Calibri"/>
              </a:rPr>
              <a:t>From 520 to 260 predictors</a:t>
            </a:r>
            <a:endParaRPr lang="it-IT" sz="2000" b="1" dirty="0">
              <a:solidFill>
                <a:schemeClr val="accent4"/>
              </a:solidFill>
              <a:cs typeface="Calibri"/>
            </a:endParaRPr>
          </a:p>
          <a:p>
            <a:endParaRPr lang="it-IT" sz="2000" b="1" dirty="0">
              <a:solidFill>
                <a:schemeClr val="accent4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it-IT" sz="2000" b="1">
                <a:solidFill>
                  <a:schemeClr val="accent4"/>
                </a:solidFill>
                <a:cs typeface="Calibri"/>
              </a:rPr>
              <a:t>From 19937 rows to 15053</a:t>
            </a:r>
            <a:endParaRPr lang="it-IT" sz="2000" b="1" dirty="0">
              <a:solidFill>
                <a:schemeClr val="accent4"/>
              </a:solidFill>
              <a:cs typeface="Calibri"/>
            </a:endParaRPr>
          </a:p>
        </p:txBody>
      </p:sp>
      <p:pic>
        <p:nvPicPr>
          <p:cNvPr id="33" name="Imagen 33">
            <a:extLst>
              <a:ext uri="{FF2B5EF4-FFF2-40B4-BE49-F238E27FC236}">
                <a16:creationId xmlns:a16="http://schemas.microsoft.com/office/drawing/2014/main" id="{5AA7337F-A8DE-4E22-9CCE-087CB7A08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066" y="4047793"/>
            <a:ext cx="2743200" cy="2233749"/>
          </a:xfrm>
          <a:prstGeom prst="rect">
            <a:avLst/>
          </a:prstGeom>
        </p:spPr>
      </p:pic>
      <p:pic>
        <p:nvPicPr>
          <p:cNvPr id="35" name="Imagen 35" descr="Imagen que contiene cerca&#10;&#10;Descripción generada con confianza muy alta">
            <a:extLst>
              <a:ext uri="{FF2B5EF4-FFF2-40B4-BE49-F238E27FC236}">
                <a16:creationId xmlns:a16="http://schemas.microsoft.com/office/drawing/2014/main" id="{A37B39C0-E617-4618-A408-83A431190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2533" y="4031605"/>
            <a:ext cx="2743200" cy="2266122"/>
          </a:xfrm>
          <a:prstGeom prst="rect">
            <a:avLst/>
          </a:prstGeom>
        </p:spPr>
      </p:pic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E00A7CFE-D8B8-4C0C-96C8-7B73F681D617}"/>
              </a:ext>
            </a:extLst>
          </p:cNvPr>
          <p:cNvSpPr/>
          <p:nvPr/>
        </p:nvSpPr>
        <p:spPr>
          <a:xfrm>
            <a:off x="8637861" y="4947750"/>
            <a:ext cx="575734" cy="220135"/>
          </a:xfrm>
          <a:prstGeom prst="rightArrow">
            <a:avLst/>
          </a:prstGeom>
          <a:solidFill>
            <a:srgbClr val="06B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64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7C209F-5DE2-254A-B501-BD1906BE38FD}"/>
              </a:ext>
            </a:extLst>
          </p:cNvPr>
          <p:cNvSpPr/>
          <p:nvPr/>
        </p:nvSpPr>
        <p:spPr>
          <a:xfrm>
            <a:off x="0" y="596347"/>
            <a:ext cx="12192000" cy="82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F34263-4C3B-F040-A729-F6D500ED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02A2A6"/>
                </a:solidFill>
                <a:latin typeface="Futura Medium"/>
                <a:cs typeface="Futura Medium"/>
              </a:rPr>
              <a:t>Preprocessing</a:t>
            </a:r>
            <a:r>
              <a:rPr lang="it-IT" dirty="0">
                <a:solidFill>
                  <a:srgbClr val="02A2A6"/>
                </a:solidFill>
                <a:latin typeface="Futura Medium"/>
                <a:cs typeface="Futura Medium"/>
              </a:rPr>
              <a:t> </a:t>
            </a:r>
            <a:r>
              <a:rPr lang="it-IT" dirty="0" err="1">
                <a:solidFill>
                  <a:srgbClr val="02A2A6"/>
                </a:solidFill>
                <a:latin typeface="Futura Medium"/>
                <a:cs typeface="Futura Medium"/>
              </a:rPr>
              <a:t>results</a:t>
            </a:r>
            <a:endParaRPr lang="it-IT" dirty="0">
              <a:solidFill>
                <a:srgbClr val="02A2A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5CDB8-43E1-D940-A720-E9DD3F368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743" y="1921910"/>
            <a:ext cx="5041900" cy="3771900"/>
          </a:xfrm>
          <a:prstGeom prst="rect">
            <a:avLst/>
          </a:prstGeom>
        </p:spPr>
      </p:pic>
      <p:sp>
        <p:nvSpPr>
          <p:cNvPr id="8" name="Rectángulo 12">
            <a:extLst>
              <a:ext uri="{FF2B5EF4-FFF2-40B4-BE49-F238E27FC236}">
                <a16:creationId xmlns:a16="http://schemas.microsoft.com/office/drawing/2014/main" id="{1B85B3ED-2702-9842-A3B0-B0E38FA345C7}"/>
              </a:ext>
            </a:extLst>
          </p:cNvPr>
          <p:cNvSpPr/>
          <p:nvPr/>
        </p:nvSpPr>
        <p:spPr>
          <a:xfrm>
            <a:off x="557694" y="2760134"/>
            <a:ext cx="2260600" cy="668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SD DISTRIBUTION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A0168-0A77-BA40-8AC1-627548E17EFE}"/>
              </a:ext>
            </a:extLst>
          </p:cNvPr>
          <p:cNvSpPr/>
          <p:nvPr/>
        </p:nvSpPr>
        <p:spPr>
          <a:xfrm>
            <a:off x="3856383" y="2027583"/>
            <a:ext cx="1563756" cy="3352800"/>
          </a:xfrm>
          <a:prstGeom prst="rect">
            <a:avLst/>
          </a:prstGeom>
          <a:noFill/>
          <a:ln w="1111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8BFBE-44C1-0E48-8A40-CF89B27A2280}"/>
              </a:ext>
            </a:extLst>
          </p:cNvPr>
          <p:cNvSpPr/>
          <p:nvPr/>
        </p:nvSpPr>
        <p:spPr>
          <a:xfrm>
            <a:off x="557694" y="3807859"/>
            <a:ext cx="2260600" cy="525601"/>
          </a:xfrm>
          <a:prstGeom prst="rect">
            <a:avLst/>
          </a:prstGeom>
          <a:solidFill>
            <a:srgbClr val="FF0000"/>
          </a:solidFill>
          <a:ln w="1111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REMOVED VARIABLES</a:t>
            </a:r>
          </a:p>
        </p:txBody>
      </p:sp>
      <p:sp>
        <p:nvSpPr>
          <p:cNvPr id="11" name="Rectángulo 12">
            <a:extLst>
              <a:ext uri="{FF2B5EF4-FFF2-40B4-BE49-F238E27FC236}">
                <a16:creationId xmlns:a16="http://schemas.microsoft.com/office/drawing/2014/main" id="{19498AB9-C49A-B046-8CE4-21DE3FAEEE6E}"/>
              </a:ext>
            </a:extLst>
          </p:cNvPr>
          <p:cNvSpPr/>
          <p:nvPr/>
        </p:nvSpPr>
        <p:spPr>
          <a:xfrm>
            <a:off x="557694" y="1890978"/>
            <a:ext cx="2260600" cy="668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REMOVE LOW VARIANCE COLUMNS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3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7B376F-F13A-D94D-BC81-26B56C79096B}"/>
              </a:ext>
            </a:extLst>
          </p:cNvPr>
          <p:cNvSpPr/>
          <p:nvPr/>
        </p:nvSpPr>
        <p:spPr>
          <a:xfrm>
            <a:off x="3251199" y="3047004"/>
            <a:ext cx="5981187" cy="763992"/>
          </a:xfrm>
          <a:prstGeom prst="rect">
            <a:avLst/>
          </a:prstGeom>
          <a:solidFill>
            <a:srgbClr val="02A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51819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11505</TotalTime>
  <Words>536</Words>
  <Application>Microsoft Macintosh PowerPoint</Application>
  <PresentationFormat>Widescreen</PresentationFormat>
  <Paragraphs>305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Exo 2</vt:lpstr>
      <vt:lpstr>Futura Medium</vt:lpstr>
      <vt:lpstr>Roboto Condensed Light</vt:lpstr>
      <vt:lpstr>Wingdings</vt:lpstr>
      <vt:lpstr>Office Theme</vt:lpstr>
      <vt:lpstr>PowerPoint Presentation</vt:lpstr>
      <vt:lpstr>PowerPoint Presentation</vt:lpstr>
      <vt:lpstr>Introduction</vt:lpstr>
      <vt:lpstr>PowerPoint Presentation</vt:lpstr>
      <vt:lpstr>Introduction</vt:lpstr>
      <vt:lpstr>PowerPoint Presentation</vt:lpstr>
      <vt:lpstr>Preprocessing results</vt:lpstr>
      <vt:lpstr>Preprocessing results</vt:lpstr>
      <vt:lpstr>PowerPoint Presentation</vt:lpstr>
      <vt:lpstr>Building Prediction</vt:lpstr>
      <vt:lpstr>Floor Prediction</vt:lpstr>
      <vt:lpstr>Longitude/Latitude Prediction</vt:lpstr>
      <vt:lpstr>PowerPoint Presentation</vt:lpstr>
      <vt:lpstr>Error Analysis</vt:lpstr>
      <vt:lpstr>Error Latitude</vt:lpstr>
      <vt:lpstr>Error Analysis</vt:lpstr>
      <vt:lpstr>Error Longitude</vt:lpstr>
      <vt:lpstr>Final 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Alessandro Arnone</cp:lastModifiedBy>
  <cp:revision>503</cp:revision>
  <dcterms:created xsi:type="dcterms:W3CDTF">2020-01-09T08:38:30Z</dcterms:created>
  <dcterms:modified xsi:type="dcterms:W3CDTF">2020-04-26T15:20:17Z</dcterms:modified>
</cp:coreProperties>
</file>