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6" r:id="rId9"/>
    <p:sldId id="263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3C3B09-E137-91A4-B662-9B3A68A7E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A7D1C07-BBC1-41C2-2CD5-5B275026A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C8272A-10A8-3DBD-0C81-0B36FC8D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D7E2-A527-47D9-A332-FC0DA3CD15B2}" type="datetimeFigureOut">
              <a:rPr lang="it-IT" smtClean="0"/>
              <a:t>07/09/2023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C43436-9EE2-221F-BD3D-6FB34B39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CAAFE5-6056-65C2-9949-BCC8D551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38E4-13E3-432F-8DD2-99183BC028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487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AC4FE8-5394-8045-9486-48055685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1E62554-EC34-C738-9EC8-857ADBA58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D5F854-819A-18AF-2461-3B4D4C1F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D7E2-A527-47D9-A332-FC0DA3CD15B2}" type="datetimeFigureOut">
              <a:rPr lang="it-IT" smtClean="0"/>
              <a:t>07/09/2023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A6EE69-94FF-B17E-82DE-F1B0763D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3BAA94-4D06-328A-F7C7-DACC5BA7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38E4-13E3-432F-8DD2-99183BC028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550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5C89F3D-900E-23CE-CEA6-8214EC5F6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287C7A3-3B18-1419-2BE9-230419EE1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2F20B5-1006-36D0-D963-3B9031E4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D7E2-A527-47D9-A332-FC0DA3CD15B2}" type="datetimeFigureOut">
              <a:rPr lang="it-IT" smtClean="0"/>
              <a:t>07/09/2023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7019BD-E3DA-B0BE-D6CB-6A198715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C2A2EB-542B-42C5-BC17-DBD32DA6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38E4-13E3-432F-8DD2-99183BC028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106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B37BBE-0EDA-0391-ED45-937D7997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0B38D7-A189-D425-A2A0-ABC1D1938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FC6846-F5AC-3A94-6DA7-EB554CEF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D7E2-A527-47D9-A332-FC0DA3CD15B2}" type="datetimeFigureOut">
              <a:rPr lang="it-IT" smtClean="0"/>
              <a:t>07/09/2023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192250-5519-0D98-A687-FA1AD857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E7410E-BE18-1803-2F53-FB9F721F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38E4-13E3-432F-8DD2-99183BC028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10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A4798E-C147-0993-8EE0-AD75609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22914C2-0E91-E2D7-B163-4DDC5014F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67D589-DCF4-BEEB-AA8A-B9047AE5E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D7E2-A527-47D9-A332-FC0DA3CD15B2}" type="datetimeFigureOut">
              <a:rPr lang="it-IT" smtClean="0"/>
              <a:t>07/09/2023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CC5DE8-A057-C7C7-D1AB-46669FC4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9C757D-ADEB-D8F4-62EE-DE8C77A0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38E4-13E3-432F-8DD2-99183BC028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143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283E66-2F06-60FE-B9B3-0A32B7C3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FC78C4-8E1E-8F23-DD68-E71430837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AD274D0-EE22-7590-7E3F-E5018B49D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A7D7FB-C58E-D0BA-ADC2-1875DF7D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D7E2-A527-47D9-A332-FC0DA3CD15B2}" type="datetimeFigureOut">
              <a:rPr lang="it-IT" smtClean="0"/>
              <a:t>07/09/2023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85DC757-7544-9256-6897-09CE6350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2F7C44A-3D80-2C78-3CBC-86C16D78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38E4-13E3-432F-8DD2-99183BC028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567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C35785-69AD-0F9F-D781-A4073D36B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A9539F-7E2F-3539-7EC7-AFAF10090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9B7F2AE-5169-302A-9328-FC1E41A56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C7F86CC-4E1A-C473-CA01-67056C4A4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A7EB5D8-B4C8-08A7-5614-52890ABC0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C53B032-15FA-2F1F-2709-EBDE3BF8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D7E2-A527-47D9-A332-FC0DA3CD15B2}" type="datetimeFigureOut">
              <a:rPr lang="it-IT" smtClean="0"/>
              <a:t>07/09/2023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B29F993-4E19-F19D-B4DD-9BDD9253D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8F5EB5A-B48D-8BC9-A3C6-8F5C5E2D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38E4-13E3-432F-8DD2-99183BC028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5537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2D83CA-09CC-1534-1FA6-A871277A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356C525-0746-3CBE-8C41-BEB962B2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D7E2-A527-47D9-A332-FC0DA3CD15B2}" type="datetimeFigureOut">
              <a:rPr lang="it-IT" smtClean="0"/>
              <a:t>07/09/2023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5473900-EC3E-66F8-79C6-F78328E7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DE3A72C-436B-C0ED-B393-AE7F1D9E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38E4-13E3-432F-8DD2-99183BC028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562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362109B-14D7-669C-B2D6-5CE58A8DB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D7E2-A527-47D9-A332-FC0DA3CD15B2}" type="datetimeFigureOut">
              <a:rPr lang="it-IT" smtClean="0"/>
              <a:t>07/09/2023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6C2FAEC-0A2B-29D6-2111-7DCC31C4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AF0F73-FC68-163A-A8C7-FDB227C1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38E4-13E3-432F-8DD2-99183BC028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287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6C543F-ADA4-FED2-82AD-3766536B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422EC3-1529-D0F5-58E4-25BE91C33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3D91BB3-ABBD-92B2-4610-EA2F9C0A6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AC4E2C-D704-EC4E-6508-CF81EFED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D7E2-A527-47D9-A332-FC0DA3CD15B2}" type="datetimeFigureOut">
              <a:rPr lang="it-IT" smtClean="0"/>
              <a:t>07/09/2023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5AFCB40-8963-2EC6-7F6E-0AF1BDDB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AA75E0-A0BA-C1BB-046F-8CC725E0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38E4-13E3-432F-8DD2-99183BC028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494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EE43A6-DC0C-7AB4-00B1-501FB99D8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1D14115-AA8A-D7A1-6DD3-ECBF1A5C0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6DBB4B4-4A6A-67A1-AD57-BC1D51FA3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1BE11EA-6BC6-0D82-5789-E28487F8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D7E2-A527-47D9-A332-FC0DA3CD15B2}" type="datetimeFigureOut">
              <a:rPr lang="it-IT" smtClean="0"/>
              <a:t>07/09/2023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EFA67F-BC91-87B7-A021-D70043F2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928AF0-B09F-8904-A559-BBA34AED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38E4-13E3-432F-8DD2-99183BC028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491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6659ECD-BF66-C954-D6D5-13989172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5D3705D-7486-136A-9D27-C0C2DFC5C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07135C-C9F9-170B-8F79-C7F7E308C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D7E2-A527-47D9-A332-FC0DA3CD15B2}" type="datetimeFigureOut">
              <a:rPr lang="it-IT" smtClean="0"/>
              <a:t>07/09/2023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30F113-3045-B4BD-B7CC-6E7C287F1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B49EF2-66EB-ABD6-A22E-76A8CA307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238E4-13E3-432F-8DD2-99183BC028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653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work with pins">
            <a:extLst>
              <a:ext uri="{FF2B5EF4-FFF2-40B4-BE49-F238E27FC236}">
                <a16:creationId xmlns:a16="http://schemas.microsoft.com/office/drawing/2014/main" id="{7AF523EF-2936-B0BF-5187-568E505F0F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393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2BB3D1A-7B54-5330-B41A-2BF922573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600" dirty="0" err="1">
                <a:solidFill>
                  <a:schemeClr val="bg1"/>
                </a:solidFill>
              </a:rPr>
              <a:t>Pathplanning</a:t>
            </a:r>
            <a:r>
              <a:rPr lang="en-US" sz="6600" dirty="0">
                <a:solidFill>
                  <a:schemeClr val="bg1"/>
                </a:solidFill>
              </a:rPr>
              <a:t> and Control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in Unity</a:t>
            </a:r>
          </a:p>
        </p:txBody>
      </p:sp>
      <p:sp>
        <p:nvSpPr>
          <p:cNvPr id="3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5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21E615-DC21-3AB3-7F7E-C81391680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it-IT" sz="3200"/>
              <a:t>A Star Pathplanning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6835E5-EC81-C325-1FFF-7704F65AF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r>
              <a:rPr lang="it-IT" sz="2000"/>
              <a:t>It is a Heuristic based algorithm </a:t>
            </a:r>
          </a:p>
          <a:p>
            <a:r>
              <a:rPr lang="it-IT" sz="2000"/>
              <a:t>Finds the optimal path from the starting position to the terminal one</a:t>
            </a:r>
          </a:p>
          <a:p>
            <a:r>
              <a:rPr lang="it-IT" sz="2000"/>
              <a:t>It also handles obstacles</a:t>
            </a:r>
          </a:p>
        </p:txBody>
      </p:sp>
      <p:pic>
        <p:nvPicPr>
          <p:cNvPr id="6" name="Immagine 5" descr="Immagine che contiene modello, Rettangolo, design&#10;&#10;Descrizione generata automaticamente">
            <a:extLst>
              <a:ext uri="{FF2B5EF4-FFF2-40B4-BE49-F238E27FC236}">
                <a16:creationId xmlns:a16="http://schemas.microsoft.com/office/drawing/2014/main" id="{6E986950-4192-8580-2EAD-EC0E66640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748" y="1529506"/>
            <a:ext cx="5334160" cy="380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6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4640A2-D1BD-1A5D-0CAA-60DC5B24C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38265"/>
            <a:ext cx="9390528" cy="1401183"/>
          </a:xfrm>
        </p:spPr>
        <p:txBody>
          <a:bodyPr anchor="t">
            <a:normAutofit/>
          </a:bodyPr>
          <a:lstStyle/>
          <a:p>
            <a:r>
              <a:rPr lang="it-IT" sz="3200"/>
              <a:t>How it works</a:t>
            </a:r>
          </a:p>
        </p:txBody>
      </p:sp>
      <p:cxnSp>
        <p:nvCxnSpPr>
          <p:cNvPr id="10" name="Straight Connector 7">
            <a:extLst>
              <a:ext uri="{FF2B5EF4-FFF2-40B4-BE49-F238E27FC236}">
                <a16:creationId xmlns:a16="http://schemas.microsoft.com/office/drawing/2014/main" id="{D2C4353C-C927-1758-0BEF-21E9E0D81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2B1372-B039-3116-1C0D-D8621D83D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551176"/>
            <a:ext cx="10069605" cy="3602935"/>
          </a:xfrm>
        </p:spPr>
        <p:txBody>
          <a:bodyPr>
            <a:normAutofit/>
          </a:bodyPr>
          <a:lstStyle/>
          <a:p>
            <a:r>
              <a:rPr lang="it-IT" sz="2000"/>
              <a:t>It needs a discretization (grid) of the environment that can be tought as a maze</a:t>
            </a:r>
          </a:p>
          <a:p>
            <a:r>
              <a:rPr lang="it-IT" sz="2000"/>
              <a:t>Every node (n) of the grid has 3 values</a:t>
            </a:r>
          </a:p>
          <a:p>
            <a:pPr lvl="1"/>
            <a:r>
              <a:rPr lang="it-IT" sz="2000"/>
              <a:t>g(n): cost paid strting from the starting node to reach the n-th node</a:t>
            </a:r>
          </a:p>
          <a:p>
            <a:pPr lvl="1"/>
            <a:r>
              <a:rPr lang="it-IT" sz="2000"/>
              <a:t>h(n): heuristic cost starting from n-th node to the terminal one. It can be calculated as:</a:t>
            </a:r>
          </a:p>
          <a:p>
            <a:pPr lvl="2"/>
            <a:r>
              <a:rPr lang="it-IT"/>
              <a:t>Euclidian distance</a:t>
            </a:r>
          </a:p>
          <a:p>
            <a:pPr lvl="2"/>
            <a:r>
              <a:rPr lang="it-IT"/>
              <a:t>Manhattan distance</a:t>
            </a:r>
            <a:endParaRPr lang="it-IT" dirty="0"/>
          </a:p>
          <a:p>
            <a:pPr lvl="1"/>
            <a:r>
              <a:rPr lang="it-IT" sz="2000"/>
              <a:t>f(n): sum of the previous two: f(n) = g(n) + h(n)</a:t>
            </a:r>
          </a:p>
          <a:p>
            <a:pPr marL="914400" lvl="2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899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15FFF-8028-6FCF-D9B5-7166A9804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it-IT" sz="3200"/>
              <a:t>How it works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C7566B-969E-3148-17AC-17DFDD4CD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r>
              <a:rPr lang="it-IT" sz="1600" dirty="0"/>
              <a:t>From the </a:t>
            </a:r>
            <a:r>
              <a:rPr lang="it-IT" sz="1600" dirty="0" err="1"/>
              <a:t>starting</a:t>
            </a:r>
            <a:r>
              <a:rPr lang="it-IT" sz="1600" dirty="0"/>
              <a:t> </a:t>
            </a:r>
            <a:r>
              <a:rPr lang="it-IT" sz="1600" dirty="0" err="1"/>
              <a:t>node</a:t>
            </a:r>
            <a:r>
              <a:rPr lang="it-IT" sz="1600" dirty="0"/>
              <a:t> the </a:t>
            </a:r>
            <a:r>
              <a:rPr lang="it-IT" sz="1600" dirty="0" err="1"/>
              <a:t>algorithm</a:t>
            </a:r>
            <a:r>
              <a:rPr lang="it-IT" sz="1600" dirty="0"/>
              <a:t> checks the </a:t>
            </a:r>
            <a:r>
              <a:rPr lang="it-IT" sz="1600" dirty="0" err="1"/>
              <a:t>collision</a:t>
            </a:r>
            <a:r>
              <a:rPr lang="it-IT" sz="1600" dirty="0"/>
              <a:t> free </a:t>
            </a:r>
            <a:r>
              <a:rPr lang="it-IT" sz="1600" dirty="0" err="1"/>
              <a:t>neighboors</a:t>
            </a:r>
            <a:r>
              <a:rPr lang="it-IT" sz="1600" dirty="0"/>
              <a:t> </a:t>
            </a:r>
            <a:r>
              <a:rPr lang="it-IT" sz="1600" dirty="0" err="1"/>
              <a:t>nodes</a:t>
            </a:r>
            <a:r>
              <a:rPr lang="it-IT" sz="1600" dirty="0"/>
              <a:t> (</a:t>
            </a:r>
            <a:r>
              <a:rPr lang="it-IT" sz="1600" dirty="0" err="1"/>
              <a:t>yellow</a:t>
            </a:r>
            <a:r>
              <a:rPr lang="it-IT" sz="1600" dirty="0"/>
              <a:t>).</a:t>
            </a:r>
          </a:p>
          <a:p>
            <a:r>
              <a:rPr lang="it-IT" sz="1600" dirty="0"/>
              <a:t>For </a:t>
            </a:r>
            <a:r>
              <a:rPr lang="it-IT" sz="1600" dirty="0" err="1"/>
              <a:t>each</a:t>
            </a:r>
            <a:r>
              <a:rPr lang="it-IT" sz="1600" dirty="0"/>
              <a:t> of </a:t>
            </a:r>
            <a:r>
              <a:rPr lang="it-IT" sz="1600" dirty="0" err="1"/>
              <a:t>them</a:t>
            </a:r>
            <a:r>
              <a:rPr lang="it-IT" sz="1600" dirty="0"/>
              <a:t> </a:t>
            </a:r>
            <a:r>
              <a:rPr lang="it-IT" sz="1600" dirty="0" err="1"/>
              <a:t>it</a:t>
            </a:r>
            <a:r>
              <a:rPr lang="it-IT" sz="1600" dirty="0"/>
              <a:t> </a:t>
            </a:r>
            <a:r>
              <a:rPr lang="it-IT" sz="1600" dirty="0" err="1"/>
              <a:t>calculates</a:t>
            </a:r>
            <a:r>
              <a:rPr lang="it-IT" sz="1600" dirty="0"/>
              <a:t> the g cost by </a:t>
            </a:r>
            <a:r>
              <a:rPr lang="it-IT" sz="1600" dirty="0" err="1"/>
              <a:t>considering</a:t>
            </a:r>
            <a:r>
              <a:rPr lang="it-IT" sz="1600" dirty="0"/>
              <a:t> the </a:t>
            </a:r>
            <a:r>
              <a:rPr lang="it-IT" sz="1600" dirty="0" err="1"/>
              <a:t>transition</a:t>
            </a:r>
            <a:r>
              <a:rPr lang="it-IT" sz="1600" dirty="0"/>
              <a:t> cost </a:t>
            </a:r>
            <a:r>
              <a:rPr lang="it-IT" sz="1600" dirty="0" err="1"/>
              <a:t>as</a:t>
            </a:r>
            <a:r>
              <a:rPr lang="it-IT" sz="1600" dirty="0"/>
              <a:t> follows:</a:t>
            </a:r>
          </a:p>
          <a:p>
            <a:pPr lvl="1"/>
            <a:r>
              <a:rPr lang="it-IT" sz="1600" dirty="0"/>
              <a:t>g(</a:t>
            </a:r>
            <a:r>
              <a:rPr lang="it-IT" sz="1600" dirty="0" err="1"/>
              <a:t>child</a:t>
            </a:r>
            <a:r>
              <a:rPr lang="it-IT" sz="1600" dirty="0"/>
              <a:t>) = g(</a:t>
            </a:r>
            <a:r>
              <a:rPr lang="it-IT" sz="1600" dirty="0" err="1"/>
              <a:t>parent</a:t>
            </a:r>
            <a:r>
              <a:rPr lang="it-IT" sz="1600" dirty="0"/>
              <a:t>) + </a:t>
            </a:r>
            <a:r>
              <a:rPr lang="it-IT" sz="1600" dirty="0" err="1"/>
              <a:t>transition_cost</a:t>
            </a:r>
            <a:endParaRPr lang="it-IT" sz="1600" dirty="0"/>
          </a:p>
          <a:p>
            <a:pPr lvl="1"/>
            <a:r>
              <a:rPr lang="it-IT" sz="1600" dirty="0"/>
              <a:t>The </a:t>
            </a:r>
            <a:r>
              <a:rPr lang="it-IT" sz="1600" dirty="0" err="1"/>
              <a:t>transition</a:t>
            </a:r>
            <a:r>
              <a:rPr lang="it-IT" sz="1600" dirty="0"/>
              <a:t> cost </a:t>
            </a:r>
            <a:r>
              <a:rPr lang="it-IT" sz="1600" dirty="0" err="1"/>
              <a:t>depends</a:t>
            </a:r>
            <a:r>
              <a:rPr lang="it-IT" sz="1600" dirty="0"/>
              <a:t> on the relative position of the </a:t>
            </a:r>
            <a:r>
              <a:rPr lang="it-IT" sz="1600" dirty="0" err="1"/>
              <a:t>two</a:t>
            </a:r>
            <a:r>
              <a:rPr lang="it-IT" sz="1600" dirty="0"/>
              <a:t> </a:t>
            </a:r>
            <a:r>
              <a:rPr lang="it-IT" sz="1600" dirty="0" err="1"/>
              <a:t>nodes</a:t>
            </a:r>
            <a:r>
              <a:rPr lang="it-IT" sz="1600" dirty="0"/>
              <a:t>. </a:t>
            </a:r>
            <a:r>
              <a:rPr lang="it-IT" sz="1600" dirty="0" err="1"/>
              <a:t>If</a:t>
            </a:r>
            <a:r>
              <a:rPr lang="it-IT" sz="1600" dirty="0"/>
              <a:t> </a:t>
            </a:r>
            <a:r>
              <a:rPr lang="it-IT" sz="1600" dirty="0" err="1"/>
              <a:t>they</a:t>
            </a:r>
            <a:r>
              <a:rPr lang="it-IT" sz="1600" dirty="0"/>
              <a:t> are side by side </a:t>
            </a:r>
            <a:r>
              <a:rPr lang="it-IT" sz="1600" dirty="0" err="1"/>
              <a:t>it’s</a:t>
            </a:r>
            <a:r>
              <a:rPr lang="it-IT" sz="1600" dirty="0"/>
              <a:t> </a:t>
            </a:r>
            <a:r>
              <a:rPr lang="it-IT" sz="1600" dirty="0" err="1"/>
              <a:t>equal</a:t>
            </a:r>
            <a:r>
              <a:rPr lang="it-IT" sz="1600" dirty="0"/>
              <a:t> to 10, </a:t>
            </a:r>
            <a:r>
              <a:rPr lang="it-IT" sz="1600" dirty="0" err="1"/>
              <a:t>if</a:t>
            </a:r>
            <a:r>
              <a:rPr lang="it-IT" sz="1600" dirty="0"/>
              <a:t> </a:t>
            </a:r>
            <a:r>
              <a:rPr lang="it-IT" sz="1600" dirty="0" err="1"/>
              <a:t>they</a:t>
            </a:r>
            <a:r>
              <a:rPr lang="it-IT" sz="1600" dirty="0"/>
              <a:t> are </a:t>
            </a:r>
            <a:r>
              <a:rPr lang="it-IT" sz="1600" dirty="0" err="1"/>
              <a:t>connected</a:t>
            </a:r>
            <a:r>
              <a:rPr lang="it-IT" sz="1600" dirty="0"/>
              <a:t> on the </a:t>
            </a:r>
            <a:r>
              <a:rPr lang="it-IT" sz="1600" dirty="0" err="1"/>
              <a:t>diagonal</a:t>
            </a:r>
            <a:r>
              <a:rPr lang="it-IT" sz="1600" dirty="0"/>
              <a:t> </a:t>
            </a:r>
            <a:r>
              <a:rPr lang="it-IT" sz="1600" dirty="0" err="1"/>
              <a:t>it’s</a:t>
            </a:r>
            <a:r>
              <a:rPr lang="it-IT" sz="1600" dirty="0"/>
              <a:t> 14</a:t>
            </a:r>
          </a:p>
          <a:p>
            <a:r>
              <a:rPr lang="it-IT" sz="1600" dirty="0"/>
              <a:t>The h cost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calculated</a:t>
            </a:r>
            <a:r>
              <a:rPr lang="it-IT" sz="1600" dirty="0"/>
              <a:t> for </a:t>
            </a:r>
            <a:r>
              <a:rPr lang="it-IT" sz="1600" dirty="0" err="1"/>
              <a:t>each</a:t>
            </a:r>
            <a:r>
              <a:rPr lang="it-IT" sz="1600" dirty="0"/>
              <a:t> </a:t>
            </a:r>
            <a:r>
              <a:rPr lang="it-IT" sz="1600" dirty="0" err="1"/>
              <a:t>neighboor</a:t>
            </a:r>
            <a:r>
              <a:rPr lang="it-IT" sz="1600" dirty="0"/>
              <a:t> </a:t>
            </a:r>
            <a:r>
              <a:rPr lang="it-IT" sz="1600" dirty="0" err="1"/>
              <a:t>node</a:t>
            </a:r>
            <a:endParaRPr lang="it-IT" sz="1600" dirty="0"/>
          </a:p>
          <a:p>
            <a:r>
              <a:rPr lang="it-IT" sz="1600" dirty="0"/>
              <a:t>The f cost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calculated</a:t>
            </a:r>
            <a:r>
              <a:rPr lang="it-IT" sz="1600" dirty="0"/>
              <a:t> for </a:t>
            </a:r>
            <a:r>
              <a:rPr lang="it-IT" sz="1600" dirty="0" err="1"/>
              <a:t>every</a:t>
            </a:r>
            <a:r>
              <a:rPr lang="it-IT" sz="1600" dirty="0"/>
              <a:t> </a:t>
            </a:r>
            <a:r>
              <a:rPr lang="it-IT" sz="1600" dirty="0" err="1"/>
              <a:t>neighboor</a:t>
            </a:r>
            <a:r>
              <a:rPr lang="it-IT" sz="1600" dirty="0"/>
              <a:t> </a:t>
            </a:r>
            <a:r>
              <a:rPr lang="it-IT" sz="1600" dirty="0" err="1"/>
              <a:t>node</a:t>
            </a:r>
            <a:endParaRPr lang="it-IT" sz="1600" dirty="0"/>
          </a:p>
        </p:txBody>
      </p:sp>
      <p:pic>
        <p:nvPicPr>
          <p:cNvPr id="6" name="Immagine 5" descr="Immagine che contiene schermata, linea, diagramma&#10;&#10;Descrizione generata automaticamente">
            <a:extLst>
              <a:ext uri="{FF2B5EF4-FFF2-40B4-BE49-F238E27FC236}">
                <a16:creationId xmlns:a16="http://schemas.microsoft.com/office/drawing/2014/main" id="{D5C0A0E8-63EC-0A9A-787F-4EC3EA2C3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748" y="1549509"/>
            <a:ext cx="5334160" cy="376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0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15FFF-8028-6FCF-D9B5-7166A9804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it-IT" sz="3200" dirty="0"/>
              <a:t>How </a:t>
            </a:r>
            <a:r>
              <a:rPr lang="it-IT" sz="3200" dirty="0" err="1"/>
              <a:t>it</a:t>
            </a:r>
            <a:r>
              <a:rPr lang="it-IT" sz="3200" dirty="0"/>
              <a:t> works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C7566B-969E-3148-17AC-17DFDD4CD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r>
              <a:rPr lang="it-IT" sz="2000" dirty="0"/>
              <a:t>At the </a:t>
            </a:r>
            <a:r>
              <a:rPr lang="it-IT" sz="2000" dirty="0" err="1"/>
              <a:t>next</a:t>
            </a:r>
            <a:r>
              <a:rPr lang="it-IT" sz="2000" dirty="0"/>
              <a:t> </a:t>
            </a:r>
            <a:r>
              <a:rPr lang="it-IT" sz="2000" dirty="0" err="1"/>
              <a:t>iteration</a:t>
            </a:r>
            <a:r>
              <a:rPr lang="it-IT" sz="2000" dirty="0"/>
              <a:t> the </a:t>
            </a:r>
            <a:r>
              <a:rPr lang="it-IT" sz="2000" dirty="0" err="1"/>
              <a:t>process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repeated</a:t>
            </a:r>
            <a:r>
              <a:rPr lang="it-IT" sz="2000" dirty="0"/>
              <a:t>, </a:t>
            </a:r>
            <a:r>
              <a:rPr lang="it-IT" sz="2000" dirty="0" err="1"/>
              <a:t>but</a:t>
            </a:r>
            <a:r>
              <a:rPr lang="it-IT" sz="2000" dirty="0"/>
              <a:t> </a:t>
            </a:r>
            <a:r>
              <a:rPr lang="it-IT" sz="2000" dirty="0" err="1"/>
              <a:t>instead</a:t>
            </a:r>
            <a:r>
              <a:rPr lang="it-IT" sz="2000" dirty="0"/>
              <a:t> of </a:t>
            </a:r>
            <a:r>
              <a:rPr lang="it-IT" sz="2000" dirty="0" err="1"/>
              <a:t>starting</a:t>
            </a:r>
            <a:r>
              <a:rPr lang="it-IT" sz="2000" dirty="0"/>
              <a:t> from the </a:t>
            </a:r>
            <a:r>
              <a:rPr lang="it-IT" sz="2000" dirty="0" err="1"/>
              <a:t>starting</a:t>
            </a:r>
            <a:r>
              <a:rPr lang="it-IT" sz="2000" dirty="0"/>
              <a:t> </a:t>
            </a:r>
            <a:r>
              <a:rPr lang="it-IT" sz="2000" dirty="0" err="1"/>
              <a:t>node</a:t>
            </a:r>
            <a:r>
              <a:rPr lang="it-IT" sz="2000" dirty="0"/>
              <a:t> </a:t>
            </a:r>
            <a:r>
              <a:rPr lang="it-IT" sz="2000" dirty="0" err="1"/>
              <a:t>it</a:t>
            </a:r>
            <a:r>
              <a:rPr lang="it-IT" sz="2000" dirty="0"/>
              <a:t> starts from the one with </a:t>
            </a:r>
            <a:r>
              <a:rPr lang="it-IT" sz="2000" dirty="0" err="1"/>
              <a:t>lowest</a:t>
            </a:r>
            <a:r>
              <a:rPr lang="it-IT" sz="2000" dirty="0"/>
              <a:t> f cost</a:t>
            </a:r>
          </a:p>
        </p:txBody>
      </p:sp>
      <p:pic>
        <p:nvPicPr>
          <p:cNvPr id="5" name="Immagine 4" descr="Immagine che contiene diagramma, linea, schermata, testo&#10;&#10;Descrizione generata automaticamente">
            <a:extLst>
              <a:ext uri="{FF2B5EF4-FFF2-40B4-BE49-F238E27FC236}">
                <a16:creationId xmlns:a16="http://schemas.microsoft.com/office/drawing/2014/main" id="{83510025-902A-6159-ABCB-5746F7CD5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748" y="1549509"/>
            <a:ext cx="5334160" cy="376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3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DB6556-2E38-4EF8-E6A8-DEE446A0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br>
              <a:rPr lang="it-IT" sz="3200"/>
            </a:br>
            <a:r>
              <a:rPr lang="it-IT" sz="3200"/>
              <a:t>Pure Pursuit Controller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9C584F-6E54-F078-E5CF-D2DA720D8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r>
              <a:rPr lang="it-IT" sz="2000"/>
              <a:t>Given the path from the A star algorithm the robot, which in our case it’s a differentiaal drive robot, must be controlled to follow that path</a:t>
            </a:r>
          </a:p>
          <a:p>
            <a:r>
              <a:rPr lang="it-IT" sz="2000"/>
              <a:t>Pure pursuit controller provides an easy and robust way to find out the wheel velocities to perform path tracking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BDE0FB0-9840-4FD4-2221-2BCC628D6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748" y="2596338"/>
            <a:ext cx="5334160" cy="16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E3158C-5318-B4A5-7830-3206DE9DE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5863772" cy="1402470"/>
          </a:xfrm>
        </p:spPr>
        <p:txBody>
          <a:bodyPr anchor="t">
            <a:normAutofit/>
          </a:bodyPr>
          <a:lstStyle/>
          <a:p>
            <a:r>
              <a:rPr lang="it-IT" sz="3200" dirty="0"/>
              <a:t>Pure </a:t>
            </a:r>
            <a:r>
              <a:rPr lang="it-IT" sz="3200" dirty="0" err="1"/>
              <a:t>Pursuit</a:t>
            </a:r>
            <a:r>
              <a:rPr lang="it-IT" sz="3200" dirty="0"/>
              <a:t> Control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89664-BA96-BEEC-370D-61A6A4E72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5863772" cy="3591207"/>
          </a:xfrm>
        </p:spPr>
        <p:txBody>
          <a:bodyPr>
            <a:normAutofit/>
          </a:bodyPr>
          <a:lstStyle/>
          <a:p>
            <a:r>
              <a:rPr lang="it-IT" sz="2000" dirty="0" err="1"/>
              <a:t>Fundamental</a:t>
            </a:r>
            <a:r>
              <a:rPr lang="it-IT" sz="2000" dirty="0"/>
              <a:t> </a:t>
            </a:r>
            <a:r>
              <a:rPr lang="it-IT" sz="2000" dirty="0" err="1"/>
              <a:t>quantity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Lookahead</a:t>
            </a:r>
            <a:r>
              <a:rPr lang="it-IT" sz="2000" dirty="0"/>
              <a:t> </a:t>
            </a:r>
            <a:r>
              <a:rPr lang="it-IT" sz="2000" dirty="0" err="1"/>
              <a:t>Distance</a:t>
            </a:r>
            <a:r>
              <a:rPr lang="it-IT" sz="2000" dirty="0"/>
              <a:t> (LD)</a:t>
            </a:r>
          </a:p>
          <a:p>
            <a:pPr lvl="1"/>
            <a:r>
              <a:rPr lang="it-IT" sz="2000" dirty="0" err="1"/>
              <a:t>It</a:t>
            </a:r>
            <a:r>
              <a:rPr lang="it-IT" sz="2000" dirty="0"/>
              <a:t> rules the </a:t>
            </a:r>
            <a:r>
              <a:rPr lang="it-IT" sz="2000" dirty="0" err="1"/>
              <a:t>responsiveness</a:t>
            </a:r>
            <a:r>
              <a:rPr lang="it-IT" sz="2000" dirty="0"/>
              <a:t> of the control by setting </a:t>
            </a:r>
            <a:r>
              <a:rPr lang="it-IT" sz="2000" dirty="0" err="1"/>
              <a:t>how</a:t>
            </a:r>
            <a:r>
              <a:rPr lang="it-IT" sz="2000" dirty="0"/>
              <a:t> far </a:t>
            </a:r>
            <a:r>
              <a:rPr lang="it-IT" sz="2000" dirty="0" err="1"/>
              <a:t>away</a:t>
            </a:r>
            <a:r>
              <a:rPr lang="it-IT" sz="2000" dirty="0"/>
              <a:t> </a:t>
            </a:r>
            <a:r>
              <a:rPr lang="it-IT" sz="2000" dirty="0" err="1"/>
              <a:t>consider</a:t>
            </a:r>
            <a:r>
              <a:rPr lang="it-IT" sz="2000" dirty="0"/>
              <a:t> the point on the </a:t>
            </a:r>
            <a:r>
              <a:rPr lang="it-IT" sz="2000" dirty="0" err="1"/>
              <a:t>path</a:t>
            </a:r>
            <a:r>
              <a:rPr lang="it-IT" sz="2000" dirty="0"/>
              <a:t> to be </a:t>
            </a:r>
            <a:r>
              <a:rPr lang="it-IT" sz="2000" dirty="0" err="1"/>
              <a:t>tracke</a:t>
            </a:r>
            <a:endParaRPr lang="it-IT" sz="20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2CEFCA5-E659-B6E3-6385-33220C692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070" y="2455214"/>
            <a:ext cx="3811747" cy="88623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FAB5172-6A86-C0F9-C2F1-BEF5BC7FC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070" y="3524333"/>
            <a:ext cx="3811745" cy="120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82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E3158C-5318-B4A5-7830-3206DE9DE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5863772" cy="1402470"/>
          </a:xfrm>
        </p:spPr>
        <p:txBody>
          <a:bodyPr anchor="t">
            <a:normAutofit/>
          </a:bodyPr>
          <a:lstStyle/>
          <a:p>
            <a:r>
              <a:rPr lang="it-IT" sz="3200" dirty="0"/>
              <a:t>How </a:t>
            </a:r>
            <a:r>
              <a:rPr lang="it-IT" sz="3200" dirty="0" err="1"/>
              <a:t>it</a:t>
            </a:r>
            <a:r>
              <a:rPr lang="it-IT" sz="3200" dirty="0"/>
              <a:t> works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6ACFB062-A2A8-9AAC-9DD1-637B662FA921}"/>
              </a:ext>
            </a:extLst>
          </p:cNvPr>
          <p:cNvSpPr txBox="1">
            <a:spLocks/>
          </p:cNvSpPr>
          <p:nvPr/>
        </p:nvSpPr>
        <p:spPr>
          <a:xfrm>
            <a:off x="1064104" y="3119118"/>
            <a:ext cx="5458527" cy="19756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Distance from </a:t>
            </a:r>
            <a:r>
              <a:rPr lang="it-IT" sz="1800" dirty="0" err="1"/>
              <a:t>Istantaneous</a:t>
            </a:r>
            <a:r>
              <a:rPr lang="it-IT" sz="1800" dirty="0"/>
              <a:t> Center of </a:t>
            </a:r>
            <a:r>
              <a:rPr lang="it-IT" sz="1800" dirty="0" err="1"/>
              <a:t>Rotation</a:t>
            </a:r>
            <a:r>
              <a:rPr lang="it-IT" sz="1800" dirty="0"/>
              <a:t> (ICR) to Target Point (TP) and from ICR to the robot </a:t>
            </a:r>
            <a:r>
              <a:rPr lang="it-IT" sz="1800" dirty="0" err="1"/>
              <a:t>is</a:t>
            </a:r>
            <a:r>
              <a:rPr lang="it-IT" sz="1800" dirty="0"/>
              <a:t> the </a:t>
            </a:r>
            <a:r>
              <a:rPr lang="it-IT" sz="1800" dirty="0" err="1"/>
              <a:t>same</a:t>
            </a:r>
            <a:r>
              <a:rPr lang="it-IT" sz="1800" dirty="0"/>
              <a:t>, so </a:t>
            </a:r>
            <a:r>
              <a:rPr lang="el-GR" sz="1800" dirty="0"/>
              <a:t>ϒ</a:t>
            </a:r>
            <a:r>
              <a:rPr lang="it-IT" sz="1800" dirty="0"/>
              <a:t>₂ = </a:t>
            </a:r>
            <a:r>
              <a:rPr lang="el-GR" sz="1800" dirty="0"/>
              <a:t>ϒ₃</a:t>
            </a:r>
            <a:endParaRPr lang="it-IT" sz="1800" dirty="0"/>
          </a:p>
          <a:p>
            <a:r>
              <a:rPr lang="it-IT" sz="1800" dirty="0"/>
              <a:t>From the figure </a:t>
            </a:r>
            <a:r>
              <a:rPr lang="it-IT" sz="1800" dirty="0" err="1"/>
              <a:t>we</a:t>
            </a:r>
            <a:r>
              <a:rPr lang="it-IT" sz="1800" dirty="0"/>
              <a:t> </a:t>
            </a:r>
            <a:r>
              <a:rPr lang="it-IT" sz="1800" dirty="0" err="1"/>
              <a:t>found</a:t>
            </a:r>
            <a:r>
              <a:rPr lang="it-IT" sz="1800" dirty="0"/>
              <a:t> </a:t>
            </a:r>
            <a:r>
              <a:rPr lang="el-GR" sz="1800" dirty="0"/>
              <a:t>ϒ</a:t>
            </a:r>
            <a:r>
              <a:rPr lang="it-IT" sz="1800" dirty="0"/>
              <a:t>₂ + </a:t>
            </a:r>
            <a:r>
              <a:rPr lang="el-GR" sz="1800" dirty="0"/>
              <a:t>α</a:t>
            </a:r>
            <a:r>
              <a:rPr lang="it-IT" sz="1800" dirty="0"/>
              <a:t> = 90°</a:t>
            </a:r>
          </a:p>
          <a:p>
            <a:r>
              <a:rPr lang="it-IT" sz="1800" dirty="0" err="1"/>
              <a:t>It</a:t>
            </a:r>
            <a:r>
              <a:rPr lang="it-IT" sz="1800" dirty="0"/>
              <a:t> follows </a:t>
            </a:r>
            <a:r>
              <a:rPr lang="it-IT" sz="1800" dirty="0" err="1"/>
              <a:t>that</a:t>
            </a:r>
            <a:r>
              <a:rPr lang="it-IT" sz="1800" dirty="0"/>
              <a:t> </a:t>
            </a:r>
            <a:r>
              <a:rPr lang="el-GR" sz="1800" dirty="0"/>
              <a:t>ϒ</a:t>
            </a:r>
            <a:r>
              <a:rPr lang="it-IT" sz="1800" dirty="0"/>
              <a:t>₂ = </a:t>
            </a:r>
            <a:r>
              <a:rPr lang="el-GR" sz="1800" dirty="0"/>
              <a:t>ϒ₃</a:t>
            </a:r>
            <a:r>
              <a:rPr lang="it-IT" sz="1800" dirty="0"/>
              <a:t> = 90 – </a:t>
            </a:r>
            <a:r>
              <a:rPr lang="el-GR" sz="1800" dirty="0"/>
              <a:t>α</a:t>
            </a:r>
            <a:r>
              <a:rPr lang="it-IT" sz="1800" dirty="0"/>
              <a:t>, </a:t>
            </a:r>
            <a:r>
              <a:rPr lang="it-IT" sz="1800" dirty="0" err="1"/>
              <a:t>where</a:t>
            </a:r>
            <a:r>
              <a:rPr lang="it-IT" sz="1800" dirty="0"/>
              <a:t> </a:t>
            </a:r>
            <a:r>
              <a:rPr lang="el-GR" sz="1800" dirty="0"/>
              <a:t>α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the </a:t>
            </a:r>
            <a:r>
              <a:rPr lang="it-IT" sz="1800" dirty="0" err="1"/>
              <a:t>error</a:t>
            </a:r>
            <a:r>
              <a:rPr lang="it-IT" sz="1800" dirty="0"/>
              <a:t> angle</a:t>
            </a:r>
          </a:p>
          <a:p>
            <a:r>
              <a:rPr lang="it-IT" sz="1800" dirty="0" err="1"/>
              <a:t>Then</a:t>
            </a:r>
            <a:r>
              <a:rPr lang="it-IT" sz="1800" dirty="0"/>
              <a:t> from </a:t>
            </a:r>
            <a:r>
              <a:rPr lang="it-IT" sz="1800" dirty="0" err="1"/>
              <a:t>law</a:t>
            </a:r>
            <a:r>
              <a:rPr lang="it-IT" sz="1800" dirty="0"/>
              <a:t> of </a:t>
            </a:r>
            <a:r>
              <a:rPr lang="it-IT" sz="1800" dirty="0" err="1"/>
              <a:t>sines</a:t>
            </a:r>
            <a:r>
              <a:rPr lang="it-IT" sz="1800" dirty="0"/>
              <a:t>:</a:t>
            </a:r>
          </a:p>
          <a:p>
            <a:endParaRPr lang="it-IT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7B56E36-748B-3D0E-F5BB-2752E982B257}"/>
                  </a:ext>
                </a:extLst>
              </p:cNvPr>
              <p:cNvSpPr txBox="1"/>
              <p:nvPr/>
            </p:nvSpPr>
            <p:spPr>
              <a:xfrm>
                <a:off x="2130217" y="4956037"/>
                <a:ext cx="3326295" cy="470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𝐿𝐷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𝑆𝑖𝑛</m:t>
                          </m:r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1)</m:t>
                          </m:r>
                        </m:den>
                      </m:f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𝑆𝑖𝑛</m:t>
                          </m:r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7B56E36-748B-3D0E-F5BB-2752E982B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217" y="4956037"/>
                <a:ext cx="3326295" cy="470835"/>
              </a:xfrm>
              <a:prstGeom prst="rect">
                <a:avLst/>
              </a:prstGeom>
              <a:blipFill>
                <a:blip r:embed="rId2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69A281FF-099C-2A79-22FF-BF76C7431B7B}"/>
              </a:ext>
            </a:extLst>
          </p:cNvPr>
          <p:cNvSpPr txBox="1">
            <a:spLocks/>
          </p:cNvSpPr>
          <p:nvPr/>
        </p:nvSpPr>
        <p:spPr>
          <a:xfrm>
            <a:off x="761999" y="2247983"/>
            <a:ext cx="5863772" cy="3591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/>
              <a:t>It finds the radius of curvature by following simple kinematics considerations</a:t>
            </a:r>
          </a:p>
          <a:p>
            <a:endParaRPr lang="it-IT" sz="2000" dirty="0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A9903794-1B00-EED2-5EA3-CA011F66ABFD}"/>
              </a:ext>
            </a:extLst>
          </p:cNvPr>
          <p:cNvSpPr txBox="1">
            <a:spLocks/>
          </p:cNvSpPr>
          <p:nvPr/>
        </p:nvSpPr>
        <p:spPr>
          <a:xfrm>
            <a:off x="1167244" y="5540893"/>
            <a:ext cx="5458527" cy="1975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 err="1"/>
              <a:t>Which</a:t>
            </a:r>
            <a:r>
              <a:rPr lang="it-IT" sz="1600" dirty="0"/>
              <a:t> can be </a:t>
            </a:r>
            <a:r>
              <a:rPr lang="it-IT" sz="1600" dirty="0" err="1"/>
              <a:t>solved</a:t>
            </a:r>
            <a:r>
              <a:rPr lang="it-IT" sz="1600" dirty="0"/>
              <a:t> for R</a:t>
            </a:r>
          </a:p>
          <a:p>
            <a:r>
              <a:rPr lang="it-IT" sz="1600" dirty="0" err="1"/>
              <a:t>Finally</a:t>
            </a:r>
            <a:r>
              <a:rPr lang="it-IT" sz="1600" dirty="0"/>
              <a:t> </a:t>
            </a:r>
            <a:r>
              <a:rPr lang="it-IT" sz="1600" dirty="0" err="1"/>
              <a:t>we</a:t>
            </a:r>
            <a:r>
              <a:rPr lang="it-IT" sz="1600" dirty="0"/>
              <a:t> know </a:t>
            </a:r>
            <a:r>
              <a:rPr lang="it-IT" sz="1600" dirty="0" err="1"/>
              <a:t>that</a:t>
            </a:r>
            <a:r>
              <a:rPr lang="it-IT" sz="1600" dirty="0"/>
              <a:t> the steering angle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linked</a:t>
            </a:r>
            <a:r>
              <a:rPr lang="it-IT" sz="1600" dirty="0"/>
              <a:t> to R by:</a:t>
            </a:r>
          </a:p>
          <a:p>
            <a:endParaRPr lang="it-IT" sz="1800" dirty="0"/>
          </a:p>
        </p:txBody>
      </p:sp>
      <p:pic>
        <p:nvPicPr>
          <p:cNvPr id="13" name="Immagine 12" descr="Immagine che contiene cerchio, linea, astronomia&#10;&#10;Descrizione generata automaticamente">
            <a:extLst>
              <a:ext uri="{FF2B5EF4-FFF2-40B4-BE49-F238E27FC236}">
                <a16:creationId xmlns:a16="http://schemas.microsoft.com/office/drawing/2014/main" id="{B64F64BA-6F83-891D-91A2-F4145492D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735" y="1366934"/>
            <a:ext cx="3597481" cy="32051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A3BE14F-2F71-DF1B-5AD2-1BAB12A147F5}"/>
                  </a:ext>
                </a:extLst>
              </p:cNvPr>
              <p:cNvSpPr txBox="1"/>
              <p:nvPr/>
            </p:nvSpPr>
            <p:spPr>
              <a:xfrm>
                <a:off x="1985812" y="6242908"/>
                <a:ext cx="3326295" cy="3536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l-GR" sz="1200" b="0" dirty="0"/>
                  <a:t>ψ</a:t>
                </a:r>
                <a14:m>
                  <m:oMath xmlns:m="http://schemas.openxmlformats.org/officeDocument/2006/math"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sz="1200">
                        <a:latin typeface="Cambria Math" panose="02040503050406030204" pitchFamily="18" charset="0"/>
                      </a:rPr>
                      <m:t>arcTan</m:t>
                    </m:r>
                    <m:r>
                      <a:rPr lang="it-IT" sz="12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it-IT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A3BE14F-2F71-DF1B-5AD2-1BAB12A14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812" y="6242908"/>
                <a:ext cx="3326295" cy="353623"/>
              </a:xfrm>
              <a:prstGeom prst="rect">
                <a:avLst/>
              </a:prstGeom>
              <a:blipFill>
                <a:blip r:embed="rId4"/>
                <a:stretch>
                  <a:fillRect l="-183" b="-34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0F366401-879E-BEFA-00C2-530FA2557E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3989" y="5061775"/>
            <a:ext cx="1871564" cy="146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89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92DC2A-A55F-6D17-E170-274856E2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3486"/>
            <a:ext cx="4267200" cy="1437406"/>
          </a:xfrm>
        </p:spPr>
        <p:txBody>
          <a:bodyPr anchor="t">
            <a:normAutofit/>
          </a:bodyPr>
          <a:lstStyle/>
          <a:p>
            <a:r>
              <a:rPr lang="it-IT" sz="3200" dirty="0"/>
              <a:t>PID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275D90-9AC3-FF68-A960-73AAD6F76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974" y="871146"/>
            <a:ext cx="5501247" cy="1866358"/>
          </a:xfrm>
        </p:spPr>
        <p:txBody>
          <a:bodyPr>
            <a:normAutofit fontScale="85000" lnSpcReduction="20000"/>
          </a:bodyPr>
          <a:lstStyle/>
          <a:p>
            <a:r>
              <a:rPr lang="it-IT" sz="2000" dirty="0"/>
              <a:t>PPC </a:t>
            </a:r>
            <a:r>
              <a:rPr lang="it-IT" sz="2000" dirty="0" err="1"/>
              <a:t>provides</a:t>
            </a:r>
            <a:r>
              <a:rPr lang="it-IT" sz="2000" dirty="0"/>
              <a:t> target </a:t>
            </a:r>
            <a:r>
              <a:rPr lang="it-IT" sz="2000" dirty="0" err="1"/>
              <a:t>reference</a:t>
            </a:r>
            <a:r>
              <a:rPr lang="it-IT" sz="2000" dirty="0"/>
              <a:t> steering angle. In </a:t>
            </a:r>
            <a:r>
              <a:rPr lang="it-IT" sz="2000" dirty="0" err="1"/>
              <a:t>Unity</a:t>
            </a:r>
            <a:r>
              <a:rPr lang="it-IT" sz="2000" dirty="0"/>
              <a:t> one can </a:t>
            </a:r>
            <a:r>
              <a:rPr lang="it-IT" sz="2000" dirty="0" err="1"/>
              <a:t>directly</a:t>
            </a:r>
            <a:r>
              <a:rPr lang="it-IT" sz="2000" dirty="0"/>
              <a:t> </a:t>
            </a:r>
            <a:r>
              <a:rPr lang="it-IT" sz="2000" dirty="0" err="1"/>
              <a:t>apply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steering </a:t>
            </a:r>
            <a:r>
              <a:rPr lang="it-IT" sz="2000" dirty="0" err="1"/>
              <a:t>without</a:t>
            </a:r>
            <a:r>
              <a:rPr lang="it-IT" sz="2000" dirty="0"/>
              <a:t> </a:t>
            </a:r>
            <a:r>
              <a:rPr lang="it-IT" sz="2000" dirty="0" err="1"/>
              <a:t>any</a:t>
            </a:r>
            <a:r>
              <a:rPr lang="it-IT" sz="2000" dirty="0"/>
              <a:t> feedback control.</a:t>
            </a:r>
          </a:p>
          <a:p>
            <a:r>
              <a:rPr lang="it-IT" sz="2000" dirty="0" err="1"/>
              <a:t>Instead</a:t>
            </a:r>
            <a:r>
              <a:rPr lang="it-IT" sz="2000" dirty="0"/>
              <a:t>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possible</a:t>
            </a:r>
            <a:r>
              <a:rPr lang="it-IT" sz="2000" dirty="0"/>
              <a:t> to </a:t>
            </a:r>
            <a:r>
              <a:rPr lang="it-IT" sz="2000" dirty="0" err="1"/>
              <a:t>apply</a:t>
            </a:r>
            <a:r>
              <a:rPr lang="it-IT" sz="2000" dirty="0"/>
              <a:t> </a:t>
            </a:r>
            <a:r>
              <a:rPr lang="it-IT" sz="2000" dirty="0" err="1"/>
              <a:t>directly</a:t>
            </a:r>
            <a:r>
              <a:rPr lang="it-IT" sz="2000" dirty="0"/>
              <a:t> a </a:t>
            </a:r>
            <a:r>
              <a:rPr lang="it-IT" sz="2000" dirty="0" err="1"/>
              <a:t>certain</a:t>
            </a:r>
            <a:r>
              <a:rPr lang="it-IT" sz="2000" dirty="0"/>
              <a:t> </a:t>
            </a:r>
            <a:r>
              <a:rPr lang="it-IT" sz="2000" dirty="0" err="1"/>
              <a:t>rotational</a:t>
            </a:r>
            <a:r>
              <a:rPr lang="it-IT" sz="2000" dirty="0"/>
              <a:t> speed for the </a:t>
            </a:r>
            <a:r>
              <a:rPr lang="it-IT" sz="2000" dirty="0" err="1"/>
              <a:t>wheels</a:t>
            </a:r>
            <a:r>
              <a:rPr lang="it-IT" sz="2000" dirty="0"/>
              <a:t>. In </a:t>
            </a:r>
            <a:r>
              <a:rPr lang="it-IT" sz="2000" dirty="0" err="1"/>
              <a:t>order</a:t>
            </a:r>
            <a:r>
              <a:rPr lang="it-IT" sz="2000" dirty="0"/>
              <a:t> to </a:t>
            </a:r>
            <a:r>
              <a:rPr lang="it-IT" sz="2000" dirty="0" err="1"/>
              <a:t>obtain</a:t>
            </a:r>
            <a:r>
              <a:rPr lang="it-IT" sz="2000" dirty="0"/>
              <a:t> the </a:t>
            </a:r>
            <a:r>
              <a:rPr lang="it-IT" sz="2000" dirty="0" err="1"/>
              <a:t>desired</a:t>
            </a:r>
            <a:r>
              <a:rPr lang="it-IT" sz="2000" dirty="0"/>
              <a:t> </a:t>
            </a:r>
            <a:r>
              <a:rPr lang="it-IT" sz="2000" dirty="0" err="1"/>
              <a:t>velocity</a:t>
            </a:r>
            <a:r>
              <a:rPr lang="it-IT" sz="2000" dirty="0"/>
              <a:t> one </a:t>
            </a:r>
            <a:r>
              <a:rPr lang="it-IT" sz="2000" dirty="0" err="1"/>
              <a:t>has</a:t>
            </a:r>
            <a:r>
              <a:rPr lang="it-IT" sz="2000" dirty="0"/>
              <a:t> to control the </a:t>
            </a:r>
            <a:r>
              <a:rPr lang="it-IT" sz="2000" dirty="0" err="1"/>
              <a:t>motor</a:t>
            </a:r>
            <a:r>
              <a:rPr lang="it-IT" sz="2000" dirty="0"/>
              <a:t> </a:t>
            </a:r>
            <a:r>
              <a:rPr lang="it-IT" sz="2000" dirty="0" err="1"/>
              <a:t>torques</a:t>
            </a:r>
            <a:r>
              <a:rPr lang="it-IT" sz="2000" dirty="0"/>
              <a:t>. </a:t>
            </a:r>
            <a:r>
              <a:rPr lang="it-IT" sz="2000" dirty="0" err="1"/>
              <a:t>Thus</a:t>
            </a:r>
            <a:r>
              <a:rPr lang="it-IT" sz="2000" dirty="0"/>
              <a:t> a PID controller </a:t>
            </a:r>
            <a:r>
              <a:rPr lang="it-IT" sz="2000" dirty="0" err="1"/>
              <a:t>has</a:t>
            </a:r>
            <a:r>
              <a:rPr lang="it-IT" sz="2000" dirty="0"/>
              <a:t> </a:t>
            </a:r>
            <a:r>
              <a:rPr lang="it-IT" sz="2000" dirty="0" err="1"/>
              <a:t>been</a:t>
            </a:r>
            <a:r>
              <a:rPr lang="it-IT" sz="2000" dirty="0"/>
              <a:t> </a:t>
            </a:r>
            <a:r>
              <a:rPr lang="it-IT" sz="2000" dirty="0" err="1"/>
              <a:t>implemented</a:t>
            </a:r>
            <a:endParaRPr lang="it-IT" sz="2000" dirty="0"/>
          </a:p>
          <a:p>
            <a:r>
              <a:rPr lang="it-IT" sz="2000" dirty="0"/>
              <a:t>The Complete system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shown</a:t>
            </a:r>
            <a:r>
              <a:rPr lang="it-IT" sz="2000" dirty="0"/>
              <a:t> </a:t>
            </a:r>
            <a:r>
              <a:rPr lang="it-IT" sz="2000" dirty="0" err="1"/>
              <a:t>here</a:t>
            </a:r>
            <a:r>
              <a:rPr lang="it-IT" sz="2000" dirty="0"/>
              <a:t> </a:t>
            </a:r>
            <a:r>
              <a:rPr lang="it-IT" sz="2000" dirty="0" err="1"/>
              <a:t>below</a:t>
            </a:r>
            <a:endParaRPr lang="it-IT" sz="2000" dirty="0"/>
          </a:p>
        </p:txBody>
      </p:sp>
      <p:pic>
        <p:nvPicPr>
          <p:cNvPr id="6" name="Immagine 5" descr="Immagine che contiene schermata, testo, Rettangolo, nero&#10;&#10;Descrizione generata automaticamente">
            <a:extLst>
              <a:ext uri="{FF2B5EF4-FFF2-40B4-BE49-F238E27FC236}">
                <a16:creationId xmlns:a16="http://schemas.microsoft.com/office/drawing/2014/main" id="{A929F8C7-C6BE-9FAD-9EE5-4CBF863A9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262" y="4204749"/>
            <a:ext cx="8753475" cy="189547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28BBB66-A6BF-2E4A-4717-3240F3326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702" y="871146"/>
            <a:ext cx="3553298" cy="2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193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4997</TotalTime>
  <Words>514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Tema di Office</vt:lpstr>
      <vt:lpstr>Pathplanning and Control in Unity</vt:lpstr>
      <vt:lpstr>A Star Pathplanning</vt:lpstr>
      <vt:lpstr>How it works</vt:lpstr>
      <vt:lpstr>How it works</vt:lpstr>
      <vt:lpstr>How it works</vt:lpstr>
      <vt:lpstr> Pure Pursuit Controller</vt:lpstr>
      <vt:lpstr>Pure Pursuit Control</vt:lpstr>
      <vt:lpstr>How it works</vt:lpstr>
      <vt:lpstr>PID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Pathplanning and Control in Unity</dc:title>
  <dc:creator>alessandro assirelli</dc:creator>
  <cp:lastModifiedBy>alessandro assirelli</cp:lastModifiedBy>
  <cp:revision>11</cp:revision>
  <dcterms:created xsi:type="dcterms:W3CDTF">2023-07-03T14:19:24Z</dcterms:created>
  <dcterms:modified xsi:type="dcterms:W3CDTF">2023-09-07T18:25:49Z</dcterms:modified>
</cp:coreProperties>
</file>