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sldIdLst>
    <p:sldId id="260" r:id="rId2"/>
    <p:sldId id="259" r:id="rId3"/>
    <p:sldId id="261" r:id="rId4"/>
    <p:sldId id="262" r:id="rId5"/>
    <p:sldId id="264" r:id="rId6"/>
    <p:sldId id="265" r:id="rId7"/>
    <p:sldId id="266" r:id="rId8"/>
    <p:sldId id="267" r:id="rId9"/>
    <p:sldId id="268" r:id="rId10"/>
    <p:sldId id="270" r:id="rId11"/>
    <p:sldId id="271" r:id="rId12"/>
    <p:sldId id="272" r:id="rId13"/>
    <p:sldId id="274" r:id="rId14"/>
    <p:sldId id="282" r:id="rId15"/>
    <p:sldId id="281" r:id="rId16"/>
    <p:sldId id="275" r:id="rId17"/>
    <p:sldId id="277" r:id="rId18"/>
    <p:sldId id="278" r:id="rId19"/>
    <p:sldId id="276" r:id="rId20"/>
    <p:sldId id="279" r:id="rId21"/>
    <p:sldId id="280" r:id="rId22"/>
    <p:sldId id="283" r:id="rId23"/>
    <p:sldId id="284" r:id="rId24"/>
  </p:sldIdLst>
  <p:sldSz cx="12192000" cy="6858000"/>
  <p:notesSz cx="6858000" cy="9144000"/>
  <p:embeddedFontLst>
    <p:embeddedFont>
      <p:font typeface="Calibri Light" panose="020F0302020204030204" pitchFamily="34" charset="0"/>
      <p:regular r:id="rId25"/>
      <p:italic r:id="rId26"/>
    </p:embeddedFont>
    <p:embeddedFont>
      <p:font typeface="Blackout" panose="02000506000000020004" pitchFamily="2" charset="0"/>
      <p:regular r:id="rId27"/>
    </p:embeddedFont>
    <p:embeddedFont>
      <p:font typeface="Calibri" panose="020F0502020204030204" pitchFamily="34" charset="0"/>
      <p:regular r:id="rId28"/>
      <p:bold r:id="rId29"/>
      <p:italic r:id="rId30"/>
      <p:boldItalic r:id="rId3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B500"/>
    <a:srgbClr val="6C40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8" autoAdjust="0"/>
    <p:restoredTop sz="96552" autoAdjust="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outlineViewPr>
    <p:cViewPr>
      <p:scale>
        <a:sx n="33" d="100"/>
        <a:sy n="33" d="100"/>
      </p:scale>
      <p:origin x="0" y="-215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9A03-D57A-44AC-B23C-41C77AA6B08B}" type="datetimeFigureOut">
              <a:rPr lang="en-US" smtClean="0"/>
              <a:t>2/26/2016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7D3E4-18B8-4631-843B-29216B07B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610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9A03-D57A-44AC-B23C-41C77AA6B08B}" type="datetimeFigureOut">
              <a:rPr lang="en-US" smtClean="0"/>
              <a:t>2/26/2016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7D3E4-18B8-4631-843B-29216B07B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249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9A03-D57A-44AC-B23C-41C77AA6B08B}" type="datetimeFigureOut">
              <a:rPr lang="en-US" smtClean="0"/>
              <a:t>2/26/2016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7D3E4-18B8-4631-843B-29216B07B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264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it-IT" dirty="0"/>
              <a:t>FARE CLIC PER MODIFICARE LO STILE DEL TITOLO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38200" y="1951095"/>
            <a:ext cx="10515600" cy="4225868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 dirty="0"/>
              <a:t>Modifica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9A03-D57A-44AC-B23C-41C77AA6B08B}" type="datetimeFigureOut">
              <a:rPr lang="en-US" smtClean="0"/>
              <a:t>2/26/2016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7D3E4-18B8-4631-843B-29216B07B05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Connettore diritto 8"/>
          <p:cNvCxnSpPr/>
          <p:nvPr userDrawn="1"/>
        </p:nvCxnSpPr>
        <p:spPr>
          <a:xfrm flipV="1">
            <a:off x="308837" y="1620853"/>
            <a:ext cx="11481473" cy="20770"/>
          </a:xfrm>
          <a:prstGeom prst="line">
            <a:avLst/>
          </a:prstGeom>
          <a:ln w="25400">
            <a:solidFill>
              <a:srgbClr val="EEB5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731619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9A03-D57A-44AC-B23C-41C77AA6B08B}" type="datetimeFigureOut">
              <a:rPr lang="en-US" smtClean="0"/>
              <a:t>2/26/2016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7D3E4-18B8-4631-843B-29216B07B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981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9A03-D57A-44AC-B23C-41C77AA6B08B}" type="datetimeFigureOut">
              <a:rPr lang="en-US" smtClean="0"/>
              <a:t>2/26/2016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7D3E4-18B8-4631-843B-29216B07B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296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9A03-D57A-44AC-B23C-41C77AA6B08B}" type="datetimeFigureOut">
              <a:rPr lang="en-US" smtClean="0"/>
              <a:t>2/26/2016</a:t>
            </a:fld>
            <a:endParaRPr lang="en-US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7D3E4-18B8-4631-843B-29216B07B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120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9A03-D57A-44AC-B23C-41C77AA6B08B}" type="datetimeFigureOut">
              <a:rPr lang="en-US" smtClean="0"/>
              <a:t>2/26/2016</a:t>
            </a:fld>
            <a:endParaRPr lang="en-US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7D3E4-18B8-4631-843B-29216B07B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691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9A03-D57A-44AC-B23C-41C77AA6B08B}" type="datetimeFigureOut">
              <a:rPr lang="en-US" smtClean="0"/>
              <a:t>2/26/2016</a:t>
            </a:fld>
            <a:endParaRPr lang="en-US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7D3E4-18B8-4631-843B-29216B07B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242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9A03-D57A-44AC-B23C-41C77AA6B08B}" type="datetimeFigureOut">
              <a:rPr lang="en-US" smtClean="0"/>
              <a:t>2/26/2016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7D3E4-18B8-4631-843B-29216B07B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132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9A03-D57A-44AC-B23C-41C77AA6B08B}" type="datetimeFigureOut">
              <a:rPr lang="en-US" smtClean="0"/>
              <a:t>2/26/2016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7D3E4-18B8-4631-843B-29216B07B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651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A09A03-D57A-44AC-B23C-41C77AA6B08B}" type="datetimeFigureOut">
              <a:rPr lang="en-US" smtClean="0"/>
              <a:t>2/26/2016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37D3E4-18B8-4631-843B-29216B07B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237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" y="133350"/>
            <a:ext cx="1543050" cy="15430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 rot="178231">
            <a:off x="3822644" y="3624481"/>
            <a:ext cx="375804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800" dirty="0">
                <a:latin typeface="Blackout" panose="02000506000000020004" pitchFamily="2" charset="0"/>
              </a:rPr>
              <a:t>MY TAXI SERVICE</a:t>
            </a:r>
            <a:endParaRPr lang="en-US" sz="3800" dirty="0">
              <a:latin typeface="Blackout" panose="02000506000000020004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85603" y="335488"/>
            <a:ext cx="20578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>
                <a:solidFill>
                  <a:schemeClr val="bg1"/>
                </a:solidFill>
              </a:rPr>
              <a:t>BALDASSARI</a:t>
            </a:r>
            <a:endParaRPr lang="it-IT" sz="2600" b="1" dirty="0">
              <a:solidFill>
                <a:schemeClr val="bg1"/>
              </a:solidFill>
            </a:endParaRPr>
          </a:p>
          <a:p>
            <a:pPr algn="ctr"/>
            <a:r>
              <a:rPr lang="it-IT" sz="2400" dirty="0">
                <a:solidFill>
                  <a:schemeClr val="bg1"/>
                </a:solidFill>
              </a:rPr>
              <a:t>ALESSANDRO</a:t>
            </a:r>
          </a:p>
          <a:p>
            <a:pPr algn="ctr"/>
            <a:r>
              <a:rPr lang="it-IT" sz="2000" dirty="0">
                <a:solidFill>
                  <a:schemeClr val="bg1"/>
                </a:solidFill>
              </a:rPr>
              <a:t>841561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82987" y="335487"/>
            <a:ext cx="13733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>
                <a:solidFill>
                  <a:schemeClr val="bg1"/>
                </a:solidFill>
              </a:rPr>
              <a:t>BENDIN</a:t>
            </a:r>
            <a:endParaRPr lang="it-IT" sz="2400" b="1" dirty="0">
              <a:solidFill>
                <a:schemeClr val="bg1"/>
              </a:solidFill>
            </a:endParaRPr>
          </a:p>
          <a:p>
            <a:pPr algn="ctr"/>
            <a:r>
              <a:rPr lang="it-IT" sz="2400" dirty="0">
                <a:solidFill>
                  <a:schemeClr val="bg1"/>
                </a:solidFill>
              </a:rPr>
              <a:t>ALBERTO</a:t>
            </a:r>
          </a:p>
          <a:p>
            <a:pPr algn="ctr"/>
            <a:r>
              <a:rPr lang="it-IT" sz="2000" dirty="0">
                <a:solidFill>
                  <a:schemeClr val="bg1"/>
                </a:solidFill>
              </a:rPr>
              <a:t>841734</a:t>
            </a:r>
            <a:endParaRPr lang="it-IT" sz="24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95865" y="335486"/>
            <a:ext cx="17292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>
                <a:solidFill>
                  <a:schemeClr val="bg1"/>
                </a:solidFill>
              </a:rPr>
              <a:t>GIAROLA</a:t>
            </a:r>
            <a:endParaRPr lang="it-IT" sz="2400" b="1" dirty="0">
              <a:solidFill>
                <a:schemeClr val="bg1"/>
              </a:solidFill>
            </a:endParaRPr>
          </a:p>
          <a:p>
            <a:pPr algn="ctr"/>
            <a:r>
              <a:rPr lang="it-IT" sz="2400" dirty="0">
                <a:solidFill>
                  <a:schemeClr val="bg1"/>
                </a:solidFill>
              </a:rPr>
              <a:t>FRANCESCO</a:t>
            </a:r>
          </a:p>
          <a:p>
            <a:pPr algn="ctr"/>
            <a:r>
              <a:rPr lang="it-IT" sz="2000" dirty="0">
                <a:solidFill>
                  <a:schemeClr val="bg1"/>
                </a:solidFill>
              </a:rPr>
              <a:t>840554</a:t>
            </a:r>
            <a:endParaRPr lang="it-IT" sz="24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76625" y="5562600"/>
            <a:ext cx="50101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dirty="0">
                <a:solidFill>
                  <a:schemeClr val="bg1"/>
                </a:solidFill>
              </a:rPr>
              <a:t>SOFTWARE ENGINEERING 2</a:t>
            </a:r>
          </a:p>
          <a:p>
            <a:pPr algn="ctr"/>
            <a:r>
              <a:rPr lang="it-IT" sz="2800" dirty="0">
                <a:solidFill>
                  <a:schemeClr val="bg1"/>
                </a:solidFill>
              </a:rPr>
              <a:t>A.Y. 2015/2016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87695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TAXI REQUEST</a:t>
            </a:r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8306" y="1951038"/>
            <a:ext cx="6855388" cy="4225925"/>
          </a:xfrm>
        </p:spPr>
      </p:pic>
    </p:spTree>
    <p:extLst>
      <p:ext uri="{BB962C8B-B14F-4D97-AF65-F5344CB8AC3E}">
        <p14:creationId xmlns:p14="http://schemas.microsoft.com/office/powerpoint/2010/main" val="13686606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DELETE RESERVATION</a:t>
            </a:r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1999" y="1951038"/>
            <a:ext cx="6908001" cy="4225925"/>
          </a:xfrm>
        </p:spPr>
      </p:pic>
    </p:spTree>
    <p:extLst>
      <p:ext uri="{BB962C8B-B14F-4D97-AF65-F5344CB8AC3E}">
        <p14:creationId xmlns:p14="http://schemas.microsoft.com/office/powerpoint/2010/main" val="22387736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FAIR QUEUE MANAGEMENT</a:t>
            </a:r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9349" y="1690688"/>
            <a:ext cx="1993302" cy="5084959"/>
          </a:xfrm>
        </p:spPr>
      </p:pic>
    </p:spTree>
    <p:extLst>
      <p:ext uri="{BB962C8B-B14F-4D97-AF65-F5344CB8AC3E}">
        <p14:creationId xmlns:p14="http://schemas.microsoft.com/office/powerpoint/2010/main" val="30964644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60000" r="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879927" y="3044280"/>
            <a:ext cx="37711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dirty="0"/>
              <a:t>RIDE CREATION</a:t>
            </a:r>
          </a:p>
        </p:txBody>
      </p:sp>
    </p:spTree>
    <p:extLst>
      <p:ext uri="{BB962C8B-B14F-4D97-AF65-F5344CB8AC3E}">
        <p14:creationId xmlns:p14="http://schemas.microsoft.com/office/powerpoint/2010/main" val="18020519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SEQUENCE OF INTEGRATION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454" y="2916344"/>
            <a:ext cx="3929433" cy="237007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3979" y="2752252"/>
            <a:ext cx="4149354" cy="307207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3333" y="2844712"/>
            <a:ext cx="4166955" cy="2513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2221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TAXI REQUEST TEST PROCEDURE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3451" y="1720448"/>
            <a:ext cx="6225098" cy="383739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4851" t="32402" r="4862" b="40003"/>
          <a:stretch/>
        </p:blipFill>
        <p:spPr>
          <a:xfrm>
            <a:off x="3145785" y="5586413"/>
            <a:ext cx="5900431" cy="1014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5067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TESTS’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/>
              <a:t>Program Stubs</a:t>
            </a:r>
          </a:p>
          <a:p>
            <a:r>
              <a:rPr lang="en-US" noProof="0" dirty="0"/>
              <a:t>	</a:t>
            </a:r>
            <a:r>
              <a:rPr lang="en-US" sz="2400" noProof="0" dirty="0"/>
              <a:t>External Notification Service</a:t>
            </a:r>
          </a:p>
          <a:p>
            <a:r>
              <a:rPr lang="en-US" sz="2400" noProof="0" dirty="0"/>
              <a:t>	External Payment Service</a:t>
            </a:r>
          </a:p>
          <a:p>
            <a:r>
              <a:rPr lang="en-US" noProof="0" dirty="0"/>
              <a:t>Program Drivers</a:t>
            </a:r>
          </a:p>
          <a:p>
            <a:r>
              <a:rPr lang="en-US" noProof="0" dirty="0"/>
              <a:t>Test Data</a:t>
            </a:r>
          </a:p>
          <a:p>
            <a:r>
              <a:rPr lang="en-US" noProof="0" dirty="0"/>
              <a:t>	</a:t>
            </a:r>
            <a:r>
              <a:rPr lang="en-US" sz="2400" noProof="0" dirty="0"/>
              <a:t>Users Data</a:t>
            </a:r>
          </a:p>
          <a:p>
            <a:r>
              <a:rPr lang="en-US" sz="2400" noProof="0" dirty="0"/>
              <a:t>	Rides</a:t>
            </a:r>
          </a:p>
          <a:p>
            <a:r>
              <a:rPr lang="en-US" sz="2400" noProof="0" dirty="0"/>
              <a:t>	City Zones</a:t>
            </a:r>
          </a:p>
        </p:txBody>
      </p:sp>
    </p:spTree>
    <p:extLst>
      <p:ext uri="{BB962C8B-B14F-4D97-AF65-F5344CB8AC3E}">
        <p14:creationId xmlns:p14="http://schemas.microsoft.com/office/powerpoint/2010/main" val="27080231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COCOMO II - SETTINGS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1414" y="1855626"/>
            <a:ext cx="6429172" cy="4830931"/>
          </a:xfrm>
        </p:spPr>
      </p:pic>
      <p:sp>
        <p:nvSpPr>
          <p:cNvPr id="3" name="Rounded Rectangle 2"/>
          <p:cNvSpPr/>
          <p:nvPr/>
        </p:nvSpPr>
        <p:spPr>
          <a:xfrm>
            <a:off x="2881413" y="3290888"/>
            <a:ext cx="927261" cy="199735"/>
          </a:xfrm>
          <a:prstGeom prst="roundRect">
            <a:avLst/>
          </a:prstGeom>
          <a:noFill/>
          <a:ln>
            <a:solidFill>
              <a:srgbClr val="EEB5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2881414" y="6313336"/>
            <a:ext cx="1763474" cy="143123"/>
          </a:xfrm>
          <a:prstGeom prst="roundRect">
            <a:avLst/>
          </a:prstGeom>
          <a:noFill/>
          <a:ln>
            <a:solidFill>
              <a:srgbClr val="EEB5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881413" y="4102099"/>
            <a:ext cx="2335967" cy="152401"/>
          </a:xfrm>
          <a:prstGeom prst="roundRect">
            <a:avLst/>
          </a:prstGeom>
          <a:noFill/>
          <a:ln>
            <a:solidFill>
              <a:srgbClr val="EEB5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2881413" y="4776659"/>
            <a:ext cx="2306538" cy="152401"/>
          </a:xfrm>
          <a:prstGeom prst="roundRect">
            <a:avLst/>
          </a:prstGeom>
          <a:noFill/>
          <a:ln>
            <a:solidFill>
              <a:srgbClr val="EEB5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5240438" y="4102098"/>
            <a:ext cx="2027137" cy="152401"/>
          </a:xfrm>
          <a:prstGeom prst="roundRect">
            <a:avLst/>
          </a:prstGeom>
          <a:noFill/>
          <a:ln>
            <a:solidFill>
              <a:srgbClr val="EEB5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7603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COCOMO II - RESULT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9657" y="1724420"/>
            <a:ext cx="6112687" cy="5068676"/>
          </a:xfrm>
        </p:spPr>
      </p:pic>
    </p:spTree>
    <p:extLst>
      <p:ext uri="{BB962C8B-B14F-4D97-AF65-F5344CB8AC3E}">
        <p14:creationId xmlns:p14="http://schemas.microsoft.com/office/powerpoint/2010/main" val="14475406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0644" y="365125"/>
            <a:ext cx="10759044" cy="1325563"/>
          </a:xfrm>
        </p:spPr>
        <p:txBody>
          <a:bodyPr/>
          <a:lstStyle/>
          <a:p>
            <a:r>
              <a:rPr lang="en-US" noProof="0" dirty="0"/>
              <a:t>TASK SCHEDULING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9"/>
          <a:stretch/>
        </p:blipFill>
        <p:spPr>
          <a:xfrm>
            <a:off x="1228918" y="1903538"/>
            <a:ext cx="9734165" cy="4700042"/>
          </a:xfrm>
        </p:spPr>
      </p:pic>
    </p:spTree>
    <p:extLst>
      <p:ext uri="{BB962C8B-B14F-4D97-AF65-F5344CB8AC3E}">
        <p14:creationId xmlns:p14="http://schemas.microsoft.com/office/powerpoint/2010/main" val="28564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>
                <a:latin typeface="Calibri" panose="020F0502020204030204" pitchFamily="34" charset="0"/>
              </a:rPr>
              <a:t>MAIN STAKEHOLDERS &amp; ACTORS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>
                <a:latin typeface="Calibri" panose="020F0502020204030204" pitchFamily="34" charset="0"/>
              </a:rPr>
              <a:t>City Government</a:t>
            </a:r>
          </a:p>
          <a:p>
            <a:r>
              <a:rPr lang="en-US" noProof="0" dirty="0">
                <a:latin typeface="Calibri" panose="020F0502020204030204" pitchFamily="34" charset="0"/>
              </a:rPr>
              <a:t>Taxi Company</a:t>
            </a:r>
          </a:p>
          <a:p>
            <a:r>
              <a:rPr lang="en-US" noProof="0" dirty="0">
                <a:latin typeface="Calibri" panose="020F0502020204030204" pitchFamily="34" charset="0"/>
              </a:rPr>
              <a:t>Clients</a:t>
            </a:r>
          </a:p>
          <a:p>
            <a:endParaRPr lang="en-US" noProof="0" dirty="0">
              <a:latin typeface="Calibri" panose="020F0502020204030204" pitchFamily="34" charset="0"/>
            </a:endParaRPr>
          </a:p>
          <a:p>
            <a:r>
              <a:rPr lang="en-US" noProof="0" dirty="0">
                <a:latin typeface="Calibri" panose="020F0502020204030204" pitchFamily="34" charset="0"/>
              </a:rPr>
              <a:t>Passenger</a:t>
            </a:r>
          </a:p>
          <a:p>
            <a:r>
              <a:rPr lang="en-US" noProof="0" dirty="0">
                <a:latin typeface="Calibri" panose="020F0502020204030204" pitchFamily="34" charset="0"/>
              </a:rPr>
              <a:t>Taxi Driver</a:t>
            </a:r>
          </a:p>
          <a:p>
            <a:r>
              <a:rPr lang="en-US" noProof="0" dirty="0">
                <a:latin typeface="Calibri" panose="020F0502020204030204" pitchFamily="34" charset="0"/>
              </a:rPr>
              <a:t>Administrator</a:t>
            </a:r>
          </a:p>
        </p:txBody>
      </p:sp>
    </p:spTree>
    <p:extLst>
      <p:ext uri="{BB962C8B-B14F-4D97-AF65-F5344CB8AC3E}">
        <p14:creationId xmlns:p14="http://schemas.microsoft.com/office/powerpoint/2010/main" val="33616867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RESOURCES ALLOCATION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99" y="3530379"/>
            <a:ext cx="12071203" cy="1081378"/>
          </a:xfrm>
        </p:spPr>
      </p:pic>
    </p:spTree>
    <p:extLst>
      <p:ext uri="{BB962C8B-B14F-4D97-AF65-F5344CB8AC3E}">
        <p14:creationId xmlns:p14="http://schemas.microsoft.com/office/powerpoint/2010/main" val="23113850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RISK PLANNING &amp;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noProof="0" dirty="0"/>
              <a:t>Proactive</a:t>
            </a:r>
            <a:r>
              <a:rPr lang="en-US" noProof="0" dirty="0"/>
              <a:t> strategy</a:t>
            </a:r>
          </a:p>
          <a:p>
            <a:endParaRPr lang="en-US" noProof="0" dirty="0"/>
          </a:p>
          <a:p>
            <a:r>
              <a:rPr lang="en-US" noProof="0" dirty="0"/>
              <a:t>Unrealistic schedule</a:t>
            </a:r>
          </a:p>
          <a:p>
            <a:r>
              <a:rPr lang="en-US" noProof="0" dirty="0"/>
              <a:t>Availability of staff</a:t>
            </a:r>
          </a:p>
          <a:p>
            <a:r>
              <a:rPr lang="en-US" noProof="0" dirty="0"/>
              <a:t>Wrong functionalities</a:t>
            </a:r>
          </a:p>
          <a:p>
            <a:r>
              <a:rPr lang="en-US" noProof="0" dirty="0"/>
              <a:t>Wrong User Interface</a:t>
            </a:r>
          </a:p>
          <a:p>
            <a:r>
              <a:rPr lang="en-US" noProof="0" dirty="0"/>
              <a:t>Bad external components</a:t>
            </a:r>
          </a:p>
          <a:p>
            <a:r>
              <a:rPr lang="en-US" noProof="0" dirty="0"/>
              <a:t>Real-time shortfalls</a:t>
            </a:r>
          </a:p>
        </p:txBody>
      </p:sp>
    </p:spTree>
    <p:extLst>
      <p:ext uri="{BB962C8B-B14F-4D97-AF65-F5344CB8AC3E}">
        <p14:creationId xmlns:p14="http://schemas.microsoft.com/office/powerpoint/2010/main" val="2643512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PLACEHOLDER FOR CODE INSPECTION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7873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PLACEHOLDER FOR THANK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690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MAIN GOALS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/>
              <a:t>Web and Mobile application</a:t>
            </a:r>
          </a:p>
          <a:p>
            <a:r>
              <a:rPr lang="en-US" noProof="0" dirty="0"/>
              <a:t>Queue fair management</a:t>
            </a:r>
          </a:p>
          <a:p>
            <a:r>
              <a:rPr lang="en-US" noProof="0" dirty="0"/>
              <a:t>Ride Reservation</a:t>
            </a:r>
          </a:p>
          <a:p>
            <a:r>
              <a:rPr lang="en-US" noProof="0" dirty="0"/>
              <a:t>Multiple Notifications</a:t>
            </a:r>
          </a:p>
          <a:p>
            <a:r>
              <a:rPr lang="en-US" noProof="0" dirty="0"/>
              <a:t>Public API</a:t>
            </a:r>
          </a:p>
          <a:p>
            <a:r>
              <a:rPr lang="en-US" noProof="0" dirty="0"/>
              <a:t>Taxi Sharing </a:t>
            </a:r>
          </a:p>
        </p:txBody>
      </p:sp>
    </p:spTree>
    <p:extLst>
      <p:ext uri="{BB962C8B-B14F-4D97-AF65-F5344CB8AC3E}">
        <p14:creationId xmlns:p14="http://schemas.microsoft.com/office/powerpoint/2010/main" val="4206452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ASSUMPTIONS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/>
              <a:t>Entitled Taxi Drivers</a:t>
            </a:r>
          </a:p>
          <a:p>
            <a:r>
              <a:rPr lang="en-US" noProof="0" dirty="0"/>
              <a:t>Predetermined City Zones</a:t>
            </a:r>
          </a:p>
          <a:p>
            <a:r>
              <a:rPr lang="en-US" noProof="0" dirty="0"/>
              <a:t>Taxi Driver manages his own availability</a:t>
            </a:r>
          </a:p>
          <a:p>
            <a:r>
              <a:rPr lang="en-US" noProof="0" dirty="0"/>
              <a:t>Ride is shared only if </a:t>
            </a:r>
            <a:r>
              <a:rPr lang="en-US" dirty="0"/>
              <a:t>it </a:t>
            </a:r>
            <a:r>
              <a:rPr lang="en-US" noProof="0" dirty="0"/>
              <a:t>is reserved</a:t>
            </a:r>
          </a:p>
          <a:p>
            <a:r>
              <a:rPr lang="en-US" noProof="0" dirty="0"/>
              <a:t>Shared rides have same pickup and destination zone</a:t>
            </a:r>
          </a:p>
          <a:p>
            <a:r>
              <a:rPr lang="en-US" noProof="0" dirty="0"/>
              <a:t>All taxis have the same capacity</a:t>
            </a:r>
          </a:p>
          <a:p>
            <a:r>
              <a:rPr lang="en-US" noProof="0" dirty="0"/>
              <a:t>Requests are turned into Rides after an appropriate time frame</a:t>
            </a:r>
          </a:p>
        </p:txBody>
      </p:sp>
    </p:spTree>
    <p:extLst>
      <p:ext uri="{BB962C8B-B14F-4D97-AF65-F5344CB8AC3E}">
        <p14:creationId xmlns:p14="http://schemas.microsoft.com/office/powerpoint/2010/main" val="1236202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35000" r="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096144" y="3044280"/>
            <a:ext cx="24137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dirty="0"/>
              <a:t>USE CASE</a:t>
            </a:r>
          </a:p>
        </p:txBody>
      </p:sp>
    </p:spTree>
    <p:extLst>
      <p:ext uri="{BB962C8B-B14F-4D97-AF65-F5344CB8AC3E}">
        <p14:creationId xmlns:p14="http://schemas.microsoft.com/office/powerpoint/2010/main" val="3275084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45000" r="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948476" y="3044280"/>
            <a:ext cx="41857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dirty="0"/>
              <a:t>CLASS DIAGRAM</a:t>
            </a:r>
          </a:p>
        </p:txBody>
      </p:sp>
    </p:spTree>
    <p:extLst>
      <p:ext uri="{BB962C8B-B14F-4D97-AF65-F5344CB8AC3E}">
        <p14:creationId xmlns:p14="http://schemas.microsoft.com/office/powerpoint/2010/main" val="903459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9552924" y="903041"/>
            <a:ext cx="16811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dirty="0"/>
              <a:t>ALLOY</a:t>
            </a:r>
          </a:p>
        </p:txBody>
      </p:sp>
    </p:spTree>
    <p:extLst>
      <p:ext uri="{BB962C8B-B14F-4D97-AF65-F5344CB8AC3E}">
        <p14:creationId xmlns:p14="http://schemas.microsoft.com/office/powerpoint/2010/main" val="2743508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APPLICATION TIERS</a:t>
            </a:r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3195" y="2052316"/>
            <a:ext cx="8165609" cy="4023368"/>
          </a:xfrm>
        </p:spPr>
      </p:pic>
    </p:spTree>
    <p:extLst>
      <p:ext uri="{BB962C8B-B14F-4D97-AF65-F5344CB8AC3E}">
        <p14:creationId xmlns:p14="http://schemas.microsoft.com/office/powerpoint/2010/main" val="4126886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800810" y="4645833"/>
            <a:ext cx="43448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b="1" dirty="0"/>
              <a:t>HIGH LEVEL</a:t>
            </a:r>
          </a:p>
          <a:p>
            <a:r>
              <a:rPr lang="it-IT" sz="3600" b="1" dirty="0"/>
              <a:t>COMPONENT VIEW</a:t>
            </a:r>
          </a:p>
        </p:txBody>
      </p:sp>
    </p:spTree>
    <p:extLst>
      <p:ext uri="{BB962C8B-B14F-4D97-AF65-F5344CB8AC3E}">
        <p14:creationId xmlns:p14="http://schemas.microsoft.com/office/powerpoint/2010/main" val="397874809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406</TotalTime>
  <Words>166</Words>
  <Application>Microsoft Office PowerPoint</Application>
  <PresentationFormat>Widescreen</PresentationFormat>
  <Paragraphs>71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Calibri Light</vt:lpstr>
      <vt:lpstr>Arial</vt:lpstr>
      <vt:lpstr>Blackout</vt:lpstr>
      <vt:lpstr>Calibri</vt:lpstr>
      <vt:lpstr>Tema di Office</vt:lpstr>
      <vt:lpstr>PowerPoint Presentation</vt:lpstr>
      <vt:lpstr>MAIN STAKEHOLDERS &amp; ACTORS</vt:lpstr>
      <vt:lpstr>MAIN GOALS</vt:lpstr>
      <vt:lpstr>ASSUMPTIONS</vt:lpstr>
      <vt:lpstr>PowerPoint Presentation</vt:lpstr>
      <vt:lpstr>PowerPoint Presentation</vt:lpstr>
      <vt:lpstr>PowerPoint Presentation</vt:lpstr>
      <vt:lpstr>APPLICATION TIERS</vt:lpstr>
      <vt:lpstr>PowerPoint Presentation</vt:lpstr>
      <vt:lpstr>TAXI REQUEST</vt:lpstr>
      <vt:lpstr>DELETE RESERVATION</vt:lpstr>
      <vt:lpstr>FAIR QUEUE MANAGEMENT</vt:lpstr>
      <vt:lpstr>PowerPoint Presentation</vt:lpstr>
      <vt:lpstr>SEQUENCE OF INTEGRATION</vt:lpstr>
      <vt:lpstr>TAXI REQUEST TEST PROCEDURE</vt:lpstr>
      <vt:lpstr>TESTS’ REQUIREMENTS</vt:lpstr>
      <vt:lpstr>COCOMO II - SETTINGS</vt:lpstr>
      <vt:lpstr>COCOMO II - RESULT</vt:lpstr>
      <vt:lpstr>TASK SCHEDULING</vt:lpstr>
      <vt:lpstr>RESOURCES ALLOCATION</vt:lpstr>
      <vt:lpstr>RISK PLANNING &amp; MANAGEMENT</vt:lpstr>
      <vt:lpstr>PLACEHOLDER FOR CODE INSPECTION</vt:lpstr>
      <vt:lpstr>PLACEHOLDER FOR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Francesco Giarola</dc:creator>
  <cp:lastModifiedBy>Alberto Bendin</cp:lastModifiedBy>
  <cp:revision>34</cp:revision>
  <dcterms:created xsi:type="dcterms:W3CDTF">2015-12-09T17:29:11Z</dcterms:created>
  <dcterms:modified xsi:type="dcterms:W3CDTF">2016-02-26T10:00:00Z</dcterms:modified>
</cp:coreProperties>
</file>