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7" r:id="rId1"/>
    <p:sldMasterId id="2147483676" r:id="rId2"/>
    <p:sldMasterId id="2147483681" r:id="rId3"/>
  </p:sldMasterIdLst>
  <p:notesMasterIdLst>
    <p:notesMasterId r:id="rId34"/>
  </p:notesMasterIdLst>
  <p:sldIdLst>
    <p:sldId id="330" r:id="rId4"/>
    <p:sldId id="331" r:id="rId5"/>
    <p:sldId id="332" r:id="rId6"/>
    <p:sldId id="334" r:id="rId7"/>
    <p:sldId id="335" r:id="rId8"/>
    <p:sldId id="333" r:id="rId9"/>
    <p:sldId id="336" r:id="rId10"/>
    <p:sldId id="337" r:id="rId11"/>
    <p:sldId id="338" r:id="rId12"/>
    <p:sldId id="339" r:id="rId13"/>
    <p:sldId id="340" r:id="rId14"/>
    <p:sldId id="341" r:id="rId15"/>
    <p:sldId id="342" r:id="rId16"/>
    <p:sldId id="343" r:id="rId17"/>
    <p:sldId id="344" r:id="rId18"/>
    <p:sldId id="345" r:id="rId19"/>
    <p:sldId id="346" r:id="rId20"/>
    <p:sldId id="347" r:id="rId21"/>
    <p:sldId id="348" r:id="rId22"/>
    <p:sldId id="349" r:id="rId23"/>
    <p:sldId id="350" r:id="rId24"/>
    <p:sldId id="351" r:id="rId25"/>
    <p:sldId id="352" r:id="rId26"/>
    <p:sldId id="353" r:id="rId27"/>
    <p:sldId id="354" r:id="rId28"/>
    <p:sldId id="355" r:id="rId29"/>
    <p:sldId id="356" r:id="rId30"/>
    <p:sldId id="357" r:id="rId31"/>
    <p:sldId id="358" r:id="rId32"/>
    <p:sldId id="258" r:id="rId33"/>
  </p:sldIdLst>
  <p:sldSz cx="9144000" cy="6858000" type="screen4x3"/>
  <p:notesSz cx="9906000" cy="6794500"/>
  <p:defaultTextStyle>
    <a:defPPr>
      <a:defRPr lang="it-IT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Stile chiaro 2 - Color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essuno stile, nessuna grigli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167" autoAdjust="0"/>
  </p:normalViewPr>
  <p:slideViewPr>
    <p:cSldViewPr snapToGrid="0" snapToObjects="1">
      <p:cViewPr varScale="1">
        <p:scale>
          <a:sx n="68" d="100"/>
          <a:sy n="68" d="100"/>
        </p:scale>
        <p:origin x="1446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6" d="100"/>
        <a:sy n="10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92600" cy="339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5611813" y="0"/>
            <a:ext cx="4292600" cy="339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055084-1CB9-CF40-93F3-663EB9ADEB9C}" type="datetimeFigureOut">
              <a:rPr lang="it-IT" smtClean="0"/>
              <a:t>14/02/2016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254375" y="509588"/>
            <a:ext cx="3397250" cy="2547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990600" y="3227388"/>
            <a:ext cx="7924800" cy="30575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6453188"/>
            <a:ext cx="4292600" cy="339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5611813" y="6453188"/>
            <a:ext cx="4292600" cy="339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3CFAA4-C87D-1545-9F8E-F35BF2220A9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83607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contenuto 4"/>
          <p:cNvSpPr>
            <a:spLocks noGrp="1"/>
          </p:cNvSpPr>
          <p:nvPr>
            <p:ph sz="quarter" idx="10"/>
          </p:nvPr>
        </p:nvSpPr>
        <p:spPr>
          <a:xfrm>
            <a:off x="2895599" y="267970"/>
            <a:ext cx="5984430" cy="1106834"/>
          </a:xfrm>
        </p:spPr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430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egnaposto risorsa multimediale 7"/>
          <p:cNvSpPr>
            <a:spLocks noGrp="1" noChangeAspect="1"/>
          </p:cNvSpPr>
          <p:nvPr>
            <p:ph type="media" sz="quarter" idx="10"/>
          </p:nvPr>
        </p:nvSpPr>
        <p:spPr>
          <a:xfrm>
            <a:off x="972002" y="1011599"/>
            <a:ext cx="7199996" cy="5400000"/>
          </a:xfrm>
          <a:prstGeom prst="rect">
            <a:avLst/>
          </a:prstGeom>
        </p:spPr>
        <p:txBody>
          <a:bodyPr vert="horz"/>
          <a:lstStyle/>
          <a:p>
            <a:r>
              <a:rPr lang="it-IT" smtClean="0"/>
              <a:t>Fare clic sull'icona per inserire un clip multimediale</a:t>
            </a:r>
            <a:endParaRPr lang="it-IT"/>
          </a:p>
        </p:txBody>
      </p:sp>
      <p:sp>
        <p:nvSpPr>
          <p:cNvPr id="3" name="Segnaposto testo 11"/>
          <p:cNvSpPr>
            <a:spLocks noGrp="1"/>
          </p:cNvSpPr>
          <p:nvPr>
            <p:ph type="body" sz="quarter" idx="11" hasCustomPrompt="1"/>
          </p:nvPr>
        </p:nvSpPr>
        <p:spPr>
          <a:xfrm>
            <a:off x="698500" y="163513"/>
            <a:ext cx="7061200" cy="512762"/>
          </a:xfrm>
          <a:prstGeom prst="rect">
            <a:avLst/>
          </a:prstGeom>
        </p:spPr>
        <p:txBody>
          <a:bodyPr vert="horz"/>
          <a:lstStyle>
            <a:lvl1pPr>
              <a:defRPr sz="2400" b="1" i="0">
                <a:solidFill>
                  <a:schemeClr val="tx2"/>
                </a:solidFill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 dirty="0" smtClean="0"/>
              <a:t>Titolo Diapositiva</a:t>
            </a:r>
          </a:p>
        </p:txBody>
      </p:sp>
    </p:spTree>
    <p:extLst>
      <p:ext uri="{BB962C8B-B14F-4D97-AF65-F5344CB8AC3E}">
        <p14:creationId xmlns:p14="http://schemas.microsoft.com/office/powerpoint/2010/main" val="1473926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immagine 3"/>
          <p:cNvSpPr>
            <a:spLocks noGrp="1" noChangeAspect="1"/>
          </p:cNvSpPr>
          <p:nvPr>
            <p:ph type="pic" sz="quarter" idx="10"/>
          </p:nvPr>
        </p:nvSpPr>
        <p:spPr>
          <a:xfrm>
            <a:off x="972000" y="997642"/>
            <a:ext cx="7200000" cy="5400000"/>
          </a:xfrm>
          <a:prstGeom prst="rect">
            <a:avLst/>
          </a:prstGeom>
        </p:spPr>
        <p:txBody>
          <a:bodyPr vert="horz"/>
          <a:lstStyle/>
          <a:p>
            <a:r>
              <a:rPr lang="it-IT" smtClean="0"/>
              <a:t>Trascinare l'immagine su un segnaposto o fare clic sull'icona per aggiungerla</a:t>
            </a:r>
            <a:endParaRPr lang="it-IT"/>
          </a:p>
        </p:txBody>
      </p:sp>
      <p:sp>
        <p:nvSpPr>
          <p:cNvPr id="3" name="Segnaposto testo 11"/>
          <p:cNvSpPr>
            <a:spLocks noGrp="1"/>
          </p:cNvSpPr>
          <p:nvPr>
            <p:ph type="body" sz="quarter" idx="11" hasCustomPrompt="1"/>
          </p:nvPr>
        </p:nvSpPr>
        <p:spPr>
          <a:xfrm>
            <a:off x="698500" y="163513"/>
            <a:ext cx="7061200" cy="512762"/>
          </a:xfrm>
          <a:prstGeom prst="rect">
            <a:avLst/>
          </a:prstGeom>
        </p:spPr>
        <p:txBody>
          <a:bodyPr vert="horz"/>
          <a:lstStyle>
            <a:lvl1pPr>
              <a:defRPr sz="2400" b="1" i="0">
                <a:solidFill>
                  <a:schemeClr val="tx2"/>
                </a:solidFill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 dirty="0" smtClean="0"/>
              <a:t>Titolo Diapositiva</a:t>
            </a:r>
          </a:p>
        </p:txBody>
      </p:sp>
    </p:spTree>
    <p:extLst>
      <p:ext uri="{BB962C8B-B14F-4D97-AF65-F5344CB8AC3E}">
        <p14:creationId xmlns:p14="http://schemas.microsoft.com/office/powerpoint/2010/main" val="16812318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contenuto 4"/>
          <p:cNvSpPr>
            <a:spLocks noGrp="1"/>
          </p:cNvSpPr>
          <p:nvPr>
            <p:ph sz="quarter" idx="10"/>
          </p:nvPr>
        </p:nvSpPr>
        <p:spPr>
          <a:xfrm>
            <a:off x="2895599" y="267970"/>
            <a:ext cx="5984430" cy="1106834"/>
          </a:xfrm>
        </p:spPr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4300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917761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1637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91776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1637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egnaposto testo 11"/>
          <p:cNvSpPr>
            <a:spLocks noGrp="1"/>
          </p:cNvSpPr>
          <p:nvPr>
            <p:ph type="body" sz="quarter" idx="10" hasCustomPrompt="1"/>
          </p:nvPr>
        </p:nvSpPr>
        <p:spPr>
          <a:xfrm>
            <a:off x="698500" y="163513"/>
            <a:ext cx="7061200" cy="512762"/>
          </a:xfrm>
          <a:prstGeom prst="rect">
            <a:avLst/>
          </a:prstGeom>
        </p:spPr>
        <p:txBody>
          <a:bodyPr vert="horz"/>
          <a:lstStyle>
            <a:lvl1pPr>
              <a:defRPr sz="2400" b="1" i="0">
                <a:solidFill>
                  <a:schemeClr val="tx2"/>
                </a:solidFill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 dirty="0" smtClean="0"/>
              <a:t>Titolo Diapositiva</a:t>
            </a:r>
          </a:p>
        </p:txBody>
      </p:sp>
    </p:spTree>
    <p:extLst>
      <p:ext uri="{BB962C8B-B14F-4D97-AF65-F5344CB8AC3E}">
        <p14:creationId xmlns:p14="http://schemas.microsoft.com/office/powerpoint/2010/main" val="1724467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11"/>
          <p:cNvSpPr>
            <a:spLocks noGrp="1"/>
          </p:cNvSpPr>
          <p:nvPr>
            <p:ph type="body" sz="quarter" idx="10" hasCustomPrompt="1"/>
          </p:nvPr>
        </p:nvSpPr>
        <p:spPr>
          <a:xfrm>
            <a:off x="698500" y="163513"/>
            <a:ext cx="7061200" cy="512762"/>
          </a:xfrm>
          <a:prstGeom prst="rect">
            <a:avLst/>
          </a:prstGeom>
        </p:spPr>
        <p:txBody>
          <a:bodyPr vert="horz"/>
          <a:lstStyle>
            <a:lvl1pPr>
              <a:defRPr sz="2400" b="1" i="0">
                <a:solidFill>
                  <a:schemeClr val="tx2"/>
                </a:solidFill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 dirty="0" smtClean="0"/>
              <a:t>Titolo Diapositiva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11"/>
          </p:nvPr>
        </p:nvSpPr>
        <p:spPr>
          <a:xfrm>
            <a:off x="698500" y="1103313"/>
            <a:ext cx="7061200" cy="5246687"/>
          </a:xfrm>
          <a:prstGeom prst="rect">
            <a:avLst/>
          </a:prstGeom>
        </p:spPr>
        <p:txBody>
          <a:bodyPr vert="horz"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25920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egnaposto risorsa multimediale 7"/>
          <p:cNvSpPr>
            <a:spLocks noGrp="1" noChangeAspect="1"/>
          </p:cNvSpPr>
          <p:nvPr>
            <p:ph type="media" sz="quarter" idx="10"/>
          </p:nvPr>
        </p:nvSpPr>
        <p:spPr>
          <a:xfrm>
            <a:off x="972002" y="1011599"/>
            <a:ext cx="7199996" cy="5400000"/>
          </a:xfrm>
          <a:prstGeom prst="rect">
            <a:avLst/>
          </a:prstGeom>
        </p:spPr>
        <p:txBody>
          <a:bodyPr vert="horz"/>
          <a:lstStyle/>
          <a:p>
            <a:r>
              <a:rPr lang="it-IT" smtClean="0"/>
              <a:t>Fare clic sull'icona per inserire un clip multimediale</a:t>
            </a:r>
            <a:endParaRPr lang="it-IT"/>
          </a:p>
        </p:txBody>
      </p:sp>
      <p:sp>
        <p:nvSpPr>
          <p:cNvPr id="3" name="Segnaposto testo 11"/>
          <p:cNvSpPr>
            <a:spLocks noGrp="1"/>
          </p:cNvSpPr>
          <p:nvPr>
            <p:ph type="body" sz="quarter" idx="11" hasCustomPrompt="1"/>
          </p:nvPr>
        </p:nvSpPr>
        <p:spPr>
          <a:xfrm>
            <a:off x="698500" y="163513"/>
            <a:ext cx="7061200" cy="512762"/>
          </a:xfrm>
          <a:prstGeom prst="rect">
            <a:avLst/>
          </a:prstGeom>
        </p:spPr>
        <p:txBody>
          <a:bodyPr vert="horz"/>
          <a:lstStyle>
            <a:lvl1pPr>
              <a:defRPr sz="2400" b="1" i="0">
                <a:solidFill>
                  <a:schemeClr val="tx2"/>
                </a:solidFill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 dirty="0" smtClean="0"/>
              <a:t>Titolo Diapositiva</a:t>
            </a:r>
          </a:p>
        </p:txBody>
      </p:sp>
    </p:spTree>
    <p:extLst>
      <p:ext uri="{BB962C8B-B14F-4D97-AF65-F5344CB8AC3E}">
        <p14:creationId xmlns:p14="http://schemas.microsoft.com/office/powerpoint/2010/main" val="1473926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immagine 3"/>
          <p:cNvSpPr>
            <a:spLocks noGrp="1" noChangeAspect="1"/>
          </p:cNvSpPr>
          <p:nvPr>
            <p:ph type="pic" sz="quarter" idx="10"/>
          </p:nvPr>
        </p:nvSpPr>
        <p:spPr>
          <a:xfrm>
            <a:off x="972000" y="997642"/>
            <a:ext cx="7200000" cy="5400000"/>
          </a:xfrm>
          <a:prstGeom prst="rect">
            <a:avLst/>
          </a:prstGeom>
        </p:spPr>
        <p:txBody>
          <a:bodyPr vert="horz"/>
          <a:lstStyle/>
          <a:p>
            <a:r>
              <a:rPr lang="it-IT" smtClean="0"/>
              <a:t>Trascinare l'immagine su un segnaposto o fare clic sull'icona per aggiungerla</a:t>
            </a:r>
            <a:endParaRPr lang="it-IT"/>
          </a:p>
        </p:txBody>
      </p:sp>
      <p:sp>
        <p:nvSpPr>
          <p:cNvPr id="3" name="Segnaposto testo 11"/>
          <p:cNvSpPr>
            <a:spLocks noGrp="1"/>
          </p:cNvSpPr>
          <p:nvPr>
            <p:ph type="body" sz="quarter" idx="11" hasCustomPrompt="1"/>
          </p:nvPr>
        </p:nvSpPr>
        <p:spPr>
          <a:xfrm>
            <a:off x="698500" y="163513"/>
            <a:ext cx="7061200" cy="512762"/>
          </a:xfrm>
          <a:prstGeom prst="rect">
            <a:avLst/>
          </a:prstGeom>
        </p:spPr>
        <p:txBody>
          <a:bodyPr vert="horz"/>
          <a:lstStyle>
            <a:lvl1pPr>
              <a:defRPr sz="2400" b="1" i="0">
                <a:solidFill>
                  <a:schemeClr val="tx2"/>
                </a:solidFill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 dirty="0" smtClean="0"/>
              <a:t>Titolo Diapositiva</a:t>
            </a:r>
          </a:p>
        </p:txBody>
      </p:sp>
    </p:spTree>
    <p:extLst>
      <p:ext uri="{BB962C8B-B14F-4D97-AF65-F5344CB8AC3E}">
        <p14:creationId xmlns:p14="http://schemas.microsoft.com/office/powerpoint/2010/main" val="1681231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egnaposto testo 11"/>
          <p:cNvSpPr>
            <a:spLocks noGrp="1"/>
          </p:cNvSpPr>
          <p:nvPr>
            <p:ph type="body" sz="quarter" idx="10" hasCustomPrompt="1"/>
          </p:nvPr>
        </p:nvSpPr>
        <p:spPr>
          <a:xfrm>
            <a:off x="698500" y="163513"/>
            <a:ext cx="7061200" cy="512762"/>
          </a:xfrm>
          <a:prstGeom prst="rect">
            <a:avLst/>
          </a:prstGeom>
        </p:spPr>
        <p:txBody>
          <a:bodyPr vert="horz"/>
          <a:lstStyle>
            <a:lvl1pPr>
              <a:defRPr sz="2400" b="1" i="0">
                <a:solidFill>
                  <a:schemeClr val="tx2"/>
                </a:solidFill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 dirty="0" smtClean="0"/>
              <a:t>Titolo Diapositiva</a:t>
            </a:r>
          </a:p>
        </p:txBody>
      </p:sp>
    </p:spTree>
    <p:extLst>
      <p:ext uri="{BB962C8B-B14F-4D97-AF65-F5344CB8AC3E}">
        <p14:creationId xmlns:p14="http://schemas.microsoft.com/office/powerpoint/2010/main" val="1724467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11"/>
          <p:cNvSpPr>
            <a:spLocks noGrp="1"/>
          </p:cNvSpPr>
          <p:nvPr>
            <p:ph type="body" sz="quarter" idx="10" hasCustomPrompt="1"/>
          </p:nvPr>
        </p:nvSpPr>
        <p:spPr>
          <a:xfrm>
            <a:off x="698500" y="163513"/>
            <a:ext cx="7061200" cy="512762"/>
          </a:xfrm>
          <a:prstGeom prst="rect">
            <a:avLst/>
          </a:prstGeom>
        </p:spPr>
        <p:txBody>
          <a:bodyPr vert="horz"/>
          <a:lstStyle>
            <a:lvl1pPr>
              <a:defRPr sz="2400" b="1" i="0">
                <a:solidFill>
                  <a:schemeClr val="tx2"/>
                </a:solidFill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 dirty="0" smtClean="0"/>
              <a:t>Titolo Diapositiva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11"/>
          </p:nvPr>
        </p:nvSpPr>
        <p:spPr>
          <a:xfrm>
            <a:off x="698500" y="1103313"/>
            <a:ext cx="7061200" cy="5246687"/>
          </a:xfrm>
          <a:prstGeom prst="rect">
            <a:avLst/>
          </a:prstGeom>
        </p:spPr>
        <p:txBody>
          <a:bodyPr vert="horz"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25920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5" Type="http://schemas.openxmlformats.org/officeDocument/2006/relationships/slideLayout" Target="../slideLayouts/slideLayout8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7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.png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65" descr="powerpoint1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15"/>
          <p:cNvSpPr>
            <a:spLocks noChangeArrowheads="1"/>
          </p:cNvSpPr>
          <p:nvPr/>
        </p:nvSpPr>
        <p:spPr bwMode="auto">
          <a:xfrm>
            <a:off x="0" y="0"/>
            <a:ext cx="9169400" cy="6873875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20000"/>
              </a:spcBef>
              <a:defRPr/>
            </a:pPr>
            <a:endParaRPr lang="it-IT">
              <a:latin typeface="Arial" charset="0"/>
              <a:ea typeface="+mn-ea"/>
            </a:endParaRPr>
          </a:p>
        </p:txBody>
      </p:sp>
      <p:sp>
        <p:nvSpPr>
          <p:cNvPr id="2052" name="Rectangle 19"/>
          <p:cNvSpPr>
            <a:spLocks noGrp="1" noChangeAspect="1" noChangeArrowheads="1"/>
          </p:cNvSpPr>
          <p:nvPr>
            <p:ph type="title"/>
          </p:nvPr>
        </p:nvSpPr>
        <p:spPr bwMode="auto">
          <a:xfrm>
            <a:off x="2895598" y="3530217"/>
            <a:ext cx="5984431" cy="1363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it-IT" dirty="0"/>
              <a:t>Titolo </a:t>
            </a:r>
            <a:r>
              <a:rPr lang="it-IT" dirty="0" smtClean="0"/>
              <a:t>Presentazione</a:t>
            </a:r>
            <a:endParaRPr lang="it-IT" dirty="0"/>
          </a:p>
        </p:txBody>
      </p:sp>
      <p:sp>
        <p:nvSpPr>
          <p:cNvPr id="2053" name="Rectangle 66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95599" y="5103086"/>
            <a:ext cx="5984431" cy="1359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dirty="0"/>
              <a:t>Fare clic per modificare il testo</a:t>
            </a:r>
          </a:p>
          <a:p>
            <a:pPr lvl="1"/>
            <a:r>
              <a:rPr lang="it-IT" dirty="0"/>
              <a:t>Testo</a:t>
            </a:r>
          </a:p>
          <a:p>
            <a:pPr lvl="2"/>
            <a:r>
              <a:rPr lang="it-IT" dirty="0"/>
              <a:t>Testo</a:t>
            </a:r>
          </a:p>
          <a:p>
            <a:pPr lvl="3"/>
            <a:r>
              <a:rPr lang="it-IT" dirty="0"/>
              <a:t>testo</a:t>
            </a:r>
          </a:p>
        </p:txBody>
      </p:sp>
    </p:spTree>
    <p:extLst>
      <p:ext uri="{BB962C8B-B14F-4D97-AF65-F5344CB8AC3E}">
        <p14:creationId xmlns:p14="http://schemas.microsoft.com/office/powerpoint/2010/main" val="4048614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3" r:id="rId2"/>
    <p:sldLayoutId id="2147483674" r:id="rId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 b="1" baseline="0">
          <a:solidFill>
            <a:srgbClr val="003F6E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4C80"/>
        </a:buClr>
        <a:buSzPct val="85000"/>
        <a:buFont typeface="Wingdings" charset="0"/>
        <a:buChar char="§"/>
        <a:defRPr sz="2000">
          <a:solidFill>
            <a:schemeClr val="tx2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4D82"/>
        </a:buClr>
        <a:buChar char="•"/>
        <a:defRPr sz="2400">
          <a:solidFill>
            <a:schemeClr val="tx2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4C80"/>
        </a:buClr>
        <a:buChar char="–"/>
        <a:defRPr sz="2000">
          <a:solidFill>
            <a:schemeClr val="tx2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Minion Web" pitchFamily="18" charset="0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Minion Web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Minion Web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Minion Web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Minion Web" pitchFamily="18" charset="0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0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9" name="Text Box 9"/>
          <p:cNvSpPr txBox="1">
            <a:spLocks noChangeArrowheads="1"/>
          </p:cNvSpPr>
          <p:nvPr/>
        </p:nvSpPr>
        <p:spPr bwMode="auto">
          <a:xfrm>
            <a:off x="7896374" y="136312"/>
            <a:ext cx="5032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fld id="{F1CDB333-FA78-9A4C-B721-917CC43D15DE}" type="slidenum">
              <a:rPr lang="it-IT" sz="1400">
                <a:solidFill>
                  <a:srgbClr val="FF6600"/>
                </a:solidFill>
              </a:rPr>
              <a:pPr>
                <a:spcBef>
                  <a:spcPct val="50000"/>
                </a:spcBef>
              </a:pPr>
              <a:t>‹N›</a:t>
            </a:fld>
            <a:endParaRPr lang="it-IT" sz="1400" dirty="0">
              <a:solidFill>
                <a:srgbClr val="FF6600"/>
              </a:solidFill>
            </a:endParaRP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228600" y="6583362"/>
            <a:ext cx="44958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3F6E"/>
                </a:solidFill>
                <a:effectLst/>
                <a:uLnTx/>
                <a:uFillTx/>
              </a:rPr>
              <a:t>Tesi di Laurea Magistrale – Nome Cognome</a:t>
            </a:r>
            <a:endParaRPr kumimoji="0" lang="it-IT" sz="1200" b="0" i="0" u="none" strike="noStrike" kern="0" cap="none" spc="0" normalizeH="0" baseline="0" noProof="0" dirty="0">
              <a:ln>
                <a:noFill/>
              </a:ln>
              <a:solidFill>
                <a:srgbClr val="003F6E"/>
              </a:solidFill>
              <a:effectLst/>
              <a:uLnTx/>
              <a:uFillTx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64" r:id="rId5"/>
    <p:sldLayoutId id="2147483675" r:id="rId6"/>
    <p:sldLayoutId id="2147483665" r:id="rId7"/>
    <p:sldLayoutId id="2147483666" r:id="rId8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defRPr sz="3200" kern="1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65" descr="powerpoint1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15"/>
          <p:cNvSpPr>
            <a:spLocks noChangeArrowheads="1"/>
          </p:cNvSpPr>
          <p:nvPr/>
        </p:nvSpPr>
        <p:spPr bwMode="auto">
          <a:xfrm>
            <a:off x="0" y="0"/>
            <a:ext cx="9169400" cy="6873875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20000"/>
              </a:spcBef>
              <a:defRPr/>
            </a:pPr>
            <a:endParaRPr lang="it-IT">
              <a:latin typeface="Arial" charset="0"/>
              <a:ea typeface="+mn-ea"/>
            </a:endParaRPr>
          </a:p>
        </p:txBody>
      </p:sp>
      <p:sp>
        <p:nvSpPr>
          <p:cNvPr id="2052" name="Rectangle 19"/>
          <p:cNvSpPr>
            <a:spLocks noGrp="1" noChangeAspect="1" noChangeArrowheads="1"/>
          </p:cNvSpPr>
          <p:nvPr>
            <p:ph type="title"/>
          </p:nvPr>
        </p:nvSpPr>
        <p:spPr bwMode="auto">
          <a:xfrm>
            <a:off x="2895598" y="3530217"/>
            <a:ext cx="5984431" cy="1363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it-IT" dirty="0"/>
              <a:t>Titolo </a:t>
            </a:r>
            <a:r>
              <a:rPr lang="it-IT" dirty="0" smtClean="0"/>
              <a:t>Presentazione</a:t>
            </a:r>
            <a:endParaRPr lang="it-IT" dirty="0"/>
          </a:p>
        </p:txBody>
      </p:sp>
      <p:sp>
        <p:nvSpPr>
          <p:cNvPr id="2053" name="Rectangle 66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95599" y="5103086"/>
            <a:ext cx="5984431" cy="1359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dirty="0"/>
              <a:t>Fare clic per modificare il testo</a:t>
            </a:r>
          </a:p>
          <a:p>
            <a:pPr lvl="1"/>
            <a:r>
              <a:rPr lang="it-IT" dirty="0"/>
              <a:t>Testo</a:t>
            </a:r>
          </a:p>
          <a:p>
            <a:pPr lvl="2"/>
            <a:r>
              <a:rPr lang="it-IT" dirty="0"/>
              <a:t>Testo</a:t>
            </a:r>
          </a:p>
          <a:p>
            <a:pPr lvl="3"/>
            <a:r>
              <a:rPr lang="it-IT" dirty="0"/>
              <a:t>testo</a:t>
            </a:r>
          </a:p>
        </p:txBody>
      </p:sp>
    </p:spTree>
    <p:extLst>
      <p:ext uri="{BB962C8B-B14F-4D97-AF65-F5344CB8AC3E}">
        <p14:creationId xmlns:p14="http://schemas.microsoft.com/office/powerpoint/2010/main" val="4048614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200" b="1" baseline="0">
          <a:solidFill>
            <a:srgbClr val="003F6E"/>
          </a:solidFill>
          <a:latin typeface="+mj-lt"/>
          <a:ea typeface="ＭＳ Ｐゴシック" charset="0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  <a:ea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  <a:ea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  <a:ea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  <a:ea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4C80"/>
        </a:buClr>
        <a:buSzPct val="85000"/>
        <a:buFont typeface="Wingdings" charset="0"/>
        <a:buChar char="§"/>
        <a:defRPr sz="2000">
          <a:solidFill>
            <a:schemeClr val="tx2"/>
          </a:solidFill>
          <a:latin typeface="+mn-lt"/>
          <a:ea typeface="ＭＳ Ｐゴシック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4D82"/>
        </a:buClr>
        <a:buChar char="•"/>
        <a:defRPr sz="2400">
          <a:solidFill>
            <a:schemeClr val="tx2"/>
          </a:solidFill>
          <a:latin typeface="+mn-lt"/>
          <a:ea typeface="ＭＳ Ｐゴシック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4C80"/>
        </a:buClr>
        <a:buChar char="–"/>
        <a:defRPr sz="2000">
          <a:solidFill>
            <a:schemeClr val="tx2"/>
          </a:solidFill>
          <a:latin typeface="+mn-lt"/>
          <a:ea typeface="ＭＳ Ｐゴシック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Minion Web" pitchFamily="18" charset="0"/>
          <a:ea typeface="ＭＳ Ｐゴシック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Minion Web" pitchFamily="18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Minion Web" pitchFamily="18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Minion Web" pitchFamily="18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Minion Web" pitchFamily="18" charset="0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6600" dirty="0" err="1" smtClean="0"/>
              <a:t>MyTaxiService</a:t>
            </a:r>
            <a:endParaRPr lang="it-IT" sz="6600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196947" y="5285880"/>
            <a:ext cx="51206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 smtClean="0">
                <a:latin typeface="Gadugi" panose="020B0502040204020203" pitchFamily="34" charset="0"/>
              </a:rPr>
              <a:t>Authors</a:t>
            </a:r>
            <a:r>
              <a:rPr lang="it-IT" dirty="0" smtClean="0">
                <a:latin typeface="Gadugi" panose="020B0502040204020203" pitchFamily="34" charset="0"/>
              </a:rPr>
              <a:t>: Alessandro Comodi</a:t>
            </a:r>
          </a:p>
          <a:p>
            <a:r>
              <a:rPr lang="it-IT" dirty="0">
                <a:latin typeface="Gadugi" panose="020B0502040204020203" pitchFamily="34" charset="0"/>
              </a:rPr>
              <a:t>	</a:t>
            </a:r>
            <a:r>
              <a:rPr lang="it-IT" dirty="0" smtClean="0">
                <a:latin typeface="Gadugi" panose="020B0502040204020203" pitchFamily="34" charset="0"/>
              </a:rPr>
              <a:t>Davide </a:t>
            </a:r>
            <a:r>
              <a:rPr lang="it-IT" dirty="0" err="1" smtClean="0">
                <a:latin typeface="Gadugi" panose="020B0502040204020203" pitchFamily="34" charset="0"/>
              </a:rPr>
              <a:t>Conficconi</a:t>
            </a:r>
            <a:endParaRPr lang="it-IT" dirty="0" smtClean="0">
              <a:latin typeface="Gadugi" panose="020B0502040204020203" pitchFamily="34" charset="0"/>
            </a:endParaRPr>
          </a:p>
          <a:p>
            <a:r>
              <a:rPr lang="it-IT" dirty="0">
                <a:latin typeface="Gadugi" panose="020B0502040204020203" pitchFamily="34" charset="0"/>
              </a:rPr>
              <a:t>	</a:t>
            </a:r>
            <a:r>
              <a:rPr lang="it-IT" dirty="0" smtClean="0">
                <a:latin typeface="Gadugi" panose="020B0502040204020203" pitchFamily="34" charset="0"/>
              </a:rPr>
              <a:t>Stefano Longari</a:t>
            </a:r>
            <a:endParaRPr lang="it-IT" dirty="0">
              <a:latin typeface="Gadug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4434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Design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it-IT" sz="2800" dirty="0" smtClean="0"/>
              <a:t>The design </a:t>
            </a:r>
            <a:r>
              <a:rPr lang="it-IT" sz="2800" dirty="0" err="1" smtClean="0"/>
              <a:t>section</a:t>
            </a:r>
            <a:r>
              <a:rPr lang="it-IT" sz="2800" dirty="0" smtClean="0"/>
              <a:t> </a:t>
            </a:r>
            <a:r>
              <a:rPr lang="it-IT" sz="2800" dirty="0" err="1" smtClean="0"/>
              <a:t>deals</a:t>
            </a:r>
            <a:r>
              <a:rPr lang="it-IT" sz="2800" dirty="0" smtClean="0"/>
              <a:t> with the</a:t>
            </a:r>
          </a:p>
          <a:p>
            <a:r>
              <a:rPr lang="it-IT" sz="2800" dirty="0" err="1" smtClean="0"/>
              <a:t>technical</a:t>
            </a:r>
            <a:r>
              <a:rPr lang="it-IT" sz="2800" dirty="0" smtClean="0"/>
              <a:t> </a:t>
            </a:r>
            <a:r>
              <a:rPr lang="it-IT" sz="2800" dirty="0" err="1" smtClean="0"/>
              <a:t>point</a:t>
            </a:r>
            <a:r>
              <a:rPr lang="it-IT" sz="2800" dirty="0" smtClean="0"/>
              <a:t> of </a:t>
            </a:r>
            <a:r>
              <a:rPr lang="it-IT" sz="2800" dirty="0" err="1" smtClean="0"/>
              <a:t>view</a:t>
            </a:r>
            <a:r>
              <a:rPr lang="it-IT" sz="2800" dirty="0" smtClean="0"/>
              <a:t> of the </a:t>
            </a:r>
            <a:r>
              <a:rPr lang="it-IT" sz="2800" dirty="0" err="1" smtClean="0"/>
              <a:t>project</a:t>
            </a:r>
            <a:r>
              <a:rPr lang="it-IT" sz="2800" dirty="0" smtClean="0"/>
              <a:t>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400" dirty="0" err="1" smtClean="0"/>
              <a:t>Overall</a:t>
            </a:r>
            <a:r>
              <a:rPr lang="it-IT" sz="2400" dirty="0" smtClean="0"/>
              <a:t> </a:t>
            </a:r>
            <a:r>
              <a:rPr lang="it-IT" sz="2400" dirty="0" err="1" smtClean="0"/>
              <a:t>architecture</a:t>
            </a:r>
            <a:endParaRPr lang="it-IT" sz="24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400" dirty="0" err="1" smtClean="0"/>
              <a:t>Relevant</a:t>
            </a:r>
            <a:r>
              <a:rPr lang="it-IT" sz="2400" dirty="0" smtClean="0"/>
              <a:t> Components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400" dirty="0" err="1" smtClean="0"/>
              <a:t>Main</a:t>
            </a:r>
            <a:r>
              <a:rPr lang="it-IT" sz="2400" dirty="0" smtClean="0"/>
              <a:t> </a:t>
            </a:r>
            <a:r>
              <a:rPr lang="it-IT" sz="2400" dirty="0" err="1" smtClean="0"/>
              <a:t>Algorithms</a:t>
            </a:r>
            <a:endParaRPr lang="it-IT" sz="24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400" dirty="0" err="1" smtClean="0"/>
              <a:t>Mockups</a:t>
            </a:r>
            <a:endParaRPr lang="it-IT" sz="2400" dirty="0" smtClean="0"/>
          </a:p>
          <a:p>
            <a:endParaRPr lang="it-IT" sz="2800" dirty="0"/>
          </a:p>
          <a:p>
            <a:endParaRPr lang="it-IT" sz="2800" dirty="0"/>
          </a:p>
        </p:txBody>
      </p:sp>
      <p:sp>
        <p:nvSpPr>
          <p:cNvPr id="4" name="Rettangolo 3"/>
          <p:cNvSpPr/>
          <p:nvPr/>
        </p:nvSpPr>
        <p:spPr>
          <a:xfrm>
            <a:off x="1533378" y="6625883"/>
            <a:ext cx="3123028" cy="2321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00641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Design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it-IT" dirty="0" smtClean="0"/>
              <a:t>Software</a:t>
            </a:r>
          </a:p>
          <a:p>
            <a:r>
              <a:rPr lang="it-IT" dirty="0" smtClean="0"/>
              <a:t>Architecture: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400" dirty="0" smtClean="0"/>
              <a:t>Multi-</a:t>
            </a:r>
            <a:r>
              <a:rPr lang="it-IT" sz="2400" dirty="0" err="1" smtClean="0"/>
              <a:t>tier</a:t>
            </a:r>
            <a:endParaRPr lang="it-IT" sz="2400" dirty="0" smtClean="0"/>
          </a:p>
          <a:p>
            <a:pPr marL="0" indent="0"/>
            <a:endParaRPr lang="it-IT" sz="2400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6970" y="899460"/>
            <a:ext cx="5325848" cy="5654391"/>
          </a:xfrm>
          <a:prstGeom prst="rect">
            <a:avLst/>
          </a:prstGeom>
        </p:spPr>
      </p:pic>
      <p:sp>
        <p:nvSpPr>
          <p:cNvPr id="5" name="Rettangolo 4"/>
          <p:cNvSpPr/>
          <p:nvPr/>
        </p:nvSpPr>
        <p:spPr>
          <a:xfrm>
            <a:off x="1533378" y="6625883"/>
            <a:ext cx="3123028" cy="2321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51973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Design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it-IT" dirty="0" smtClean="0"/>
              <a:t>Component </a:t>
            </a:r>
            <a:r>
              <a:rPr lang="it-IT" dirty="0" err="1" smtClean="0"/>
              <a:t>view</a:t>
            </a:r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00" y="1983581"/>
            <a:ext cx="7762875" cy="3486150"/>
          </a:xfrm>
          <a:prstGeom prst="rect">
            <a:avLst/>
          </a:prstGeom>
        </p:spPr>
      </p:pic>
      <p:sp>
        <p:nvSpPr>
          <p:cNvPr id="5" name="Rettangolo 4"/>
          <p:cNvSpPr/>
          <p:nvPr/>
        </p:nvSpPr>
        <p:spPr>
          <a:xfrm>
            <a:off x="1533378" y="6625883"/>
            <a:ext cx="3123028" cy="2321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73790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Design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it-IT" dirty="0" err="1" smtClean="0"/>
              <a:t>Relevant</a:t>
            </a:r>
            <a:r>
              <a:rPr lang="it-IT" dirty="0" smtClean="0"/>
              <a:t> Components: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400" dirty="0" smtClean="0"/>
              <a:t>Mobile/Web client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400" dirty="0" smtClean="0"/>
              <a:t>Connection </a:t>
            </a:r>
            <a:r>
              <a:rPr lang="it-IT" sz="2400" dirty="0" err="1" smtClean="0"/>
              <a:t>Handler</a:t>
            </a:r>
            <a:endParaRPr lang="it-IT" sz="24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400" dirty="0" smtClean="0"/>
              <a:t>Application Controller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400" dirty="0" smtClean="0"/>
              <a:t>Queue Manager</a:t>
            </a:r>
          </a:p>
          <a:p>
            <a:pPr marL="0" indent="0"/>
            <a:endParaRPr lang="it-IT" sz="2400" dirty="0" smtClean="0"/>
          </a:p>
        </p:txBody>
      </p:sp>
      <p:sp>
        <p:nvSpPr>
          <p:cNvPr id="4" name="Rettangolo 3"/>
          <p:cNvSpPr/>
          <p:nvPr/>
        </p:nvSpPr>
        <p:spPr>
          <a:xfrm>
            <a:off x="1533378" y="6625883"/>
            <a:ext cx="3123028" cy="2321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22826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Design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it-IT" dirty="0" err="1" smtClean="0"/>
              <a:t>Shared</a:t>
            </a:r>
            <a:r>
              <a:rPr lang="it-IT" dirty="0" smtClean="0"/>
              <a:t> ride </a:t>
            </a:r>
            <a:r>
              <a:rPr lang="it-IT" dirty="0" err="1" smtClean="0"/>
              <a:t>sequence</a:t>
            </a:r>
            <a:r>
              <a:rPr lang="it-IT" dirty="0" smtClean="0"/>
              <a:t> </a:t>
            </a:r>
            <a:r>
              <a:rPr lang="it-IT" dirty="0" err="1" smtClean="0"/>
              <a:t>diagram</a:t>
            </a:r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0" t="4968" r="7998" b="15018"/>
          <a:stretch/>
        </p:blipFill>
        <p:spPr>
          <a:xfrm>
            <a:off x="351692" y="1777999"/>
            <a:ext cx="8299939" cy="4572001"/>
          </a:xfrm>
          <a:prstGeom prst="rect">
            <a:avLst/>
          </a:prstGeom>
        </p:spPr>
      </p:pic>
      <p:sp>
        <p:nvSpPr>
          <p:cNvPr id="5" name="Rettangolo 4"/>
          <p:cNvSpPr/>
          <p:nvPr/>
        </p:nvSpPr>
        <p:spPr>
          <a:xfrm>
            <a:off x="1533378" y="6625883"/>
            <a:ext cx="3123028" cy="2321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56755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Design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it-IT" dirty="0" err="1" smtClean="0"/>
              <a:t>Description</a:t>
            </a:r>
            <a:r>
              <a:rPr lang="it-IT" dirty="0" smtClean="0"/>
              <a:t> of the Queue Manager </a:t>
            </a:r>
          </a:p>
          <a:p>
            <a:r>
              <a:rPr lang="it-IT" dirty="0" err="1" smtClean="0"/>
              <a:t>Algorithms</a:t>
            </a:r>
            <a:r>
              <a:rPr lang="it-IT" dirty="0" smtClean="0"/>
              <a:t>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dirty="0" err="1" smtClean="0"/>
              <a:t>Positioning</a:t>
            </a:r>
            <a:endParaRPr lang="it-IT" sz="2800" dirty="0"/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it-IT" sz="2400" dirty="0" smtClean="0"/>
              <a:t>To </a:t>
            </a:r>
            <a:r>
              <a:rPr lang="it-IT" sz="2400" dirty="0" err="1" smtClean="0"/>
              <a:t>distribute</a:t>
            </a:r>
            <a:r>
              <a:rPr lang="it-IT" sz="2400" dirty="0" smtClean="0"/>
              <a:t> taxis to </a:t>
            </a:r>
            <a:r>
              <a:rPr lang="it-IT" sz="2400" dirty="0" err="1" smtClean="0"/>
              <a:t>avoid</a:t>
            </a:r>
            <a:r>
              <a:rPr lang="it-IT" sz="2400" dirty="0" smtClean="0"/>
              <a:t> </a:t>
            </a:r>
            <a:r>
              <a:rPr lang="it-IT" sz="2400" dirty="0" err="1" smtClean="0"/>
              <a:t>overpopulation</a:t>
            </a:r>
            <a:r>
              <a:rPr lang="it-IT" sz="2400" dirty="0" smtClean="0"/>
              <a:t>/</a:t>
            </a:r>
            <a:r>
              <a:rPr lang="it-IT" sz="2400" dirty="0" err="1" smtClean="0"/>
              <a:t>lack</a:t>
            </a:r>
            <a:r>
              <a:rPr lang="it-IT" sz="2400" dirty="0" smtClean="0"/>
              <a:t> of drivers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it-IT" sz="2400" dirty="0" err="1" smtClean="0"/>
              <a:t>Check</a:t>
            </a:r>
            <a:r>
              <a:rPr lang="it-IT" sz="2400" dirty="0" smtClean="0"/>
              <a:t> drivers GPS/</a:t>
            </a:r>
            <a:r>
              <a:rPr lang="it-IT" sz="2400" dirty="0" err="1" smtClean="0"/>
              <a:t>requests</a:t>
            </a:r>
            <a:r>
              <a:rPr lang="it-IT" sz="2400" dirty="0" smtClean="0"/>
              <a:t> per hour in </a:t>
            </a:r>
            <a:r>
              <a:rPr lang="it-IT" sz="2400" dirty="0" err="1" smtClean="0"/>
              <a:t>zones</a:t>
            </a:r>
            <a:endParaRPr lang="it-IT" sz="2400" dirty="0"/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it-IT" sz="2400" dirty="0" err="1" smtClean="0"/>
              <a:t>Eventually</a:t>
            </a:r>
            <a:r>
              <a:rPr lang="it-IT" sz="2400" dirty="0" smtClean="0"/>
              <a:t> </a:t>
            </a:r>
            <a:r>
              <a:rPr lang="it-IT" sz="2400" dirty="0" err="1" smtClean="0"/>
              <a:t>redirects</a:t>
            </a:r>
            <a:r>
              <a:rPr lang="it-IT" sz="2400" dirty="0" smtClean="0"/>
              <a:t> drivers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dirty="0" smtClean="0"/>
              <a:t>Distribution </a:t>
            </a:r>
            <a:r>
              <a:rPr lang="it-IT" sz="2800" dirty="0" err="1" smtClean="0"/>
              <a:t>prevision</a:t>
            </a:r>
            <a:endParaRPr lang="it-IT" sz="2800" dirty="0" smtClean="0"/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it-IT" sz="2400" dirty="0" err="1" smtClean="0"/>
              <a:t>Register</a:t>
            </a:r>
            <a:r>
              <a:rPr lang="it-IT" sz="2400" dirty="0" smtClean="0"/>
              <a:t> </a:t>
            </a:r>
            <a:r>
              <a:rPr lang="it-IT" sz="2400" dirty="0" err="1" smtClean="0"/>
              <a:t>rides</a:t>
            </a:r>
            <a:r>
              <a:rPr lang="it-IT" sz="2400" dirty="0" smtClean="0"/>
              <a:t> and </a:t>
            </a:r>
            <a:r>
              <a:rPr lang="it-IT" sz="2400" dirty="0" err="1" smtClean="0"/>
              <a:t>analyze</a:t>
            </a:r>
            <a:r>
              <a:rPr lang="it-IT" sz="2400" dirty="0" smtClean="0"/>
              <a:t> </a:t>
            </a:r>
            <a:r>
              <a:rPr lang="it-IT" sz="2400" dirty="0" err="1" smtClean="0"/>
              <a:t>distribution</a:t>
            </a:r>
            <a:endParaRPr lang="it-IT" sz="2400" dirty="0" smtClean="0"/>
          </a:p>
          <a:p>
            <a:pPr marL="857250" lvl="1" indent="-457200">
              <a:buFont typeface="Arial" panose="020B0604020202020204" pitchFamily="34" charset="0"/>
              <a:buChar char="•"/>
            </a:pPr>
            <a:endParaRPr lang="it-IT" sz="2400" dirty="0" smtClean="0"/>
          </a:p>
          <a:p>
            <a:pPr marL="857250" lvl="1" indent="-457200">
              <a:buFont typeface="Arial" panose="020B0604020202020204" pitchFamily="34" charset="0"/>
              <a:buChar char="•"/>
            </a:pPr>
            <a:endParaRPr lang="it-IT" sz="2400" dirty="0"/>
          </a:p>
        </p:txBody>
      </p:sp>
      <p:sp>
        <p:nvSpPr>
          <p:cNvPr id="4" name="Rettangolo 3"/>
          <p:cNvSpPr/>
          <p:nvPr/>
        </p:nvSpPr>
        <p:spPr>
          <a:xfrm>
            <a:off x="1533378" y="6625883"/>
            <a:ext cx="3123028" cy="2321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48326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Design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it-IT" dirty="0" err="1" smtClean="0"/>
              <a:t>Mockups</a:t>
            </a:r>
            <a:endParaRPr lang="it-IT" dirty="0"/>
          </a:p>
        </p:txBody>
      </p:sp>
      <p:sp>
        <p:nvSpPr>
          <p:cNvPr id="4" name="Rettangolo 3"/>
          <p:cNvSpPr/>
          <p:nvPr/>
        </p:nvSpPr>
        <p:spPr>
          <a:xfrm>
            <a:off x="1533378" y="6625883"/>
            <a:ext cx="3123028" cy="2321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775" y="1917308"/>
            <a:ext cx="1780928" cy="3618695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7652" y="2166425"/>
            <a:ext cx="5130343" cy="3114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094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Design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it-IT" dirty="0" err="1" smtClean="0"/>
              <a:t>Mockups</a:t>
            </a:r>
            <a:endParaRPr lang="it-IT" dirty="0"/>
          </a:p>
        </p:txBody>
      </p:sp>
      <p:sp>
        <p:nvSpPr>
          <p:cNvPr id="4" name="Rettangolo 3"/>
          <p:cNvSpPr/>
          <p:nvPr/>
        </p:nvSpPr>
        <p:spPr>
          <a:xfrm>
            <a:off x="1533378" y="6625883"/>
            <a:ext cx="3123028" cy="2321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16" y="1988227"/>
            <a:ext cx="1854369" cy="3767921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4892" y="2237514"/>
            <a:ext cx="5385237" cy="3269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959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Integration Test Plan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it-IT" dirty="0" smtClean="0"/>
              <a:t>Entry </a:t>
            </a:r>
            <a:r>
              <a:rPr lang="it-IT" dirty="0" err="1" smtClean="0"/>
              <a:t>criteria</a:t>
            </a:r>
            <a:r>
              <a:rPr lang="it-IT" dirty="0" smtClean="0"/>
              <a:t>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dirty="0" smtClean="0"/>
              <a:t>Unit </a:t>
            </a:r>
            <a:r>
              <a:rPr lang="it-IT" sz="2800" dirty="0" err="1" smtClean="0"/>
              <a:t>tests</a:t>
            </a:r>
            <a:endParaRPr lang="it-IT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dirty="0" err="1" smtClean="0"/>
              <a:t>Fulfilled</a:t>
            </a:r>
            <a:r>
              <a:rPr lang="it-IT" sz="2800" dirty="0" smtClean="0"/>
              <a:t> </a:t>
            </a:r>
            <a:r>
              <a:rPr lang="it-IT" sz="2800" dirty="0" err="1" smtClean="0"/>
              <a:t>requirements</a:t>
            </a:r>
            <a:r>
              <a:rPr lang="it-IT" sz="2800" dirty="0" smtClean="0"/>
              <a:t> of RASD and DD</a:t>
            </a:r>
            <a:endParaRPr lang="it-IT" sz="2800" dirty="0"/>
          </a:p>
          <a:p>
            <a:endParaRPr lang="it-IT" dirty="0" smtClean="0"/>
          </a:p>
          <a:p>
            <a:r>
              <a:rPr lang="it-IT" dirty="0" smtClean="0"/>
              <a:t>Integration </a:t>
            </a:r>
            <a:r>
              <a:rPr lang="it-IT" dirty="0" err="1" smtClean="0"/>
              <a:t>Strategy</a:t>
            </a:r>
            <a:r>
              <a:rPr lang="it-IT" dirty="0" smtClean="0"/>
              <a:t>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dirty="0" smtClean="0"/>
              <a:t>Bottom Up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dirty="0" err="1" smtClean="0"/>
              <a:t>Functional</a:t>
            </a:r>
            <a:r>
              <a:rPr lang="it-IT" sz="2800" dirty="0" smtClean="0"/>
              <a:t> </a:t>
            </a:r>
            <a:r>
              <a:rPr lang="it-IT" sz="2800" dirty="0" err="1" smtClean="0"/>
              <a:t>grouping</a:t>
            </a:r>
            <a:endParaRPr lang="it-IT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2800" dirty="0"/>
          </a:p>
          <a:p>
            <a:pPr marL="0" indent="0"/>
            <a:endParaRPr lang="it-IT" sz="2800" dirty="0"/>
          </a:p>
        </p:txBody>
      </p:sp>
      <p:sp>
        <p:nvSpPr>
          <p:cNvPr id="4" name="Rettangolo 3"/>
          <p:cNvSpPr/>
          <p:nvPr/>
        </p:nvSpPr>
        <p:spPr>
          <a:xfrm>
            <a:off x="1533378" y="6625883"/>
            <a:ext cx="3123028" cy="2321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04301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Integration Test Plan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it-IT" dirty="0" err="1" smtClean="0"/>
              <a:t>Module</a:t>
            </a:r>
            <a:r>
              <a:rPr lang="it-IT" dirty="0" smtClean="0"/>
              <a:t> </a:t>
            </a:r>
            <a:r>
              <a:rPr lang="it-IT" dirty="0" err="1" smtClean="0"/>
              <a:t>integration</a:t>
            </a:r>
            <a:r>
              <a:rPr lang="it-IT" dirty="0" smtClean="0"/>
              <a:t> </a:t>
            </a:r>
            <a:r>
              <a:rPr lang="it-IT" dirty="0" err="1" smtClean="0"/>
              <a:t>sequence</a:t>
            </a:r>
            <a:endParaRPr lang="it-IT" dirty="0"/>
          </a:p>
        </p:txBody>
      </p:sp>
      <p:sp>
        <p:nvSpPr>
          <p:cNvPr id="4" name="Rettangolo 3"/>
          <p:cNvSpPr/>
          <p:nvPr/>
        </p:nvSpPr>
        <p:spPr>
          <a:xfrm>
            <a:off x="1533378" y="6625883"/>
            <a:ext cx="3123028" cy="2321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" y="2183789"/>
            <a:ext cx="8610600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702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Index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it-IT" dirty="0" err="1" smtClean="0"/>
              <a:t>MyTaxiService</a:t>
            </a:r>
            <a:r>
              <a:rPr lang="it-IT" dirty="0" smtClean="0"/>
              <a:t> Project: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dirty="0" err="1" smtClean="0"/>
              <a:t>Requirements</a:t>
            </a:r>
            <a:r>
              <a:rPr lang="it-IT" dirty="0" smtClean="0"/>
              <a:t> Analysis &amp; </a:t>
            </a:r>
            <a:r>
              <a:rPr lang="it-IT" dirty="0" err="1" smtClean="0"/>
              <a:t>Specification</a:t>
            </a:r>
            <a:r>
              <a:rPr lang="it-IT" dirty="0" smtClean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dirty="0" smtClean="0"/>
              <a:t>Design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dirty="0" smtClean="0"/>
              <a:t>Integration Test Plan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dirty="0" smtClean="0"/>
              <a:t>Project Plan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dirty="0" smtClean="0"/>
          </a:p>
          <a:p>
            <a:pPr marL="0" indent="0"/>
            <a:r>
              <a:rPr lang="it-IT" dirty="0" smtClean="0"/>
              <a:t>Code </a:t>
            </a:r>
            <a:r>
              <a:rPr lang="it-IT" dirty="0" err="1" smtClean="0"/>
              <a:t>Inspection</a:t>
            </a:r>
            <a:endParaRPr lang="it-IT" dirty="0"/>
          </a:p>
          <a:p>
            <a:pPr marL="0" indent="0"/>
            <a:endParaRPr lang="it-IT" dirty="0"/>
          </a:p>
        </p:txBody>
      </p:sp>
      <p:sp>
        <p:nvSpPr>
          <p:cNvPr id="4" name="Rettangolo 3"/>
          <p:cNvSpPr/>
          <p:nvPr/>
        </p:nvSpPr>
        <p:spPr>
          <a:xfrm>
            <a:off x="1533378" y="6625883"/>
            <a:ext cx="3123028" cy="2321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72503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Integration Test Plan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it-IT" dirty="0" err="1" smtClean="0"/>
              <a:t>Sybsystem</a:t>
            </a:r>
            <a:r>
              <a:rPr lang="it-IT" dirty="0" smtClean="0"/>
              <a:t> </a:t>
            </a:r>
            <a:r>
              <a:rPr lang="it-IT" dirty="0" err="1" smtClean="0"/>
              <a:t>integration</a:t>
            </a:r>
            <a:r>
              <a:rPr lang="it-IT" dirty="0" smtClean="0"/>
              <a:t> </a:t>
            </a:r>
            <a:r>
              <a:rPr lang="it-IT" dirty="0" err="1" smtClean="0"/>
              <a:t>sequence</a:t>
            </a:r>
            <a:endParaRPr lang="it-IT" dirty="0" smtClean="0"/>
          </a:p>
          <a:p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00" y="2868636"/>
            <a:ext cx="7971671" cy="1716039"/>
          </a:xfrm>
          <a:prstGeom prst="rect">
            <a:avLst/>
          </a:prstGeom>
        </p:spPr>
      </p:pic>
      <p:sp>
        <p:nvSpPr>
          <p:cNvPr id="5" name="Rettangolo 4"/>
          <p:cNvSpPr/>
          <p:nvPr/>
        </p:nvSpPr>
        <p:spPr>
          <a:xfrm>
            <a:off x="1533378" y="6625883"/>
            <a:ext cx="3123028" cy="2321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88830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1472" y="1639105"/>
            <a:ext cx="6989867" cy="4846101"/>
          </a:xfrm>
          <a:prstGeom prst="rect">
            <a:avLst/>
          </a:prstGeom>
        </p:spPr>
      </p:pic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Integration Test Plan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it-IT" dirty="0" err="1" smtClean="0"/>
              <a:t>Individual</a:t>
            </a:r>
            <a:r>
              <a:rPr lang="it-IT" dirty="0" smtClean="0"/>
              <a:t> </a:t>
            </a:r>
            <a:r>
              <a:rPr lang="it-IT" dirty="0" err="1" smtClean="0"/>
              <a:t>Step</a:t>
            </a:r>
            <a:r>
              <a:rPr lang="it-IT" dirty="0" smtClean="0"/>
              <a:t> </a:t>
            </a:r>
            <a:r>
              <a:rPr lang="it-IT" dirty="0" err="1" smtClean="0"/>
              <a:t>example</a:t>
            </a:r>
            <a:endParaRPr lang="it-IT" dirty="0" smtClean="0"/>
          </a:p>
          <a:p>
            <a:endParaRPr lang="it-IT" dirty="0"/>
          </a:p>
        </p:txBody>
      </p:sp>
      <p:sp>
        <p:nvSpPr>
          <p:cNvPr id="4" name="Rettangolo 3"/>
          <p:cNvSpPr/>
          <p:nvPr/>
        </p:nvSpPr>
        <p:spPr>
          <a:xfrm>
            <a:off x="1533378" y="6625883"/>
            <a:ext cx="3123028" cy="2321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2452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Project Plan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it-IT" dirty="0" smtClean="0"/>
              <a:t>Project </a:t>
            </a:r>
            <a:r>
              <a:rPr lang="it-IT" dirty="0" err="1" smtClean="0"/>
              <a:t>size</a:t>
            </a:r>
            <a:r>
              <a:rPr lang="it-IT" dirty="0" smtClean="0"/>
              <a:t> </a:t>
            </a:r>
            <a:r>
              <a:rPr lang="it-IT" dirty="0" err="1" smtClean="0"/>
              <a:t>estimation</a:t>
            </a:r>
            <a:r>
              <a:rPr lang="it-IT" dirty="0" smtClean="0"/>
              <a:t>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dirty="0" err="1" smtClean="0"/>
              <a:t>Attribution</a:t>
            </a:r>
            <a:r>
              <a:rPr lang="it-IT" sz="2800" dirty="0" smtClean="0"/>
              <a:t> of </a:t>
            </a:r>
            <a:r>
              <a:rPr lang="it-IT" sz="2800" dirty="0" err="1" smtClean="0"/>
              <a:t>function</a:t>
            </a:r>
            <a:r>
              <a:rPr lang="it-IT" sz="2800" dirty="0" smtClean="0"/>
              <a:t> </a:t>
            </a:r>
            <a:r>
              <a:rPr lang="it-IT" sz="2800" dirty="0" err="1" smtClean="0"/>
              <a:t>points</a:t>
            </a:r>
            <a:endParaRPr lang="it-IT" sz="2800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2407" y="2539825"/>
            <a:ext cx="5917293" cy="3396741"/>
          </a:xfrm>
          <a:prstGeom prst="rect">
            <a:avLst/>
          </a:prstGeom>
        </p:spPr>
      </p:pic>
      <p:sp>
        <p:nvSpPr>
          <p:cNvPr id="5" name="Rettangolo 4"/>
          <p:cNvSpPr/>
          <p:nvPr/>
        </p:nvSpPr>
        <p:spPr>
          <a:xfrm>
            <a:off x="1533378" y="6625883"/>
            <a:ext cx="3123028" cy="2321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8261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Project Plan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it-IT" dirty="0" err="1" smtClean="0"/>
              <a:t>Result</a:t>
            </a:r>
            <a:r>
              <a:rPr lang="it-IT" dirty="0" smtClean="0"/>
              <a:t> of </a:t>
            </a:r>
            <a:r>
              <a:rPr lang="it-IT" dirty="0" err="1" smtClean="0"/>
              <a:t>size</a:t>
            </a:r>
            <a:r>
              <a:rPr lang="it-IT" dirty="0" smtClean="0"/>
              <a:t> </a:t>
            </a:r>
            <a:r>
              <a:rPr lang="it-IT" dirty="0" err="1" smtClean="0"/>
              <a:t>estimation</a:t>
            </a:r>
            <a:endParaRPr lang="it-IT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400" dirty="0" smtClean="0"/>
              <a:t>SLOC = FP*CR = 5671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400" dirty="0" smtClean="0"/>
              <a:t>CR = 53</a:t>
            </a:r>
            <a:endParaRPr lang="it-IT" sz="2400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7829" y="2290302"/>
            <a:ext cx="4016069" cy="3716769"/>
          </a:xfrm>
          <a:prstGeom prst="rect">
            <a:avLst/>
          </a:prstGeom>
        </p:spPr>
      </p:pic>
      <p:sp>
        <p:nvSpPr>
          <p:cNvPr id="5" name="Rettangolo 4"/>
          <p:cNvSpPr/>
          <p:nvPr/>
        </p:nvSpPr>
        <p:spPr>
          <a:xfrm>
            <a:off x="1533378" y="6625883"/>
            <a:ext cx="3123028" cy="2321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94334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Project Plan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it-IT" dirty="0" smtClean="0"/>
              <a:t>COCOMO  II: </a:t>
            </a:r>
          </a:p>
          <a:p>
            <a:r>
              <a:rPr lang="it-IT" dirty="0" smtClean="0"/>
              <a:t>Project </a:t>
            </a:r>
            <a:r>
              <a:rPr lang="it-IT" dirty="0" err="1" smtClean="0"/>
              <a:t>effort</a:t>
            </a:r>
            <a:r>
              <a:rPr lang="it-IT" dirty="0" smtClean="0"/>
              <a:t> and </a:t>
            </a:r>
            <a:r>
              <a:rPr lang="it-IT" dirty="0" err="1" smtClean="0"/>
              <a:t>cost</a:t>
            </a:r>
            <a:r>
              <a:rPr lang="it-IT" dirty="0" smtClean="0"/>
              <a:t> </a:t>
            </a:r>
            <a:r>
              <a:rPr lang="it-IT" dirty="0" err="1" smtClean="0"/>
              <a:t>estimation</a:t>
            </a:r>
            <a:endParaRPr lang="it-IT" dirty="0"/>
          </a:p>
        </p:txBody>
      </p:sp>
      <p:sp>
        <p:nvSpPr>
          <p:cNvPr id="4" name="Rettangolo 3"/>
          <p:cNvSpPr/>
          <p:nvPr/>
        </p:nvSpPr>
        <p:spPr>
          <a:xfrm>
            <a:off x="1533378" y="6625883"/>
            <a:ext cx="3123028" cy="2321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151" r="50260" b="18083"/>
          <a:stretch/>
        </p:blipFill>
        <p:spPr>
          <a:xfrm>
            <a:off x="2030654" y="2394925"/>
            <a:ext cx="4679635" cy="4062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944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Project Plan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it-IT" dirty="0" smtClean="0"/>
              <a:t>Project schedule</a:t>
            </a:r>
          </a:p>
          <a:p>
            <a:endParaRPr lang="it-IT" dirty="0"/>
          </a:p>
        </p:txBody>
      </p:sp>
      <p:sp>
        <p:nvSpPr>
          <p:cNvPr id="4" name="Rettangolo 3"/>
          <p:cNvSpPr/>
          <p:nvPr/>
        </p:nvSpPr>
        <p:spPr>
          <a:xfrm>
            <a:off x="1533378" y="6625883"/>
            <a:ext cx="3123028" cy="2321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5052" y="952158"/>
            <a:ext cx="4149969" cy="5497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873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Project Plan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it-IT" dirty="0" smtClean="0"/>
              <a:t>Project </a:t>
            </a:r>
            <a:r>
              <a:rPr lang="it-IT" dirty="0" err="1" smtClean="0"/>
              <a:t>risks</a:t>
            </a:r>
            <a:endParaRPr lang="it-IT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dirty="0" err="1" smtClean="0"/>
              <a:t>Change</a:t>
            </a:r>
            <a:r>
              <a:rPr lang="it-IT" dirty="0" smtClean="0"/>
              <a:t> in </a:t>
            </a:r>
            <a:r>
              <a:rPr lang="it-IT" dirty="0" err="1" smtClean="0"/>
              <a:t>requirements</a:t>
            </a:r>
            <a:endParaRPr lang="it-IT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dirty="0" smtClean="0"/>
              <a:t>No </a:t>
            </a:r>
            <a:r>
              <a:rPr lang="it-IT" dirty="0" err="1" smtClean="0"/>
              <a:t>proper</a:t>
            </a:r>
            <a:r>
              <a:rPr lang="it-IT" dirty="0" smtClean="0"/>
              <a:t> </a:t>
            </a:r>
            <a:r>
              <a:rPr lang="it-IT" dirty="0" err="1" smtClean="0"/>
              <a:t>subject</a:t>
            </a:r>
            <a:r>
              <a:rPr lang="it-IT" dirty="0" smtClean="0"/>
              <a:t> training</a:t>
            </a:r>
            <a:endParaRPr lang="it-IT" dirty="0"/>
          </a:p>
        </p:txBody>
      </p:sp>
      <p:sp>
        <p:nvSpPr>
          <p:cNvPr id="4" name="Rettangolo 3"/>
          <p:cNvSpPr/>
          <p:nvPr/>
        </p:nvSpPr>
        <p:spPr>
          <a:xfrm>
            <a:off x="1533378" y="6625883"/>
            <a:ext cx="3123028" cy="2321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64633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Code </a:t>
            </a:r>
            <a:r>
              <a:rPr lang="it-IT" dirty="0" err="1" smtClean="0"/>
              <a:t>Inspection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it-IT" dirty="0" err="1" smtClean="0"/>
              <a:t>Assigned</a:t>
            </a:r>
            <a:r>
              <a:rPr lang="it-IT" dirty="0" smtClean="0"/>
              <a:t> Class:</a:t>
            </a:r>
          </a:p>
          <a:p>
            <a:r>
              <a:rPr lang="it-IT" sz="2800" dirty="0" smtClean="0"/>
              <a:t>WebDavServlet.java</a:t>
            </a:r>
            <a:endParaRPr lang="it-IT" sz="2800" dirty="0"/>
          </a:p>
          <a:p>
            <a:endParaRPr lang="it-IT" dirty="0" smtClean="0"/>
          </a:p>
          <a:p>
            <a:r>
              <a:rPr lang="it-IT" dirty="0" err="1" smtClean="0"/>
              <a:t>Assigned</a:t>
            </a:r>
            <a:r>
              <a:rPr lang="it-IT" dirty="0" smtClean="0"/>
              <a:t> </a:t>
            </a:r>
            <a:r>
              <a:rPr lang="it-IT" dirty="0" err="1" smtClean="0"/>
              <a:t>Methods</a:t>
            </a:r>
            <a:r>
              <a:rPr lang="it-IT" dirty="0" smtClean="0"/>
              <a:t>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dirty="0" err="1" smtClean="0"/>
              <a:t>copyResource</a:t>
            </a:r>
            <a:endParaRPr lang="it-IT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dirty="0" err="1" smtClean="0"/>
              <a:t>doUnlock</a:t>
            </a:r>
            <a:endParaRPr lang="it-IT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dirty="0" err="1" smtClean="0"/>
              <a:t>isLocked</a:t>
            </a:r>
            <a:endParaRPr lang="it-IT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dirty="0" smtClean="0"/>
          </a:p>
          <a:p>
            <a:pPr marL="0" indent="0"/>
            <a:endParaRPr lang="it-IT" dirty="0"/>
          </a:p>
        </p:txBody>
      </p:sp>
      <p:sp>
        <p:nvSpPr>
          <p:cNvPr id="5" name="Rettangolo 4"/>
          <p:cNvSpPr/>
          <p:nvPr/>
        </p:nvSpPr>
        <p:spPr>
          <a:xfrm>
            <a:off x="1533378" y="6625883"/>
            <a:ext cx="3123028" cy="2321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7324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it-IT" dirty="0" err="1" smtClean="0"/>
              <a:t>Relevant</a:t>
            </a:r>
            <a:r>
              <a:rPr lang="it-IT" dirty="0" smtClean="0"/>
              <a:t> </a:t>
            </a:r>
            <a:r>
              <a:rPr lang="it-IT" dirty="0" err="1" smtClean="0"/>
              <a:t>Issues</a:t>
            </a:r>
            <a:r>
              <a:rPr lang="it-IT" dirty="0" smtClean="0"/>
              <a:t>:</a:t>
            </a:r>
          </a:p>
          <a:p>
            <a:r>
              <a:rPr lang="en-US" sz="1400" dirty="0"/>
              <a:t>25. </a:t>
            </a:r>
            <a:r>
              <a:rPr lang="en-US" sz="1400" i="1" dirty="0"/>
              <a:t>The class or interface declarations shall be in the following order: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i="1" dirty="0" smtClean="0"/>
              <a:t>class/interface </a:t>
            </a:r>
            <a:r>
              <a:rPr lang="en-US" sz="1400" i="1" dirty="0"/>
              <a:t>documentation comment: </a:t>
            </a:r>
            <a:r>
              <a:rPr lang="en-US" sz="1400" dirty="0"/>
              <a:t>No issues found</a:t>
            </a:r>
            <a:r>
              <a:rPr lang="en-US" sz="1400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i="1" dirty="0" smtClean="0"/>
              <a:t>class </a:t>
            </a:r>
            <a:r>
              <a:rPr lang="en-US" sz="1400" i="1" dirty="0"/>
              <a:t>or interface statement: </a:t>
            </a:r>
            <a:r>
              <a:rPr lang="en-US" sz="1400" dirty="0"/>
              <a:t>No issues found</a:t>
            </a:r>
            <a:r>
              <a:rPr lang="en-US" sz="1400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i="1" dirty="0" smtClean="0"/>
              <a:t>class/interface </a:t>
            </a:r>
            <a:r>
              <a:rPr lang="en-US" sz="1400" i="1" dirty="0"/>
              <a:t>implementation comment, if necessary: </a:t>
            </a:r>
            <a:r>
              <a:rPr lang="en-US" sz="1400" dirty="0"/>
              <a:t>No issues found</a:t>
            </a:r>
            <a:r>
              <a:rPr lang="en-US" sz="1400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i="1" dirty="0" smtClean="0"/>
              <a:t>class </a:t>
            </a:r>
            <a:r>
              <a:rPr lang="en-US" sz="1400" i="1" dirty="0"/>
              <a:t>(static) variables (in the order: public class variables/ </a:t>
            </a:r>
            <a:r>
              <a:rPr lang="en-US" sz="1400" i="1" dirty="0" smtClean="0"/>
              <a:t>protected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i="1" dirty="0" smtClean="0"/>
              <a:t>class variables</a:t>
            </a:r>
            <a:r>
              <a:rPr lang="en-US" sz="1400" i="1" dirty="0"/>
              <a:t>/ package level/ private class variables</a:t>
            </a:r>
            <a:r>
              <a:rPr lang="en-US" sz="1400" i="1" dirty="0" smtClean="0"/>
              <a:t>):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 smtClean="0"/>
              <a:t> </a:t>
            </a:r>
            <a:r>
              <a:rPr lang="en-US" sz="1400" dirty="0"/>
              <a:t>In class </a:t>
            </a:r>
            <a:r>
              <a:rPr lang="en-US" sz="1400" dirty="0" err="1"/>
              <a:t>WebdavServlet</a:t>
            </a:r>
            <a:r>
              <a:rPr lang="en-US" sz="1400" dirty="0"/>
              <a:t> this point is not respected. At line </a:t>
            </a:r>
            <a:r>
              <a:rPr lang="en-US" sz="1400" dirty="0" smtClean="0"/>
              <a:t>239, 248</a:t>
            </a:r>
            <a:r>
              <a:rPr lang="en-US" sz="1400" dirty="0"/>
              <a:t>, 262 and 277 there are protected static variables that </a:t>
            </a:r>
            <a:r>
              <a:rPr lang="en-US" sz="1400" dirty="0" smtClean="0"/>
              <a:t>should come </a:t>
            </a:r>
            <a:r>
              <a:rPr lang="en-US" sz="1400" dirty="0"/>
              <a:t>before the private </a:t>
            </a:r>
            <a:r>
              <a:rPr lang="en-US" sz="1400" dirty="0" smtClean="0"/>
              <a:t>ones.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 smtClean="0"/>
              <a:t>In private class </a:t>
            </a:r>
            <a:r>
              <a:rPr lang="en-US" sz="1400" dirty="0" err="1" smtClean="0"/>
              <a:t>WebdavStatus</a:t>
            </a:r>
            <a:r>
              <a:rPr lang="en-US" sz="1400" dirty="0" smtClean="0"/>
              <a:t> this point is not respected. At line 2889 we can find a private static variable followed at line 2898 </a:t>
            </a:r>
            <a:r>
              <a:rPr lang="en-US" sz="1400" dirty="0"/>
              <a:t>by the public static </a:t>
            </a:r>
            <a:r>
              <a:rPr lang="en-US" sz="1400" dirty="0" smtClean="0"/>
              <a:t>variables.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i="1" dirty="0" smtClean="0"/>
              <a:t>instance </a:t>
            </a:r>
            <a:r>
              <a:rPr lang="en-US" sz="1400" i="1" dirty="0"/>
              <a:t>variables (in the order: public instance variables/ </a:t>
            </a:r>
            <a:r>
              <a:rPr lang="en-US" sz="1400" i="1" dirty="0" smtClean="0"/>
              <a:t>protected </a:t>
            </a:r>
            <a:r>
              <a:rPr lang="it-IT" sz="1400" i="1" dirty="0" err="1" smtClean="0"/>
              <a:t>instance</a:t>
            </a:r>
            <a:r>
              <a:rPr lang="it-IT" sz="1400" i="1" dirty="0" smtClean="0"/>
              <a:t> </a:t>
            </a:r>
            <a:r>
              <a:rPr lang="it-IT" sz="1400" i="1" dirty="0" err="1"/>
              <a:t>variables</a:t>
            </a:r>
            <a:r>
              <a:rPr lang="it-IT" sz="1400" i="1" dirty="0"/>
              <a:t>/ package </a:t>
            </a:r>
            <a:r>
              <a:rPr lang="it-IT" sz="1400" i="1" dirty="0" err="1"/>
              <a:t>level</a:t>
            </a:r>
            <a:r>
              <a:rPr lang="it-IT" sz="1400" i="1" dirty="0"/>
              <a:t>/ private </a:t>
            </a:r>
            <a:r>
              <a:rPr lang="it-IT" sz="1400" i="1" dirty="0" err="1"/>
              <a:t>instance</a:t>
            </a:r>
            <a:r>
              <a:rPr lang="it-IT" sz="1400" i="1" dirty="0"/>
              <a:t> </a:t>
            </a:r>
            <a:r>
              <a:rPr lang="it-IT" sz="1400" i="1" dirty="0" err="1"/>
              <a:t>variables</a:t>
            </a:r>
            <a:r>
              <a:rPr lang="it-IT" sz="1400" i="1" dirty="0"/>
              <a:t>): </a:t>
            </a:r>
            <a:r>
              <a:rPr lang="it-IT" sz="1400" dirty="0"/>
              <a:t>In </a:t>
            </a:r>
            <a:r>
              <a:rPr lang="it-IT" sz="1400" dirty="0" smtClean="0"/>
              <a:t>private </a:t>
            </a:r>
            <a:r>
              <a:rPr lang="en-US" sz="1400" dirty="0" smtClean="0"/>
              <a:t>class </a:t>
            </a:r>
            <a:r>
              <a:rPr lang="en-US" sz="1400" dirty="0" err="1"/>
              <a:t>LockInfo</a:t>
            </a:r>
            <a:r>
              <a:rPr lang="en-US" sz="1400" dirty="0"/>
              <a:t> the 25.e/f points are </a:t>
            </a:r>
            <a:r>
              <a:rPr lang="en-US" sz="1400" dirty="0" smtClean="0"/>
              <a:t>not respected</a:t>
            </a:r>
            <a:r>
              <a:rPr lang="en-US" sz="1400" dirty="0"/>
              <a:t>. At line </a:t>
            </a:r>
            <a:r>
              <a:rPr lang="en-US" sz="1400" dirty="0" smtClean="0"/>
              <a:t>2731 we </a:t>
            </a:r>
            <a:r>
              <a:rPr lang="en-US" sz="1400" dirty="0"/>
              <a:t>find the constructor, after which we find at line 2736 </a:t>
            </a:r>
            <a:r>
              <a:rPr lang="en-US" sz="1400" dirty="0" smtClean="0"/>
              <a:t>Instance </a:t>
            </a:r>
            <a:r>
              <a:rPr lang="it-IT" sz="1400" dirty="0" err="1" smtClean="0"/>
              <a:t>variables</a:t>
            </a:r>
            <a:r>
              <a:rPr lang="it-IT" sz="1400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 smtClean="0"/>
              <a:t> </a:t>
            </a:r>
            <a:r>
              <a:rPr lang="en-US" sz="1400" i="1" dirty="0"/>
              <a:t>constructors: </a:t>
            </a:r>
            <a:r>
              <a:rPr lang="en-US" sz="1400" dirty="0"/>
              <a:t>see </a:t>
            </a:r>
            <a:r>
              <a:rPr lang="en-US" sz="1400" dirty="0" smtClean="0"/>
              <a:t>above.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i="1" dirty="0" smtClean="0"/>
              <a:t>methods</a:t>
            </a:r>
            <a:r>
              <a:rPr lang="en-US" sz="1400" i="1" dirty="0"/>
              <a:t>: No issues found.</a:t>
            </a:r>
            <a:endParaRPr lang="it-IT" sz="1400" dirty="0" smtClean="0"/>
          </a:p>
        </p:txBody>
      </p:sp>
      <p:sp>
        <p:nvSpPr>
          <p:cNvPr id="4" name="Segnaposto testo 3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t-IT" dirty="0" smtClean="0"/>
              <a:t>Code </a:t>
            </a:r>
            <a:r>
              <a:rPr lang="it-IT" dirty="0" err="1" smtClean="0"/>
              <a:t>Inspection</a:t>
            </a:r>
            <a:endParaRPr lang="it-IT" dirty="0"/>
          </a:p>
        </p:txBody>
      </p:sp>
      <p:sp>
        <p:nvSpPr>
          <p:cNvPr id="5" name="Rettangolo 4"/>
          <p:cNvSpPr/>
          <p:nvPr/>
        </p:nvSpPr>
        <p:spPr>
          <a:xfrm>
            <a:off x="1533378" y="6625883"/>
            <a:ext cx="3123028" cy="2321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55985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Code </a:t>
            </a:r>
            <a:r>
              <a:rPr lang="it-IT" dirty="0" err="1" smtClean="0"/>
              <a:t>Inspection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it-IT" dirty="0" err="1" smtClean="0"/>
              <a:t>Relevant</a:t>
            </a:r>
            <a:r>
              <a:rPr lang="it-IT" dirty="0" smtClean="0"/>
              <a:t> </a:t>
            </a:r>
            <a:r>
              <a:rPr lang="it-IT" dirty="0" err="1" smtClean="0"/>
              <a:t>issues</a:t>
            </a:r>
            <a:r>
              <a:rPr lang="it-IT" dirty="0" smtClean="0"/>
              <a:t>:</a:t>
            </a:r>
          </a:p>
          <a:p>
            <a:endParaRPr lang="it-IT" dirty="0" smtClean="0"/>
          </a:p>
          <a:p>
            <a:r>
              <a:rPr lang="en-US" sz="1400" dirty="0"/>
              <a:t>27. </a:t>
            </a:r>
            <a:r>
              <a:rPr lang="en-US" sz="1400" i="1" dirty="0"/>
              <a:t>Check that the code is free of duplicates, long methods, big classes, breaking</a:t>
            </a:r>
          </a:p>
          <a:p>
            <a:r>
              <a:rPr lang="en-US" sz="1400" i="1" dirty="0"/>
              <a:t>encapsulation, as well as if coupling and cohesion are adequate: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 smtClean="0"/>
              <a:t>From </a:t>
            </a:r>
            <a:r>
              <a:rPr lang="en-US" sz="1400" dirty="0"/>
              <a:t>what we can see </a:t>
            </a:r>
            <a:r>
              <a:rPr lang="en-US" sz="1400" dirty="0" err="1"/>
              <a:t>WebdavServlet</a:t>
            </a:r>
            <a:r>
              <a:rPr lang="en-US" sz="1400" dirty="0"/>
              <a:t> class is actually pretty </a:t>
            </a:r>
            <a:r>
              <a:rPr lang="en-US" sz="1400" dirty="0" smtClean="0"/>
              <a:t>big, with </a:t>
            </a:r>
            <a:r>
              <a:rPr lang="en-US" sz="1400" dirty="0"/>
              <a:t>almost 3000 lines of code.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 smtClean="0"/>
              <a:t>At </a:t>
            </a:r>
            <a:r>
              <a:rPr lang="en-US" sz="1400" dirty="0"/>
              <a:t>line 475 there is a method, </a:t>
            </a:r>
            <a:r>
              <a:rPr lang="en-US" sz="1400" dirty="0" err="1"/>
              <a:t>doPropfind</a:t>
            </a:r>
            <a:r>
              <a:rPr lang="en-US" sz="1400" dirty="0"/>
              <a:t>, that is about 250 lines.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 smtClean="0"/>
              <a:t>At </a:t>
            </a:r>
            <a:r>
              <a:rPr lang="en-US" sz="1400" dirty="0"/>
              <a:t>line 923 there is a method, </a:t>
            </a:r>
            <a:r>
              <a:rPr lang="en-US" sz="1400" dirty="0" err="1"/>
              <a:t>doLock</a:t>
            </a:r>
            <a:r>
              <a:rPr lang="en-US" sz="1400" dirty="0"/>
              <a:t>, that is about 500 lines.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 smtClean="0"/>
              <a:t>At </a:t>
            </a:r>
            <a:r>
              <a:rPr lang="en-US" sz="1400" dirty="0"/>
              <a:t>line 2080 there is a method, </a:t>
            </a:r>
            <a:r>
              <a:rPr lang="en-US" sz="1400" dirty="0" err="1"/>
              <a:t>parseProperties</a:t>
            </a:r>
            <a:r>
              <a:rPr lang="en-US" sz="1400" dirty="0"/>
              <a:t>, that is about </a:t>
            </a:r>
            <a:r>
              <a:rPr lang="en-US" sz="1400" dirty="0" smtClean="0"/>
              <a:t>300 lines </a:t>
            </a:r>
            <a:r>
              <a:rPr lang="en-US" sz="1400" dirty="0"/>
              <a:t>and has a giant </a:t>
            </a:r>
            <a:r>
              <a:rPr lang="en-US" sz="1400" dirty="0" err="1"/>
              <a:t>elseif</a:t>
            </a:r>
            <a:r>
              <a:rPr lang="en-US" sz="1400" dirty="0"/>
              <a:t> structure.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 smtClean="0"/>
              <a:t>At </a:t>
            </a:r>
            <a:r>
              <a:rPr lang="en-US" sz="1400" dirty="0"/>
              <a:t>line 2366 there is a method, </a:t>
            </a:r>
            <a:r>
              <a:rPr lang="en-US" sz="1400" dirty="0" err="1"/>
              <a:t>parseLockNullProperties</a:t>
            </a:r>
            <a:r>
              <a:rPr lang="en-US" sz="1400" dirty="0"/>
              <a:t>, that </a:t>
            </a:r>
            <a:r>
              <a:rPr lang="en-US" sz="1400" dirty="0" smtClean="0"/>
              <a:t>is </a:t>
            </a:r>
            <a:r>
              <a:rPr lang="it-IT" sz="1400" dirty="0" err="1" smtClean="0"/>
              <a:t>about</a:t>
            </a:r>
            <a:r>
              <a:rPr lang="it-IT" sz="1400" dirty="0" smtClean="0"/>
              <a:t> </a:t>
            </a:r>
            <a:r>
              <a:rPr lang="it-IT" sz="1400" dirty="0"/>
              <a:t>250 </a:t>
            </a:r>
            <a:r>
              <a:rPr lang="it-IT" sz="1400" dirty="0" err="1"/>
              <a:t>lines</a:t>
            </a:r>
            <a:r>
              <a:rPr lang="it-IT" sz="1400" dirty="0"/>
              <a:t>.</a:t>
            </a:r>
          </a:p>
        </p:txBody>
      </p:sp>
      <p:sp>
        <p:nvSpPr>
          <p:cNvPr id="4" name="Rettangolo 3"/>
          <p:cNvSpPr/>
          <p:nvPr/>
        </p:nvSpPr>
        <p:spPr>
          <a:xfrm>
            <a:off x="1533378" y="6625883"/>
            <a:ext cx="3123028" cy="2321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48197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err="1"/>
              <a:t>Requirement</a:t>
            </a:r>
            <a:r>
              <a:rPr lang="it-IT" dirty="0"/>
              <a:t> Analysis &amp; </a:t>
            </a:r>
            <a:r>
              <a:rPr lang="it-IT" dirty="0" err="1"/>
              <a:t>Specifications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it-IT" dirty="0" err="1" smtClean="0"/>
              <a:t>Functionalities</a:t>
            </a:r>
            <a:r>
              <a:rPr lang="it-IT" dirty="0" smtClean="0"/>
              <a:t> of the </a:t>
            </a:r>
            <a:r>
              <a:rPr lang="it-IT" dirty="0" err="1" smtClean="0"/>
              <a:t>final</a:t>
            </a:r>
            <a:r>
              <a:rPr lang="it-IT" dirty="0" smtClean="0"/>
              <a:t> </a:t>
            </a:r>
            <a:r>
              <a:rPr lang="it-IT" dirty="0" err="1" smtClean="0"/>
              <a:t>product</a:t>
            </a:r>
            <a:r>
              <a:rPr lang="it-IT" dirty="0" smtClean="0"/>
              <a:t>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400" dirty="0" smtClean="0"/>
              <a:t>Guest:</a:t>
            </a:r>
            <a:endParaRPr lang="it-IT" sz="2000" dirty="0"/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it-IT" sz="2000" dirty="0" err="1" smtClean="0"/>
              <a:t>Register</a:t>
            </a:r>
            <a:r>
              <a:rPr lang="it-IT" sz="2000" dirty="0"/>
              <a:t> </a:t>
            </a:r>
            <a:r>
              <a:rPr lang="it-IT" sz="2000" dirty="0" smtClean="0"/>
              <a:t>and login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400" dirty="0"/>
              <a:t>User</a:t>
            </a:r>
            <a:r>
              <a:rPr lang="it-IT" sz="2400" dirty="0" smtClean="0"/>
              <a:t>: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it-IT" sz="2000" dirty="0" err="1" smtClean="0"/>
              <a:t>Request</a:t>
            </a:r>
            <a:r>
              <a:rPr lang="it-IT" sz="2000" dirty="0" smtClean="0"/>
              <a:t> or </a:t>
            </a:r>
            <a:r>
              <a:rPr lang="it-IT" sz="2000" dirty="0" err="1" smtClean="0"/>
              <a:t>reserve</a:t>
            </a:r>
            <a:r>
              <a:rPr lang="it-IT" sz="2000" dirty="0" smtClean="0"/>
              <a:t> a taxi w/ or w/o </a:t>
            </a:r>
            <a:r>
              <a:rPr lang="it-IT" sz="2000" dirty="0" err="1" smtClean="0"/>
              <a:t>sharing</a:t>
            </a:r>
            <a:r>
              <a:rPr lang="it-IT" sz="2000" dirty="0" smtClean="0"/>
              <a:t> option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it-IT" sz="2000" dirty="0" err="1" smtClean="0"/>
              <a:t>Manage</a:t>
            </a:r>
            <a:r>
              <a:rPr lang="it-IT" sz="2000" dirty="0" smtClean="0"/>
              <a:t> taxi </a:t>
            </a:r>
            <a:r>
              <a:rPr lang="it-IT" sz="2000" dirty="0" err="1" smtClean="0"/>
              <a:t>requests</a:t>
            </a:r>
            <a:r>
              <a:rPr lang="it-IT" sz="2000" dirty="0" smtClean="0"/>
              <a:t> and </a:t>
            </a:r>
            <a:r>
              <a:rPr lang="it-IT" sz="2000" dirty="0" err="1" smtClean="0"/>
              <a:t>reservations</a:t>
            </a:r>
            <a:endParaRPr lang="it-IT" sz="2000" dirty="0" smtClean="0"/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it-IT" sz="2000" dirty="0" err="1" smtClean="0"/>
              <a:t>Manage</a:t>
            </a:r>
            <a:r>
              <a:rPr lang="it-IT" sz="2000" dirty="0" smtClean="0"/>
              <a:t> </a:t>
            </a:r>
            <a:r>
              <a:rPr lang="it-IT" sz="2000" dirty="0" err="1" smtClean="0"/>
              <a:t>profile</a:t>
            </a:r>
            <a:endParaRPr lang="it-IT" sz="20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400" dirty="0" smtClean="0"/>
              <a:t>Taxi Driver: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it-IT" sz="2000" dirty="0" err="1" smtClean="0"/>
              <a:t>Manage</a:t>
            </a:r>
            <a:r>
              <a:rPr lang="it-IT" sz="2000" dirty="0" smtClean="0"/>
              <a:t> </a:t>
            </a:r>
            <a:r>
              <a:rPr lang="it-IT" sz="2000" dirty="0" err="1" smtClean="0"/>
              <a:t>availability</a:t>
            </a:r>
            <a:endParaRPr lang="it-IT" sz="2000" dirty="0" smtClean="0"/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it-IT" sz="2000" dirty="0" err="1" smtClean="0"/>
              <a:t>Confirm</a:t>
            </a:r>
            <a:r>
              <a:rPr lang="it-IT" sz="2000" dirty="0" smtClean="0"/>
              <a:t> or </a:t>
            </a:r>
            <a:r>
              <a:rPr lang="it-IT" sz="2000" dirty="0" err="1" smtClean="0"/>
              <a:t>decline</a:t>
            </a:r>
            <a:r>
              <a:rPr lang="it-IT" sz="2000" dirty="0" smtClean="0"/>
              <a:t> </a:t>
            </a:r>
            <a:r>
              <a:rPr lang="it-IT" sz="2000" dirty="0" err="1" smtClean="0"/>
              <a:t>requests</a:t>
            </a:r>
            <a:endParaRPr lang="it-IT" sz="2000" dirty="0" smtClean="0"/>
          </a:p>
          <a:p>
            <a:pPr marL="400050" lvl="1" indent="0">
              <a:buNone/>
            </a:pPr>
            <a:r>
              <a:rPr lang="it-IT" sz="1600" dirty="0"/>
              <a:t/>
            </a:r>
            <a:br>
              <a:rPr lang="it-IT" sz="1600" dirty="0"/>
            </a:br>
            <a:endParaRPr lang="it-IT" sz="1600" dirty="0"/>
          </a:p>
          <a:p>
            <a:pPr marL="400050" lvl="1" indent="0">
              <a:buNone/>
            </a:pPr>
            <a:endParaRPr lang="it-IT" sz="2000" dirty="0"/>
          </a:p>
        </p:txBody>
      </p:sp>
      <p:sp>
        <p:nvSpPr>
          <p:cNvPr id="4" name="Rettangolo 3"/>
          <p:cNvSpPr/>
          <p:nvPr/>
        </p:nvSpPr>
        <p:spPr>
          <a:xfrm>
            <a:off x="1533378" y="6625883"/>
            <a:ext cx="3123028" cy="2321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57396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logoPoliMi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078" y="1759479"/>
            <a:ext cx="2075845" cy="2075845"/>
          </a:xfrm>
          <a:prstGeom prst="rect">
            <a:avLst/>
          </a:prstGeom>
        </p:spPr>
      </p:pic>
      <p:sp>
        <p:nvSpPr>
          <p:cNvPr id="7" name="Segnaposto testo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End</a:t>
            </a:r>
            <a:endParaRPr lang="it-IT" dirty="0"/>
          </a:p>
        </p:txBody>
      </p:sp>
      <p:sp>
        <p:nvSpPr>
          <p:cNvPr id="8" name="Rettangolo 7"/>
          <p:cNvSpPr/>
          <p:nvPr/>
        </p:nvSpPr>
        <p:spPr>
          <a:xfrm>
            <a:off x="1533378" y="6625883"/>
            <a:ext cx="3123028" cy="2321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82816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275"/>
    </mc:Choice>
    <mc:Fallback xmlns="">
      <p:transition xmlns:p14="http://schemas.microsoft.com/office/powerpoint/2010/main" spd="slow" advTm="5275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err="1"/>
              <a:t>Requirement</a:t>
            </a:r>
            <a:r>
              <a:rPr lang="it-IT" dirty="0"/>
              <a:t> Analysis &amp; </a:t>
            </a:r>
            <a:r>
              <a:rPr lang="it-IT" dirty="0" err="1"/>
              <a:t>Specifications</a:t>
            </a:r>
            <a:endParaRPr lang="it-IT" dirty="0"/>
          </a:p>
          <a:p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it-IT" dirty="0" smtClean="0"/>
              <a:t>User </a:t>
            </a:r>
            <a:r>
              <a:rPr lang="it-IT" dirty="0" err="1" smtClean="0"/>
              <a:t>characteristics</a:t>
            </a:r>
            <a:r>
              <a:rPr lang="it-IT" dirty="0" smtClean="0"/>
              <a:t>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dirty="0" smtClean="0"/>
              <a:t>Basic web </a:t>
            </a:r>
            <a:r>
              <a:rPr lang="it-IT" sz="2800" dirty="0" err="1" smtClean="0"/>
              <a:t>knowledge</a:t>
            </a:r>
            <a:endParaRPr lang="it-IT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dirty="0" smtClean="0"/>
              <a:t>Internet </a:t>
            </a:r>
            <a:r>
              <a:rPr lang="it-IT" sz="2800" dirty="0" err="1" smtClean="0"/>
              <a:t>enabled</a:t>
            </a:r>
            <a:r>
              <a:rPr lang="it-IT" sz="2800" dirty="0" smtClean="0"/>
              <a:t> </a:t>
            </a:r>
            <a:r>
              <a:rPr lang="it-IT" sz="2800" dirty="0" err="1" smtClean="0"/>
              <a:t>devices</a:t>
            </a:r>
            <a:endParaRPr lang="it-IT" sz="2800" dirty="0" smtClean="0"/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it-IT" sz="2400" dirty="0" smtClean="0"/>
              <a:t>(taxi drivers </a:t>
            </a:r>
            <a:r>
              <a:rPr lang="it-IT" sz="2400" dirty="0" err="1" smtClean="0"/>
              <a:t>only</a:t>
            </a:r>
            <a:r>
              <a:rPr lang="it-IT" sz="2400" dirty="0" smtClean="0"/>
              <a:t>) GPS service on </a:t>
            </a:r>
            <a:r>
              <a:rPr lang="it-IT" sz="2400" dirty="0" err="1" smtClean="0"/>
              <a:t>smartphone</a:t>
            </a:r>
            <a:endParaRPr lang="it-IT" sz="24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dirty="0"/>
          </a:p>
          <a:p>
            <a:pPr marL="0" indent="0"/>
            <a:r>
              <a:rPr lang="it-IT" dirty="0" smtClean="0"/>
              <a:t>General </a:t>
            </a:r>
            <a:r>
              <a:rPr lang="it-IT" dirty="0" err="1" smtClean="0"/>
              <a:t>assumptions</a:t>
            </a:r>
            <a:endParaRPr lang="it-IT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400" dirty="0" smtClean="0"/>
              <a:t>Cover </a:t>
            </a:r>
            <a:r>
              <a:rPr lang="it-IT" sz="2400" dirty="0" err="1" smtClean="0"/>
              <a:t>most</a:t>
            </a:r>
            <a:r>
              <a:rPr lang="it-IT" sz="2400" dirty="0" smtClean="0"/>
              <a:t> of the mobile </a:t>
            </a:r>
            <a:r>
              <a:rPr lang="it-IT" sz="2400" dirty="0" err="1" smtClean="0"/>
              <a:t>operating</a:t>
            </a:r>
            <a:r>
              <a:rPr lang="it-IT" sz="2400" dirty="0" smtClean="0"/>
              <a:t> </a:t>
            </a:r>
            <a:r>
              <a:rPr lang="it-IT" sz="2400" dirty="0" err="1" smtClean="0"/>
              <a:t>systems</a:t>
            </a:r>
            <a:r>
              <a:rPr lang="it-IT" sz="2400" dirty="0" smtClean="0"/>
              <a:t> (</a:t>
            </a:r>
            <a:r>
              <a:rPr lang="it-IT" sz="2400" dirty="0" err="1" smtClean="0"/>
              <a:t>iOS</a:t>
            </a:r>
            <a:r>
              <a:rPr lang="it-IT" sz="2400" dirty="0" smtClean="0"/>
              <a:t>, </a:t>
            </a:r>
            <a:r>
              <a:rPr lang="it-IT" sz="2400" dirty="0" err="1" smtClean="0"/>
              <a:t>Android</a:t>
            </a:r>
            <a:r>
              <a:rPr lang="it-IT" sz="2400" dirty="0" smtClean="0"/>
              <a:t>, </a:t>
            </a:r>
            <a:r>
              <a:rPr lang="it-IT" sz="2400" dirty="0" err="1" smtClean="0"/>
              <a:t>ect</a:t>
            </a:r>
            <a:r>
              <a:rPr lang="it-IT" sz="2400" dirty="0" smtClean="0"/>
              <a:t>.)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400" dirty="0" smtClean="0"/>
              <a:t>The target city </a:t>
            </a:r>
            <a:r>
              <a:rPr lang="it-IT" sz="2400" dirty="0" err="1" smtClean="0"/>
              <a:t>population</a:t>
            </a:r>
            <a:r>
              <a:rPr lang="it-IT" sz="2400" dirty="0" smtClean="0"/>
              <a:t> </a:t>
            </a:r>
            <a:r>
              <a:rPr lang="it-IT" sz="2400" dirty="0" err="1" smtClean="0"/>
              <a:t>is</a:t>
            </a:r>
            <a:r>
              <a:rPr lang="it-IT" sz="2400" dirty="0" smtClean="0"/>
              <a:t> </a:t>
            </a:r>
            <a:r>
              <a:rPr lang="it-IT" sz="2400" dirty="0" err="1" smtClean="0"/>
              <a:t>around</a:t>
            </a:r>
            <a:r>
              <a:rPr lang="it-IT" sz="2400" dirty="0" smtClean="0"/>
              <a:t> 2-3 </a:t>
            </a:r>
            <a:r>
              <a:rPr lang="it-IT" sz="2400" dirty="0" err="1" smtClean="0"/>
              <a:t>millions</a:t>
            </a:r>
            <a:endParaRPr lang="it-IT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400" dirty="0" smtClean="0"/>
              <a:t>Taxi-Driver side </a:t>
            </a:r>
            <a:r>
              <a:rPr lang="it-IT" sz="2400" dirty="0" err="1" smtClean="0"/>
              <a:t>application</a:t>
            </a:r>
            <a:r>
              <a:rPr lang="it-IT" sz="2400" dirty="0" smtClean="0"/>
              <a:t> </a:t>
            </a:r>
            <a:r>
              <a:rPr lang="it-IT" sz="2400" dirty="0" err="1" smtClean="0"/>
              <a:t>is</a:t>
            </a:r>
            <a:r>
              <a:rPr lang="it-IT" sz="2400" dirty="0" smtClean="0"/>
              <a:t> </a:t>
            </a:r>
            <a:r>
              <a:rPr lang="it-IT" sz="2400" dirty="0" err="1" smtClean="0"/>
              <a:t>not</a:t>
            </a:r>
            <a:r>
              <a:rPr lang="it-IT" sz="2400" dirty="0" smtClean="0"/>
              <a:t> </a:t>
            </a:r>
            <a:r>
              <a:rPr lang="it-IT" sz="2400" dirty="0" err="1" smtClean="0"/>
              <a:t>available</a:t>
            </a:r>
            <a:r>
              <a:rPr lang="it-IT" sz="2400" dirty="0" smtClean="0"/>
              <a:t> on </a:t>
            </a:r>
            <a:r>
              <a:rPr lang="it-IT" sz="2400" dirty="0" err="1" smtClean="0"/>
              <a:t>marketplaces</a:t>
            </a:r>
            <a:r>
              <a:rPr lang="it-IT" sz="2400" dirty="0" smtClean="0"/>
              <a:t>.</a:t>
            </a:r>
          </a:p>
        </p:txBody>
      </p:sp>
      <p:sp>
        <p:nvSpPr>
          <p:cNvPr id="4" name="Rettangolo 3"/>
          <p:cNvSpPr/>
          <p:nvPr/>
        </p:nvSpPr>
        <p:spPr>
          <a:xfrm>
            <a:off x="1533378" y="6625883"/>
            <a:ext cx="3123028" cy="2321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45603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err="1"/>
              <a:t>Requirement</a:t>
            </a:r>
            <a:r>
              <a:rPr lang="it-IT" dirty="0"/>
              <a:t> Analysis &amp; </a:t>
            </a:r>
            <a:r>
              <a:rPr lang="it-IT" dirty="0" err="1"/>
              <a:t>Specifications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it-IT" dirty="0" smtClean="0"/>
              <a:t>Use Case</a:t>
            </a:r>
          </a:p>
          <a:p>
            <a:r>
              <a:rPr lang="it-IT" dirty="0" err="1" smtClean="0"/>
              <a:t>Diagram</a:t>
            </a:r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7317" y="1061734"/>
            <a:ext cx="5725163" cy="5288266"/>
          </a:xfrm>
          <a:prstGeom prst="rect">
            <a:avLst/>
          </a:prstGeom>
        </p:spPr>
      </p:pic>
      <p:sp>
        <p:nvSpPr>
          <p:cNvPr id="5" name="Rettangolo 4"/>
          <p:cNvSpPr/>
          <p:nvPr/>
        </p:nvSpPr>
        <p:spPr>
          <a:xfrm>
            <a:off x="1533378" y="6625883"/>
            <a:ext cx="3123028" cy="2321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82178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err="1"/>
              <a:t>Requirement</a:t>
            </a:r>
            <a:r>
              <a:rPr lang="it-IT" dirty="0"/>
              <a:t> Analysis &amp; </a:t>
            </a:r>
            <a:r>
              <a:rPr lang="it-IT" dirty="0" err="1"/>
              <a:t>Specifications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it-IT" dirty="0" smtClean="0"/>
              <a:t>Class </a:t>
            </a:r>
            <a:r>
              <a:rPr lang="it-IT" dirty="0" err="1" smtClean="0"/>
              <a:t>Diagram</a:t>
            </a:r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0792" y="1183481"/>
            <a:ext cx="6276975" cy="5086350"/>
          </a:xfrm>
          <a:prstGeom prst="rect">
            <a:avLst/>
          </a:prstGeom>
        </p:spPr>
      </p:pic>
      <p:sp>
        <p:nvSpPr>
          <p:cNvPr id="5" name="Rettangolo 4"/>
          <p:cNvSpPr/>
          <p:nvPr/>
        </p:nvSpPr>
        <p:spPr>
          <a:xfrm>
            <a:off x="1533378" y="6625883"/>
            <a:ext cx="3123028" cy="2321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95065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err="1"/>
              <a:t>Requirement</a:t>
            </a:r>
            <a:r>
              <a:rPr lang="it-IT" dirty="0"/>
              <a:t> Analysis &amp; </a:t>
            </a:r>
            <a:r>
              <a:rPr lang="it-IT" dirty="0" err="1"/>
              <a:t>Specifications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it-IT" dirty="0" err="1" smtClean="0"/>
              <a:t>Sequence</a:t>
            </a:r>
            <a:endParaRPr lang="it-IT" dirty="0"/>
          </a:p>
          <a:p>
            <a:r>
              <a:rPr lang="it-IT" dirty="0" err="1" smtClean="0"/>
              <a:t>Diagram</a:t>
            </a:r>
            <a:r>
              <a:rPr lang="it-IT" dirty="0" smtClean="0"/>
              <a:t> (1)</a:t>
            </a: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2861" y="972894"/>
            <a:ext cx="7018263" cy="5885106"/>
          </a:xfrm>
          <a:prstGeom prst="rect">
            <a:avLst/>
          </a:prstGeom>
        </p:spPr>
      </p:pic>
      <p:sp>
        <p:nvSpPr>
          <p:cNvPr id="6" name="Rettangolo 5"/>
          <p:cNvSpPr/>
          <p:nvPr/>
        </p:nvSpPr>
        <p:spPr>
          <a:xfrm>
            <a:off x="1533378" y="6625883"/>
            <a:ext cx="3123028" cy="2321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48325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err="1"/>
              <a:t>Requirement</a:t>
            </a:r>
            <a:r>
              <a:rPr lang="it-IT" dirty="0"/>
              <a:t> Analysis &amp; </a:t>
            </a:r>
            <a:r>
              <a:rPr lang="it-IT" dirty="0" err="1"/>
              <a:t>Specifications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it-IT" dirty="0" err="1" smtClean="0"/>
              <a:t>Sequence</a:t>
            </a:r>
            <a:endParaRPr lang="it-IT" dirty="0"/>
          </a:p>
          <a:p>
            <a:r>
              <a:rPr lang="it-IT" dirty="0" err="1" smtClean="0"/>
              <a:t>Diagram</a:t>
            </a:r>
            <a:r>
              <a:rPr lang="it-IT" dirty="0" smtClean="0"/>
              <a:t> (2)</a:t>
            </a:r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3537" y="941949"/>
            <a:ext cx="6610057" cy="5916051"/>
          </a:xfrm>
          <a:prstGeom prst="rect">
            <a:avLst/>
          </a:prstGeom>
        </p:spPr>
      </p:pic>
      <p:sp>
        <p:nvSpPr>
          <p:cNvPr id="5" name="Rettangolo 4"/>
          <p:cNvSpPr/>
          <p:nvPr/>
        </p:nvSpPr>
        <p:spPr>
          <a:xfrm>
            <a:off x="1533378" y="6625883"/>
            <a:ext cx="3123028" cy="2321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00188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err="1" smtClean="0"/>
              <a:t>Requirement</a:t>
            </a:r>
            <a:r>
              <a:rPr lang="it-IT" dirty="0" smtClean="0"/>
              <a:t> Analysis &amp; </a:t>
            </a:r>
            <a:r>
              <a:rPr lang="it-IT" dirty="0" err="1" smtClean="0"/>
              <a:t>Specifications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it-IT" dirty="0" err="1" smtClean="0"/>
              <a:t>Alloy</a:t>
            </a:r>
            <a:r>
              <a:rPr lang="it-IT" dirty="0" smtClean="0"/>
              <a:t> World</a:t>
            </a:r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04433"/>
            <a:ext cx="9144000" cy="3444446"/>
          </a:xfrm>
          <a:prstGeom prst="rect">
            <a:avLst/>
          </a:prstGeom>
        </p:spPr>
      </p:pic>
      <p:sp>
        <p:nvSpPr>
          <p:cNvPr id="5" name="Rettangolo 4"/>
          <p:cNvSpPr/>
          <p:nvPr/>
        </p:nvSpPr>
        <p:spPr>
          <a:xfrm>
            <a:off x="1533378" y="6625883"/>
            <a:ext cx="3123028" cy="2321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04631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ntr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_Intr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lnDef>
  </a:objectDefaults>
  <a:extraClrSchemeLst>
    <a:extraClrScheme>
      <a:clrScheme name="1_Intr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ntro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oliMi_TESI_Scrib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Intr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_Intr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lnDef>
  </a:objectDefaults>
  <a:extraClrSchemeLst>
    <a:extraClrScheme>
      <a:clrScheme name="1_Intr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ntro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PoliMi_TESI_unofficial.thmx</Template>
  <TotalTime>7824</TotalTime>
  <Words>664</Words>
  <Application>Microsoft Office PowerPoint</Application>
  <PresentationFormat>Presentazione su schermo (4:3)</PresentationFormat>
  <Paragraphs>144</Paragraphs>
  <Slides>30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3</vt:i4>
      </vt:variant>
      <vt:variant>
        <vt:lpstr>Titoli diapositive</vt:lpstr>
      </vt:variant>
      <vt:variant>
        <vt:i4>30</vt:i4>
      </vt:variant>
    </vt:vector>
  </HeadingPairs>
  <TitlesOfParts>
    <vt:vector size="39" baseType="lpstr">
      <vt:lpstr>Arial</vt:lpstr>
      <vt:lpstr>Calibri</vt:lpstr>
      <vt:lpstr>Gadugi</vt:lpstr>
      <vt:lpstr>Minion Web</vt:lpstr>
      <vt:lpstr>ＭＳ Ｐゴシック</vt:lpstr>
      <vt:lpstr>Wingdings</vt:lpstr>
      <vt:lpstr>Intro</vt:lpstr>
      <vt:lpstr>PoliMi_TESI_Scribd</vt:lpstr>
      <vt:lpstr>1_Intro</vt:lpstr>
      <vt:lpstr>MyTaxiService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Manager/>
  <Company>Politecnico di Milano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PresentazioneTesiNomeCognome</dc:title>
  <dc:subject/>
  <dc:creator>Luca Maggiori</dc:creator>
  <cp:keywords/>
  <dc:description/>
  <cp:lastModifiedBy>Alessandro Comodi</cp:lastModifiedBy>
  <cp:revision>1426</cp:revision>
  <dcterms:created xsi:type="dcterms:W3CDTF">2014-04-15T14:07:28Z</dcterms:created>
  <dcterms:modified xsi:type="dcterms:W3CDTF">2016-02-14T21:59:11Z</dcterms:modified>
  <cp:category/>
</cp:coreProperties>
</file>