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Gruppo"/>
      <p:regular r:id="rId24"/>
    </p:embeddedFon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333EC0-415C-4B69-828F-0CE62994E102}">
  <a:tblStyle styleId="{34333EC0-415C-4B69-828F-0CE62994E1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rupp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33a3ba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9c33a3ba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33a3ba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c33a3ba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33a3ba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9c33a3ba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33a3ba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9c33a3ba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c33a3baf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9c33a3ba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c33a3baf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c33a3baf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33a3baf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9c33a3baf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c33a3ba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9c33a3ba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33a3ba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9c33a3ba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33a3ba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9c33a3ba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33a3baf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9c33a3baf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33a3ba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c33a3ba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33a3baf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c33a3baf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33a3baf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9c33a3baf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33a3ba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c33a3ba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-8974" r="40042" t="0"/>
          <a:stretch/>
        </p:blipFill>
        <p:spPr>
          <a:xfrm>
            <a:off x="1084900" y="0"/>
            <a:ext cx="8130250" cy="51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-9525"/>
            <a:ext cx="8858250" cy="5183673"/>
          </a:xfrm>
          <a:custGeom>
            <a:rect b="b" l="l" r="r" t="t"/>
            <a:pathLst>
              <a:path extrusionOk="0" h="207264" w="354330">
                <a:moveTo>
                  <a:pt x="0" y="381"/>
                </a:moveTo>
                <a:lnTo>
                  <a:pt x="0" y="207264"/>
                </a:lnTo>
                <a:lnTo>
                  <a:pt x="147066" y="207264"/>
                </a:lnTo>
                <a:lnTo>
                  <a:pt x="354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596975"/>
            <a:ext cx="85206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129625"/>
            <a:ext cx="8520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None/>
              <a:defRPr sz="2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370100" y="4559200"/>
            <a:ext cx="176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14-15</a:t>
            </a:r>
            <a:r>
              <a:rPr b="0" i="0" lang="en" sz="900" u="none" cap="none" strike="noStrike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  <a:r>
              <a:rPr lang="en" sz="9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" sz="900" u="none" cap="none" strike="noStrike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/20</a:t>
            </a:r>
            <a:r>
              <a:rPr lang="en" sz="9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endParaRPr b="0" i="0" sz="900" u="none" cap="none" strike="noStrike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046700" y="-9525"/>
            <a:ext cx="6105625" cy="5192880"/>
          </a:xfrm>
          <a:custGeom>
            <a:rect b="b" l="l" r="r" t="t"/>
            <a:pathLst>
              <a:path extrusionOk="0" h="207342" w="244225">
                <a:moveTo>
                  <a:pt x="216365" y="0"/>
                </a:moveTo>
                <a:lnTo>
                  <a:pt x="0" y="207342"/>
                </a:lnTo>
                <a:lnTo>
                  <a:pt x="33211" y="207060"/>
                </a:lnTo>
                <a:lnTo>
                  <a:pt x="244225" y="0"/>
                </a:lnTo>
                <a:close/>
              </a:path>
            </a:pathLst>
          </a:custGeom>
          <a:solidFill>
            <a:srgbClr val="F07D00"/>
          </a:solidFill>
          <a:ln>
            <a:noFill/>
          </a:ln>
        </p:spPr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75" y="472225"/>
            <a:ext cx="1790384" cy="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295400" y="4794050"/>
            <a:ext cx="569925" cy="358850"/>
          </a:xfrm>
          <a:custGeom>
            <a:rect b="b" l="l" r="r" t="t"/>
            <a:pathLst>
              <a:path extrusionOk="0" h="14354" w="22797">
                <a:moveTo>
                  <a:pt x="14917" y="0"/>
                </a:moveTo>
                <a:lnTo>
                  <a:pt x="0" y="14354"/>
                </a:lnTo>
                <a:lnTo>
                  <a:pt x="8162" y="14072"/>
                </a:lnTo>
                <a:lnTo>
                  <a:pt x="22797" y="0"/>
                </a:lnTo>
                <a:close/>
              </a:path>
            </a:pathLst>
          </a:custGeom>
          <a:solidFill>
            <a:srgbClr val="F07D00"/>
          </a:solidFill>
          <a:ln>
            <a:noFill/>
          </a:ln>
        </p:spPr>
      </p:sp>
      <p:sp>
        <p:nvSpPr>
          <p:cNvPr id="65" name="Google Shape;65;p14"/>
          <p:cNvSpPr txBox="1"/>
          <p:nvPr/>
        </p:nvSpPr>
        <p:spPr>
          <a:xfrm>
            <a:off x="347250" y="115300"/>
            <a:ext cx="540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latin typeface="Gruppo"/>
                <a:ea typeface="Gruppo"/>
                <a:cs typeface="Gruppo"/>
                <a:sym typeface="Gruppo"/>
              </a:rPr>
              <a:t>Devops Workshop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800" u="none" cap="none" strike="noStrike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|  Energee 3</a:t>
            </a:r>
            <a:endParaRPr b="1" i="0" sz="800" u="none" cap="none" strike="noStrike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347250" y="472475"/>
            <a:ext cx="863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47250" y="4794050"/>
            <a:ext cx="863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472458" y="481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0" i="0" sz="800" u="none" cap="none" strike="noStrike">
              <a:solidFill>
                <a:srgbClr val="59595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250" y="4877712"/>
            <a:ext cx="948150" cy="1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60595" y="-49925"/>
            <a:ext cx="11816670" cy="51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00" y="-49925"/>
            <a:ext cx="9318598" cy="52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996924" y="0"/>
            <a:ext cx="6205147" cy="5298106"/>
          </a:xfrm>
          <a:custGeom>
            <a:rect b="b" l="l" r="r" t="t"/>
            <a:pathLst>
              <a:path extrusionOk="0" h="207342" w="244225">
                <a:moveTo>
                  <a:pt x="216365" y="0"/>
                </a:moveTo>
                <a:lnTo>
                  <a:pt x="0" y="207342"/>
                </a:lnTo>
                <a:lnTo>
                  <a:pt x="33211" y="207060"/>
                </a:lnTo>
                <a:lnTo>
                  <a:pt x="244225" y="0"/>
                </a:lnTo>
                <a:close/>
              </a:path>
            </a:pathLst>
          </a:custGeom>
          <a:solidFill>
            <a:srgbClr val="F07D00"/>
          </a:solidFill>
          <a:ln>
            <a:noFill/>
          </a:ln>
        </p:spPr>
      </p:sp>
      <p:sp>
        <p:nvSpPr>
          <p:cNvPr id="74" name="Google Shape;74;p15"/>
          <p:cNvSpPr/>
          <p:nvPr/>
        </p:nvSpPr>
        <p:spPr>
          <a:xfrm rot="-5400000">
            <a:off x="3794600" y="-68325"/>
            <a:ext cx="5332200" cy="54057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2129625"/>
            <a:ext cx="8520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  <a:defRPr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1596975"/>
            <a:ext cx="85206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2997450" y="-35175"/>
            <a:ext cx="6283375" cy="5256075"/>
          </a:xfrm>
          <a:custGeom>
            <a:rect b="b" l="l" r="r" t="t"/>
            <a:pathLst>
              <a:path extrusionOk="0" h="210243" w="251335">
                <a:moveTo>
                  <a:pt x="218405" y="563"/>
                </a:moveTo>
                <a:lnTo>
                  <a:pt x="0" y="210243"/>
                </a:lnTo>
                <a:lnTo>
                  <a:pt x="251335" y="209962"/>
                </a:lnTo>
                <a:lnTo>
                  <a:pt x="249364" y="0"/>
                </a:lnTo>
                <a:close/>
              </a:path>
            </a:pathLst>
          </a:custGeom>
          <a:solidFill>
            <a:srgbClr val="243949"/>
          </a:solidFill>
          <a:ln>
            <a:noFill/>
          </a:ln>
        </p:spPr>
      </p:sp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1596975"/>
            <a:ext cx="85206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949"/>
              </a:buClr>
              <a:buSzPts val="3000"/>
              <a:buFont typeface="Roboto Condensed"/>
              <a:buNone/>
              <a:defRPr b="1" sz="3000">
                <a:solidFill>
                  <a:srgbClr val="24394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6311525" y="2378250"/>
            <a:ext cx="26316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Roboto Condensed"/>
              <a:buNone/>
              <a:defRPr sz="1200">
                <a:solidFill>
                  <a:srgbClr val="F1C23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2997450" y="-35175"/>
            <a:ext cx="6283375" cy="5256075"/>
          </a:xfrm>
          <a:custGeom>
            <a:rect b="b" l="l" r="r" t="t"/>
            <a:pathLst>
              <a:path extrusionOk="0" h="210243" w="251335">
                <a:moveTo>
                  <a:pt x="218405" y="563"/>
                </a:moveTo>
                <a:lnTo>
                  <a:pt x="0" y="210243"/>
                </a:lnTo>
                <a:lnTo>
                  <a:pt x="251335" y="209962"/>
                </a:lnTo>
                <a:lnTo>
                  <a:pt x="249364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11700" y="1596975"/>
            <a:ext cx="85206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6311525" y="2378250"/>
            <a:ext cx="26316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"/>
              <a:buNone/>
              <a:defRPr sz="12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693275" y="4794050"/>
            <a:ext cx="569925" cy="358850"/>
          </a:xfrm>
          <a:custGeom>
            <a:rect b="b" l="l" r="r" t="t"/>
            <a:pathLst>
              <a:path extrusionOk="0" h="14354" w="22797">
                <a:moveTo>
                  <a:pt x="14917" y="0"/>
                </a:moveTo>
                <a:lnTo>
                  <a:pt x="0" y="14354"/>
                </a:lnTo>
                <a:lnTo>
                  <a:pt x="8162" y="14072"/>
                </a:lnTo>
                <a:lnTo>
                  <a:pt x="22797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</p:sp>
      <p:sp>
        <p:nvSpPr>
          <p:cNvPr id="36" name="Google Shape;36;p7"/>
          <p:cNvSpPr txBox="1"/>
          <p:nvPr/>
        </p:nvSpPr>
        <p:spPr>
          <a:xfrm>
            <a:off x="347250" y="115300"/>
            <a:ext cx="540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800">
                <a:latin typeface="Gruppo"/>
                <a:ea typeface="Gruppo"/>
                <a:cs typeface="Gruppo"/>
                <a:sym typeface="Gruppo"/>
              </a:rPr>
              <a:t>AuraTutor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800" u="none" cap="none" strike="noStrike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|  Implementazione del modello di Filiale Cashless  |  Proposal</a:t>
            </a:r>
            <a:endParaRPr b="1" i="0" sz="800" u="none" cap="none" strike="noStrike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347250" y="472475"/>
            <a:ext cx="863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347250" y="4794050"/>
            <a:ext cx="863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/>
        </p:nvSpPr>
        <p:spPr>
          <a:xfrm>
            <a:off x="8472458" y="481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0" i="0" sz="800" u="none" cap="none" strike="noStrike">
              <a:solidFill>
                <a:srgbClr val="59595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250" y="4812725"/>
            <a:ext cx="1346028" cy="2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ocker.com/get-started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github.com/alessandrocucci/devo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311700" y="1596975"/>
            <a:ext cx="85206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Gruppo"/>
                <a:ea typeface="Gruppo"/>
                <a:cs typeface="Gruppo"/>
                <a:sym typeface="Gruppo"/>
              </a:rPr>
              <a:t>DevOps</a:t>
            </a:r>
            <a:endParaRPr sz="37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311700" y="2129625"/>
            <a:ext cx="8520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999999"/>
                </a:solidFill>
              </a:rPr>
              <a:t>Workshop per Developers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Devops Lifecicle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79" name="Google Shape;179;p34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50" y="1002325"/>
            <a:ext cx="74390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Continuous Integration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86" name="Google Shape;186;p35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7" name="Google Shape;187;p35"/>
          <p:cNvSpPr txBox="1"/>
          <p:nvPr/>
        </p:nvSpPr>
        <p:spPr>
          <a:xfrm>
            <a:off x="471400" y="1089450"/>
            <a:ext cx="842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Il codice viene pullato dal repository git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Compilazione del codice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Esecuzione degli unit test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Verifica della qualità del codice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Gitflow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93" name="Google Shape;193;p36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87" y="1060525"/>
            <a:ext cx="6979625" cy="3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Docker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998225"/>
            <a:ext cx="8839203" cy="376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Docker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207" name="Google Shape;207;p38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19225"/>
            <a:ext cx="6119875" cy="3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Automated Acceptance Testing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214" name="Google Shape;214;p39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5" name="Google Shape;215;p39"/>
          <p:cNvSpPr txBox="1"/>
          <p:nvPr/>
        </p:nvSpPr>
        <p:spPr>
          <a:xfrm>
            <a:off x="419025" y="1089450"/>
            <a:ext cx="84642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aggiungere un controllo qualità direttamente nel prodotto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CHANGER: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è più un team, o una singola persona, a decidere se rilasciare o meno, ma diventa tutto automatico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Testing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221" name="Google Shape;221;p40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graphicFrame>
        <p:nvGraphicFramePr>
          <p:cNvPr id="222" name="Google Shape;222;p40"/>
          <p:cNvGraphicFramePr/>
          <p:nvPr/>
        </p:nvGraphicFramePr>
        <p:xfrm>
          <a:off x="519050" y="1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{34333EC0-415C-4B69-828F-0CE62994E102}</a:tableStyleId>
              </a:tblPr>
              <a:tblGrid>
                <a:gridCol w="1177725"/>
                <a:gridCol w="1177725"/>
                <a:gridCol w="1177725"/>
                <a:gridCol w="1177725"/>
                <a:gridCol w="1177725"/>
                <a:gridCol w="1177725"/>
                <a:gridCol w="1177725"/>
              </a:tblGrid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BUSINESS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Acceptance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Exploratory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(automated)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(manual)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Team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Critique Product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 Functional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(automated)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(automated)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Tech Facing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Tests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228" name="Google Shape;228;p41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019225"/>
            <a:ext cx="5240050" cy="36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Contenuto del Workshop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23" name="Google Shape;123;p26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26"/>
          <p:cNvSpPr txBox="1"/>
          <p:nvPr/>
        </p:nvSpPr>
        <p:spPr>
          <a:xfrm>
            <a:off x="534250" y="1120875"/>
            <a:ext cx="81711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Introduzione e presentazioni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metodologia DevOps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(e docker-compose)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Jenkins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Pipeline di CI automatica con 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End to End Test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Caratteristiche di una pipeline di CD (Ansible)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Prerequisiti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1" name="Google Shape;131;p27"/>
          <p:cNvSpPr txBox="1"/>
          <p:nvPr/>
        </p:nvSpPr>
        <p:spPr>
          <a:xfrm>
            <a:off x="534250" y="1120875"/>
            <a:ext cx="81711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 MacOS o Linux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Account Github (www.github.com)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Account DockerHub (https://hub.docker.com/)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Docker Desktop (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https://www.docker.com/get-started</a:t>
            </a:r>
            <a:r>
              <a:rPr lang="en" sz="2100"/>
              <a:t>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Git (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https://git-scm.com/</a:t>
            </a:r>
            <a:r>
              <a:rPr lang="en" sz="2100"/>
              <a:t>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Codice del workshop (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https://github.com/alessandrocucci/devops</a:t>
            </a:r>
            <a:r>
              <a:rPr lang="en" sz="2100"/>
              <a:t>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Editor o IDE a scelta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Continuous Delivery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37" name="Google Shape;137;p28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8" name="Google Shape;138;p28"/>
          <p:cNvSpPr txBox="1"/>
          <p:nvPr/>
        </p:nvSpPr>
        <p:spPr>
          <a:xfrm>
            <a:off x="534250" y="1120875"/>
            <a:ext cx="81711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E’ la capacità di applicare cambiamenti di qualunque tipo (siano essi nuove funzionalità, cambi di configurazione, bugfixes, prove ed esperimenti) in produzione, in maniera corretta e veloce, senza errori, in un modo che sia sostenibile.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Traditional Delivery Process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44" name="Google Shape;144;p29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graphicFrame>
        <p:nvGraphicFramePr>
          <p:cNvPr id="145" name="Google Shape;145;p29"/>
          <p:cNvGraphicFramePr/>
          <p:nvPr/>
        </p:nvGraphicFramePr>
        <p:xfrm>
          <a:off x="445725" y="109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{34333EC0-415C-4B69-828F-0CE62994E102}</a:tableStyleId>
              </a:tblPr>
              <a:tblGrid>
                <a:gridCol w="1768875"/>
                <a:gridCol w="2175725"/>
                <a:gridCol w="2582575"/>
                <a:gridCol w="1768875"/>
              </a:tblGrid>
              <a:tr h="5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DEV Team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QA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OPS</a:t>
                      </a:r>
                      <a:endParaRPr b="1"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Owner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Analisi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Integration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Release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Acceptance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Monitoring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Implementazione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 functional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 Testing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Traditional Delivery Process - Svantaggi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51" name="Google Shape;151;p30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2" name="Google Shape;152;p30"/>
          <p:cNvSpPr txBox="1"/>
          <p:nvPr/>
        </p:nvSpPr>
        <p:spPr>
          <a:xfrm>
            <a:off x="471400" y="1089450"/>
            <a:ext cx="842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Slow Delivery: da quando il cliente chiede la funzionalità a quando verrà rilasciata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Long Feedback Cycle: per tutti gli attori, non solo il cliente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automation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Risky Hotfixes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Poor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Shared Responsability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i dev, il progetto finisce quando i requisiti sono implementati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i qa, finisce quando tutto è testato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le ops, finisce con il rilascio in prod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 job satisfaction: anche se il compito del team è finito, deve ancora seguire l’andamento del progetto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Continuous Delivery</a:t>
            </a: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 - Vantaggi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58" name="Google Shape;158;p31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9" name="Google Shape;159;p31"/>
          <p:cNvSpPr txBox="1"/>
          <p:nvPr/>
        </p:nvSpPr>
        <p:spPr>
          <a:xfrm>
            <a:off x="471400" y="1089450"/>
            <a:ext cx="842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Fast</a:t>
            </a:r>
            <a:r>
              <a:rPr lang="en" sz="2300"/>
              <a:t> Delivery: il cliente riceve il prodotto appena terminato lo sviluppo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Fast Feedback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Low Risk Releases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Flexible release options: se ci serve un deploy immediato, abbiamo tutto pronto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Continuous Delivery - In cosa consiste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6" name="Google Shape;166;p32"/>
          <p:cNvSpPr txBox="1"/>
          <p:nvPr/>
        </p:nvSpPr>
        <p:spPr>
          <a:xfrm>
            <a:off x="471400" y="1089450"/>
            <a:ext cx="842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300"/>
              <a:t>Code change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Continuous Integration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Automated Acceptance Testing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Configuration Management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Release!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310650" y="464825"/>
            <a:ext cx="8649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Gruppo"/>
                <a:ea typeface="Gruppo"/>
                <a:cs typeface="Gruppo"/>
                <a:sym typeface="Gruppo"/>
              </a:rPr>
              <a:t>Continuous Delivery vs Traditional</a:t>
            </a:r>
            <a:endParaRPr b="1" baseline="30000" i="0" sz="1800" u="none" cap="none" strike="noStrike">
              <a:solidFill>
                <a:srgbClr val="000000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cxnSp>
        <p:nvCxnSpPr>
          <p:cNvPr id="172" name="Google Shape;172;p33"/>
          <p:cNvCxnSpPr/>
          <p:nvPr/>
        </p:nvCxnSpPr>
        <p:spPr>
          <a:xfrm>
            <a:off x="358850" y="929775"/>
            <a:ext cx="861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3" name="Google Shape;173;p33"/>
          <p:cNvSpPr txBox="1"/>
          <p:nvPr/>
        </p:nvSpPr>
        <p:spPr>
          <a:xfrm>
            <a:off x="471400" y="1089450"/>
            <a:ext cx="842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CI: si assicura che il codice sia ben integrato con il resto del sistema e che non ci siano errori di sintassi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AAT: Verifica che le richieste del cliente siano soddisfatte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CM: rimpiazza i deploy manuali, configura gli ambienti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