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1"/>
  </p:notesMasterIdLst>
  <p:sldIdLst>
    <p:sldId id="262" r:id="rId2"/>
    <p:sldId id="402" r:id="rId3"/>
    <p:sldId id="436" r:id="rId4"/>
    <p:sldId id="437" r:id="rId5"/>
    <p:sldId id="438" r:id="rId6"/>
    <p:sldId id="443" r:id="rId7"/>
    <p:sldId id="440" r:id="rId8"/>
    <p:sldId id="441" r:id="rId9"/>
    <p:sldId id="442" r:id="rId10"/>
    <p:sldId id="444" r:id="rId11"/>
    <p:sldId id="480" r:id="rId12"/>
    <p:sldId id="435" r:id="rId13"/>
    <p:sldId id="472" r:id="rId14"/>
    <p:sldId id="473" r:id="rId15"/>
    <p:sldId id="478" r:id="rId16"/>
    <p:sldId id="474" r:id="rId17"/>
    <p:sldId id="475" r:id="rId18"/>
    <p:sldId id="476" r:id="rId19"/>
    <p:sldId id="433" r:id="rId20"/>
    <p:sldId id="445" r:id="rId21"/>
    <p:sldId id="448" r:id="rId22"/>
    <p:sldId id="458" r:id="rId23"/>
    <p:sldId id="459" r:id="rId24"/>
    <p:sldId id="450" r:id="rId25"/>
    <p:sldId id="439" r:id="rId26"/>
    <p:sldId id="453" r:id="rId27"/>
    <p:sldId id="456" r:id="rId28"/>
    <p:sldId id="487" r:id="rId29"/>
    <p:sldId id="488" r:id="rId30"/>
    <p:sldId id="504" r:id="rId31"/>
    <p:sldId id="489" r:id="rId32"/>
    <p:sldId id="455" r:id="rId33"/>
    <p:sldId id="451" r:id="rId34"/>
    <p:sldId id="503" r:id="rId35"/>
    <p:sldId id="460" r:id="rId36"/>
    <p:sldId id="452" r:id="rId37"/>
    <p:sldId id="461" r:id="rId38"/>
    <p:sldId id="481" r:id="rId39"/>
    <p:sldId id="463" r:id="rId40"/>
    <p:sldId id="464" r:id="rId41"/>
    <p:sldId id="477" r:id="rId42"/>
    <p:sldId id="462" r:id="rId43"/>
    <p:sldId id="466" r:id="rId44"/>
    <p:sldId id="479" r:id="rId45"/>
    <p:sldId id="467" r:id="rId46"/>
    <p:sldId id="468" r:id="rId47"/>
    <p:sldId id="469" r:id="rId48"/>
    <p:sldId id="483" r:id="rId49"/>
    <p:sldId id="485" r:id="rId50"/>
    <p:sldId id="486" r:id="rId51"/>
    <p:sldId id="470" r:id="rId52"/>
    <p:sldId id="484" r:id="rId53"/>
    <p:sldId id="505" r:id="rId54"/>
    <p:sldId id="490" r:id="rId55"/>
    <p:sldId id="482" r:id="rId56"/>
    <p:sldId id="471" r:id="rId57"/>
    <p:sldId id="449" r:id="rId58"/>
    <p:sldId id="491" r:id="rId59"/>
    <p:sldId id="492" r:id="rId60"/>
    <p:sldId id="434" r:id="rId61"/>
    <p:sldId id="493" r:id="rId62"/>
    <p:sldId id="494" r:id="rId63"/>
    <p:sldId id="495" r:id="rId64"/>
    <p:sldId id="497" r:id="rId65"/>
    <p:sldId id="496" r:id="rId66"/>
    <p:sldId id="498" r:id="rId67"/>
    <p:sldId id="500" r:id="rId68"/>
    <p:sldId id="499" r:id="rId69"/>
    <p:sldId id="502" r:id="rId7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Mondino" initials="CM" lastIdx="2" clrIdx="0">
    <p:extLst>
      <p:ext uri="{19B8F6BF-5375-455C-9EA6-DF929625EA0E}">
        <p15:presenceInfo xmlns:p15="http://schemas.microsoft.com/office/powerpoint/2012/main" userId="af04e6be-25a0-4e73-abef-42978aaf29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0F1"/>
    <a:srgbClr val="36A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0"/>
    <p:restoredTop sz="87261"/>
  </p:normalViewPr>
  <p:slideViewPr>
    <p:cSldViewPr snapToGrid="0" snapToObjects="1">
      <p:cViewPr varScale="1">
        <p:scale>
          <a:sx n="89" d="100"/>
          <a:sy n="89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6D43-F02D-AA4A-A16A-EF14C2B7444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AD21-F562-B544-8693-0420F3DB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Console application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AD21-F562-B544-8693-0420F3DBBF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Layout, Partial View, custom HTML helper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52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standard form vs custom form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348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Bundles </a:t>
            </a:r>
            <a:r>
              <a:rPr lang="en-US"/>
              <a:t>e Filters (OK)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70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/>
              <a:t>Web API (OK)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38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allocazione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String vs </a:t>
            </a:r>
            <a:r>
              <a:rPr lang="en-US" dirty="0" err="1"/>
              <a:t>StringBuilder</a:t>
            </a:r>
            <a:r>
              <a:rPr lang="en-US" dirty="0"/>
              <a:t> (OK)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AD21-F562-B544-8693-0420F3DBBF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empty website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AD21-F562-B544-8693-0420F3DBBF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simple model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AD21-F562-B544-8693-0420F3DBBF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controller e routing (OK)</a:t>
            </a:r>
          </a:p>
          <a:p>
            <a:r>
              <a:rPr lang="en-US" dirty="0"/>
              <a:t>Demo </a:t>
            </a:r>
            <a:r>
              <a:rPr lang="en-US" dirty="0" err="1"/>
              <a:t>differenti</a:t>
            </a:r>
            <a:r>
              <a:rPr lang="en-US" dirty="0"/>
              <a:t> </a:t>
            </a:r>
            <a:r>
              <a:rPr lang="en-US" dirty="0" err="1"/>
              <a:t>ActionResult</a:t>
            </a:r>
            <a:r>
              <a:rPr lang="en-US" dirty="0"/>
              <a:t>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AD21-F562-B544-8693-0420F3DBBF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ricerca</a:t>
            </a:r>
            <a:r>
              <a:rPr lang="en-US" dirty="0"/>
              <a:t> View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5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ViewBag</a:t>
            </a:r>
            <a:r>
              <a:rPr lang="en-US" dirty="0"/>
              <a:t>, </a:t>
            </a:r>
            <a:r>
              <a:rPr lang="en-US" dirty="0" err="1"/>
              <a:t>ViewData</a:t>
            </a:r>
            <a:r>
              <a:rPr lang="en-US" dirty="0"/>
              <a:t>, </a:t>
            </a:r>
            <a:r>
              <a:rPr lang="en-US" dirty="0" err="1"/>
              <a:t>TempData</a:t>
            </a:r>
            <a:r>
              <a:rPr lang="en-US" dirty="0"/>
              <a:t> 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AD21-F562-B544-8693-0420F3DBBF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Razor, </a:t>
            </a:r>
            <a:r>
              <a:rPr lang="en-US" dirty="0" err="1"/>
              <a:t>HtmlHelper</a:t>
            </a:r>
            <a:r>
              <a:rPr lang="en-US" dirty="0"/>
              <a:t> (OK)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AD21-F562-B544-8693-0420F3DBB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16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AD21-F562-B544-8693-0420F3DBBFD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758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 userDrawn="1"/>
        </p:nvSpPr>
        <p:spPr>
          <a:xfrm>
            <a:off x="11820974" y="6467500"/>
            <a:ext cx="243656" cy="25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ctr">
              <a:lnSpc>
                <a:spcPct val="150000"/>
              </a:lnSpc>
              <a:defRPr sz="2000" b="1">
                <a:solidFill>
                  <a:srgbClr val="007FE9"/>
                </a:solidFill>
                <a:latin typeface="+mn-lt"/>
                <a:ea typeface="+mn-ea"/>
                <a:cs typeface="+mn-cs"/>
                <a:sym typeface="Helvetica"/>
              </a:defRPr>
            </a:pPr>
            <a:fld id="{86CB4B4D-7CA3-9044-876B-883B54F8677D}" type="slidenum">
              <a:rPr sz="1000">
                <a:solidFill>
                  <a:srgbClr val="36ADAE"/>
                </a:solidFill>
              </a:rPr>
              <a:t>‹#›</a:t>
            </a:fld>
            <a:r>
              <a:rPr sz="1000" dirty="0">
                <a:solidFill>
                  <a:srgbClr val="36ADAE"/>
                </a:solidFill>
              </a:rPr>
              <a:t>￼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86139273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1 Whit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/>
          </a:p>
        </p:txBody>
      </p:sp>
      <p:sp>
        <p:nvSpPr>
          <p:cNvPr id="39" name="Shape 39"/>
          <p:cNvSpPr/>
          <p:nvPr/>
        </p:nvSpPr>
        <p:spPr>
          <a:xfrm>
            <a:off x="11820974" y="6467500"/>
            <a:ext cx="243656" cy="25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ctr">
              <a:lnSpc>
                <a:spcPct val="150000"/>
              </a:lnSpc>
              <a:defRPr sz="2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fld id="{86CB4B4D-7CA3-9044-876B-883B54F8677D}" type="slidenum">
              <a:rPr sz="1000"/>
              <a:t>‹#›</a:t>
            </a:fld>
            <a:r>
              <a:rPr sz="10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11812959" y="6467500"/>
            <a:ext cx="259687" cy="31111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36ADA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29211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1 Inverted NoNumber"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1012859" y="879499"/>
            <a:ext cx="259687" cy="31111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25091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879500" y="879500"/>
            <a:ext cx="4760392" cy="509900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5600" spc="-168" baseline="8928">
                <a:solidFill>
                  <a:srgbClr val="0E1422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6096000" y="3429000"/>
            <a:ext cx="5215881" cy="2549501"/>
          </a:xfrm>
          <a:prstGeom prst="rect">
            <a:avLst/>
          </a:prstGeom>
        </p:spPr>
        <p:txBody>
          <a:bodyPr anchor="b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/>
          </a:p>
        </p:txBody>
      </p:sp>
      <p:sp>
        <p:nvSpPr>
          <p:cNvPr id="96" name="Shape 96"/>
          <p:cNvSpPr/>
          <p:nvPr/>
        </p:nvSpPr>
        <p:spPr>
          <a:xfrm>
            <a:off x="11820974" y="6467500"/>
            <a:ext cx="243656" cy="25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ctr">
              <a:lnSpc>
                <a:spcPct val="150000"/>
              </a:lnSpc>
              <a:defRPr sz="2000" b="1">
                <a:solidFill>
                  <a:srgbClr val="007FE9"/>
                </a:solidFill>
                <a:latin typeface="+mn-lt"/>
                <a:ea typeface="+mn-ea"/>
                <a:cs typeface="+mn-cs"/>
                <a:sym typeface="Helvetica"/>
              </a:defRPr>
            </a:pPr>
            <a:fld id="{86CB4B4D-7CA3-9044-876B-883B54F8677D}" type="slidenum">
              <a:rPr sz="1000">
                <a:solidFill>
                  <a:srgbClr val="36ADAE"/>
                </a:solidFill>
              </a:rPr>
              <a:t>‹#›</a:t>
            </a:fld>
            <a:r>
              <a:rPr sz="1000" dirty="0"/>
              <a:t>￼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0466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-441185" y="879500"/>
            <a:ext cx="11750337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0600" spc="-318" baseline="4716"/>
            </a:lvl1pPr>
          </a:lstStyle>
          <a:p>
            <a:r>
              <a:t>Titolo Testo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xfrm>
            <a:off x="919456" y="879499"/>
            <a:ext cx="259687" cy="31111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007FE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67719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 3">
    <p:bg>
      <p:bgPr>
        <a:solidFill>
          <a:srgbClr val="00C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idx="13"/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E3135"/>
          </a:solidFill>
        </p:spPr>
        <p:txBody>
          <a:bodyPr anchor="ctr"/>
          <a:lstStyle/>
          <a:p>
            <a:pPr>
              <a:lnSpc>
                <a:spcPct val="100000"/>
              </a:lnSpc>
              <a:defRPr sz="3200" b="1">
                <a:solidFill>
                  <a:srgbClr val="0E1422"/>
                </a:solidFill>
              </a:defRPr>
            </a:pPr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-441185" y="879500"/>
            <a:ext cx="11750337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5600" spc="-168" baseline="8928">
                <a:solidFill>
                  <a:srgbClr val="FFFFFF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xfrm>
            <a:off x="919456" y="879499"/>
            <a:ext cx="259687" cy="31111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007FE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4375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as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879500" y="879500"/>
            <a:ext cx="9714955" cy="254950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5600" spc="-168" baseline="8928">
                <a:solidFill>
                  <a:srgbClr val="0E1422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1812959" y="6467500"/>
            <a:ext cx="259687" cy="31111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36ADA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livello</a:t>
            </a:r>
            <a:r>
              <a:rPr dirty="0"/>
              <a:t> </a:t>
            </a:r>
            <a:r>
              <a:rPr dirty="0" err="1"/>
              <a:t>uno</a:t>
            </a:r>
            <a:endParaRPr dirty="0"/>
          </a:p>
          <a:p>
            <a:pPr lvl="1"/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livello</a:t>
            </a:r>
            <a:r>
              <a:rPr dirty="0"/>
              <a:t> due</a:t>
            </a:r>
          </a:p>
          <a:p>
            <a:pPr lvl="2"/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livello</a:t>
            </a:r>
            <a:r>
              <a:rPr dirty="0"/>
              <a:t> </a:t>
            </a:r>
            <a:r>
              <a:rPr dirty="0" err="1"/>
              <a:t>tre</a:t>
            </a:r>
            <a:endParaRPr dirty="0"/>
          </a:p>
          <a:p>
            <a:pPr lvl="3"/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livello</a:t>
            </a:r>
            <a:r>
              <a:rPr dirty="0"/>
              <a:t> quattro</a:t>
            </a:r>
          </a:p>
          <a:p>
            <a:pPr lvl="4"/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livello</a:t>
            </a:r>
            <a:r>
              <a:rPr dirty="0"/>
              <a:t> cinque</a:t>
            </a:r>
          </a:p>
        </p:txBody>
      </p:sp>
      <p:sp>
        <p:nvSpPr>
          <p:cNvPr id="262" name="Shape 262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0182660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79500" y="879500"/>
            <a:ext cx="10433001" cy="4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80121" y="3429000"/>
            <a:ext cx="10431760" cy="254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0935113" y="879500"/>
            <a:ext cx="415178" cy="51962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50000"/>
              </a:lnSpc>
              <a:defRPr sz="2000"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43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00" algn="l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001933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 hangingPunct="0"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600" b="1" kern="0">
              <a:solidFill>
                <a:srgbClr val="0E1422"/>
              </a:solidFill>
              <a:latin typeface="Helvetica"/>
              <a:sym typeface="Helvetica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941145" y="2607508"/>
            <a:ext cx="10113470" cy="300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/>
          <a:p>
            <a:pPr marL="464457" indent="-464457" defTabSz="412750" hangingPunct="0">
              <a:lnSpc>
                <a:spcPct val="150000"/>
              </a:lnSpc>
              <a:buClr>
                <a:srgbClr val="5B6E7A"/>
              </a:buClr>
              <a:buSzPct val="100000"/>
              <a:buFontTx/>
              <a:buAutoNum type="arabicPeriod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it-IT" sz="1600" b="1" kern="0" dirty="0">
                <a:solidFill>
                  <a:srgbClr val="FFFFFF"/>
                </a:solidFill>
                <a:latin typeface="Helvetica"/>
                <a:sym typeface="Helvetica"/>
              </a:rPr>
              <a:t>Cenni di Object </a:t>
            </a:r>
            <a:r>
              <a:rPr lang="it-IT" sz="1600" b="1" kern="0" dirty="0" err="1">
                <a:solidFill>
                  <a:srgbClr val="FFFFFF"/>
                </a:solidFill>
                <a:latin typeface="Helvetica"/>
                <a:sym typeface="Helvetica"/>
              </a:rPr>
              <a:t>Oriented</a:t>
            </a:r>
            <a:r>
              <a:rPr lang="it-IT" sz="1600" b="1" kern="0" dirty="0">
                <a:solidFill>
                  <a:srgbClr val="FFFFFF"/>
                </a:solidFill>
                <a:latin typeface="Helvetica"/>
                <a:sym typeface="Helvetica"/>
              </a:rPr>
              <a:t> Programming</a:t>
            </a:r>
          </a:p>
          <a:p>
            <a:pPr marL="464457" indent="-464457" defTabSz="412750" hangingPunct="0">
              <a:lnSpc>
                <a:spcPct val="150000"/>
              </a:lnSpc>
              <a:buClr>
                <a:srgbClr val="5B6E7A"/>
              </a:buClr>
              <a:buSzPct val="100000"/>
              <a:buFontTx/>
              <a:buAutoNum type="arabicPeriod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it-IT" sz="1600" b="1" kern="0" dirty="0">
                <a:solidFill>
                  <a:srgbClr val="FFFFFF"/>
                </a:solidFill>
                <a:sym typeface="Helvetica"/>
              </a:rPr>
              <a:t>Cenni di HTTP</a:t>
            </a:r>
            <a:endParaRPr sz="1600" b="1" kern="0" dirty="0">
              <a:solidFill>
                <a:srgbClr val="FFFFFF"/>
              </a:solidFill>
              <a:latin typeface="Helvetica"/>
              <a:sym typeface="Helvetica"/>
            </a:endParaRPr>
          </a:p>
          <a:p>
            <a:pPr marL="464457" indent="-464457" defTabSz="412750" hangingPunct="0">
              <a:lnSpc>
                <a:spcPct val="150000"/>
              </a:lnSpc>
              <a:buClr>
                <a:srgbClr val="5B6E7A"/>
              </a:buClr>
              <a:buSzPct val="100000"/>
              <a:buFontTx/>
              <a:buAutoNum type="arabicPeriod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it-IT" sz="1600" b="1" kern="0" dirty="0">
                <a:solidFill>
                  <a:srgbClr val="FFFFFF"/>
                </a:solidFill>
                <a:latin typeface="Helvetica"/>
                <a:sym typeface="Helvetica"/>
              </a:rPr>
              <a:t>Introduzione a MVC</a:t>
            </a:r>
            <a:endParaRPr sz="1600" b="1" kern="0" dirty="0">
              <a:solidFill>
                <a:srgbClr val="FFFFFF"/>
              </a:solidFill>
              <a:latin typeface="Helvetica"/>
              <a:sym typeface="Helvetica"/>
            </a:endParaRPr>
          </a:p>
          <a:p>
            <a:pPr marL="464457" indent="-464457" defTabSz="412750" hangingPunct="0">
              <a:lnSpc>
                <a:spcPct val="150000"/>
              </a:lnSpc>
              <a:buClr>
                <a:srgbClr val="5B6E7A"/>
              </a:buClr>
              <a:buSzPct val="100000"/>
              <a:buFontTx/>
              <a:buAutoNum type="arabicPeriod"/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it-IT" sz="1600" b="1" kern="0" dirty="0" err="1">
                <a:solidFill>
                  <a:srgbClr val="FFFFFF"/>
                </a:solidFill>
                <a:latin typeface="Helvetica"/>
                <a:sym typeface="Helvetica"/>
              </a:rPr>
              <a:t>Umbraco</a:t>
            </a:r>
            <a:r>
              <a:rPr lang="it-IT" sz="1600" b="1" kern="0" dirty="0">
                <a:solidFill>
                  <a:srgbClr val="FFFFFF"/>
                </a:solidFill>
                <a:latin typeface="Helvetica"/>
                <a:sym typeface="Helvetica"/>
              </a:rPr>
              <a:t> e MVC</a:t>
            </a:r>
          </a:p>
        </p:txBody>
      </p:sp>
      <p:sp>
        <p:nvSpPr>
          <p:cNvPr id="324" name="Shape 324"/>
          <p:cNvSpPr/>
          <p:nvPr/>
        </p:nvSpPr>
        <p:spPr>
          <a:xfrm>
            <a:off x="879500" y="1279550"/>
            <a:ext cx="6651601" cy="998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412750" hangingPunct="0"/>
            <a:r>
              <a:rPr lang="it-IT" sz="5600" kern="0" spc="-168" dirty="0">
                <a:latin typeface="Helvetica"/>
              </a:rPr>
              <a:t>Giornata 1 – OOP &amp; MVC</a:t>
            </a:r>
            <a:endParaRPr sz="5600" kern="0" spc="-168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06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2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System.String</a:t>
            </a: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 vs </a:t>
            </a:r>
            <a:r>
              <a:rPr kumimoji="0" lang="it-IT" sz="5600" b="1" i="0" u="none" strike="noStrike" kern="0" cap="none" spc="-168" normalizeH="0" baseline="8928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StringBuilder</a:t>
            </a:r>
            <a:endParaRPr kumimoji="0" lang="it-IT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725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88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Assembly è un insieme di classi (tipicamente un file .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dll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un .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Tipicamente identificato con il nome del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namespace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padre (es: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System.Web.dll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Namespace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consente di dividere le classi per competenza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Divisione logica e non fisica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All’interno dello stesso Assembly si possono vere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namespace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differenti</a:t>
            </a:r>
            <a:endParaRPr lang="it-I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OOP e </a:t>
            </a:r>
            <a:r>
              <a:rPr lang="en-US" sz="6000" kern="0" dirty="0" err="1"/>
              <a:t>organizzazione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30638440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exels-photo-235925_bn-small.jp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121920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ctrTitle" idx="4294967295"/>
          </p:nvPr>
        </p:nvSpPr>
        <p:spPr>
          <a:xfrm>
            <a:off x="882849" y="879500"/>
            <a:ext cx="10426304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1200" spc="-336" baseline="8928">
                <a:solidFill>
                  <a:srgbClr val="FFFFFF"/>
                </a:solidFill>
              </a:defRPr>
            </a:lvl1pPr>
          </a:lstStyle>
          <a:p>
            <a:r>
              <a:rPr lang="it-IT" sz="6000" dirty="0"/>
              <a:t>Cenni di HTTP</a:t>
            </a:r>
          </a:p>
        </p:txBody>
      </p:sp>
    </p:spTree>
    <p:extLst>
      <p:ext uri="{BB962C8B-B14F-4D97-AF65-F5344CB8AC3E}">
        <p14:creationId xmlns:p14="http://schemas.microsoft.com/office/powerpoint/2010/main" val="337554575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Cos’è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HTTP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986072"/>
            <a:ext cx="11353800" cy="2230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HyperText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 Transfer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  <a:sym typeface="Helvetica Light"/>
              </a:rPr>
              <a:t>Protocol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Si basa su </a:t>
            </a:r>
            <a:r>
              <a:rPr lang="it-IT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pacchetti HTTP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Ogni pacchetto HTTP deve avere un </a:t>
            </a:r>
            <a:r>
              <a:rPr lang="it-IT" sz="24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Header</a:t>
            </a:r>
            <a:r>
              <a:rPr lang="it-IT" sz="2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può avere un Body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HTTP è un protocollo </a:t>
            </a:r>
            <a:r>
              <a:rPr lang="it-IT" sz="2400" b="1" i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stateless</a:t>
            </a:r>
            <a:r>
              <a:rPr lang="it-IT" sz="24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  <a:sym typeface="Helvetica Light"/>
              </a:rPr>
              <a:t>!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73621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0" dirty="0">
                <a:latin typeface="Helvetica"/>
              </a:rPr>
              <a:t>La </a:t>
            </a:r>
            <a:r>
              <a:rPr lang="en-US" sz="6000" kern="0" dirty="0" err="1">
                <a:latin typeface="Helvetica"/>
              </a:rPr>
              <a:t>chiamata</a:t>
            </a:r>
            <a:r>
              <a:rPr lang="en-US" sz="6000" kern="0" dirty="0">
                <a:latin typeface="Helvetica"/>
              </a:rPr>
              <a:t> HTTP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986072"/>
            <a:ext cx="11353800" cy="4423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Il client crea un pacchetto HTTP di richiesta e lo invia al server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Il pacchetto HTTP di richiesta specifica un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Verb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(GET/POST/INFO/OPTION)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Può avere il body nel caso di chiamata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POST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Il server riceve il pacchetto HTTP di richiesta, lo processa e risponde con un pacchetto HTTP di risposta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Ad ogni pacchetto HTTP di risposta è legato un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Response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Code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Il primo numero del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Response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Code ne determina il tipo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Può non avere in alcuni casi (es: 3xx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redirect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60160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0" dirty="0">
                <a:latin typeface="Helvetica"/>
              </a:rPr>
              <a:t>Il </a:t>
            </a:r>
            <a:r>
              <a:rPr lang="en-US" sz="6000" kern="0" dirty="0" err="1">
                <a:latin typeface="Helvetica"/>
              </a:rPr>
              <a:t>pacchetto</a:t>
            </a:r>
            <a:r>
              <a:rPr lang="en-US" sz="6000" kern="0" dirty="0">
                <a:latin typeface="Helvetica"/>
              </a:rPr>
              <a:t> HTTP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6EB04-E36E-B44F-8C4E-5EDF0C80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15" y="1376353"/>
            <a:ext cx="8896501" cy="49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990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0" dirty="0">
                <a:latin typeface="Helvetica"/>
              </a:rPr>
              <a:t>I verb HTTP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986072"/>
            <a:ext cx="11353800" cy="4215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GET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POST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PUT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DELETE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Usati in alternativa al post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PATCH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Usato raramente in ambito web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62788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0" dirty="0">
                <a:latin typeface="Helvetica"/>
              </a:rPr>
              <a:t>I </a:t>
            </a:r>
            <a:r>
              <a:rPr lang="en-US" sz="6000" kern="0" dirty="0" err="1">
                <a:latin typeface="Helvetica"/>
              </a:rPr>
              <a:t>codici</a:t>
            </a:r>
            <a:r>
              <a:rPr lang="en-US" sz="6000" kern="0" dirty="0">
                <a:latin typeface="Helvetica"/>
              </a:rPr>
              <a:t> di </a:t>
            </a:r>
            <a:r>
              <a:rPr lang="en-US" sz="6000" kern="0" dirty="0" err="1">
                <a:latin typeface="Helvetica"/>
              </a:rPr>
              <a:t>stato</a:t>
            </a:r>
            <a:r>
              <a:rPr lang="en-US" sz="6000" kern="0" dirty="0">
                <a:latin typeface="Helvetica"/>
              </a:rPr>
              <a:t> HTTP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986072"/>
            <a:ext cx="11353800" cy="398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1xx – Informativo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2xx – Esito positivo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200 – OK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3xx – </a:t>
            </a:r>
            <a:r>
              <a:rPr lang="it-IT" sz="2400" kern="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Reindirizzamento</a:t>
            </a: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301 –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Permanent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302 -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Found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307 –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Temporary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51071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0" dirty="0">
                <a:latin typeface="Helvetica"/>
              </a:rPr>
              <a:t>I </a:t>
            </a:r>
            <a:r>
              <a:rPr lang="en-US" sz="6000" kern="0" dirty="0" err="1">
                <a:latin typeface="Helvetica"/>
              </a:rPr>
              <a:t>codici</a:t>
            </a:r>
            <a:r>
              <a:rPr lang="en-US" sz="6000" kern="0" dirty="0">
                <a:latin typeface="Helvetica"/>
              </a:rPr>
              <a:t> di </a:t>
            </a:r>
            <a:r>
              <a:rPr lang="en-US" sz="6000" kern="0" dirty="0" err="1">
                <a:latin typeface="Helvetica"/>
              </a:rPr>
              <a:t>stato</a:t>
            </a:r>
            <a:r>
              <a:rPr lang="en-US" sz="6000" kern="0" dirty="0">
                <a:latin typeface="Helvetica"/>
              </a:rPr>
              <a:t> HTTP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986072"/>
            <a:ext cx="11353800" cy="4423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4xx – Errore client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401 – Accesso negato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404 –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Not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found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5xx – Errore server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500 – Errore interno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503 – Non disponibile (fault Application Pool)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kern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65299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exels-photo-235925_bn-small.jp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121920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ctrTitle" idx="4294967295"/>
          </p:nvPr>
        </p:nvSpPr>
        <p:spPr>
          <a:xfrm>
            <a:off x="882849" y="879500"/>
            <a:ext cx="10426304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1200" spc="-336" baseline="8928">
                <a:solidFill>
                  <a:srgbClr val="FFFFFF"/>
                </a:solidFill>
              </a:defRPr>
            </a:lvl1pPr>
          </a:lstStyle>
          <a:p>
            <a:r>
              <a:rPr lang="it-IT" sz="6000" dirty="0"/>
              <a:t>Introduzione a MVC</a:t>
            </a:r>
          </a:p>
        </p:txBody>
      </p:sp>
    </p:spTree>
    <p:extLst>
      <p:ext uri="{BB962C8B-B14F-4D97-AF65-F5344CB8AC3E}">
        <p14:creationId xmlns:p14="http://schemas.microsoft.com/office/powerpoint/2010/main" val="41548048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exels-photo-235925_bn-small.jp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121920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ctrTitle" idx="4294967295"/>
          </p:nvPr>
        </p:nvSpPr>
        <p:spPr>
          <a:xfrm>
            <a:off x="882849" y="879500"/>
            <a:ext cx="10426304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1200" spc="-336" baseline="8928">
                <a:solidFill>
                  <a:srgbClr val="FFFFFF"/>
                </a:solidFill>
              </a:defRPr>
            </a:lvl1pPr>
          </a:lstStyle>
          <a:p>
            <a:r>
              <a:rPr lang="it-IT" sz="6000" dirty="0"/>
              <a:t>Cenni di Object </a:t>
            </a:r>
            <a:r>
              <a:rPr lang="it-IT" sz="6000" dirty="0" err="1"/>
              <a:t>Oriented</a:t>
            </a:r>
            <a:r>
              <a:rPr lang="it-IT" sz="6000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91295265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7140487" cy="5542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Cos’è MVC?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Model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Controller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È un design pattern evoluto in uno standard de facto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Divide l’applicazione in tre componenti: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Model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Controller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Model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: rappresenta il dato gestito dall’applicazione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: visualizza i dati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Controller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: aggiorna il model e comunica con la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Introduzione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a MVC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74BC-3CE3-D349-BDCE-30FB146E7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2" y="2284928"/>
            <a:ext cx="4947138" cy="29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616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10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Organizzazione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Separation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of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concerns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Dividere le aree per competenza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Consentire il lavoro in parallelo sulla medesima funzionalità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Testing</a:t>
            </a: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Controllo completo sull’output HTML (eliminando 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runat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=server)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Riutilizzo del codice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Polimorfismo della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differenti per la stessa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action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Contro: gestione dello stato manuale (ma eliminazione del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viewstate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Obiettivi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di MVC</a:t>
            </a:r>
          </a:p>
        </p:txBody>
      </p:sp>
    </p:spTree>
    <p:extLst>
      <p:ext uri="{BB962C8B-B14F-4D97-AF65-F5344CB8AC3E}">
        <p14:creationId xmlns:p14="http://schemas.microsoft.com/office/powerpoint/2010/main" val="15266199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7140487" cy="4446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MVC.NET ha una struttura di progetto predefinita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Le cartelle definiscono la posizione dei componenti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 Controller per convenzione devono terminare con «Controller»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L’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empty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website viene creato già con questa struttura di base</a:t>
            </a: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Struttura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di MVC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74BC-3CE3-D349-BDCE-30FB146E7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23" y="1235676"/>
            <a:ext cx="3379803" cy="46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44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3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MVC </a:t>
            </a:r>
            <a:r>
              <a:rPr lang="it-IT" sz="5600" kern="0" spc="-168" dirty="0" err="1">
                <a:latin typeface="Helvetica"/>
              </a:rPr>
              <a:t>empty</a:t>
            </a:r>
            <a:r>
              <a:rPr lang="it-IT" sz="5600" kern="0" spc="-168" dirty="0">
                <a:latin typeface="Helvetica"/>
              </a:rPr>
              <a:t> website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856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68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Il Model è una classe che contiene delle proprietà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Gestita dal controller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Viene «riempita» con dati e visualizzata nella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Consente la validazione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Model</a:t>
            </a:r>
          </a:p>
        </p:txBody>
      </p:sp>
      <p:sp>
        <p:nvSpPr>
          <p:cNvPr id="6" name="Shape 364">
            <a:extLst>
              <a:ext uri="{FF2B5EF4-FFF2-40B4-BE49-F238E27FC236}">
                <a16:creationId xmlns:a16="http://schemas.microsoft.com/office/drawing/2014/main" id="{55468B51-8EE4-6448-99C6-BE020A4E1631}"/>
              </a:ext>
            </a:extLst>
          </p:cNvPr>
          <p:cNvSpPr/>
          <p:nvPr/>
        </p:nvSpPr>
        <p:spPr>
          <a:xfrm>
            <a:off x="520701" y="3769689"/>
            <a:ext cx="11353800" cy="1595989"/>
          </a:xfrm>
          <a:prstGeom prst="rect">
            <a:avLst/>
          </a:prstGeom>
          <a:solidFill>
            <a:srgbClr val="EFF0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lvl="0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StringLength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lvl="0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t-IT" sz="17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 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pPr lvl="0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RegularExpression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"([a-zA-Z0-9 .&amp;'-]+)"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ErrorMessage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alphabet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  <a:br>
              <a:rPr lang="it-IT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7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it-IT" sz="1700" dirty="0" err="1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it-IT" sz="17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hape 364">
            <a:extLst>
              <a:ext uri="{FF2B5EF4-FFF2-40B4-BE49-F238E27FC236}">
                <a16:creationId xmlns:a16="http://schemas.microsoft.com/office/drawing/2014/main" id="{0E8CCC97-9DDA-194C-9902-4A8E357B622D}"/>
              </a:ext>
            </a:extLst>
          </p:cNvPr>
          <p:cNvSpPr/>
          <p:nvPr/>
        </p:nvSpPr>
        <p:spPr>
          <a:xfrm>
            <a:off x="520701" y="5845638"/>
            <a:ext cx="11353800" cy="811159"/>
          </a:xfrm>
          <a:prstGeom prst="rect">
            <a:avLst/>
          </a:prstGeom>
          <a:solidFill>
            <a:srgbClr val="EFF0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lvl="0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TextBoxFor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(model =&gt; 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7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}) </a:t>
            </a:r>
          </a:p>
          <a:p>
            <a:pPr lvl="0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ValidationMessageFor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(model =&gt; 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838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4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MVC </a:t>
            </a:r>
            <a:r>
              <a:rPr lang="it-IT" sz="5600" kern="0" spc="-168" dirty="0" err="1">
                <a:latin typeface="Helvetica"/>
              </a:rPr>
              <a:t>simple</a:t>
            </a:r>
            <a:r>
              <a:rPr lang="it-IT" sz="5600" kern="0" spc="-168" dirty="0">
                <a:latin typeface="Helvetica"/>
              </a:rPr>
              <a:t> model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7742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344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Controller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è una classe che contiene delle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Le </a:t>
            </a:r>
            <a:r>
              <a:rPr lang="it-IT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Action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sono i metodi del </a:t>
            </a:r>
            <a:r>
              <a:rPr lang="it-IT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Controller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Creare un Action implica creare un metodo nel controller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Ogni Action gestisce un input e restituisce un output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Ogni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«ascolta» un particolare VERB (GET/POST/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45520582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88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High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Cohesion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Tutte le azioni devono essere correlate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Low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Coupling</a:t>
            </a:r>
            <a:endParaRPr lang="it-IT" sz="2400" b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 Action devono essere il più indipendenti possibile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Semplifica i test e le modifiche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Controller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01875980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230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Il motore di Routing esamina l’URL e capisce a quale quali controller e quale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action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indirizzare la richiesta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Utilizza una </a:t>
            </a:r>
            <a:r>
              <a:rPr lang="it-IT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Routing </a:t>
            </a: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Table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che si può modificare in diversi modi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Dal 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RouteConfig.cs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che è richiamato dal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global.asax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endParaRPr kumimoji="0" lang="it-IT" sz="1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Routing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4E32E-02C7-0342-B23B-C5F26CF0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216" y="4043973"/>
            <a:ext cx="64897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4552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88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R="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Decorando l’Action con l’attributo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Route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Decorando il Controller con l’attributo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RoutePrefix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Non funzionerà se non si invoca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routes.MapMvcAttributeRoutes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prima di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MapRoute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nel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Il tipo di parametro va specificato solo se diverso da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string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che è default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Routing</a:t>
            </a:r>
          </a:p>
        </p:txBody>
      </p:sp>
      <p:sp>
        <p:nvSpPr>
          <p:cNvPr id="6" name="Shape 364">
            <a:extLst>
              <a:ext uri="{FF2B5EF4-FFF2-40B4-BE49-F238E27FC236}">
                <a16:creationId xmlns:a16="http://schemas.microsoft.com/office/drawing/2014/main" id="{D026A08A-AD77-304C-8FF3-D14228C93CBB}"/>
              </a:ext>
            </a:extLst>
          </p:cNvPr>
          <p:cNvSpPr/>
          <p:nvPr/>
        </p:nvSpPr>
        <p:spPr>
          <a:xfrm>
            <a:off x="520702" y="4134051"/>
            <a:ext cx="11353800" cy="1595989"/>
          </a:xfrm>
          <a:prstGeom prst="rect">
            <a:avLst/>
          </a:prstGeom>
          <a:solidFill>
            <a:srgbClr val="EFF0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lvl="0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RoutePrefix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"Album"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it-IT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7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AlbumsController</a:t>
            </a:r>
            <a:r>
              <a:rPr lang="it-IT" sz="17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t-IT" sz="17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 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"Album/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/{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id:int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it-IT" sz="17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7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id)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264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34">
            <a:extLst>
              <a:ext uri="{FF2B5EF4-FFF2-40B4-BE49-F238E27FC236}">
                <a16:creationId xmlns:a16="http://schemas.microsoft.com/office/drawing/2014/main" id="{17B75AE1-83B7-6142-A2AD-9F5D8C4BEEBE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Object Oriented Programming</a:t>
            </a:r>
          </a:p>
        </p:txBody>
      </p:sp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986072"/>
            <a:ext cx="11353800" cy="278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Tutto il mondo .NET è a oggetti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Tutti i linguaggi di programmazione in .NET sono ad oggetti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concetto di oggetto si basa sul concetto di classe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Ogni classe può ereditare da una sola classe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Ogni classe può implementare diverse interfacce</a:t>
            </a:r>
            <a:endParaRPr lang="it-IT" sz="2400" kern="0" dirty="0">
              <a:solidFill>
                <a:schemeClr val="tx1">
                  <a:lumMod val="75000"/>
                  <a:lumOff val="25000"/>
                </a:schemeClr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385420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5451473" cy="1780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Le tipologie di parametri diverse da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string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sono mappate nel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DefaultInlineConstraintResolver</a:t>
            </a: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Routing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818FF-22A7-EF4F-B361-3B4D0DC1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38" y="1423283"/>
            <a:ext cx="5082181" cy="50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547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319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R="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Il motore di Routing si aspetta un oggetto di tipo 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ActionResult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dal Controller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 viene passato un altro oggetto, come una stringa, verrà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wrappato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un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ActionResult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Il tipo principale di 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ActionResult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è 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ViewResult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che eredita da 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ActionResult</a:t>
            </a:r>
            <a:endParaRPr lang="it-IT" sz="2400" i="1" u="sng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Ci sono altre tipologie standard di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ActionResult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RedirectPermanent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per le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redirect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RedirectToAction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per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redirigere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la richiesta ad un’altra Action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RedirectToRoute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per passare la richiesta ad un altro controller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FileResult</a:t>
            </a:r>
            <a:endParaRPr lang="it-IT" sz="1900" i="1" u="sng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1900" i="1" u="sng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JsonResult</a:t>
            </a:r>
            <a:endParaRPr kumimoji="0" lang="it-IT" sz="1900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38807162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5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Controller, </a:t>
            </a:r>
            <a:r>
              <a:rPr lang="it-IT" sz="5600" kern="0" spc="-168" dirty="0" err="1">
                <a:latin typeface="Helvetica"/>
              </a:rPr>
              <a:t>routing</a:t>
            </a:r>
            <a:r>
              <a:rPr lang="it-IT" sz="5600" kern="0" spc="-168" dirty="0">
                <a:latin typeface="Helvetica"/>
              </a:rPr>
              <a:t>, </a:t>
            </a:r>
            <a:r>
              <a:rPr lang="it-IT" sz="5600" kern="0" spc="-168" dirty="0" err="1">
                <a:latin typeface="Helvetica"/>
              </a:rPr>
              <a:t>ActionResult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90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167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La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restituisce un feedback alla richiesta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Si trova sempre nella cartella </a:t>
            </a: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Views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Resolution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(la ricerca della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 si basa su convenzioni</a:t>
            </a:r>
            <a:endParaRPr lang="it-IT" sz="1900" b="1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View</a:t>
            </a:r>
          </a:p>
        </p:txBody>
      </p:sp>
      <p:sp>
        <p:nvSpPr>
          <p:cNvPr id="8" name="Shape 364">
            <a:extLst>
              <a:ext uri="{FF2B5EF4-FFF2-40B4-BE49-F238E27FC236}">
                <a16:creationId xmlns:a16="http://schemas.microsoft.com/office/drawing/2014/main" id="{F575991C-DA00-8544-92F5-47382BF9E4CD}"/>
              </a:ext>
            </a:extLst>
          </p:cNvPr>
          <p:cNvSpPr/>
          <p:nvPr/>
        </p:nvSpPr>
        <p:spPr>
          <a:xfrm>
            <a:off x="4613032" y="3542225"/>
            <a:ext cx="5837117" cy="2657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Cerca una vista chiamata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Index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una folder chiamata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Album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Cerca una vista chiamata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Index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una folder chiamata 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Shared</a:t>
            </a:r>
            <a:endParaRPr lang="it-IT" sz="1900" b="1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 si definisce un alias, cerca quell’alias nelle stesse cartelle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A282B-CFDB-B042-9506-6B08E1D03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70" y="4929680"/>
            <a:ext cx="3517048" cy="1412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A45467-1FF9-0F47-A69B-5E0C959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70" y="3445925"/>
            <a:ext cx="3517048" cy="148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4764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6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Ricerca </a:t>
            </a:r>
            <a:r>
              <a:rPr kumimoji="0" lang="it-IT" sz="5600" b="1" i="0" u="none" strike="noStrike" kern="0" cap="none" spc="-168" normalizeH="0" baseline="8928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view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122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204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Ogni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ha una proprietà </a:t>
            </a:r>
            <a:r>
              <a:rPr lang="it-IT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Model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valorizzata dal Controller</a:t>
            </a:r>
            <a:endParaRPr lang="it-IT" sz="2400" b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Vien definita con la dichiarazione 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@model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nella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Non è obbligatorio per la vista avere un model strong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typed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Altre tre possibilità di gestire la comunicazione tra Controller 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ViewBag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dynamic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strongly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typed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è un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wrapper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ViewData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ViewData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espone una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ViewDataDictionary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necessità di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typecasting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TempData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deriva da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TempDataDictionary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class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come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ViewData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ma salvata in session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solo da una richiesta all’altra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lang="it-IT" sz="1900" b="1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Comunicazione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View e Controller</a:t>
            </a:r>
          </a:p>
        </p:txBody>
      </p:sp>
    </p:spTree>
    <p:extLst>
      <p:ext uri="{BB962C8B-B14F-4D97-AF65-F5344CB8AC3E}">
        <p14:creationId xmlns:p14="http://schemas.microsoft.com/office/powerpoint/2010/main" val="241694392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7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ViewBag</a:t>
            </a: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, </a:t>
            </a:r>
            <a:r>
              <a:rPr kumimoji="0" lang="it-IT" sz="5600" b="1" i="0" u="none" strike="noStrike" kern="0" cap="none" spc="-168" normalizeH="0" baseline="8928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ViewData</a:t>
            </a: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, </a:t>
            </a:r>
            <a:r>
              <a:rPr kumimoji="0" lang="it-IT" sz="5600" b="1" i="0" u="none" strike="noStrike" kern="0" cap="none" spc="-168" normalizeH="0" baseline="8928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TempData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61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319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Il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Engine è il motore che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renderizza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l’output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Implementa 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IViewEngine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Razor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(default, il più usato, sintassi </a:t>
            </a:r>
            <a:r>
              <a:rPr kumimoji="0" lang="it-IT" sz="1700" b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it-IT" sz="1700" b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directive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WebForm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(sintassi 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Spark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(più orientato all’HTML)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Xslt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… e tanti altri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1900" b="1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View e View Engine</a:t>
            </a:r>
          </a:p>
        </p:txBody>
      </p:sp>
    </p:spTree>
    <p:extLst>
      <p:ext uri="{BB962C8B-B14F-4D97-AF65-F5344CB8AC3E}">
        <p14:creationId xmlns:p14="http://schemas.microsoft.com/office/powerpoint/2010/main" val="206259193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6327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Razor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è un linguaggio di Markup (un set di Tag), integra codice server e markup HTML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Il motore di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Razor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esegue il codice lato server prima di integrarlo con il markup HTML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 blocchi di codice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Razor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sono inclusi nel markup @{}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 funzioni in linea invece iniziano con @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 file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Razor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hanno estensione </a:t>
            </a:r>
            <a:r>
              <a:rPr lang="it-IT" sz="2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it-IT" sz="24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cshtml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 </a:t>
            </a:r>
            <a:r>
              <a:rPr lang="it-IT" sz="2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it-IT" sz="24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vbhtml</a:t>
            </a:r>
            <a:endParaRPr lang="it-IT" sz="24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Razor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supporta i commenti HTML (restituiti al client) e lato server (non restituiti al client, es: 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@*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questo è un commento 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*@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1900" b="1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Razor</a:t>
            </a:r>
          </a:p>
        </p:txBody>
      </p:sp>
    </p:spTree>
    <p:extLst>
      <p:ext uri="{BB962C8B-B14F-4D97-AF65-F5344CB8AC3E}">
        <p14:creationId xmlns:p14="http://schemas.microsoft.com/office/powerpoint/2010/main" val="8984904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79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Aiuta nella generazione dell’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HTML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Utilizza gli attributi del model per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renderizzare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l’output (es: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validation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Html.DisplayFor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(model =&gt;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model.Name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Necessità della proprietà,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non del valore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700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it-IT" sz="17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Html.DisplayFor</a:t>
            </a:r>
            <a:r>
              <a:rPr lang="it-IT" sz="1700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7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Model.Name</a:t>
            </a:r>
            <a:r>
              <a:rPr lang="it-IT" sz="1700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non funzionerebbe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DisplayNameFor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Attributo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DisplayName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oppure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Attributo Display, Proprietà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DisplayFor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DisplayFormat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se disponibile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View e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HtmlHelper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1332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618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2400" b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Helvetica Light"/>
              </a:rPr>
              <a:t>Tutto il mondo .NET è a oggetti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Tutto è un oggetto</a:t>
            </a:r>
            <a:endParaRPr kumimoji="0" lang="it-IT" sz="1900" b="0" i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Helvetica Ligh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Tutti i linguaggi di programmazione in .NET sono ad oggetti</a:t>
            </a:r>
          </a:p>
          <a:p>
            <a:pPr marL="45720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concetto di oggetto si basa sul concetto di classe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classe è un </a:t>
            </a:r>
            <a:r>
              <a:rPr lang="it-IT" sz="19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modello</a:t>
            </a:r>
            <a:r>
              <a:rPr lang="it-IT" sz="1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comprende </a:t>
            </a:r>
            <a:r>
              <a:rPr lang="it-IT" sz="19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attributi</a:t>
            </a:r>
            <a:r>
              <a:rPr lang="it-IT" sz="1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it-IT" sz="19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metodi</a:t>
            </a:r>
            <a:r>
              <a:rPr lang="it-IT" sz="1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(detti </a:t>
            </a:r>
            <a:r>
              <a:rPr lang="it-IT" sz="19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membri</a:t>
            </a:r>
            <a:r>
              <a:rPr lang="it-IT" sz="1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che saranno condivisi da tutte le istanze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Altrettanto importanti sono il concetto di </a:t>
            </a:r>
            <a:r>
              <a:rPr lang="it-IT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ereditarietà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it-IT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polimorfismo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u="sng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Ereditarietà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è la capacità di una classe di </a:t>
            </a:r>
            <a:r>
              <a:rPr lang="it-IT" sz="1900" b="1" i="1" u="sng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ereditare da un’altra classe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. Può essere di implementazione o di interfaccia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u="sng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Polimorfismo</a:t>
            </a: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è la capacità di un metodo di </a:t>
            </a:r>
            <a:r>
              <a:rPr lang="it-IT" sz="1900" b="1" i="1" u="sng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comportarsi in maniera differente a seconda del contesto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b="1" kern="0" dirty="0">
              <a:solidFill>
                <a:schemeClr val="tx1">
                  <a:lumMod val="75000"/>
                  <a:lumOff val="25000"/>
                </a:schemeClr>
              </a:solidFill>
              <a:sym typeface="Helvetica Ligh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AF03CCB4-2DD8-FE46-BC46-7B8EB077CFDB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62163191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68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DisplayNameFor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Attributo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DisplayName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oppure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Attributo Display, Proprietà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DisplayFor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DisplayFormat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se disponibile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BeginForm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Assicura il corretto URL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Prevede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nome Action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nome Controller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 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method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(GET/POST)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View e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HtmlHelper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0343844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1017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LabelFor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Renderizza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una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label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InputFor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Renderizza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un input; usa HTML5 usando l’attributo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DataType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ValidationMessageFor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Renderizza</a:t>
            </a:r>
            <a:r>
              <a:rPr kumimoji="0" lang="it-IT" sz="1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il messaggio di validazione per la </a:t>
            </a:r>
            <a:r>
              <a:rPr kumimoji="0" lang="it-IT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TextBox</a:t>
            </a: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ValidationSummary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ActionLink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Renderizza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 link relativi al controller/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specificato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View e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HtmlHelper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9332263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8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 err="1">
                <a:latin typeface="Helvetica"/>
              </a:rPr>
              <a:t>Razor</a:t>
            </a:r>
            <a:r>
              <a:rPr lang="it-IT" sz="5600" kern="0" spc="-168" dirty="0">
                <a:latin typeface="Helvetica"/>
              </a:rPr>
              <a:t>, </a:t>
            </a:r>
            <a:r>
              <a:rPr lang="it-IT" sz="5600" kern="0" spc="-168" dirty="0" err="1">
                <a:latin typeface="Helvetica"/>
              </a:rPr>
              <a:t>HtmlHelper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466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365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Si usano i Layout per mantenere la struttura di pagina (a-la Master Page)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Per convenzione il layout principale si chiama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_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Layout.cshtml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e si trova sotto la  directory 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Shared</a:t>
            </a:r>
            <a:endParaRPr lang="it-IT" sz="1900" b="1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Definita centralmente in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_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ViewStart.cshtml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o in maniera programmatica in ogni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usando la direttiva «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highlight>
                  <a:srgbClr val="FFFF00"/>
                </a:highlight>
                <a:latin typeface="Helvetica"/>
              </a:rPr>
              <a:t>@{ 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Layout = » o dal controller come parametro di ritorno dell’Action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Le viste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Shared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possono definire delle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Section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usando 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RenderSection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RenderBody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()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è obbligatorio,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renderizza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tutto il contenuto della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figlia che non è in una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Section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View e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riutilizzo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1540174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4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Ogni applicazione può avere differenti _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ViewStart.cshtml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Nella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root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della folder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In ogni folder della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gerachia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corrente (es: se 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è in due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subfolder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il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framework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cercherà la _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ViewStart.cshtml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anche nelle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subfolder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ed in quelle padre oltre che nella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root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Ogni _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ViewStart.cshml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viene eseguita in cascata (partendo dalla 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root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verso la foglia)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Partial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sono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renderizzate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all’interno di un’altra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permettono di riutilizzare il codice 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 includono con l’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helper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Html.Partial</a:t>
            </a:r>
            <a:r>
              <a:rPr lang="it-IT" sz="17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 possono creare Html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Helper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custom per restituire stringhe (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IHtmlString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 possono usare metodi statici o Extension Method sulla classe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HtmlHelper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Usando </a:t>
            </a:r>
            <a:r>
              <a:rPr kumimoji="0" lang="it-IT" sz="17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it-IT" sz="170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in file .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cshtml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all’interno della directory </a:t>
            </a:r>
            <a:r>
              <a:rPr kumimoji="0" lang="it-IT" sz="190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App_Code</a:t>
            </a:r>
            <a:r>
              <a:rPr kumimoji="0" lang="it-IT" sz="190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View e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riutilizzo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2348646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9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Layout, </a:t>
            </a:r>
            <a:r>
              <a:rPr lang="it-IT" sz="5600" kern="0" spc="-168" dirty="0" err="1">
                <a:latin typeface="Helvetica"/>
              </a:rPr>
              <a:t>Partial</a:t>
            </a:r>
            <a:r>
              <a:rPr lang="it-IT" sz="5600" kern="0" spc="-168" dirty="0">
                <a:latin typeface="Helvetica"/>
              </a:rPr>
              <a:t> </a:t>
            </a:r>
            <a:r>
              <a:rPr lang="it-IT" sz="5600" kern="0" spc="-168" dirty="0" err="1">
                <a:latin typeface="Helvetica"/>
              </a:rPr>
              <a:t>View</a:t>
            </a:r>
            <a:r>
              <a:rPr lang="it-IT" sz="5600" kern="0" spc="-168" dirty="0">
                <a:latin typeface="Helvetica"/>
              </a:rPr>
              <a:t>, custom Html </a:t>
            </a:r>
            <a:r>
              <a:rPr lang="it-IT" sz="5600" kern="0" spc="-168" dirty="0" err="1">
                <a:latin typeface="Helvetica"/>
              </a:rPr>
              <a:t>Helper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393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202099"/>
            <a:ext cx="11353800" cy="4866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MVC permette di creare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form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utilizzando gli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Htm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lHelper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standard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Html.BeginForm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Html.LabelFor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Html.EditorFor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Html.ValidationMessageFor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Html.DropDownList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()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Per avere più controllo o per task complessi (es: post del file) può essere utile creare 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form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 mano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Form</a:t>
            </a:r>
          </a:p>
        </p:txBody>
      </p:sp>
      <p:sp>
        <p:nvSpPr>
          <p:cNvPr id="6" name="Shape 364">
            <a:extLst>
              <a:ext uri="{FF2B5EF4-FFF2-40B4-BE49-F238E27FC236}">
                <a16:creationId xmlns:a16="http://schemas.microsoft.com/office/drawing/2014/main" id="{3E127D65-86CF-7D42-9716-8953C9081232}"/>
              </a:ext>
            </a:extLst>
          </p:cNvPr>
          <p:cNvSpPr/>
          <p:nvPr/>
        </p:nvSpPr>
        <p:spPr>
          <a:xfrm>
            <a:off x="427166" y="5055553"/>
            <a:ext cx="11353800" cy="1595989"/>
          </a:xfrm>
          <a:prstGeom prst="rect">
            <a:avLst/>
          </a:prstGeom>
          <a:solidFill>
            <a:srgbClr val="EFF0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"Index"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"Home"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FormMethod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t-IT" sz="17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7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-data"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}))  { </a:t>
            </a:r>
          </a:p>
          <a:p>
            <a:pPr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&lt;input 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 &lt;input 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17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sz="17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 </a:t>
            </a:r>
          </a:p>
          <a:p>
            <a:pPr>
              <a:lnSpc>
                <a:spcPct val="150000"/>
              </a:lnSpc>
              <a:defRPr sz="4000">
                <a:solidFill>
                  <a:srgbClr val="FFFFFF"/>
                </a:solidFill>
              </a:defRPr>
            </a:pPr>
            <a:r>
              <a:rPr lang="it-IT" sz="17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771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10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Standard </a:t>
            </a:r>
            <a:r>
              <a:rPr lang="it-IT" sz="5600" kern="0" spc="-168" dirty="0" err="1">
                <a:latin typeface="Helvetica"/>
              </a:rPr>
              <a:t>form</a:t>
            </a:r>
            <a:r>
              <a:rPr lang="it-IT" sz="5600" kern="0" spc="-168" dirty="0">
                <a:latin typeface="Helvetica"/>
              </a:rPr>
              <a:t> vs custom </a:t>
            </a:r>
            <a:r>
              <a:rPr lang="it-IT" sz="5600" kern="0" spc="-168" dirty="0" err="1">
                <a:latin typeface="Helvetica"/>
              </a:rPr>
              <a:t>form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900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167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Contiene il codice che gestisce gli eventi a livello di applicazione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Deriva dalla classe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HttpApplication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Utilizzato da MVC per Registrare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Filter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Route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Bundles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all’application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start</a:t>
            </a: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Global.asax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4424603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229848"/>
            <a:ext cx="11353800" cy="555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Application_BeginRequest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Application_AuthenticateRequest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(prima dell’autenticazione)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Application_AuthorizeRequest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(dopo l’autenticazione eseguita)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Application_ResolveRequestCache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(dopo il precedente)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Application_AcquireRequestState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(prima della lettura della sessione)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Application_PreRequestHandlerExecute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(prima dell’esecuzione)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Application_PostRequestHandlerExecute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(dopo l’esecuzione)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Application_ReleaseRequestState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(prima della scrittura in session)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Application_UpdateRequestState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(prima dell’output cache)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Application_EndRequest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Global.asax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eventi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per request</a:t>
            </a:r>
          </a:p>
        </p:txBody>
      </p:sp>
    </p:spTree>
    <p:extLst>
      <p:ext uri="{BB962C8B-B14F-4D97-AF65-F5344CB8AC3E}">
        <p14:creationId xmlns:p14="http://schemas.microsoft.com/office/powerpoint/2010/main" val="15887824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5427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Ogni classe può ereditare da una sola classe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Ereditarietà singola di implementazione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Ogni classe può implementare diverse interfacce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Ereditarietà multipla di interfaccia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Ogni classe può essere </a:t>
            </a:r>
            <a:r>
              <a:rPr lang="it-IT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static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 o di istanza («normale»)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Le classi statiche sono più veloci ma «pericolose» in ambito web perché condivise 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sym typeface="Helvetica Light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I membri di una classe possono avere dei modificatori di accesso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public,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protected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(from the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class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and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all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descendant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), private, </a:t>
            </a:r>
            <a:b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</a:b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internal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(from the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current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 </a:t>
            </a:r>
            <a:r>
              <a:rPr lang="it-IT" sz="1900" i="1" kern="0" dirty="0" err="1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assembly</a:t>
            </a:r>
            <a:r>
              <a:rPr lang="it-IT" sz="1900" i="1" kern="0" dirty="0">
                <a:solidFill>
                  <a:srgbClr val="000000">
                    <a:lumMod val="75000"/>
                    <a:lumOff val="25000"/>
                  </a:srgbClr>
                </a:solidFill>
                <a:sym typeface="Helvetica Light"/>
              </a:rPr>
              <a:t>, default)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Ogni classe può avere dei membri particolari chiamati </a:t>
            </a:r>
            <a:r>
              <a:rPr lang="it-IT" sz="2400" b="1" i="1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Light"/>
              </a:rPr>
              <a:t>costruttori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  <a:sym typeface="Helvetica Light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75C97CF6-30DC-374A-887D-1A7D0C08C35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/>
              <a:t>Object Oriented Programming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231671788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377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Application_Start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() (alla prima risorsa richiesta)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La maggior parte delle inizializzazioni per MVC accade qui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Session_Start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(per ogni avvio di sessione di ogni utente)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Application_Error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(per ogni eccezione sollevata)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Session_End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(alla fine di ogni sessione di ogni utente)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Application_End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(alla fine dell’applicazione)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Application_Disposed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() (quando l’applicazione è stata distrutta)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Global.asax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eventi</a:t>
            </a: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 per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790375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4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B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undles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sono una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feature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di MVC che consente di combinare diversi file in un singolo file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Usato solitamente per CSS, JavaScript,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Servono per gestire meglio le risorse, il peso, ed anche la cache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bundleId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cambia automaticamente al cambiare del file sorgente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possibile aggiungere ulteriori azioni, es: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minifier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possibile includere un’intera directory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Non funziona in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debug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Si registrano nel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BundleConfig.cs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sotto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App_Start</a:t>
            </a: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StyleBundle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ScriptBundle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vengono creati separatamente ma aggiunti alla stessa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bundling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Bundles</a:t>
            </a:r>
          </a:p>
        </p:txBody>
      </p:sp>
    </p:spTree>
    <p:extLst>
      <p:ext uri="{BB962C8B-B14F-4D97-AF65-F5344CB8AC3E}">
        <p14:creationId xmlns:p14="http://schemas.microsoft.com/office/powerpoint/2010/main" val="421012428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866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Il Framework MVC mette a disposizione una diversa serie di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Filter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Sono come i «vecchi»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HttpModule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vengono eseguito in questo ordine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Authorization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filters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implementano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IAuthorizationFilter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Action 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filters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implementano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IActionFilter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Scattano prima e dopo l’esecuzione di un Action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Result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filters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implementano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IResultFilter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Scattano prima e dopo l’esecuzione di una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Exception</a:t>
            </a:r>
            <a:r>
              <a:rPr lang="it-IT" sz="19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filters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implementano </a:t>
            </a:r>
            <a:r>
              <a:rPr lang="it-IT" sz="17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IExceptionFilter</a:t>
            </a:r>
            <a:endParaRPr lang="it-IT" sz="17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La classe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ActionFilterAttribute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implementa sia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IActionFilter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che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IResultFilter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dando la possibilità di avere entrambi in un unico filtro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87979986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75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Implementano l’interfaccia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IActionFilter</a:t>
            </a:r>
            <a:r>
              <a:rPr lang="it-IT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it-IT" sz="20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OnActionExecuting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OnActionExecuted</a:t>
            </a:r>
            <a:endParaRPr lang="it-IT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e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IResultFilter</a:t>
            </a:r>
            <a:endParaRPr lang="it-IT" sz="20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OnResultExecuting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OnResultExecuted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Attivabile a diversi livelli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Per il singolo controller, decorando la classe del controller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Per singola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decorando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l’action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del controller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Per tutta l’applicazione, nel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global.asax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(con qualche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hack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… </a:t>
            </a:r>
            <a:r>
              <a:rPr lang="it-IT" sz="19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 pitchFamily="2" charset="2"/>
              </a:rPr>
              <a:t>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sym typeface="Wingdings" pitchFamily="2" charset="2"/>
              </a:rPr>
              <a:t>)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Action/Result Filters</a:t>
            </a:r>
          </a:p>
        </p:txBody>
      </p:sp>
    </p:spTree>
    <p:extLst>
      <p:ext uri="{BB962C8B-B14F-4D97-AF65-F5344CB8AC3E}">
        <p14:creationId xmlns:p14="http://schemas.microsoft.com/office/powerpoint/2010/main" val="405372314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11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 err="1">
                <a:latin typeface="Helvetica"/>
              </a:rPr>
              <a:t>Bundles</a:t>
            </a:r>
            <a:r>
              <a:rPr lang="it-IT" sz="5600" kern="0" spc="-168" dirty="0">
                <a:latin typeface="Helvetica"/>
              </a:rPr>
              <a:t> &amp; </a:t>
            </a:r>
            <a:r>
              <a:rPr lang="it-IT" sz="5600" kern="0" spc="-168" dirty="0" err="1">
                <a:latin typeface="Helvetica"/>
              </a:rPr>
              <a:t>Filters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02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446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Le Web API sono un «caso particolare» di MVC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Sono studiate per fornire out of the box delle API richiamabili da terze parti (JSON, client, mobile,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etc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Sono </a:t>
            </a: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stateless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e tali devono rimanere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Qualsiasi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trick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troviate in rete, distrugge le performance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Non esistono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il risultato viene automaticamente serializzato in Xml o JSON a seconda del chiamante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178562317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12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>
                <a:latin typeface="Helvetica"/>
              </a:rPr>
              <a:t>Web API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502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355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Entity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Framework è l’ORM (Object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Relational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Mapper) del .NET Framework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Elimina la necessità di interagire con i dati usando le «vecchie» classi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Sql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* 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OleDb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*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Diverse possibilità di utilizzo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Code First, si disegna il domain model e EF genera le tabelle del database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Database First, 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 disegna il database e EF genera il domain model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Model First, si crea il diagramma UML e EF crea domain model e database</a:t>
            </a: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364996081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446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E’ la nuova piattaforma cross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platform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di Microsoft,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parallea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a ASP.NET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Basato su .NET Core (come ASP.NET è basato su .NET Framework)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Tutto è un package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Middlewares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vs HTTP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Modules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&amp;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Handlers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Razor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Pages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vs MVC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Appsettings.json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vs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Web.config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Incluso supporto nativo per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WebSockets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480479573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ASP.NET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8404E-5610-894E-8941-A0967F22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39" y="1393939"/>
            <a:ext cx="9951949" cy="451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433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6793433"/>
            <a:ext cx="12192000" cy="64567"/>
          </a:xfrm>
          <a:prstGeom prst="rect">
            <a:avLst/>
          </a:prstGeom>
          <a:solidFill>
            <a:srgbClr val="36ADA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0E14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36ADAE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685534" y="3262184"/>
            <a:ext cx="6820931" cy="66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80000"/>
              </a:lnSpc>
              <a:defRPr sz="11200" b="1" spc="-336" baseline="8928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600" b="1" i="0" u="none" strike="noStrike" kern="0" cap="none" spc="-168" normalizeH="0" baseline="892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DEMO 1</a:t>
            </a:r>
          </a:p>
          <a:p>
            <a:pPr marL="0" marR="0" lvl="0" indent="0" algn="ctr" defTabSz="4127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600" kern="0" spc="-168" dirty="0">
                <a:latin typeface="Helvetica"/>
              </a:rPr>
              <a:t>OOP</a:t>
            </a:r>
            <a:endParaRPr kumimoji="0" sz="5600" b="1" i="0" u="none" strike="noStrike" kern="0" cap="none" spc="-168" normalizeH="0" baseline="8928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490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xmlns:p14="http://schemas.microsoft.com/office/powerpoint/2010/main"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exels-photo-235925_bn-small.jp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121920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ctrTitle" idx="4294967295"/>
          </p:nvPr>
        </p:nvSpPr>
        <p:spPr>
          <a:xfrm>
            <a:off x="882849" y="879500"/>
            <a:ext cx="10426304" cy="509535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1200" spc="-336" baseline="8928">
                <a:solidFill>
                  <a:srgbClr val="FFFFFF"/>
                </a:solidFill>
              </a:defRPr>
            </a:lvl1pPr>
          </a:lstStyle>
          <a:p>
            <a:r>
              <a:rPr lang="it-IT" sz="6000" dirty="0" err="1"/>
              <a:t>Umbraco</a:t>
            </a:r>
            <a:r>
              <a:rPr lang="it-IT" sz="6000" dirty="0"/>
              <a:t> e MVC</a:t>
            </a:r>
          </a:p>
        </p:txBody>
      </p:sp>
    </p:spTree>
    <p:extLst>
      <p:ext uri="{BB962C8B-B14F-4D97-AF65-F5344CB8AC3E}">
        <p14:creationId xmlns:p14="http://schemas.microsoft.com/office/powerpoint/2010/main" val="1216922529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7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Umbraco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è un Content Management System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MVC è un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framework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per presentare i dati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Il Model dovrebbe contenere tutte le informazioni utili alla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e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niente logica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La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dovrebbe solo presentare il Model e niente altro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Il Controller dovrebbe creare un Model con tutto quello necessario alla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La </a:t>
            </a:r>
            <a:r>
              <a:rPr kumimoji="0" lang="en-US" sz="6000" b="1" i="0" u="none" strike="noStrike" kern="0" cap="none" spc="-252" normalizeH="0" baseline="11904" noProof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teoria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20925402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230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Poco utilizzo dell’ereditarietà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Un sacco di concatenazione di stringhe nelle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Model inesistente, si usano direttamente i nodi di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Umbraco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Poco riutilizzo del codice (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Partial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e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Helper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</a:t>
            </a:r>
            <a:endParaRPr kumimoji="0" lang="it-IT" sz="19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La </a:t>
            </a:r>
            <a:r>
              <a:rPr kumimoji="0" lang="en-US" sz="6000" b="1" i="0" u="none" strike="noStrike" kern="0" cap="none" spc="-252" normalizeH="0" baseline="11904" noProof="0" dirty="0" err="1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realtà</a:t>
            </a:r>
            <a:endParaRPr kumimoji="0" lang="en-US" sz="6000" b="1" i="0" u="none" strike="noStrike" kern="0" cap="none" spc="-252" normalizeH="0" baseline="11904" noProof="0" dirty="0">
              <a:ln>
                <a:noFill/>
              </a:ln>
              <a:solidFill>
                <a:srgbClr val="0E1422"/>
              </a:solidFill>
              <a:effectLst/>
              <a:uLnTx/>
              <a:uFillTx/>
              <a:latin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3516848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167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Template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per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Umbraco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sono le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di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Razor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per MVC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Ogni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Template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ha un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template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Master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Importante specificare il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RenderBody</a:t>
            </a:r>
            <a:r>
              <a:rPr lang="it-I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nel Master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template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per evitare errori</a:t>
            </a: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Template/View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E671F-1E4A-334D-B32B-D37097C5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287735"/>
            <a:ext cx="10701338" cy="12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11116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78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Ogni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View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eredita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Umbraco.Web.Mvc.UmbracoTemplatePage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La classe base espone diversi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Helper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(es: </a:t>
            </a:r>
            <a:r>
              <a:rPr kumimoji="0" lang="it-IT" sz="2400" b="0" i="1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@</a:t>
            </a:r>
            <a:r>
              <a:rPr kumimoji="0" lang="it-IT" sz="24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Umbraco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di tipo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Umbraco.Web.UmbracoHelper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e </a:t>
            </a:r>
            <a:r>
              <a:rPr lang="it-IT" sz="24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@Html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lo stesso di MVC con aggiunti degli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extension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method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insieme agli oggetti di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</a:t>
            </a:r>
            <a:r>
              <a:rPr lang="it-IT" sz="24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@Model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24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@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UmbracoContext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24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@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ApplicationContext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Template/View</a:t>
            </a:r>
          </a:p>
        </p:txBody>
      </p:sp>
    </p:spTree>
    <p:extLst>
      <p:ext uri="{BB962C8B-B14F-4D97-AF65-F5344CB8AC3E}">
        <p14:creationId xmlns:p14="http://schemas.microsoft.com/office/powerpoint/2010/main" val="2762116425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215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Umbraco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 espone il suo Model in due diversi modi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Model.Content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è di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tipo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Umbraco.Web.Models.XmlPublishedContent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rappresenta il contenuto del nodo corrente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CurrentContent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, è di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tipo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Umbraco.Web.Models.DynamicPublishedContent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ed è un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wrapper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intorno a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Model.Content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 possono usare entrambi indipendentemente come più comodo, il secondo è un po’ più lento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174899043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5542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POCO è un acronimo per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Plain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Old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CLR Object, è slang per dire «una semplice classe»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Ci sono package esterni che consentono di avere il Model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strongly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typed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esattamente come in MVC, mappando i campi di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Umbraco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su un POCO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solidFill>
                  <a:srgbClr val="FFFFFF"/>
                </a:solidFill>
              </a:defRPr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Il più famoso è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Model Builder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"/>
              </a:rPr>
              <a:t>, che ha alcune limitazioni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modalità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App_Data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non consente la referenza del model da altri progetti (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library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modalità bin, può creare referenze circolari, e necessita comunque di avere la DLL sempre caricata sul source control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generale offre poco controllo sul model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Ditto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e </a:t>
            </a:r>
            <a:r>
              <a:rPr lang="it-IT" sz="24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AutoMapper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sono altri due nomi famosi, non esenti da problemi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Model Builder / POCO</a:t>
            </a:r>
          </a:p>
        </p:txBody>
      </p:sp>
    </p:spTree>
    <p:extLst>
      <p:ext uri="{BB962C8B-B14F-4D97-AF65-F5344CB8AC3E}">
        <p14:creationId xmlns:p14="http://schemas.microsoft.com/office/powerpoint/2010/main" val="2117918600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Umbraco UK festival – Why Code First is Bad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2BD9D-2FBF-AD44-AD30-17FB8F12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1" y="1507139"/>
            <a:ext cx="6497509" cy="43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15280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5437186" cy="435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Tutte le rotte passano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dall’action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i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Index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del 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controller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Umbraco.Web.Mvc.RenderMvcController</a:t>
            </a:r>
            <a:endParaRPr lang="it-IT" sz="2000" dirty="0">
              <a:solidFill>
                <a:srgbClr val="000000">
                  <a:lumMod val="75000"/>
                  <a:lumOff val="2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L’action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i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Index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passa il </a:t>
            </a:r>
            <a:r>
              <a:rPr lang="it-IT" sz="2400" i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Model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(di tipo 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Umbraco.Web.Models.RenderModel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) ad un’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action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protected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CurrentTemplate</a:t>
            </a:r>
            <a:r>
              <a:rPr lang="it-IT" sz="2400" i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()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 che carica la relativa 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View</a:t>
            </a:r>
            <a:endParaRPr lang="it-IT" sz="2400" dirty="0">
              <a:solidFill>
                <a:srgbClr val="000000">
                  <a:lumMod val="75000"/>
                  <a:lumOff val="25000"/>
                </a:srgbClr>
              </a:solidFill>
              <a:latin typeface="Helvetica"/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9E106-AB05-FE40-94E8-E0EED8CC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2" y="2080512"/>
            <a:ext cx="5664406" cy="31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9318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230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È possibile fare 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"/>
              </a:rPr>
              <a:t>Route</a:t>
            </a:r>
            <a:r>
              <a:rPr lang="it-IT" sz="2400" i="1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2400" i="1" u="sng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Hijacking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per inserirsi nella pipeline di </a:t>
            </a:r>
            <a:r>
              <a:rPr lang="it-IT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Umbraco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creando i propri controller (</a:t>
            </a:r>
            <a:r>
              <a:rPr lang="it-I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RenderMvcController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È anche possibile intercettare tutte le richieste registrando il proprio controller </a:t>
            </a:r>
            <a:r>
              <a:rPr lang="it-IT" sz="2400">
                <a:solidFill>
                  <a:srgbClr val="000000">
                    <a:lumMod val="75000"/>
                    <a:lumOff val="25000"/>
                  </a:srgbClr>
                </a:solidFill>
              </a:rPr>
              <a:t>come default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lvl="0" indent="0" algn="ctr" defTabSz="41275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252" normalizeH="0" baseline="11904" noProof="0" dirty="0">
                <a:ln>
                  <a:noFill/>
                </a:ln>
                <a:solidFill>
                  <a:srgbClr val="0E1422"/>
                </a:solidFill>
                <a:effectLst/>
                <a:uLnTx/>
                <a:uFillTx/>
                <a:latin typeface="Helvetica"/>
                <a:sym typeface="Helvetica"/>
              </a:rPr>
              <a:t>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1CDD1-C2E9-1341-BE13-72C081AA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2" y="3871911"/>
            <a:ext cx="11713177" cy="16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17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1" y="1465372"/>
            <a:ext cx="11353800" cy="1457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Ogni oggetto può essere un tipo valore (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o referenza (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La gestione della memoria cambia notevolmente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 primi vivono nello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stack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(più veloce), i secondi nello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heap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(più lento)</a:t>
            </a:r>
            <a:r>
              <a:rPr lang="it-IT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9B2840-2CC8-9949-9BB6-78869914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41" y="2922477"/>
            <a:ext cx="5857102" cy="3776821"/>
          </a:xfrm>
          <a:prstGeom prst="rect">
            <a:avLst/>
          </a:prstGeom>
        </p:spPr>
      </p:pic>
      <p:sp>
        <p:nvSpPr>
          <p:cNvPr id="6" name="Shape 1534">
            <a:extLst>
              <a:ext uri="{FF2B5EF4-FFF2-40B4-BE49-F238E27FC236}">
                <a16:creationId xmlns:a16="http://schemas.microsoft.com/office/drawing/2014/main" id="{78648CDC-C67B-3145-BFC5-C13204A9592C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OOP e </a:t>
            </a:r>
            <a:r>
              <a:rPr lang="en-US" sz="6000" kern="0" dirty="0" err="1"/>
              <a:t>memoria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24815359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4204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Managed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è gestito dal Framework usando il </a:t>
            </a:r>
            <a:r>
              <a:rPr lang="it-IT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Garbage </a:t>
            </a:r>
            <a:r>
              <a:rPr lang="it-IT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Collector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E’ diviso in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generation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che garantiscono la migliore gestione della memoria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Gen0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passa più spesso, gli oggetti usati vengono spostati in Gen1 (variabili locali)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Gen1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meno spesso, gli oggetti usati vengono spostati in Gen2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Gen2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ancora meno spesso, gli oggetti usati rimangono in questa generazione (oggetti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application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e globali)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Fondamentale è l’uso del </a:t>
            </a:r>
            <a:r>
              <a:rPr lang="it-IT" sz="24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Disposing</a:t>
            </a:r>
            <a:r>
              <a:rPr lang="it-IT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dove disponibile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AD312-C844-C84F-97CB-C2ED668C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54" y="5030283"/>
            <a:ext cx="9384753" cy="1441449"/>
          </a:xfrm>
          <a:prstGeom prst="rect">
            <a:avLst/>
          </a:prstGeom>
        </p:spPr>
      </p:pic>
      <p:sp>
        <p:nvSpPr>
          <p:cNvPr id="8" name="Shape 1534">
            <a:extLst>
              <a:ext uri="{FF2B5EF4-FFF2-40B4-BE49-F238E27FC236}">
                <a16:creationId xmlns:a16="http://schemas.microsoft.com/office/drawing/2014/main" id="{D538A307-6CD2-534E-B53E-B7FDF3E98083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OOP e </a:t>
            </a:r>
            <a:r>
              <a:rPr lang="en-US" sz="6000" kern="0" dirty="0" err="1"/>
              <a:t>memoria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5991631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>
            <a:extLst>
              <a:ext uri="{FF2B5EF4-FFF2-40B4-BE49-F238E27FC236}">
                <a16:creationId xmlns:a16="http://schemas.microsoft.com/office/drawing/2014/main" id="{5C6B5D8F-16F0-9540-A7EA-FB41E96F59B2}"/>
              </a:ext>
            </a:extLst>
          </p:cNvPr>
          <p:cNvSpPr/>
          <p:nvPr/>
        </p:nvSpPr>
        <p:spPr>
          <a:xfrm>
            <a:off x="520702" y="1423283"/>
            <a:ext cx="11353800" cy="277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3865" tIns="33865" rIns="33865" bIns="33865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Punti di attenzione: le allocazioni nascoste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Boxing 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unboxing</a:t>
            </a:r>
            <a:endParaRPr lang="it-IT" sz="19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Usarlo il meno possibile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Stringhe (sono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value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collezioni 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readonly</a:t>
            </a:r>
            <a:r>
              <a:rPr lang="it-IT" sz="19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di </a:t>
            </a:r>
            <a:r>
              <a:rPr lang="it-IT" sz="1900" b="1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char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Usare </a:t>
            </a:r>
            <a:r>
              <a:rPr lang="it-IT" sz="19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StringBuilder</a:t>
            </a:r>
            <a:r>
              <a:rPr lang="it-IT" sz="19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it-I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</a:defRPr>
            </a:pPr>
            <a:endParaRPr lang="it-IT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hape 1534">
            <a:extLst>
              <a:ext uri="{FF2B5EF4-FFF2-40B4-BE49-F238E27FC236}">
                <a16:creationId xmlns:a16="http://schemas.microsoft.com/office/drawing/2014/main" id="{8A00A279-A234-C74B-BEB5-9E5FFFCF7747}"/>
              </a:ext>
            </a:extLst>
          </p:cNvPr>
          <p:cNvSpPr txBox="1">
            <a:spLocks/>
          </p:cNvSpPr>
          <p:nvPr/>
        </p:nvSpPr>
        <p:spPr>
          <a:xfrm>
            <a:off x="333632" y="618711"/>
            <a:ext cx="11540869" cy="61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ctr" defTabSz="4127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1" i="0" u="none" strike="noStrike" cap="none" spc="-252" baseline="11904">
                <a:ln>
                  <a:noFill/>
                </a:ln>
                <a:solidFill>
                  <a:srgbClr val="0E1422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143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286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429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572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5715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6858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8001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91440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6000" kern="0" dirty="0"/>
              <a:t>OOP e </a:t>
            </a:r>
            <a:r>
              <a:rPr lang="en-US" sz="6000" kern="0" dirty="0" err="1"/>
              <a:t>memoria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3998347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CDEE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E142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3121</Words>
  <Application>Microsoft Macintosh PowerPoint</Application>
  <PresentationFormat>Widescreen</PresentationFormat>
  <Paragraphs>435</Paragraphs>
  <Slides>69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Consolas</vt:lpstr>
      <vt:lpstr>Helvetica</vt:lpstr>
      <vt:lpstr>Helvetica Light</vt:lpstr>
      <vt:lpstr>Wingdings</vt:lpstr>
      <vt:lpstr>White</vt:lpstr>
      <vt:lpstr>PowerPoint Presentation</vt:lpstr>
      <vt:lpstr>Cenni di 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Cenni di HTTP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Introduzione a 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Umbraco e 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Mondino</dc:creator>
  <cp:lastModifiedBy>Cristian Mondino</cp:lastModifiedBy>
  <cp:revision>250</cp:revision>
  <dcterms:created xsi:type="dcterms:W3CDTF">2018-05-09T22:01:36Z</dcterms:created>
  <dcterms:modified xsi:type="dcterms:W3CDTF">2018-05-22T07:53:41Z</dcterms:modified>
</cp:coreProperties>
</file>