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1"/>
  </p:notesMasterIdLst>
  <p:sldIdLst>
    <p:sldId id="262" r:id="rId2"/>
    <p:sldId id="402" r:id="rId3"/>
    <p:sldId id="436" r:id="rId4"/>
    <p:sldId id="496" r:id="rId5"/>
    <p:sldId id="517" r:id="rId6"/>
    <p:sldId id="545" r:id="rId7"/>
    <p:sldId id="518" r:id="rId8"/>
    <p:sldId id="519" r:id="rId9"/>
    <p:sldId id="546" r:id="rId10"/>
    <p:sldId id="550" r:id="rId11"/>
    <p:sldId id="551" r:id="rId12"/>
    <p:sldId id="547" r:id="rId13"/>
    <p:sldId id="548" r:id="rId14"/>
    <p:sldId id="507" r:id="rId15"/>
    <p:sldId id="437" r:id="rId16"/>
    <p:sldId id="508" r:id="rId17"/>
    <p:sldId id="509" r:id="rId18"/>
    <p:sldId id="510" r:id="rId19"/>
    <p:sldId id="511" r:id="rId20"/>
    <p:sldId id="513" r:id="rId21"/>
    <p:sldId id="512" r:id="rId22"/>
    <p:sldId id="514" r:id="rId23"/>
    <p:sldId id="515" r:id="rId24"/>
    <p:sldId id="542" r:id="rId25"/>
    <p:sldId id="516" r:id="rId26"/>
    <p:sldId id="435" r:id="rId27"/>
    <p:sldId id="438" r:id="rId28"/>
    <p:sldId id="499" r:id="rId29"/>
    <p:sldId id="497" r:id="rId30"/>
    <p:sldId id="443" r:id="rId31"/>
    <p:sldId id="500" r:id="rId32"/>
    <p:sldId id="501" r:id="rId33"/>
    <p:sldId id="502" r:id="rId34"/>
    <p:sldId id="498" r:id="rId35"/>
    <p:sldId id="506" r:id="rId36"/>
    <p:sldId id="504" r:id="rId37"/>
    <p:sldId id="503" r:id="rId38"/>
    <p:sldId id="505" r:id="rId39"/>
    <p:sldId id="520" r:id="rId40"/>
    <p:sldId id="552" r:id="rId41"/>
    <p:sldId id="553" r:id="rId42"/>
    <p:sldId id="554" r:id="rId43"/>
    <p:sldId id="522" r:id="rId44"/>
    <p:sldId id="555" r:id="rId45"/>
    <p:sldId id="524" r:id="rId46"/>
    <p:sldId id="526" r:id="rId47"/>
    <p:sldId id="558" r:id="rId48"/>
    <p:sldId id="559" r:id="rId49"/>
    <p:sldId id="560" r:id="rId50"/>
    <p:sldId id="561" r:id="rId51"/>
    <p:sldId id="562" r:id="rId52"/>
    <p:sldId id="563" r:id="rId53"/>
    <p:sldId id="564" r:id="rId54"/>
    <p:sldId id="557" r:id="rId55"/>
    <p:sldId id="527" r:id="rId56"/>
    <p:sldId id="528" r:id="rId57"/>
    <p:sldId id="568" r:id="rId58"/>
    <p:sldId id="529" r:id="rId59"/>
    <p:sldId id="530" r:id="rId60"/>
    <p:sldId id="569" r:id="rId61"/>
    <p:sldId id="570" r:id="rId62"/>
    <p:sldId id="531" r:id="rId63"/>
    <p:sldId id="532" r:id="rId64"/>
    <p:sldId id="571" r:id="rId65"/>
    <p:sldId id="533" r:id="rId66"/>
    <p:sldId id="572" r:id="rId67"/>
    <p:sldId id="574" r:id="rId68"/>
    <p:sldId id="575" r:id="rId69"/>
    <p:sldId id="576" r:id="rId70"/>
    <p:sldId id="577" r:id="rId71"/>
    <p:sldId id="573" r:id="rId72"/>
    <p:sldId id="543" r:id="rId73"/>
    <p:sldId id="565" r:id="rId74"/>
    <p:sldId id="566" r:id="rId75"/>
    <p:sldId id="544" r:id="rId76"/>
    <p:sldId id="567" r:id="rId77"/>
    <p:sldId id="440" r:id="rId78"/>
    <p:sldId id="556" r:id="rId79"/>
    <p:sldId id="523" r:id="rId80"/>
    <p:sldId id="434" r:id="rId81"/>
    <p:sldId id="534" r:id="rId82"/>
    <p:sldId id="535" r:id="rId83"/>
    <p:sldId id="538" r:id="rId84"/>
    <p:sldId id="536" r:id="rId85"/>
    <p:sldId id="537" r:id="rId86"/>
    <p:sldId id="539" r:id="rId87"/>
    <p:sldId id="494" r:id="rId88"/>
    <p:sldId id="540" r:id="rId89"/>
    <p:sldId id="541" r:id="rId9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Mondino" initials="CM" lastIdx="2" clrIdx="0">
    <p:extLst>
      <p:ext uri="{19B8F6BF-5375-455C-9EA6-DF929625EA0E}">
        <p15:presenceInfo xmlns:p15="http://schemas.microsoft.com/office/powerpoint/2012/main" userId="af04e6be-25a0-4e73-abef-42978aaf29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0F1"/>
    <a:srgbClr val="36AD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/>
    <p:restoredTop sz="78344"/>
  </p:normalViewPr>
  <p:slideViewPr>
    <p:cSldViewPr snapToGrid="0" snapToObjects="1">
      <p:cViewPr varScale="1">
        <p:scale>
          <a:sx n="79" d="100"/>
          <a:sy n="79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16D43-F02D-AA4A-A16A-EF14C2B7444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AD21-F562-B544-8693-0420F3DB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RichText</a:t>
            </a:r>
            <a:r>
              <a:rPr lang="en-US" dirty="0"/>
              <a:t> custom styles (OK)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Create style under settings/stylesheet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Include in Master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Better to use dedicated stylesheet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Heading and classes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 </a:t>
            </a:r>
            <a:r>
              <a:rPr lang="en-US" dirty="0" err="1"/>
              <a:t>DataTypes</a:t>
            </a:r>
            <a:r>
              <a:rPr lang="en-US" dirty="0"/>
              <a:t>, connect new CSS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433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Everything is a surface controller (OK)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jbreuer</a:t>
            </a:r>
            <a:r>
              <a:rPr lang="en-US" dirty="0"/>
              <a:t>/Hybrid-Framework-for-Umbraco-v7-Best-Practises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42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Content API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739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Media API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75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AD21-F562-B544-8693-0420F3DBBFD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27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API Controllers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45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 property editor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323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 events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668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 </a:t>
            </a:r>
            <a:r>
              <a:rPr lang="en-US" dirty="0" err="1"/>
              <a:t>Listview</a:t>
            </a:r>
            <a:r>
              <a:rPr lang="en-US" dirty="0"/>
              <a:t>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752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 Dashboard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95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 Section 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49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Grid Layout (OK)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 </a:t>
            </a:r>
            <a:r>
              <a:rPr lang="en-US" dirty="0" err="1"/>
              <a:t>il</a:t>
            </a:r>
            <a:r>
              <a:rPr lang="en-US" dirty="0"/>
              <a:t> custom editor: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Creare</a:t>
            </a:r>
            <a:r>
              <a:rPr lang="en-US" dirty="0"/>
              <a:t> plugin con view e package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Creare</a:t>
            </a:r>
            <a:r>
              <a:rPr lang="en-US" dirty="0"/>
              <a:t> controller se </a:t>
            </a:r>
            <a:r>
              <a:rPr lang="en-US" dirty="0" err="1"/>
              <a:t>necessario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LEVARE DEBUG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205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 </a:t>
            </a:r>
            <a:r>
              <a:rPr lang="en-US" dirty="0" err="1"/>
              <a:t>Healtcheck</a:t>
            </a:r>
            <a:r>
              <a:rPr lang="en-US" dirty="0"/>
              <a:t> (OK, </a:t>
            </a:r>
            <a:r>
              <a:rPr lang="en-US" dirty="0" err="1"/>
              <a:t>textservice</a:t>
            </a:r>
            <a:r>
              <a:rPr lang="en-US" dirty="0"/>
              <a:t> KO)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7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Package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988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Vorto</a:t>
            </a:r>
            <a:r>
              <a:rPr lang="en-US" dirty="0"/>
              <a:t> plugin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jbreuer</a:t>
            </a:r>
            <a:r>
              <a:rPr lang="en-US" dirty="0"/>
              <a:t>/1-1-multilingual-example (user admin/ password </a:t>
            </a:r>
            <a:r>
              <a:rPr lang="en-US" dirty="0" err="1"/>
              <a:t>testtest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108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Multilingua</a:t>
            </a:r>
            <a:r>
              <a:rPr lang="en-US" dirty="0"/>
              <a:t> custom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13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AD21-F562-B544-8693-0420F3DBBF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Content finder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821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custom segment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409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Mini profiler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437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Route Hijacking (OK)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AD21-F562-B544-8693-0420F3DBBF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 model (OK)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157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Surface Controller (OK)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98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758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 userDrawn="1"/>
        </p:nvSpPr>
        <p:spPr>
          <a:xfrm>
            <a:off x="11820974" y="6467500"/>
            <a:ext cx="243656" cy="25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ctr">
              <a:lnSpc>
                <a:spcPct val="150000"/>
              </a:lnSpc>
              <a:defRPr sz="2000" b="1">
                <a:solidFill>
                  <a:srgbClr val="007FE9"/>
                </a:solidFill>
                <a:latin typeface="+mn-lt"/>
                <a:ea typeface="+mn-ea"/>
                <a:cs typeface="+mn-cs"/>
                <a:sym typeface="Helvetica"/>
              </a:defRPr>
            </a:pPr>
            <a:fld id="{86CB4B4D-7CA3-9044-876B-883B54F8677D}" type="slidenum">
              <a:rPr sz="1000">
                <a:solidFill>
                  <a:srgbClr val="36ADAE"/>
                </a:solidFill>
              </a:rPr>
              <a:t>‹#›</a:t>
            </a:fld>
            <a:r>
              <a:rPr sz="1000" dirty="0">
                <a:solidFill>
                  <a:srgbClr val="36ADAE"/>
                </a:solidFill>
              </a:rPr>
              <a:t>￼</a:t>
            </a:r>
          </a:p>
        </p:txBody>
      </p:sp>
      <p:sp>
        <p:nvSpPr>
          <p:cNvPr id="19" name="Shape 19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86139273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 1 Whit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600"/>
          </a:p>
        </p:txBody>
      </p:sp>
      <p:sp>
        <p:nvSpPr>
          <p:cNvPr id="39" name="Shape 39"/>
          <p:cNvSpPr/>
          <p:nvPr/>
        </p:nvSpPr>
        <p:spPr>
          <a:xfrm>
            <a:off x="11820974" y="6467500"/>
            <a:ext cx="243656" cy="25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ctr">
              <a:lnSpc>
                <a:spcPct val="150000"/>
              </a:lnSpc>
              <a:defRPr sz="20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fld id="{86CB4B4D-7CA3-9044-876B-883B54F8677D}" type="slidenum">
              <a:rPr sz="1000"/>
              <a:t>‹#›</a:t>
            </a:fld>
            <a:r>
              <a:rPr sz="10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11812959" y="6467500"/>
            <a:ext cx="259687" cy="311111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36ADA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29211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 1 Inverted NoNumber">
    <p:bg>
      <p:bgPr>
        <a:solidFill>
          <a:srgbClr val="0E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600"/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11012859" y="879499"/>
            <a:ext cx="259687" cy="311111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525091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879500" y="879500"/>
            <a:ext cx="4760392" cy="509900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5600" spc="-168" baseline="8928">
                <a:solidFill>
                  <a:srgbClr val="0E1422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6096000" y="3429000"/>
            <a:ext cx="5215881" cy="2549501"/>
          </a:xfrm>
          <a:prstGeom prst="rect">
            <a:avLst/>
          </a:prstGeom>
        </p:spPr>
        <p:txBody>
          <a:bodyPr anchor="b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5" name="Shape 95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600"/>
          </a:p>
        </p:txBody>
      </p:sp>
      <p:sp>
        <p:nvSpPr>
          <p:cNvPr id="96" name="Shape 96"/>
          <p:cNvSpPr/>
          <p:nvPr/>
        </p:nvSpPr>
        <p:spPr>
          <a:xfrm>
            <a:off x="11820974" y="6467500"/>
            <a:ext cx="243656" cy="25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ctr">
              <a:lnSpc>
                <a:spcPct val="150000"/>
              </a:lnSpc>
              <a:defRPr sz="2000" b="1">
                <a:solidFill>
                  <a:srgbClr val="007FE9"/>
                </a:solidFill>
                <a:latin typeface="+mn-lt"/>
                <a:ea typeface="+mn-ea"/>
                <a:cs typeface="+mn-cs"/>
                <a:sym typeface="Helvetica"/>
              </a:defRPr>
            </a:pPr>
            <a:fld id="{86CB4B4D-7CA3-9044-876B-883B54F8677D}" type="slidenum">
              <a:rPr sz="1000">
                <a:solidFill>
                  <a:srgbClr val="36ADAE"/>
                </a:solidFill>
              </a:rPr>
              <a:t>‹#›</a:t>
            </a:fld>
            <a:r>
              <a:rPr sz="1000" dirty="0"/>
              <a:t>￼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0466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-441185" y="879500"/>
            <a:ext cx="11750337" cy="5095355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0600" spc="-318" baseline="4716"/>
            </a:lvl1pPr>
          </a:lstStyle>
          <a:p>
            <a:r>
              <a:t>Titolo Testo</a:t>
            </a: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xfrm>
            <a:off x="919456" y="879499"/>
            <a:ext cx="259687" cy="311111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007FE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667719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reak 3">
    <p:bg>
      <p:bgPr>
        <a:solidFill>
          <a:srgbClr val="00C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body" idx="13"/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E3135"/>
          </a:solidFill>
        </p:spPr>
        <p:txBody>
          <a:bodyPr anchor="ctr"/>
          <a:lstStyle/>
          <a:p>
            <a:pPr>
              <a:lnSpc>
                <a:spcPct val="100000"/>
              </a:lnSpc>
              <a:defRPr sz="3200" b="1">
                <a:solidFill>
                  <a:srgbClr val="0E1422"/>
                </a:solidFill>
              </a:defRPr>
            </a:pPr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-441185" y="879500"/>
            <a:ext cx="11750337" cy="5095355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5600" spc="-168" baseline="8928">
                <a:solidFill>
                  <a:srgbClr val="FFFFFF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xfrm>
            <a:off x="919456" y="879499"/>
            <a:ext cx="259687" cy="311111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007FE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74375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as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879500" y="879500"/>
            <a:ext cx="9714955" cy="254950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5600" spc="-168" baseline="8928">
                <a:solidFill>
                  <a:srgbClr val="0E1422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1812959" y="6467500"/>
            <a:ext cx="259687" cy="311111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36ADA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livello</a:t>
            </a:r>
            <a:r>
              <a:rPr dirty="0"/>
              <a:t> </a:t>
            </a:r>
            <a:r>
              <a:rPr dirty="0" err="1"/>
              <a:t>uno</a:t>
            </a:r>
            <a:endParaRPr dirty="0"/>
          </a:p>
          <a:p>
            <a:pPr lvl="1"/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livello</a:t>
            </a:r>
            <a:r>
              <a:rPr dirty="0"/>
              <a:t> due</a:t>
            </a:r>
          </a:p>
          <a:p>
            <a:pPr lvl="2"/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livello</a:t>
            </a:r>
            <a:r>
              <a:rPr dirty="0"/>
              <a:t> </a:t>
            </a:r>
            <a:r>
              <a:rPr dirty="0" err="1"/>
              <a:t>tre</a:t>
            </a:r>
            <a:endParaRPr dirty="0"/>
          </a:p>
          <a:p>
            <a:pPr lvl="3"/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livello</a:t>
            </a:r>
            <a:r>
              <a:rPr dirty="0"/>
              <a:t> quattro</a:t>
            </a:r>
          </a:p>
          <a:p>
            <a:pPr lvl="4"/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livello</a:t>
            </a:r>
            <a:r>
              <a:rPr dirty="0"/>
              <a:t> cinque</a:t>
            </a:r>
          </a:p>
        </p:txBody>
      </p:sp>
      <p:sp>
        <p:nvSpPr>
          <p:cNvPr id="262" name="Shape 262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01826607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79500" y="879500"/>
            <a:ext cx="10433001" cy="4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80121" y="3429000"/>
            <a:ext cx="10431760" cy="254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0935113" y="879500"/>
            <a:ext cx="415178" cy="51962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50000"/>
              </a:lnSpc>
              <a:defRPr sz="2000"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43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143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2286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3429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4572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5715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6858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8001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9144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1430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22860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34290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45720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57150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68580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80010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91440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issues.umbraco.org/issue/U4-2342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umbraco.github.io/Bell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p6TQpf" TargetMode="External"/><Relationship Id="rId2" Type="http://schemas.openxmlformats.org/officeDocument/2006/relationships/hyperlink" Target="http://progressive.be/vortoUrl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JcDvf9" TargetMode="Externa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 hangingPunct="0"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600" b="1" kern="0">
              <a:solidFill>
                <a:srgbClr val="0E1422"/>
              </a:solidFill>
              <a:latin typeface="Helvetica"/>
              <a:sym typeface="Helvetica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941145" y="2607508"/>
            <a:ext cx="10113470" cy="300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/>
          <a:p>
            <a:pPr marL="464457" indent="-464457" defTabSz="412750" hangingPunct="0">
              <a:lnSpc>
                <a:spcPct val="150000"/>
              </a:lnSpc>
              <a:buClr>
                <a:srgbClr val="5B6E7A"/>
              </a:buClr>
              <a:buSzPct val="100000"/>
              <a:buFontTx/>
              <a:buAutoNum type="arabicPeriod"/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it-IT" sz="1600" b="1" kern="0" dirty="0" err="1">
                <a:solidFill>
                  <a:srgbClr val="FFFFFF"/>
                </a:solidFill>
                <a:latin typeface="Helvetica"/>
                <a:sym typeface="Helvetica"/>
              </a:rPr>
              <a:t>Umbraco</a:t>
            </a:r>
            <a:r>
              <a:rPr lang="it-IT" sz="1600" b="1" kern="0" dirty="0">
                <a:solidFill>
                  <a:srgbClr val="FFFFFF"/>
                </a:solidFill>
                <a:latin typeface="Helvetica"/>
                <a:sym typeface="Helvetica"/>
              </a:rPr>
              <a:t> base (ma non troppo)</a:t>
            </a:r>
          </a:p>
          <a:p>
            <a:pPr marL="464457" indent="-464457" defTabSz="412750" hangingPunct="0">
              <a:lnSpc>
                <a:spcPct val="150000"/>
              </a:lnSpc>
              <a:buClr>
                <a:srgbClr val="5B6E7A"/>
              </a:buClr>
              <a:buSzPct val="100000"/>
              <a:buFontTx/>
              <a:buAutoNum type="arabicPeriod"/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it-IT" sz="1600" b="1" kern="0" dirty="0">
                <a:solidFill>
                  <a:srgbClr val="FFFFFF"/>
                </a:solidFill>
                <a:sym typeface="Helvetica"/>
              </a:rPr>
              <a:t>Personalizzare </a:t>
            </a:r>
            <a:r>
              <a:rPr lang="it-IT" sz="1600" b="1" kern="0" dirty="0" err="1">
                <a:solidFill>
                  <a:srgbClr val="FFFFFF"/>
                </a:solidFill>
                <a:sym typeface="Helvetica"/>
              </a:rPr>
              <a:t>Umbraco</a:t>
            </a:r>
            <a:endParaRPr sz="1600" b="1" kern="0" dirty="0">
              <a:solidFill>
                <a:srgbClr val="FFFFFF"/>
              </a:solidFill>
              <a:latin typeface="Helvetica"/>
              <a:sym typeface="Helvetica"/>
            </a:endParaRPr>
          </a:p>
          <a:p>
            <a:pPr marL="464457" indent="-464457" defTabSz="412750" hangingPunct="0">
              <a:lnSpc>
                <a:spcPct val="150000"/>
              </a:lnSpc>
              <a:buClr>
                <a:srgbClr val="5B6E7A"/>
              </a:buClr>
              <a:buSzPct val="100000"/>
              <a:buFontTx/>
              <a:buAutoNum type="arabicPeriod"/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it-IT" sz="1600" b="1" kern="0" dirty="0">
                <a:solidFill>
                  <a:srgbClr val="FFFFFF"/>
                </a:solidFill>
                <a:latin typeface="Helvetica"/>
                <a:sym typeface="Helvetica"/>
              </a:rPr>
              <a:t>Estendere </a:t>
            </a:r>
            <a:r>
              <a:rPr lang="it-IT" sz="1600" b="1" kern="0" dirty="0" err="1">
                <a:solidFill>
                  <a:srgbClr val="FFFFFF"/>
                </a:solidFill>
                <a:latin typeface="Helvetica"/>
                <a:sym typeface="Helvetica"/>
              </a:rPr>
              <a:t>Umbraco</a:t>
            </a:r>
            <a:endParaRPr sz="1600" b="1" kern="0" dirty="0">
              <a:solidFill>
                <a:srgbClr val="FFFFFF"/>
              </a:solidFill>
              <a:latin typeface="Helvetica"/>
              <a:sym typeface="Helvetica"/>
            </a:endParaRPr>
          </a:p>
          <a:p>
            <a:pPr marL="464457" indent="-464457" defTabSz="412750" hangingPunct="0">
              <a:lnSpc>
                <a:spcPct val="150000"/>
              </a:lnSpc>
              <a:buClr>
                <a:srgbClr val="5B6E7A"/>
              </a:buClr>
              <a:buSzPct val="100000"/>
              <a:buFontTx/>
              <a:buAutoNum type="arabicPeriod"/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it-IT" sz="1600" b="1" kern="0" dirty="0">
                <a:solidFill>
                  <a:srgbClr val="FFFFFF"/>
                </a:solidFill>
                <a:latin typeface="Helvetica"/>
                <a:sym typeface="Helvetica"/>
              </a:rPr>
              <a:t>Siti multilingua</a:t>
            </a:r>
          </a:p>
          <a:p>
            <a:pPr marL="464457" indent="-464457" defTabSz="412750" hangingPunct="0">
              <a:lnSpc>
                <a:spcPct val="150000"/>
              </a:lnSpc>
              <a:buClr>
                <a:srgbClr val="5B6E7A"/>
              </a:buClr>
              <a:buSzPct val="100000"/>
              <a:buFontTx/>
              <a:buAutoNum type="arabicPeriod"/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it-IT" sz="1600" b="1" kern="0" dirty="0">
                <a:solidFill>
                  <a:srgbClr val="FFFFFF"/>
                </a:solidFill>
                <a:latin typeface="Helvetica"/>
                <a:sym typeface="Helvetica"/>
              </a:rPr>
              <a:t>Packaging e code </a:t>
            </a:r>
            <a:r>
              <a:rPr lang="it-IT" sz="1600" b="1" kern="0" dirty="0" err="1">
                <a:solidFill>
                  <a:srgbClr val="FFFFFF"/>
                </a:solidFill>
                <a:latin typeface="Helvetica"/>
                <a:sym typeface="Helvetica"/>
              </a:rPr>
              <a:t>reuse</a:t>
            </a:r>
            <a:endParaRPr lang="it-IT" sz="1600" b="1" kern="0" dirty="0">
              <a:solidFill>
                <a:srgbClr val="FFFFFF"/>
              </a:solidFill>
              <a:latin typeface="Helvetica"/>
              <a:sym typeface="Helvetica"/>
            </a:endParaRPr>
          </a:p>
          <a:p>
            <a:pPr marL="464457" indent="-464457" defTabSz="412750" hangingPunct="0">
              <a:lnSpc>
                <a:spcPct val="150000"/>
              </a:lnSpc>
              <a:buClr>
                <a:srgbClr val="5B6E7A"/>
              </a:buClr>
              <a:buSzPct val="100000"/>
              <a:buFontTx/>
              <a:buAutoNum type="arabicPeriod"/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it-IT" sz="1600" b="1" kern="0" dirty="0">
                <a:solidFill>
                  <a:srgbClr val="FFFFFF"/>
                </a:solidFill>
                <a:latin typeface="Helvetica"/>
                <a:sym typeface="Helvetica"/>
              </a:rPr>
              <a:t>Cenni di </a:t>
            </a:r>
            <a:r>
              <a:rPr lang="it-IT" sz="1600" b="1" kern="0" dirty="0" err="1">
                <a:solidFill>
                  <a:srgbClr val="FFFFFF"/>
                </a:solidFill>
                <a:latin typeface="Helvetica"/>
                <a:sym typeface="Helvetica"/>
              </a:rPr>
              <a:t>deploy</a:t>
            </a:r>
            <a:endParaRPr lang="it-IT" sz="1600" b="1" kern="0" dirty="0">
              <a:solidFill>
                <a:srgbClr val="FFFFFF"/>
              </a:solidFill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879500" y="1279550"/>
            <a:ext cx="6651601" cy="998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412750" hangingPunct="0"/>
            <a:r>
              <a:rPr lang="it-IT" sz="5600" kern="0" spc="-168" dirty="0">
                <a:latin typeface="Helvetica"/>
              </a:rPr>
              <a:t>Giornata 2 – </a:t>
            </a:r>
            <a:r>
              <a:rPr lang="it-IT" sz="5600" kern="0" spc="-168" dirty="0" err="1">
                <a:latin typeface="Helvetica"/>
              </a:rPr>
              <a:t>Umbraco</a:t>
            </a:r>
            <a:endParaRPr sz="5600" kern="0" spc="-168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906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34">
            <a:extLst>
              <a:ext uri="{FF2B5EF4-FFF2-40B4-BE49-F238E27FC236}">
                <a16:creationId xmlns:a16="http://schemas.microsoft.com/office/drawing/2014/main" id="{17B75AE1-83B7-6142-A2AD-9F5D8C4BEEBE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Grid Layout</a:t>
            </a:r>
          </a:p>
        </p:txBody>
      </p:sp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643162"/>
            <a:ext cx="11353800" cy="576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Il </a:t>
            </a:r>
            <a:r>
              <a:rPr lang="it-IT" sz="2400" i="1" u="sng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Layout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 definisce gli spazi del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grid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 layout, è la prima cosa che va configurata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La </a:t>
            </a:r>
            <a:r>
              <a:rPr kumimoji="0" lang="it-IT" sz="2400" b="0" i="1" u="sng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Row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definisce il tipo di contenuto per riga per il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Grid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Layout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Ogni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Row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ha una o più celle. Ogni nuova cella ha una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width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di default di 4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Ogni riga o cella può avere style e attributi custom (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class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, data-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attribute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,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etc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) definiti mediante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Json</a:t>
            </a:r>
            <a:endParaRPr lang="it-IT" sz="2400" kern="0" dirty="0">
              <a:solidFill>
                <a:srgbClr val="000000">
                  <a:lumMod val="75000"/>
                  <a:lumOff val="25000"/>
                </a:srgbClr>
              </a:solidFill>
              <a:sym typeface="Helvetica Light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I </a:t>
            </a:r>
            <a:r>
              <a:rPr lang="it-IT" sz="2400" i="1" u="sng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Grid</a:t>
            </a:r>
            <a:r>
              <a:rPr lang="it-IT" sz="2400" i="1" u="sng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</a:t>
            </a:r>
            <a:r>
              <a:rPr lang="it-IT" sz="2400" i="1" u="sng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Editors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sono i componenti che definiscono come andrà riempita la cella (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TextString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, RTE, altro)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Sono definiti in formato JSON nel file 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/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config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/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grid.editors.config.js</a:t>
            </a:r>
            <a:endParaRPr lang="it-IT" sz="1700" kern="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Si possono creare custom, meglio se in un package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400" kern="0" dirty="0">
              <a:solidFill>
                <a:srgbClr val="000000">
                  <a:lumMod val="75000"/>
                  <a:lumOff val="25000"/>
                </a:srgbClr>
              </a:solidFill>
              <a:sym typeface="Helvetica Ligh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08491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34">
            <a:extLst>
              <a:ext uri="{FF2B5EF4-FFF2-40B4-BE49-F238E27FC236}">
                <a16:creationId xmlns:a16="http://schemas.microsoft.com/office/drawing/2014/main" id="{17B75AE1-83B7-6142-A2AD-9F5D8C4BEEBE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Grid Layout</a:t>
            </a:r>
          </a:p>
        </p:txBody>
      </p:sp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643162"/>
            <a:ext cx="11353800" cy="3630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Per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renderizzare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la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grid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nel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template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si 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usa </a:t>
            </a:r>
            <a:r>
              <a:rPr lang="it-IT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@</a:t>
            </a:r>
            <a:r>
              <a:rPr lang="it-IT" sz="20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Html.GetGridHtml</a:t>
            </a:r>
            <a:r>
              <a:rPr lang="it-IT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</a:t>
            </a:r>
            <a:r>
              <a:rPr lang="it-IT" sz="20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Model.Content</a:t>
            </a:r>
            <a:r>
              <a:rPr lang="it-IT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, "</a:t>
            </a:r>
            <a:r>
              <a:rPr lang="it-IT" sz="20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propertyAlias</a:t>
            </a:r>
            <a:r>
              <a:rPr lang="it-IT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")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NON usare 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@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Model.Content.GetGridHtml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o 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@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CurrentPage.GetGridHtml</a:t>
            </a:r>
            <a:endParaRPr lang="it-IT" sz="1700" kern="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Usa di default la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grid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di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booststrap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3, 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/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views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/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partials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/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grid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/bootstrap3.cshtml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Si può ridefinire mettendo come terzo parametro bootstrap2 per usare la vista standard di bootstrap 2, o il nome di un altro file custom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sottto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/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views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/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partials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@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Html.GetGridHtml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Model.Content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, "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propertyAlias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", "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lamiaviewcustom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") 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cercherà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lamiaviewcustom.cshtml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91078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14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 err="1">
                <a:latin typeface="Helvetica"/>
              </a:rPr>
              <a:t>Grid</a:t>
            </a:r>
            <a:r>
              <a:rPr lang="it-IT" sz="5600" kern="0" spc="-168" dirty="0">
                <a:latin typeface="Helvetica"/>
              </a:rPr>
              <a:t> Layout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721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34">
            <a:extLst>
              <a:ext uri="{FF2B5EF4-FFF2-40B4-BE49-F238E27FC236}">
                <a16:creationId xmlns:a16="http://schemas.microsoft.com/office/drawing/2014/main" id="{17B75AE1-83B7-6142-A2AD-9F5D8C4BEEBE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Markdown editor</a:t>
            </a:r>
          </a:p>
        </p:txBody>
      </p:sp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643162"/>
            <a:ext cx="11353800" cy="5277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Consente di inserire markup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Markdown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invece di HTML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«comodo» in caso si voglia simulare una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wiki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 lato utente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Non esiste un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resolver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, quindi per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renderizzare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il codice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Markdown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in Html bisogna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Referenziare il package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MarkdownDeep</a:t>
            </a:r>
            <a:endParaRPr lang="it-IT" sz="1900" i="1" kern="0" dirty="0">
              <a:solidFill>
                <a:srgbClr val="000000">
                  <a:lumMod val="75000"/>
                  <a:lumOff val="25000"/>
                </a:srgbClr>
              </a:solidFill>
              <a:sym typeface="Helvetica Ligh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Interpretarlo via codice (in questo esempio «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markdown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» è l’alias della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property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kern="0" dirty="0">
              <a:solidFill>
                <a:srgbClr val="000000">
                  <a:lumMod val="75000"/>
                  <a:lumOff val="25000"/>
                </a:srgbClr>
              </a:solidFill>
              <a:sym typeface="Helvetica Light"/>
            </a:endParaRPr>
          </a:p>
          <a:p>
            <a:pPr lvl="1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	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var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 val =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content.GetPropertyValue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&lt;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string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&gt;("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markdown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");</a:t>
            </a:r>
          </a:p>
          <a:p>
            <a:pPr lvl="1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	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var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 md = new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MarkdownDeep.Markdown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();</a:t>
            </a:r>
          </a:p>
          <a:p>
            <a:pPr lvl="1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	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return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 new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MvcHtmlString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md.Transform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(val));</a:t>
            </a:r>
            <a:endParaRPr lang="it-IT" sz="1700" kern="0" dirty="0">
              <a:solidFill>
                <a:srgbClr val="000000">
                  <a:lumMod val="75000"/>
                  <a:lumOff val="25000"/>
                </a:srgbClr>
              </a:solidFill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400" kern="0" dirty="0">
              <a:solidFill>
                <a:srgbClr val="000000">
                  <a:lumMod val="75000"/>
                  <a:lumOff val="25000"/>
                </a:srgbClr>
              </a:solidFill>
              <a:highlight>
                <a:srgbClr val="FFFF00"/>
              </a:highlight>
              <a:latin typeface="Helvetic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81919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519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Il modulo HTTP di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Umbraco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HTTP si attiva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Il metodo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ProcessRequest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crea un oggetto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PublishedContentRequest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, come la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HttpRequest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ma con le aggiunte di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Umbraco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Controlla lo stato di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Umbraco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e prepara la 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richiesta (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PublishedContentRequestEngine.PrepareRequest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)</a:t>
            </a:r>
            <a:endParaRPr kumimoji="0" lang="it-IT" sz="1900" b="0" i="1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Controlla il dominio corrente (</a:t>
            </a:r>
            <a:r>
              <a:rPr kumimoji="0" lang="it-IT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FindDomain</a:t>
            </a:r>
            <a:r>
              <a:rPr kumimoji="0" lang="it-IT" sz="1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()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) e g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estisce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le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redirect</a:t>
            </a:r>
            <a:endParaRPr kumimoji="0" lang="it-IT" sz="1900" b="0" i="1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Cambia la culture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Chiama </a:t>
            </a:r>
            <a:r>
              <a:rPr kumimoji="0" lang="it-IT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FindPublishedContentAndTemplate</a:t>
            </a:r>
            <a:r>
              <a:rPr kumimoji="0" lang="it-IT" sz="1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()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e cambia la culture se necessario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Scatena l’evento </a:t>
            </a:r>
            <a:r>
              <a:rPr kumimoji="0" lang="it-IT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PublishedContentRequest.Prepared</a:t>
            </a:r>
            <a:r>
              <a:rPr kumimoji="0" lang="it-IT" sz="1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 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e cambia la culture se necessario</a:t>
            </a:r>
            <a:endParaRPr kumimoji="0" lang="it-IT" sz="17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  <a:sym typeface="Helvetica Light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Gestisce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redirect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e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missing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content</a:t>
            </a:r>
            <a:endParaRPr kumimoji="0" lang="it-IT" sz="1900" b="0" i="1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«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Internal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stuff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»</a:t>
            </a: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AF03CCB4-2DD8-FE46-BC46-7B8EB077CFDB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Umbraco Pipeline - Inbound</a:t>
            </a:r>
          </a:p>
        </p:txBody>
      </p:sp>
    </p:spTree>
    <p:extLst>
      <p:ext uri="{BB962C8B-B14F-4D97-AF65-F5344CB8AC3E}">
        <p14:creationId xmlns:p14="http://schemas.microsoft.com/office/powerpoint/2010/main" val="20667414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4642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2400" b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Helvetica Light"/>
              </a:rPr>
              <a:t>FindDomain</a:t>
            </a:r>
            <a:r>
              <a:rPr kumimoji="0" lang="it-IT" sz="2400" b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Helvetica Light"/>
              </a:rPr>
              <a:t>()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Controlla la presenza di un dominio coerente con l’URL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Se trova il dominio, configura la cultura associata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FindPublishedContentAndTemplate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FindPublishedContent</a:t>
            </a: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 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Handles</a:t>
            </a: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 </a:t>
            </a:r>
            <a:r>
              <a:rPr lang="it-IT" sz="1900" i="1" kern="0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redirects</a:t>
            </a:r>
            <a:endParaRPr lang="it-IT" sz="1900" i="1" kern="0" dirty="0">
              <a:solidFill>
                <a:schemeClr val="tx1">
                  <a:lumMod val="75000"/>
                  <a:lumOff val="25000"/>
                </a:schemeClr>
              </a:solidFill>
              <a:sym typeface="Helvetica Ligh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HandlePublishedContent</a:t>
            </a: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FindTemplate</a:t>
            </a: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FollowExternalRedirect</a:t>
            </a: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HandleWildcardDomains</a:t>
            </a: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()</a:t>
            </a:r>
            <a:endParaRPr lang="it-I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AF03CCB4-2DD8-FE46-BC46-7B8EB077CFDB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 dirty="0"/>
              <a:t>Umbraco Pipeline - Inbound</a:t>
            </a:r>
          </a:p>
        </p:txBody>
      </p:sp>
    </p:spTree>
    <p:extLst>
      <p:ext uri="{BB962C8B-B14F-4D97-AF65-F5344CB8AC3E}">
        <p14:creationId xmlns:p14="http://schemas.microsoft.com/office/powerpoint/2010/main" val="6216319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233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FindPublishedContentAndTemplate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Se non trova il contenuto, viene istanziato un </a:t>
            </a:r>
            <a:r>
              <a:rPr lang="it-IT" sz="17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IContentFinder</a:t>
            </a:r>
            <a:endParaRPr lang="it-IT" sz="1700" kern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Umbraco</a:t>
            </a: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 processa tutti i Content </a:t>
            </a:r>
            <a:r>
              <a:rPr lang="it-IT" sz="1900" i="1" kern="0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Finder</a:t>
            </a: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 e si ferma al primo che restituisce </a:t>
            </a:r>
            <a:r>
              <a:rPr lang="it-IT" sz="1900" i="1" kern="0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true</a:t>
            </a:r>
            <a:endParaRPr lang="it-IT" sz="1900" i="1" kern="0" dirty="0">
              <a:solidFill>
                <a:schemeClr val="tx1">
                  <a:lumMod val="75000"/>
                  <a:lumOff val="25000"/>
                </a:schemeClr>
              </a:solidFill>
              <a:sym typeface="Helvetica Ligh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È un processo abbastanza oneroso, potrebbe essere meglio disattivarlo su siti ad alto traffico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O creare un Custom Content </a:t>
            </a:r>
            <a:r>
              <a:rPr lang="it-IT" sz="1900" i="1" kern="0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Finder</a:t>
            </a: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 più leggero</a:t>
            </a: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AF03CCB4-2DD8-FE46-BC46-7B8EB077CFDB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 dirty="0"/>
              <a:t>Umbraco Pipeline - Inbound</a:t>
            </a:r>
          </a:p>
        </p:txBody>
      </p:sp>
    </p:spTree>
    <p:extLst>
      <p:ext uri="{BB962C8B-B14F-4D97-AF65-F5344CB8AC3E}">
        <p14:creationId xmlns:p14="http://schemas.microsoft.com/office/powerpoint/2010/main" val="391545987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15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Content </a:t>
            </a:r>
            <a:r>
              <a:rPr lang="it-IT" sz="5600" kern="0" spc="-168" dirty="0" err="1">
                <a:latin typeface="Helvetica"/>
              </a:rPr>
              <a:t>Finder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989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4088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Gestione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redirect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e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missing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content</a:t>
            </a:r>
            <a:endParaRPr lang="it-IT" sz="2400" kern="0" dirty="0">
              <a:solidFill>
                <a:srgbClr val="000000">
                  <a:lumMod val="75000"/>
                  <a:lumOff val="25000"/>
                </a:srgbClr>
              </a:solidFill>
              <a:sym typeface="Helvetica Light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Umbraco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gestisce la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redirect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tra MVC ed i 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C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ustom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Controller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In caso non trovi un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template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, lo cerca con una catena di eventi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HandlePublishedContent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()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FindTemplate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()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Handle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redirects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, etc.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Ugly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404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Transfer to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WebForms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or MVC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1900" b="1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Anche in nodi di servizio, specificare sempre un </a:t>
            </a:r>
            <a:r>
              <a:rPr kumimoji="0" lang="it-IT" sz="1900" b="1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template</a:t>
            </a:r>
            <a:r>
              <a:rPr kumimoji="0" lang="it-IT" sz="1900" b="1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vuoto!</a:t>
            </a: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AF03CCB4-2DD8-FE46-BC46-7B8EB077CFDB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Umbraco Pipeline - Inbound</a:t>
            </a:r>
          </a:p>
        </p:txBody>
      </p:sp>
    </p:spTree>
    <p:extLst>
      <p:ext uri="{BB962C8B-B14F-4D97-AF65-F5344CB8AC3E}">
        <p14:creationId xmlns:p14="http://schemas.microsoft.com/office/powerpoint/2010/main" val="366588436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233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Ogni richiesta in uscita viene divisa in tre fasi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Crea segmenti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Crea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path</a:t>
            </a:r>
            <a:endParaRPr lang="it-IT" sz="1900" i="1" kern="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  <a:sym typeface="Helvetica Light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Crea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url</a:t>
            </a:r>
            <a:endParaRPr kumimoji="0" lang="it-IT" sz="1900" b="0" i="1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AF03CCB4-2DD8-FE46-BC46-7B8EB077CFDB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Umbraco Pipeline - Outbound</a:t>
            </a:r>
          </a:p>
        </p:txBody>
      </p:sp>
    </p:spTree>
    <p:extLst>
      <p:ext uri="{BB962C8B-B14F-4D97-AF65-F5344CB8AC3E}">
        <p14:creationId xmlns:p14="http://schemas.microsoft.com/office/powerpoint/2010/main" val="1474361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exels-photo-235925_bn-small.jp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0"/>
            <a:ext cx="12192000" cy="37465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>
            <a:spLocks noGrp="1"/>
          </p:cNvSpPr>
          <p:nvPr>
            <p:ph type="ctrTitle" idx="4294967295"/>
          </p:nvPr>
        </p:nvSpPr>
        <p:spPr>
          <a:xfrm>
            <a:off x="882849" y="879500"/>
            <a:ext cx="10426304" cy="5095355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1200" spc="-336" baseline="8928">
                <a:solidFill>
                  <a:srgbClr val="FFFFFF"/>
                </a:solidFill>
              </a:defRPr>
            </a:lvl1pPr>
          </a:lstStyle>
          <a:p>
            <a:r>
              <a:rPr lang="it-IT" sz="6000" dirty="0" err="1"/>
              <a:t>Umbraco</a:t>
            </a:r>
            <a:r>
              <a:rPr lang="it-IT" sz="6000" dirty="0"/>
              <a:t> base (ma non troppo)</a:t>
            </a:r>
          </a:p>
        </p:txBody>
      </p:sp>
    </p:spTree>
    <p:extLst>
      <p:ext uri="{BB962C8B-B14F-4D97-AF65-F5344CB8AC3E}">
        <p14:creationId xmlns:p14="http://schemas.microsoft.com/office/powerpoint/2010/main" val="91295265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277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Crea segmenti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Ogni nodo del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path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viene diviso in segmenti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Viene invocato il primo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IUrlSegmentProvider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, se non viene trovato, fa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fallback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 sul default che usa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umbracoUrlName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 e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content.Name</a:t>
            </a:r>
            <a:endParaRPr kumimoji="0" lang="it-IT" sz="1700" b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È possibile creare il proprio provider che implementi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IUrlSegmentProvider</a:t>
            </a:r>
            <a:endParaRPr lang="it-IT" sz="1900" i="1" kern="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  <a:sym typeface="Helvetica Light"/>
            </a:endParaRPr>
          </a:p>
          <a:p>
            <a:pPr marL="914400" marR="0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Può essere utili per particolari esigenze SEO</a:t>
            </a: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AF03CCB4-2DD8-FE46-BC46-7B8EB077CFDB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Umbraco Pipeline - Outbound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D93D6-3265-EC4B-9983-32F6BA64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851" y="4467918"/>
            <a:ext cx="6083150" cy="220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411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519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Crea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path</a:t>
            </a:r>
            <a:endParaRPr lang="it-IT" sz="2400" kern="0" dirty="0">
              <a:solidFill>
                <a:srgbClr val="000000">
                  <a:lumMod val="75000"/>
                  <a:lumOff val="25000"/>
                </a:srgbClr>
              </a:solidFill>
              <a:sym typeface="Helvetica Light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La pipeline usa i segmenti creati 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p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er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creare il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path</a:t>
            </a:r>
            <a:endParaRPr kumimoji="0" lang="it-IT" sz="1900" b="0" i="1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Crea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Url</a:t>
            </a:r>
            <a:endParaRPr lang="it-IT" sz="2400" kern="0" dirty="0">
              <a:solidFill>
                <a:srgbClr val="000000">
                  <a:lumMod val="75000"/>
                  <a:lumOff val="25000"/>
                </a:srgbClr>
              </a:solidFill>
              <a:sym typeface="Helvetica Ligh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UrlProviderResolver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ha lo stesso funzionamento dei segmenti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È possibile crearlo custom implementando l’interfaccia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IUrlProvider</a:t>
            </a:r>
            <a:endParaRPr lang="it-IT" sz="1700" kern="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  <a:sym typeface="Helvetica Light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Meglio però ereditare dal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DefaultUrlProvider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per evitare complicazioni, e fare l’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override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di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GetUrl</a:t>
            </a:r>
            <a:endParaRPr lang="it-IT" sz="1900" i="1" kern="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Meglio non farlo se non si ha un ottimo motivo </a:t>
            </a:r>
            <a:r>
              <a:rPr lang="it-IT" sz="19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Wingdings" pitchFamily="2" charset="2"/>
              </a:rPr>
              <a:t>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Fortunatamente è tutto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cachato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!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Questi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handler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quindi scatteranno solo in fase di pubblicazione</a:t>
            </a:r>
            <a:endParaRPr lang="it-IT" sz="1900" kern="0" dirty="0">
              <a:solidFill>
                <a:srgbClr val="000000">
                  <a:lumMod val="75000"/>
                  <a:lumOff val="25000"/>
                </a:srgbClr>
              </a:solidFill>
              <a:sym typeface="Wingdings" pitchFamily="2" charset="2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lang="it-IT" sz="1900" kern="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AF03CCB4-2DD8-FE46-BC46-7B8EB077CFDB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Umbraco Pipeline - Outbound</a:t>
            </a:r>
          </a:p>
        </p:txBody>
      </p:sp>
    </p:spTree>
    <p:extLst>
      <p:ext uri="{BB962C8B-B14F-4D97-AF65-F5344CB8AC3E}">
        <p14:creationId xmlns:p14="http://schemas.microsoft.com/office/powerpoint/2010/main" val="14309928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16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Custom </a:t>
            </a:r>
            <a:r>
              <a:rPr lang="it-IT" sz="5600" kern="0" spc="-168" dirty="0" err="1">
                <a:latin typeface="Helvetica"/>
              </a:rPr>
              <a:t>Segment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9052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34">
            <a:extLst>
              <a:ext uri="{FF2B5EF4-FFF2-40B4-BE49-F238E27FC236}">
                <a16:creationId xmlns:a16="http://schemas.microsoft.com/office/drawing/2014/main" id="{AF03CCB4-2DD8-FE46-BC46-7B8EB077CFDB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kern="0" dirty="0">
                <a:latin typeface="Helvetica"/>
              </a:rPr>
              <a:t>Performance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6" name="Shape 364">
            <a:extLst>
              <a:ext uri="{FF2B5EF4-FFF2-40B4-BE49-F238E27FC236}">
                <a16:creationId xmlns:a16="http://schemas.microsoft.com/office/drawing/2014/main" id="{9E2429A7-3AD8-4E43-AA1D-0E969535C262}"/>
              </a:ext>
            </a:extLst>
          </p:cNvPr>
          <p:cNvSpPr/>
          <p:nvPr/>
        </p:nvSpPr>
        <p:spPr>
          <a:xfrm>
            <a:off x="520701" y="1465372"/>
            <a:ext cx="11353800" cy="3765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Punti di attenzione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Cache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Xml Cache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Nome dei nodi (anche se sembra folle…)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Tweak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Tenere sotto controllo le risorse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Spostare su database se necessario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OutputCache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nel controller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0AD70C-EB87-7249-826A-DCAEA67D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326" y="2466657"/>
            <a:ext cx="5424175" cy="17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602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0" y="1465373"/>
            <a:ext cx="5608637" cy="4184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Usando MVC non è più disponibile il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tracing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standard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È stato introdotto il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MiniProfile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compilation </a:t>
            </a:r>
            <a:r>
              <a:rPr kumimoji="0" lang="it-IT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debug</a:t>
            </a:r>
            <a:r>
              <a:rPr kumimoji="0" lang="it-IT" sz="1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=</a:t>
            </a:r>
            <a:r>
              <a:rPr kumimoji="0" lang="it-IT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true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nel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web.config</a:t>
            </a:r>
            <a:endParaRPr kumimoji="0" lang="it-IT" sz="1900" b="0" i="1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?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umbDebug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=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true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nella chiamata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@</a:t>
            </a:r>
            <a:r>
              <a:rPr kumimoji="0" lang="it-IT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StackExchange.Profiling.MiniProfiler.RenderIncludes</a:t>
            </a:r>
            <a:r>
              <a:rPr kumimoji="0" lang="it-IT" sz="1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()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nella vista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runAllManagedModulesForAllRequest</a:t>
            </a:r>
            <a:r>
              <a:rPr kumimoji="0" lang="it-IT" sz="1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 = </a:t>
            </a:r>
            <a:r>
              <a:rPr kumimoji="0" lang="it-IT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true</a:t>
            </a:r>
            <a:endParaRPr kumimoji="0" lang="it-IT" sz="1900" b="0" i="1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AF03CCB4-2DD8-FE46-BC46-7B8EB077CFDB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7C432-F83B-8B4C-97B7-D47903574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72" y="1465372"/>
            <a:ext cx="5633556" cy="28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3161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17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Mini </a:t>
            </a:r>
            <a:r>
              <a:rPr lang="it-IT" sz="5600" kern="0" spc="-168" dirty="0" err="1">
                <a:latin typeface="Helvetica"/>
              </a:rPr>
              <a:t>profiler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2462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exels-photo-235925_bn-small.jp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0"/>
            <a:ext cx="12192000" cy="37465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>
            <a:spLocks noGrp="1"/>
          </p:cNvSpPr>
          <p:nvPr>
            <p:ph type="ctrTitle" idx="4294967295"/>
          </p:nvPr>
        </p:nvSpPr>
        <p:spPr>
          <a:xfrm>
            <a:off x="882849" y="879500"/>
            <a:ext cx="10426304" cy="5095355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1200" spc="-336" baseline="8928">
                <a:solidFill>
                  <a:srgbClr val="FFFFFF"/>
                </a:solidFill>
              </a:defRPr>
            </a:lvl1pPr>
          </a:lstStyle>
          <a:p>
            <a:r>
              <a:rPr lang="it-IT" sz="6000" dirty="0"/>
              <a:t>Personalizzare </a:t>
            </a:r>
            <a:r>
              <a:rPr lang="it-IT" sz="6000" dirty="0" err="1"/>
              <a:t>Umbraco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337554575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4550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 può decidere di intercettare determinate rotte e gestirle con il proprio controller: consente una migliore adesione al paradigma MVC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convenzione delle rotte di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Umbraco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consente di creare rotte per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DocumentType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 per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Template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Convenzioni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Nome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Document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Type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= nome controller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Nome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Template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= nome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action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Se non si trova corrispondenza con un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template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viene eseguita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l’action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700" i="1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75C97CF6-30DC-374A-887D-1A7D0C08C35C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 dirty="0"/>
              <a:t>Route Hijacking</a:t>
            </a:r>
          </a:p>
        </p:txBody>
      </p:sp>
    </p:spTree>
    <p:extLst>
      <p:ext uri="{BB962C8B-B14F-4D97-AF65-F5344CB8AC3E}">
        <p14:creationId xmlns:p14="http://schemas.microsoft.com/office/powerpoint/2010/main" val="23167178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2230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 intercettare la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chiamta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un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Document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si deve creare un nuovo controller chiamato «</a:t>
            </a:r>
            <a:r>
              <a:rPr lang="it-IT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NomeDocumentType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controller deve ereditare da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Umbraco.Web.Mvc.RenderMvcController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 essere presente l’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override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dell’action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Index()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che deve richiamare il base</a:t>
            </a: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75C97CF6-30DC-374A-887D-1A7D0C08C35C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 dirty="0"/>
              <a:t>Route Hijacking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10817-C28B-8441-B585-13587AFB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94" y="4828478"/>
            <a:ext cx="7485613" cy="16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1431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278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 intercettare il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routing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 singolo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template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è possibile richiamare un’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chiamata con il nome del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template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Utile in caso di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Document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differenti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Allowed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Templates su cui si vuole intervenire separatamente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questo modo si possono avere logiche differenti al cambio del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Template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75C97CF6-30DC-374A-887D-1A7D0C08C35C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 dirty="0"/>
              <a:t>Route Hijacking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B4EC0-B165-D14B-9AC8-533FA7D4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18" y="4694158"/>
            <a:ext cx="7765296" cy="16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275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34">
            <a:extLst>
              <a:ext uri="{FF2B5EF4-FFF2-40B4-BE49-F238E27FC236}">
                <a16:creationId xmlns:a16="http://schemas.microsoft.com/office/drawing/2014/main" id="{17B75AE1-83B7-6142-A2AD-9F5D8C4BEEBE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 dirty="0" err="1"/>
              <a:t>Installazione</a:t>
            </a:r>
            <a:r>
              <a:rPr lang="en-US" sz="6000" kern="0" dirty="0"/>
              <a:t> con NuGet</a:t>
            </a:r>
          </a:p>
        </p:txBody>
      </p:sp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986072"/>
            <a:ext cx="11353800" cy="2230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ASP.NET </a:t>
            </a:r>
            <a:r>
              <a:rPr lang="it-IT" sz="2400" kern="0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Empty</a:t>
            </a: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 Project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 package manager, </a:t>
            </a:r>
            <a:r>
              <a:rPr lang="it-IT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it-IT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-package </a:t>
            </a:r>
            <a:r>
              <a:rPr lang="it-IT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umbracocms</a:t>
            </a:r>
            <a:endParaRPr lang="it-IT" sz="2000" kern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Attendere </a:t>
            </a: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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Compilare</a:t>
            </a:r>
            <a:endParaRPr lang="it-IT" sz="2400" kern="0" dirty="0">
              <a:solidFill>
                <a:schemeClr val="tx1">
                  <a:lumMod val="75000"/>
                  <a:lumOff val="25000"/>
                </a:schemeClr>
              </a:solidFill>
              <a:sym typeface="Helvetica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38B02-F551-004A-82A6-DF0C770C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2" y="4596935"/>
            <a:ext cx="11540869" cy="149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5420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18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 err="1">
                <a:latin typeface="Helvetica"/>
              </a:rPr>
              <a:t>Route</a:t>
            </a:r>
            <a:r>
              <a:rPr lang="it-IT" sz="5600" kern="0" spc="-168" dirty="0">
                <a:latin typeface="Helvetica"/>
              </a:rPr>
              <a:t> </a:t>
            </a:r>
            <a:r>
              <a:rPr lang="it-IT" sz="5600" kern="0" spc="-168" dirty="0" err="1">
                <a:latin typeface="Helvetica"/>
              </a:rPr>
              <a:t>Hijacking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4902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0" y="1465372"/>
            <a:ext cx="11495087" cy="43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 aderire ancora di più agli standard MVC, è possibile restituire un custom model alla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Ricordarsi delle limitazioni presentate nella giornata precedente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di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Umbraco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eredita da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Umbraco.Web.Mvc.UmbracoTemplatePage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che definisce un Model standard (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Umbraco.Web.Models.RenderModel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Intervenendo sul custom model è possibile avere più granularità a livello di controller, e meno codice nella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75C97CF6-30DC-374A-887D-1A7D0C08C35C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 dirty="0"/>
              <a:t>Route Hijacking e Custom Model</a:t>
            </a:r>
          </a:p>
        </p:txBody>
      </p:sp>
    </p:spTree>
    <p:extLst>
      <p:ext uri="{BB962C8B-B14F-4D97-AF65-F5344CB8AC3E}">
        <p14:creationId xmlns:p14="http://schemas.microsoft.com/office/powerpoint/2010/main" val="176391999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0" y="1465372"/>
            <a:ext cx="11495087" cy="597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caso di custom Model è necessario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Cambiare l’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inherit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nella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in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Umbraco.Web.Mvc.UmbracoViewPage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dove T è il model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Far ereditare il model da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Umbraco.Web.Models.RenderModel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per evitare errori, e richiamare il costruttore base 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Instanziare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il model nel Controller e restituirlo alla vista invece di usare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base.Index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75C97CF6-30DC-374A-887D-1A7D0C08C35C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 dirty="0"/>
              <a:t>Route Hijacking e Custom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E4CE29-4378-8C40-8DB2-6D388539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99" y="3459163"/>
            <a:ext cx="8208459" cy="1141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A8A7E3-D5FE-D942-B7B0-A03D2949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99" y="5157787"/>
            <a:ext cx="4924954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9408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19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Custom model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19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465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Un </a:t>
            </a:r>
            <a:r>
              <a:rPr lang="it-IT" sz="24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SurfaceController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interagisce con il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rendering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di una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UmbracoPage</a:t>
            </a:r>
            <a:endParaRPr lang="it-IT" sz="20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Possono gestire Child Action 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submission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di dati (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form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form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beneficiano di tutte le funzionalità MVC, validazione compresa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È necessario installare la validazione,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-Package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jQuery.Validation.Unobtrusive</a:t>
            </a:r>
            <a:endParaRPr lang="it-IT" sz="17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 abilitare le chiavi in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config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</a:p>
          <a:p>
            <a:r>
              <a:rPr lang="it-IT" dirty="0">
                <a:solidFill>
                  <a:srgbClr val="0433FF"/>
                </a:solidFill>
                <a:latin typeface="Consolas" panose="020B0609020204030204" pitchFamily="49" charset="0"/>
              </a:rPr>
              <a:t>    	&lt;</a:t>
            </a:r>
            <a:r>
              <a:rPr lang="it-IT" dirty="0" err="1">
                <a:solidFill>
                  <a:srgbClr val="B4261A"/>
                </a:solidFill>
                <a:latin typeface="Consolas" panose="020B0609020204030204" pitchFamily="49" charset="0"/>
              </a:rPr>
              <a:t>add</a:t>
            </a:r>
            <a:r>
              <a:rPr lang="it-IT" dirty="0">
                <a:solidFill>
                  <a:srgbClr val="0433FF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FF2600"/>
                </a:solidFill>
                <a:latin typeface="Consolas" panose="020B0609020204030204" pitchFamily="49" charset="0"/>
              </a:rPr>
              <a:t>key</a:t>
            </a:r>
            <a:r>
              <a:rPr lang="it-IT" dirty="0">
                <a:solidFill>
                  <a:srgbClr val="0433FF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0433FF"/>
                </a:solidFill>
                <a:latin typeface="Consolas" panose="020B0609020204030204" pitchFamily="49" charset="0"/>
              </a:rPr>
              <a:t>ClientValidationEnabled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0433FF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FF26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433FF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0433FF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0433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it-IT" dirty="0">
                <a:solidFill>
                  <a:srgbClr val="0433FF"/>
                </a:solidFill>
                <a:latin typeface="Consolas" panose="020B0609020204030204" pitchFamily="49" charset="0"/>
              </a:rPr>
              <a:t>    	&lt;</a:t>
            </a:r>
            <a:r>
              <a:rPr lang="it-IT" dirty="0" err="1">
                <a:solidFill>
                  <a:srgbClr val="B4261A"/>
                </a:solidFill>
                <a:latin typeface="Consolas" panose="020B0609020204030204" pitchFamily="49" charset="0"/>
              </a:rPr>
              <a:t>add</a:t>
            </a:r>
            <a:r>
              <a:rPr lang="it-IT" dirty="0">
                <a:solidFill>
                  <a:srgbClr val="0433FF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FF2600"/>
                </a:solidFill>
                <a:latin typeface="Consolas" panose="020B0609020204030204" pitchFamily="49" charset="0"/>
              </a:rPr>
              <a:t>key</a:t>
            </a:r>
            <a:r>
              <a:rPr lang="it-IT" dirty="0">
                <a:solidFill>
                  <a:srgbClr val="0433FF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0433FF"/>
                </a:solidFill>
                <a:latin typeface="Consolas" panose="020B0609020204030204" pitchFamily="49" charset="0"/>
              </a:rPr>
              <a:t>UnobtrusiveJavascriptEnabled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0433FF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FF26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433FF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0433FF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0433FF"/>
                </a:solidFill>
                <a:latin typeface="Consolas" panose="020B0609020204030204" pitchFamily="49" charset="0"/>
              </a:rPr>
              <a:t>/&gt;</a:t>
            </a:r>
            <a:endParaRPr lang="it-IT" sz="17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Auto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routed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(non va specificata la propria rotta)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NON va usato per interagire con il </a:t>
            </a:r>
            <a:r>
              <a:rPr lang="it-IT" sz="24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backoffice</a:t>
            </a:r>
            <a:endParaRPr lang="it-IT" sz="24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Possono essere </a:t>
            </a:r>
            <a:r>
              <a:rPr lang="it-IT" sz="24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locally</a:t>
            </a:r>
            <a:r>
              <a:rPr lang="it-IT" sz="2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24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declared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 </a:t>
            </a:r>
            <a:r>
              <a:rPr lang="it-IT" sz="24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plugin</a:t>
            </a:r>
            <a:r>
              <a:rPr lang="it-IT" sz="2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24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based</a:t>
            </a:r>
            <a:endParaRPr lang="it-IT" sz="24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75C97CF6-30DC-374A-887D-1A7D0C08C35C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Surface Controller</a:t>
            </a:r>
          </a:p>
        </p:txBody>
      </p:sp>
    </p:spTree>
    <p:extLst>
      <p:ext uri="{BB962C8B-B14F-4D97-AF65-F5344CB8AC3E}">
        <p14:creationId xmlns:p14="http://schemas.microsoft.com/office/powerpoint/2010/main" val="349049759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474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Locally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declared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Interni al progetto,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routati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su 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surface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/{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controllername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}/{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action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}/{id}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Non hanno area quindi le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devono esistere sotto 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~/ 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Views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~/ 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Views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Shared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 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~/ 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Views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/{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controllername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}/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Plugin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based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Usati nei package,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routati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su 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/{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areaname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}/{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controllername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}/{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action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}/{id}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 aggiunge un attributo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PluginController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che specifica l’area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 viste vanno sotto 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~/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App_Plugins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/{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areaname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}/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Views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/{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controllername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}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 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~/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App_Plugins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/{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areaname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}/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Views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Shared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kumimoji="0" lang="it-IT" sz="24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24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highlight>
                <a:srgbClr val="FFFF00"/>
              </a:highlight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75C97CF6-30DC-374A-887D-1A7D0C08C35C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Surface Controller</a:t>
            </a:r>
          </a:p>
        </p:txBody>
      </p:sp>
    </p:spTree>
    <p:extLst>
      <p:ext uri="{BB962C8B-B14F-4D97-AF65-F5344CB8AC3E}">
        <p14:creationId xmlns:p14="http://schemas.microsoft.com/office/powerpoint/2010/main" val="18306709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20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Surface controller 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34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4827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È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possibile creare un base controller che funzioni per entrambi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A seguito di una discussione sui forum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hlinkClick r:id="rId2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hlinkClick r:id="rId2"/>
              </a:rPr>
              <a:t>http://issues.umbraco.org/issue/U4-2342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È stata creata 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un’interfaccia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IRenderMvcController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per poter avere classi che ereditano da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SurfaceController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 implementano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IRenderMvcController</a:t>
            </a:r>
            <a:endParaRPr lang="it-IT" sz="20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SurfaceController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eredita da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ControllerBase</a:t>
            </a:r>
            <a:endParaRPr lang="it-IT" sz="17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 può implementare un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BaseSurfaceController</a:t>
            </a:r>
            <a:endParaRPr lang="it-IT" sz="17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È necessario implementare manualmente il metodo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EnsurePhysicalViewExists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 le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action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CurrentTemplate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 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Attenzione ai cambi di versione!</a:t>
            </a: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75C97CF6-30DC-374A-887D-1A7D0C08C35C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Mix and Match</a:t>
            </a:r>
          </a:p>
        </p:txBody>
      </p:sp>
    </p:spTree>
    <p:extLst>
      <p:ext uri="{BB962C8B-B14F-4D97-AF65-F5344CB8AC3E}">
        <p14:creationId xmlns:p14="http://schemas.microsoft.com/office/powerpoint/2010/main" val="262303717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100263" y="3262184"/>
            <a:ext cx="8072437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21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«</a:t>
            </a:r>
            <a:r>
              <a:rPr lang="it-IT" sz="5600" kern="0" spc="-168" dirty="0" err="1">
                <a:latin typeface="Helvetica"/>
              </a:rPr>
              <a:t>Everything</a:t>
            </a:r>
            <a:r>
              <a:rPr lang="it-IT" sz="5600" kern="0" spc="-168" dirty="0">
                <a:latin typeface="Helvetica"/>
              </a:rPr>
              <a:t> </a:t>
            </a:r>
            <a:r>
              <a:rPr lang="it-IT" sz="5600" kern="0" spc="-168" dirty="0" err="1">
                <a:latin typeface="Helvetica"/>
              </a:rPr>
              <a:t>is</a:t>
            </a:r>
            <a:r>
              <a:rPr lang="it-IT" sz="5600" kern="0" spc="-168" dirty="0">
                <a:latin typeface="Helvetica"/>
              </a:rPr>
              <a:t> a </a:t>
            </a:r>
            <a:r>
              <a:rPr lang="it-IT" sz="5600" kern="0" spc="-168" dirty="0" err="1">
                <a:latin typeface="Helvetica"/>
              </a:rPr>
              <a:t>surface</a:t>
            </a:r>
            <a:r>
              <a:rPr lang="it-IT" sz="5600" kern="0" spc="-168" dirty="0">
                <a:latin typeface="Helvetica"/>
              </a:rPr>
              <a:t> controller»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8733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4931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Fanno parte del set di API per gestire dati in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Umbraco</a:t>
            </a:r>
            <a:endParaRPr lang="it-IT" sz="2400" kern="0" dirty="0">
              <a:solidFill>
                <a:srgbClr val="000000">
                  <a:lumMod val="75000"/>
                  <a:lumOff val="25000"/>
                </a:srgbClr>
              </a:solidFill>
              <a:sym typeface="Helvetica Ligh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i="1" u="sng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ContentService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è il gateway verso i dati di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Umbraco</a:t>
            </a:r>
            <a:endParaRPr lang="it-IT" sz="2400" kern="0" dirty="0">
              <a:solidFill>
                <a:srgbClr val="000000">
                  <a:lumMod val="75000"/>
                  <a:lumOff val="25000"/>
                </a:srgbClr>
              </a:solidFill>
              <a:sym typeface="Helvetica Light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Caso tipico è usarle all’interno di un </a:t>
            </a:r>
            <a:r>
              <a:rPr lang="it-IT" sz="2400" i="1" u="sng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SurfaceController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SurfaceController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espone la proprietà 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Services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, che è un istanza di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ContentService</a:t>
            </a:r>
            <a:endParaRPr lang="it-IT" sz="1900" i="1" kern="0" dirty="0">
              <a:solidFill>
                <a:srgbClr val="000000">
                  <a:lumMod val="75000"/>
                  <a:lumOff val="25000"/>
                </a:srgbClr>
              </a:solidFill>
              <a:sym typeface="Helvetica Ligh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Si può anche ricavare tramite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ApplicationContext.Current.Services.ContentService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È possibile creare nuovi contenuti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CreateContent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()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segutio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da 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Save()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o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SaveAndPublish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CreateContent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()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necessità di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Name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,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ParentId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e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DocumentTypeAlias</a:t>
            </a:r>
            <a:endParaRPr lang="it-IT" sz="1900" i="1" kern="0" dirty="0">
              <a:solidFill>
                <a:srgbClr val="000000">
                  <a:lumMod val="75000"/>
                  <a:lumOff val="25000"/>
                </a:srgbClr>
              </a:solidFill>
              <a:sym typeface="Helvetica Ligh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Le proprietà vanno riempite una ad una usando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SetValue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O leggere e modificare/cancellare/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spubblicare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contenuti</a:t>
            </a:r>
            <a:endParaRPr lang="it-IT" sz="1900" i="1" kern="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AF03CCB4-2DD8-FE46-BC46-7B8EB077CFDB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Content API</a:t>
            </a:r>
          </a:p>
        </p:txBody>
      </p:sp>
    </p:spTree>
    <p:extLst>
      <p:ext uri="{BB962C8B-B14F-4D97-AF65-F5344CB8AC3E}">
        <p14:creationId xmlns:p14="http://schemas.microsoft.com/office/powerpoint/2010/main" val="2919649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34">
            <a:extLst>
              <a:ext uri="{FF2B5EF4-FFF2-40B4-BE49-F238E27FC236}">
                <a16:creationId xmlns:a16="http://schemas.microsoft.com/office/drawing/2014/main" id="{17B75AE1-83B7-6142-A2AD-9F5D8C4BEEBE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 dirty="0"/>
              <a:t>Install screen</a:t>
            </a:r>
          </a:p>
        </p:txBody>
      </p:sp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643162"/>
            <a:ext cx="11353800" cy="278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L’installazione di una nuova </a:t>
            </a:r>
            <a:r>
              <a:rPr lang="it-IT" sz="2400" kern="0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instanza</a:t>
            </a: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 di </a:t>
            </a:r>
            <a:r>
              <a:rPr lang="it-IT" sz="2400" kern="0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Umbraco</a:t>
            </a: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 inizia sempre dalla schermata di installazione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Questa schermata viene richiamata automaticamente quando la connessione al DB è vuota, e il valore di </a:t>
            </a:r>
            <a:r>
              <a:rPr lang="it-IT" sz="2400" kern="0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umbracoConfigurationStatus</a:t>
            </a: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 è vuoto o discordante con la </a:t>
            </a:r>
            <a:r>
              <a:rPr lang="it-IT" sz="2400" kern="0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vesione</a:t>
            </a: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 attuale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A0B15-00C4-D644-B8FA-7DC960AB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820" y="4428003"/>
            <a:ext cx="6151561" cy="208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1665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</a:t>
            </a:r>
            <a:r>
              <a:rPr lang="it-IT" sz="5600" kern="0" spc="-168" dirty="0">
                <a:latin typeface="Helvetica"/>
              </a:rPr>
              <a:t>22</a:t>
            </a:r>
            <a:endParaRPr kumimoji="0" lang="it-IT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Content API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6201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4423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Stesso funzionamento delle Content API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1" u="sng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MediaService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è il gateway verso i dati di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Umbraco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Si può anche ricavare tramite </a:t>
            </a:r>
            <a:r>
              <a:rPr kumimoji="0" lang="it-IT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ApplicationContext.Current.Services.MediaService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È possibile creare nuovi contenuti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CreateContent</a:t>
            </a:r>
            <a:r>
              <a:rPr kumimoji="0" lang="it-IT" sz="1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()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segutio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da </a:t>
            </a:r>
            <a:r>
              <a:rPr kumimoji="0" lang="it-IT" sz="1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Save()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o </a:t>
            </a:r>
            <a:r>
              <a:rPr kumimoji="0" lang="it-IT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SaveAndPublish</a:t>
            </a:r>
            <a:r>
              <a:rPr kumimoji="0" lang="it-IT" sz="1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CreateContent</a:t>
            </a:r>
            <a:r>
              <a:rPr lang="it-IT" sz="17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()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necessità di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Name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,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ParentId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e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MediaTypeAlias</a:t>
            </a:r>
            <a:endParaRPr kumimoji="0" lang="it-IT" sz="17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  <a:sym typeface="Helvetica Light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L’unica proprietà da riempire è </a:t>
            </a:r>
            <a:r>
              <a:rPr kumimoji="0" lang="it-IT" sz="1900" b="0" i="1" u="sng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UmbracoFile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, usando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</a:t>
            </a:r>
            <a:r>
              <a:rPr kumimoji="0" lang="it-IT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SetValue</a:t>
            </a:r>
            <a:r>
              <a:rPr kumimoji="0" lang="it-IT" sz="1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()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, assicurandosi di passare un </a:t>
            </a:r>
            <a:r>
              <a:rPr lang="it-IT" sz="1900" i="1" u="sng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HttpPostedFileBase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. Le altre proprietà verranno riempite automaticamente</a:t>
            </a:r>
            <a:endParaRPr lang="it-IT" sz="1900" i="1" u="sng" kern="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  <a:sym typeface="Helvetica Ligh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1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AF03CCB4-2DD8-FE46-BC46-7B8EB077CFDB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Media API</a:t>
            </a:r>
          </a:p>
        </p:txBody>
      </p:sp>
    </p:spTree>
    <p:extLst>
      <p:ext uri="{BB962C8B-B14F-4D97-AF65-F5344CB8AC3E}">
        <p14:creationId xmlns:p14="http://schemas.microsoft.com/office/powerpoint/2010/main" val="374293069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</a:t>
            </a:r>
            <a:r>
              <a:rPr lang="it-IT" sz="5600" kern="0" spc="-168" dirty="0">
                <a:latin typeface="Helvetica"/>
              </a:rPr>
              <a:t>23</a:t>
            </a:r>
            <a:endParaRPr kumimoji="0" lang="it-IT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Media API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965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556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Gateway verso le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Umbraco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Web API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Necessario creare un controller che erediti da </a:t>
            </a:r>
            <a:r>
              <a:rPr lang="it-IT" sz="20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Umbraco.Web.WebApi.UmbracoApiController</a:t>
            </a:r>
            <a:endParaRPr lang="it-IT" sz="2000" kern="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Per convenzione il controller deve avere suffisso </a:t>
            </a:r>
            <a:r>
              <a:rPr lang="it-IT" sz="1900" b="1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ApiController</a:t>
            </a:r>
            <a:endParaRPr lang="it-IT" sz="1900" b="1" i="1" u="sng" kern="0" dirty="0">
              <a:solidFill>
                <a:srgbClr val="000000">
                  <a:lumMod val="75000"/>
                  <a:lumOff val="25000"/>
                </a:srgbClr>
              </a:solidFill>
              <a:sym typeface="Helvetica Light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Automaticamente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routata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da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Umbraco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: </a:t>
            </a:r>
            <a:r>
              <a:rPr kumimoji="0" lang="it-IT" sz="1900" b="0" i="1" u="sng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/</a:t>
            </a:r>
            <a:r>
              <a:rPr kumimoji="0" lang="it-IT" sz="1900" b="0" i="1" u="sng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Umbraco</a:t>
            </a:r>
            <a:r>
              <a:rPr kumimoji="0" lang="it-IT" sz="1900" b="0" i="1" u="sng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/Api/{</a:t>
            </a:r>
            <a:r>
              <a:rPr kumimoji="0" lang="it-IT" sz="1900" b="0" i="1" u="sng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ControllerName</a:t>
            </a:r>
            <a:r>
              <a:rPr kumimoji="0" lang="it-IT" sz="1900" b="0" i="1" u="sng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}/{</a:t>
            </a:r>
            <a:r>
              <a:rPr kumimoji="0" lang="it-IT" sz="1900" b="0" i="1" u="sng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MethodName</a:t>
            </a:r>
            <a:r>
              <a:rPr kumimoji="0" lang="it-IT" sz="1900" b="0" i="1" u="sng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}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È possibile qualsiasi logica custom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UmbracoApiController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espone anche una proprietà </a:t>
            </a:r>
            <a:r>
              <a:rPr lang="it-IT" sz="2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Services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, che è un Gateway verso i Content e Media Services di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Umbraco</a:t>
            </a:r>
            <a:endParaRPr lang="it-IT" sz="2400" kern="0" dirty="0">
              <a:solidFill>
                <a:srgbClr val="000000">
                  <a:lumMod val="75000"/>
                  <a:lumOff val="25000"/>
                </a:srgbClr>
              </a:solidFill>
              <a:sym typeface="Helvetica Ligh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Non ha ovviamente accesso alla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current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page… perché non esiste!</a:t>
            </a:r>
            <a:endParaRPr lang="it-IT" sz="1900" i="1" u="sng" kern="0" dirty="0">
              <a:solidFill>
                <a:srgbClr val="000000">
                  <a:lumMod val="75000"/>
                  <a:lumOff val="25000"/>
                </a:srgbClr>
              </a:solidFill>
              <a:sym typeface="Helvetica Light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400" kern="0" dirty="0">
              <a:solidFill>
                <a:srgbClr val="000000">
                  <a:lumMod val="75000"/>
                  <a:lumOff val="25000"/>
                </a:srgbClr>
              </a:solidFill>
              <a:sym typeface="Helvetica Light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1" u="sng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AF03CCB4-2DD8-FE46-BC46-7B8EB077CFDB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API Controllers</a:t>
            </a:r>
          </a:p>
        </p:txBody>
      </p:sp>
    </p:spTree>
    <p:extLst>
      <p:ext uri="{BB962C8B-B14F-4D97-AF65-F5344CB8AC3E}">
        <p14:creationId xmlns:p14="http://schemas.microsoft.com/office/powerpoint/2010/main" val="146676111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</a:t>
            </a:r>
            <a:r>
              <a:rPr lang="it-IT" sz="5600" kern="0" spc="-168" dirty="0">
                <a:latin typeface="Helvetica"/>
              </a:rPr>
              <a:t>24</a:t>
            </a:r>
            <a:endParaRPr kumimoji="0" lang="it-IT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API </a:t>
            </a:r>
            <a:r>
              <a:rPr kumimoji="0" lang="it-IT" sz="5600" b="1" i="0" u="none" strike="noStrike" kern="0" cap="none" spc="-168" normalizeH="0" baseline="8928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Controllers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3062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exels-photo-235925_bn-small.jp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0"/>
            <a:ext cx="12192000" cy="37465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>
            <a:spLocks noGrp="1"/>
          </p:cNvSpPr>
          <p:nvPr>
            <p:ph type="ctrTitle" idx="4294967295"/>
          </p:nvPr>
        </p:nvSpPr>
        <p:spPr>
          <a:xfrm>
            <a:off x="882849" y="879500"/>
            <a:ext cx="10426304" cy="5095355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1200" spc="-336" baseline="8928">
                <a:solidFill>
                  <a:srgbClr val="FFFFFF"/>
                </a:solidFill>
              </a:defRPr>
            </a:lvl1pPr>
          </a:lstStyle>
          <a:p>
            <a:r>
              <a:rPr lang="it-IT" sz="6000" dirty="0"/>
              <a:t>Estendere </a:t>
            </a:r>
            <a:r>
              <a:rPr lang="it-IT" sz="6000" dirty="0" err="1"/>
              <a:t>Umbraco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166524674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59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Ogni </a:t>
            </a: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plugin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risiede in una propria </a:t>
            </a: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directo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ry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sotto /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App_Plugin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/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Ogni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plugin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contiene un file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manifest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in formato JSON che definisce il contenuto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Ogni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manifest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ha quattro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root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node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possibili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propertyEditors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[]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parameterEditors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:[]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[]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[]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manifest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vengono controllati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all’application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start, quindi in caso di modifiche ricordarsi di riavviare il pool/toccare il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web.config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Referenza: 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hlinkClick r:id="rId2"/>
              </a:rPr>
              <a:t>https://umbraco.github.io/Belle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«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Tutorials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» top menu, «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Manifest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overview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»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left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menu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kern="0" dirty="0">
                <a:latin typeface="Helvetica"/>
              </a:rPr>
              <a:t>Plugin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7170306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365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Rootnode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del </a:t>
            </a: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manifest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, contiene la </a:t>
            </a: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definzione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dei </a:t>
            </a: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property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</a:t>
            </a: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editors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a</a:t>
            </a: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lias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(univoco)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name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editor (un </a:t>
            </a: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object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contenente la configurazione dell’editor)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prevalues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(configurazione)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isParameterEditor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(booleano, abilita l’editor ad essere usato come macro </a:t>
            </a: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parameter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defaultConfig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(configurazione di default)</a:t>
            </a:r>
            <a:endParaRPr kumimoji="0" lang="it-IT" sz="19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kern="0" dirty="0">
                <a:latin typeface="Helvetica"/>
              </a:rPr>
              <a:t>Plugin manifest - </a:t>
            </a:r>
            <a:r>
              <a:rPr lang="en-US" sz="6000" kern="0" dirty="0" err="1">
                <a:latin typeface="Helvetica"/>
              </a:rPr>
              <a:t>PropertyEditors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4C20B-74C3-404F-8417-CA3C2E7F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4737100"/>
            <a:ext cx="4711700" cy="193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5439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2218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(</a:t>
            </a: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path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della vista per </a:t>
            </a: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renderizzare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l’editor)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hideLabel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valueType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(STRING;DATETIME;TEXT;INT;JSON [</a:t>
            </a: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ntext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serializzato in </a:t>
            </a: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object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])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validation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(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object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che descrive i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validator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isReadOnly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(disabilita editing)</a:t>
            </a:r>
            <a:endParaRPr kumimoji="0" lang="it-IT" sz="19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lvl="0">
              <a:defRPr/>
            </a:pPr>
            <a:r>
              <a:rPr lang="en-US" sz="6000" kern="0" dirty="0"/>
              <a:t>Plugin manifest</a:t>
            </a:r>
            <a:r>
              <a:rPr lang="en-US" sz="6000" kern="0" dirty="0">
                <a:latin typeface="Helvetica"/>
              </a:rPr>
              <a:t> – </a:t>
            </a:r>
            <a:r>
              <a:rPr lang="en-US" sz="6000" kern="0" dirty="0" err="1">
                <a:latin typeface="Helvetica"/>
              </a:rPr>
              <a:t>PropertyEditors</a:t>
            </a:r>
            <a:r>
              <a:rPr lang="en-US" sz="6000" kern="0" dirty="0">
                <a:latin typeface="Helvetica"/>
              </a:rPr>
              <a:t> - editor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7929A-B462-D24D-8BEB-652BC90DA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16" y="4054475"/>
            <a:ext cx="48895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19478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519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Valori iniziali di configurazione per il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property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editor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Sono una collezione di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field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Vengono richiamati tramite la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key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label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(visualizzata sulla schermata di configurazione)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description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key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(chiave usata per salvare il dato nel DB e per esporlo al model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AngularJS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view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(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vista associata al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prevalue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Se è un nome,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cercherà in /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views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prevalueeditors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boolean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/{nome}.html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Altrimenti specificare il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path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(~/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app_data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/package/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prevalue-editor.html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Il file è un .html perché sarà consumata da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AngularJS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Come convenzione meglio dare prefisso 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editor.html</a:t>
            </a:r>
            <a:endParaRPr lang="it-IT" sz="1900" b="1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lvl="0">
              <a:defRPr/>
            </a:pPr>
            <a:r>
              <a:rPr lang="en-US" sz="6000" kern="0" dirty="0"/>
              <a:t>Plugin manifest</a:t>
            </a:r>
            <a:r>
              <a:rPr lang="en-US" sz="6000" kern="0" dirty="0">
                <a:latin typeface="Helvetica"/>
              </a:rPr>
              <a:t> – </a:t>
            </a:r>
            <a:r>
              <a:rPr lang="en-US" sz="6000" kern="0" dirty="0" err="1">
                <a:latin typeface="Helvetica"/>
              </a:rPr>
              <a:t>PropertyEditors</a:t>
            </a:r>
            <a:r>
              <a:rPr lang="en-US" sz="6000" kern="0" dirty="0">
                <a:latin typeface="Helvetica"/>
              </a:rPr>
              <a:t> - </a:t>
            </a:r>
            <a:r>
              <a:rPr lang="en-US" sz="6000" kern="0" dirty="0" err="1">
                <a:latin typeface="Helvetica"/>
              </a:rPr>
              <a:t>prevalues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735386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34">
            <a:extLst>
              <a:ext uri="{FF2B5EF4-FFF2-40B4-BE49-F238E27FC236}">
                <a16:creationId xmlns:a16="http://schemas.microsoft.com/office/drawing/2014/main" id="{17B75AE1-83B7-6142-A2AD-9F5D8C4BEEBE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Document Types best practices</a:t>
            </a:r>
          </a:p>
        </p:txBody>
      </p:sp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643162"/>
            <a:ext cx="11353800" cy="2449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Mantenere i nomi il più brevi possibile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Limitare il più possibile le proprietà a quelle utili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Attenzione anche all’ereditarietà dei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Document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Types</a:t>
            </a:r>
            <a:endParaRPr lang="it-IT" sz="1900" i="1" kern="0" dirty="0">
              <a:solidFill>
                <a:srgbClr val="000000">
                  <a:lumMod val="75000"/>
                  <a:lumOff val="25000"/>
                </a:srgbClr>
              </a:solidFill>
              <a:sym typeface="Helvetica Light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Usare i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RichTextEditor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il meno possibile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Cercare di usare gli stili il più possibile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highlight>
                <a:srgbClr val="FFFF00"/>
              </a:highlight>
              <a:uLnTx/>
              <a:uFillTx/>
              <a:latin typeface="Helvetic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8269956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1122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Collezione chiave/valore con i valori iniziali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Le chiavi devono coincidere con 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quelle dei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prevalue</a:t>
            </a:r>
            <a:endParaRPr kumimoji="0" lang="it-IT" sz="19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lvl="0">
              <a:defRPr/>
            </a:pPr>
            <a:r>
              <a:rPr lang="en-US" sz="6000" kern="0" dirty="0"/>
              <a:t>Plugin manifest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–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PropertyEditors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-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defaultConfig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3D428-951E-9A4C-9BFF-D03DB582B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66" y="2879725"/>
            <a:ext cx="93472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9280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2011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Rootnode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del </a:t>
            </a: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manifest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, contiene la </a:t>
            </a: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definzione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dei </a:t>
            </a: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parameter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</a:t>
            </a: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editors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disponibili per le macro 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Non verranno visualizzati nella lista di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propertyEditor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Stesso formato del precedente, ma non consentono </a:t>
            </a: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prevalue</a:t>
            </a:r>
            <a:endParaRPr kumimoji="0" lang="it-IT" sz="190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kern="0" dirty="0">
                <a:latin typeface="Helvetica"/>
              </a:rPr>
              <a:t>Plugin manifest - </a:t>
            </a:r>
            <a:r>
              <a:rPr lang="en-US" sz="6000" kern="0" dirty="0" err="1">
                <a:latin typeface="Helvetica"/>
              </a:rPr>
              <a:t>parameterEditors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4495765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157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Restituisce un array di stringhe di file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Javascript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da caricare durante l’avvio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dell’application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kumimoji="0" lang="it-IT" sz="19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Plugin manifest -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javascript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8BAB2-6432-CC42-BCC4-6A2CFD38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813050"/>
            <a:ext cx="118745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930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157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Restituisce un array di stringhe di file CSS da caricare durante l’avvio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dell’application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Plugin manifest -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css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CF42C-5D67-584A-86D1-8A50D2C1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832100"/>
            <a:ext cx="117856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8308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7204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Il </a:t>
            </a: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backoffice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di </a:t>
            </a: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Umbraco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è una SPA (Single Page Application) che sfrutta </a:t>
            </a: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Angula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rJS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Princip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almente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HTML e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Javascript</a:t>
            </a:r>
            <a:endParaRPr kumimoji="0" lang="it-IT" sz="24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Attenzione alla cache!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Assicurarsi di lavorare in </a:t>
            </a: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debug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mode per evitare il </a:t>
            </a: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minifying</a:t>
            </a:r>
            <a:endParaRPr kumimoji="0" lang="it-IT" sz="190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Necessario creare un </a:t>
            </a:r>
            <a:r>
              <a:rPr lang="it-IT" sz="24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plugin</a:t>
            </a:r>
            <a:endParaRPr lang="it-IT" sz="24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Una volta definito il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manifest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 riavviato il pool, si potrà scegliere il nuovo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property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editor come Data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Type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Per la lista di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icon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https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://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nicbell.github.io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ucreate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icons.html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4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4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Custom property editor</a:t>
            </a:r>
          </a:p>
        </p:txBody>
      </p:sp>
    </p:spTree>
    <p:extLst>
      <p:ext uri="{BB962C8B-B14F-4D97-AF65-F5344CB8AC3E}">
        <p14:creationId xmlns:p14="http://schemas.microsoft.com/office/powerpoint/2010/main" val="3482231756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25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Custom </a:t>
            </a:r>
            <a:r>
              <a:rPr lang="it-IT" sz="5600" kern="0" spc="-168" dirty="0" err="1">
                <a:latin typeface="Helvetica"/>
              </a:rPr>
              <a:t>property</a:t>
            </a:r>
            <a:r>
              <a:rPr lang="it-IT" sz="5600" kern="0" spc="-168" dirty="0">
                <a:latin typeface="Helvetica"/>
              </a:rPr>
              <a:t> editor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7716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66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Gli eventi custom consentono di definire codice allo scattare di azioni specifiche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Interagiscono direttamente con l’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Event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Model di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Umbraco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Alla pubblicazione di un nodo, al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rendering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di un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tree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…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Interagiscono direttamente con l’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Event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Model di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È necessario sottoscriversi ad un evento ereditando da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ApplicationEventHandler</a:t>
            </a:r>
            <a:endParaRPr lang="it-IT" sz="20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Eseguire l’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override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del metodo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ApplicationStarted</a:t>
            </a:r>
            <a:endParaRPr lang="it-IT" sz="20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Sottoscriversi all’evento desiderato</a:t>
            </a:r>
            <a:endParaRPr lang="it-IT" sz="20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Cercare in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Umbraco.Core.Services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il Service desiderato e gli eventi disponibili</a:t>
            </a:r>
            <a:endParaRPr lang="it-IT" sz="1900" b="1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Es: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Umbraco.Core.Services.ContentService.Published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myHandler</a:t>
            </a: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Custom Events</a:t>
            </a:r>
          </a:p>
        </p:txBody>
      </p:sp>
    </p:spTree>
    <p:extLst>
      <p:ext uri="{BB962C8B-B14F-4D97-AF65-F5344CB8AC3E}">
        <p14:creationId xmlns:p14="http://schemas.microsoft.com/office/powerpoint/2010/main" val="167929798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3442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Per convenzione quasi tutti gli eventi sono prima (*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ing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) e dopo (*ed) una determinata azione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Publish</a:t>
            </a:r>
            <a:r>
              <a:rPr lang="it-IT" sz="1900" b="1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ing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prima della pubblicazione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Publish</a:t>
            </a:r>
            <a:r>
              <a:rPr lang="it-IT" sz="1900" b="1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ed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dopo la pubblicazione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molti casi gli eventi prima di un’azione permettono di cancellare l’azione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Es: cancellare una pubblicazione se ci sono errori o problemi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È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suffiscente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mettere a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la proprietà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e.cancel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nell’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event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handler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Custom Events</a:t>
            </a:r>
          </a:p>
        </p:txBody>
      </p:sp>
    </p:spTree>
    <p:extLst>
      <p:ext uri="{BB962C8B-B14F-4D97-AF65-F5344CB8AC3E}">
        <p14:creationId xmlns:p14="http://schemas.microsoft.com/office/powerpoint/2010/main" val="2544167365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26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Custom </a:t>
            </a:r>
            <a:r>
              <a:rPr lang="it-IT" sz="5600" kern="0" spc="-168" dirty="0" err="1">
                <a:latin typeface="Helvetica"/>
              </a:rPr>
              <a:t>events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796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319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ListView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aiutano a gestire elementi con un alto numero di figli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Vengono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renderizzate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come griglia invece che nell’albero di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È una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AngularJS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wrappata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in un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property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editor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Il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wrapper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aiuta ad avere funzionalità base come ricerca, paginazione e azioni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La parte superiore della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Listview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è gestita dal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wrapper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quella inferiore è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customizzabile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Disponibile per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Document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Types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Media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Types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Member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Types</a:t>
            </a: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Custom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ListView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104148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13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RTE custom </a:t>
            </a:r>
            <a:r>
              <a:rPr lang="it-IT" sz="5600" kern="0" spc="-168" dirty="0" err="1">
                <a:latin typeface="Helvetica"/>
              </a:rPr>
              <a:t>styles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4106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332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Può essere attivata senza nessuna customizzazione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Scegliendo il layout preferito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Scegliendo quali dati visualizzare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Scegliendo quanti elementi visualizzare per pagina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Definendo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sorting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filtering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Si abilita dal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tab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«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ListView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» del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Document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Type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Al click sul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gear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si gestiscono le personalizzazioni. 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È comune a tutte le </a:t>
            </a: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ListView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!</a:t>
            </a: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Custom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ListView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867767-714E-414E-ABF5-D70140447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272" y="4909162"/>
            <a:ext cx="5553525" cy="173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56707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630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Per creare una Custom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ListView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, i file sono i medesimi di un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plugin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(html)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Controller (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javascript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Package.manifest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Stili (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css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La sintassi è la classica di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AngularJS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Direttive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AngularJS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per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renderizzare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le proprietà del model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Una volta creata, in configurazione della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ListView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si aggiunge il Layout definendo il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path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della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Custom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ListView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42375496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27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Custom </a:t>
            </a:r>
            <a:r>
              <a:rPr lang="it-IT" sz="5600" kern="0" spc="-168" dirty="0" err="1">
                <a:latin typeface="Helvetica"/>
              </a:rPr>
              <a:t>ListView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040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215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Le Dashboard custom vengono usate per espandere il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backend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, sia in fase di avvio (Welcome Dashboard) sia per aggiungere nuove funzionalità (integrazioni di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tool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di terze parti)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Anche loro sono dei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plugin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La differenza è che vanno dichiarati nel file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dashboard.config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identifica la Dashboard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section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&lt;area&gt;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identifica la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section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tipo «Content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section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»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L’ordine nel file identifica la posizione in cui appariranno</a:t>
            </a: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Custom Dashboard</a:t>
            </a:r>
          </a:p>
        </p:txBody>
      </p:sp>
    </p:spTree>
    <p:extLst>
      <p:ext uri="{BB962C8B-B14F-4D97-AF65-F5344CB8AC3E}">
        <p14:creationId xmlns:p14="http://schemas.microsoft.com/office/powerpoint/2010/main" val="4068917788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Custom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47B33-A24D-6844-B921-D9228423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97" y="1866899"/>
            <a:ext cx="10853938" cy="40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54485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</a:t>
            </a:r>
            <a:r>
              <a:rPr lang="it-IT" sz="5600" kern="0" spc="-168" dirty="0">
                <a:latin typeface="Helvetica"/>
              </a:rPr>
              <a:t>28</a:t>
            </a:r>
            <a:endParaRPr kumimoji="0" lang="it-IT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Custom </a:t>
            </a:r>
            <a:r>
              <a:rPr lang="it-IT" sz="5600" kern="0" spc="-168" dirty="0" err="1">
                <a:latin typeface="Helvetica"/>
              </a:rPr>
              <a:t>dashboard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9907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91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La custom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section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è composta principalmente da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Una classe decorata con l’attributo 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per istruire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Umbraco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a creare l’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application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/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section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lvl="1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	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[Application("</a:t>
            </a:r>
            <a:r>
              <a:rPr lang="it-IT" sz="17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CustomSection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it-IT" sz="17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CustomSection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-car", 15)]</a:t>
            </a:r>
          </a:p>
          <a:p>
            <a:pPr lvl="1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	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CustomSectionApplication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IApplication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Una </a:t>
            </a: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class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e che eredita da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TreeController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per creare l’albero di navigazione</a:t>
            </a:r>
          </a:p>
          <a:p>
            <a:pPr lvl="1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	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PluginController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7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CustomSection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")]</a:t>
            </a:r>
          </a:p>
          <a:p>
            <a:pPr lvl="1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Umbraco.Web.Trees.Tree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7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CustomSection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CustomSectionTree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"My custom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		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iconClosed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-doc")]</a:t>
            </a:r>
          </a:p>
          <a:p>
            <a:pPr lvl="1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CustomSectionTreeController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TreeController</a:t>
            </a:r>
            <a:endParaRPr lang="it-IT" sz="17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Custom Section</a:t>
            </a:r>
          </a:p>
        </p:txBody>
      </p:sp>
    </p:spTree>
    <p:extLst>
      <p:ext uri="{BB962C8B-B14F-4D97-AF65-F5344CB8AC3E}">
        <p14:creationId xmlns:p14="http://schemas.microsoft.com/office/powerpoint/2010/main" val="2752273463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3396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aggiungerà automaticamente un item al file 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config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application.config</a:t>
            </a:r>
            <a:endParaRPr kumimoji="0" lang="it-IT" sz="1900" b="0" i="1" u="sng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Una </a:t>
            </a: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class</a:t>
            </a: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e che eredita da </a:t>
            </a:r>
            <a:r>
              <a:rPr kumimoji="0" lang="it-IT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TreeController</a:t>
            </a: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per creare l’albero di navigazione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	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it-IT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PluginController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kumimoji="0" lang="it-IT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CustomSection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")]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[</a:t>
            </a:r>
            <a:r>
              <a:rPr kumimoji="0" lang="it-IT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Umbraco.Web.Trees.Tree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kumimoji="0" lang="it-IT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CustomSection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kumimoji="0" lang="it-IT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CustomSectionTree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", "My custom </a:t>
            </a:r>
            <a:r>
              <a:rPr kumimoji="0" lang="it-IT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", 		</a:t>
            </a:r>
            <a:r>
              <a:rPr kumimoji="0" lang="it-IT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iconClosed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kumimoji="0" lang="it-IT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icon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-doc")]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kumimoji="0" lang="it-IT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it-IT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CustomSectionTreeController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kumimoji="0" lang="it-IT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TreeController</a:t>
            </a:r>
            <a:endParaRPr kumimoji="0" lang="it-IT" sz="17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L’attributo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PluginController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definisce il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path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delle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(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app_plugin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/{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NameOfApplication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}/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Custom Section</a:t>
            </a:r>
          </a:p>
        </p:txBody>
      </p:sp>
    </p:spTree>
    <p:extLst>
      <p:ext uri="{BB962C8B-B14F-4D97-AF65-F5344CB8AC3E}">
        <p14:creationId xmlns:p14="http://schemas.microsoft.com/office/powerpoint/2010/main" val="320845574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319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L’attributo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Tree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istruirà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Umbraco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ad aggiungere un elemento nel file /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config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/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trees.config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All’interno del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TreeController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, 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ci sono due azioni di cui fare l’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override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700" b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GetTreeNodes</a:t>
            </a: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, restituisce una </a:t>
            </a: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collection</a:t>
            </a: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di </a:t>
            </a: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TreeItem</a:t>
            </a: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, </a:t>
            </a: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renderizza</a:t>
            </a: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il </a:t>
            </a: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Tree</a:t>
            </a: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a sinistra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GetMenuForNode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, gestisce il Right Click sul nodo padre, </a:t>
            </a:r>
            <a:endParaRPr kumimoji="0" lang="it-IT" sz="19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Custom Section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3A8E5-4727-4042-A8FD-AC8EE9B3D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578745"/>
            <a:ext cx="6253163" cy="1338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EE1F0E-A77D-4243-B6C6-F814869CD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385760"/>
            <a:ext cx="6253163" cy="13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43416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2011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Per vedere la nuova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section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è necessario dare il permesso agli utenti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Aggiungere poi le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translation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in modo da evitare le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label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[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CustomSection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]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All’interno del file /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config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en.xml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cercare la chiave 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 alias="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sections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Aggiungere una chiave 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alias="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CustomSection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"&gt;Nome custom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Custom Section</a:t>
            </a:r>
          </a:p>
        </p:txBody>
      </p:sp>
    </p:spTree>
    <p:extLst>
      <p:ext uri="{BB962C8B-B14F-4D97-AF65-F5344CB8AC3E}">
        <p14:creationId xmlns:p14="http://schemas.microsoft.com/office/powerpoint/2010/main" val="12315866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34">
            <a:extLst>
              <a:ext uri="{FF2B5EF4-FFF2-40B4-BE49-F238E27FC236}">
                <a16:creationId xmlns:a16="http://schemas.microsoft.com/office/drawing/2014/main" id="{17B75AE1-83B7-6142-A2AD-9F5D8C4BEEBE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Templates best practices</a:t>
            </a:r>
          </a:p>
        </p:txBody>
      </p:sp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643162"/>
            <a:ext cx="11353800" cy="4446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Capire quando usare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GridLayout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 o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Template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 fissi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Limitare quando possibile il codice nelle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View</a:t>
            </a:r>
            <a:endParaRPr lang="it-IT" sz="2400" kern="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  <a:sym typeface="Helvetica Ligh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Utilizzare Custom Controller e codice lato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Usare </a:t>
            </a:r>
            <a:r>
              <a:rPr lang="it-IT" sz="2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@</a:t>
            </a:r>
            <a:r>
              <a:rPr lang="it-IT" sz="20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Model.Content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 invece di </a:t>
            </a:r>
            <a:r>
              <a:rPr lang="it-IT" sz="2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@</a:t>
            </a:r>
            <a:r>
              <a:rPr lang="it-IT" sz="20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CurrentPage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 , </a:t>
            </a:r>
            <a:r>
              <a:rPr lang="it-IT" sz="2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@</a:t>
            </a:r>
            <a:r>
              <a:rPr lang="it-IT" sz="20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Umbraco.TypedContent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e </a:t>
            </a:r>
            <a:r>
              <a:rPr lang="it-IT" sz="2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@</a:t>
            </a:r>
            <a:r>
              <a:rPr lang="it-IT" sz="20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Umbraco.TypedMedia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invece di </a:t>
            </a:r>
            <a:r>
              <a:rPr lang="it-IT" sz="2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@</a:t>
            </a:r>
            <a:r>
              <a:rPr lang="it-IT" sz="20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Umbraco.Content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e </a:t>
            </a:r>
            <a:r>
              <a:rPr lang="it-IT" sz="2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@</a:t>
            </a:r>
            <a:r>
              <a:rPr lang="it-IT" sz="20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Umbraco.Media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 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(evitare Dynamics)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NON usare 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direttamente il service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layer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(</a:t>
            </a:r>
            <a:r>
              <a:rPr lang="it-IT" sz="20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var</a:t>
            </a:r>
            <a:r>
              <a:rPr lang="it-IT" sz="2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 </a:t>
            </a:r>
            <a:r>
              <a:rPr lang="it-IT" sz="20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dontDoThis</a:t>
            </a:r>
            <a:r>
              <a:rPr lang="it-IT" sz="2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 = </a:t>
            </a:r>
            <a:r>
              <a:rPr lang="it-IT" sz="20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ApplicationContext.Services.ContentService.GetById</a:t>
            </a:r>
            <a:r>
              <a:rPr lang="it-IT" sz="2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Light"/>
              </a:rPr>
              <a:t>(123);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)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42515163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134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Per finire, aggiungere le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La directory è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routata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(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app_plugin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/{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NameOfApplication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}/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Per le azioni di click sul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tree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cerca una rotta 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app_plugins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/{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applicationName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}/{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treeAlias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}/{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action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}/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itemId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tradotta in </a:t>
            </a:r>
            <a:r>
              <a:rPr lang="it-IT" sz="2000" dirty="0">
                <a:solidFill>
                  <a:srgbClr val="565656"/>
                </a:solidFill>
                <a:latin typeface="Arial" panose="020B0604020202020204" pitchFamily="34" charset="0"/>
              </a:rPr>
              <a:t>/#/</a:t>
            </a:r>
            <a:r>
              <a:rPr lang="it-IT" sz="2000" dirty="0" err="1">
                <a:solidFill>
                  <a:srgbClr val="565656"/>
                </a:solidFill>
                <a:latin typeface="Arial" panose="020B0604020202020204" pitchFamily="34" charset="0"/>
              </a:rPr>
              <a:t>CustomSection</a:t>
            </a:r>
            <a:r>
              <a:rPr lang="it-IT" sz="2000" dirty="0">
                <a:solidFill>
                  <a:srgbClr val="565656"/>
                </a:solidFill>
                <a:latin typeface="Arial" panose="020B0604020202020204" pitchFamily="34" charset="0"/>
              </a:rPr>
              <a:t>/</a:t>
            </a:r>
            <a:r>
              <a:rPr lang="it-IT" sz="2000" dirty="0" err="1">
                <a:solidFill>
                  <a:srgbClr val="565656"/>
                </a:solidFill>
                <a:latin typeface="Arial" panose="020B0604020202020204" pitchFamily="34" charset="0"/>
              </a:rPr>
              <a:t>CustomSectionTree</a:t>
            </a:r>
            <a:r>
              <a:rPr lang="it-IT" sz="2000" dirty="0">
                <a:solidFill>
                  <a:srgbClr val="565656"/>
                </a:solidFill>
                <a:latin typeface="Arial" panose="020B0604020202020204" pitchFamily="34" charset="0"/>
              </a:rPr>
              <a:t>/</a:t>
            </a:r>
            <a:r>
              <a:rPr lang="it-IT" sz="2000" dirty="0" err="1">
                <a:solidFill>
                  <a:srgbClr val="565656"/>
                </a:solidFill>
                <a:latin typeface="Arial" panose="020B0604020202020204" pitchFamily="34" charset="0"/>
              </a:rPr>
              <a:t>edit</a:t>
            </a:r>
            <a:r>
              <a:rPr lang="it-IT" sz="2000" dirty="0">
                <a:solidFill>
                  <a:srgbClr val="565656"/>
                </a:solidFill>
                <a:latin typeface="Arial" panose="020B0604020202020204" pitchFamily="34" charset="0"/>
              </a:rPr>
              <a:t>/</a:t>
            </a:r>
            <a:r>
              <a:rPr lang="it-IT" sz="2000" dirty="0" err="1">
                <a:solidFill>
                  <a:srgbClr val="565656"/>
                </a:solidFill>
                <a:latin typeface="Arial" panose="020B0604020202020204" pitchFamily="34" charset="0"/>
              </a:rPr>
              <a:t>dashboard</a:t>
            </a:r>
            <a:r>
              <a:rPr lang="it-IT" sz="2000" dirty="0">
                <a:solidFill>
                  <a:srgbClr val="565656"/>
                </a:solidFill>
                <a:latin typeface="Arial" panose="020B0604020202020204" pitchFamily="34" charset="0"/>
              </a:rPr>
              <a:t> e relativa </a:t>
            </a:r>
            <a:r>
              <a:rPr lang="it-IT" sz="2000" dirty="0" err="1">
                <a:solidFill>
                  <a:srgbClr val="565656"/>
                </a:solidFill>
                <a:latin typeface="Arial" panose="020B0604020202020204" pitchFamily="34" charset="0"/>
              </a:rPr>
              <a:t>view</a:t>
            </a:r>
            <a:r>
              <a:rPr lang="it-IT" sz="2000" dirty="0">
                <a:solidFill>
                  <a:srgbClr val="565656"/>
                </a:solidFill>
                <a:latin typeface="Arial" panose="020B0604020202020204" pitchFamily="34" charset="0"/>
              </a:rPr>
              <a:t> </a:t>
            </a:r>
            <a:r>
              <a:rPr lang="it-IT" sz="2000" u="sng" dirty="0">
                <a:solidFill>
                  <a:srgbClr val="565656"/>
                </a:solidFill>
                <a:latin typeface="Arial" panose="020B0604020202020204" pitchFamily="34" charset="0"/>
              </a:rPr>
              <a:t>/</a:t>
            </a:r>
            <a:r>
              <a:rPr lang="it-IT" sz="2000" u="sng" dirty="0" err="1">
                <a:solidFill>
                  <a:srgbClr val="565656"/>
                </a:solidFill>
                <a:latin typeface="Arial" panose="020B0604020202020204" pitchFamily="34" charset="0"/>
              </a:rPr>
              <a:t>app_plugins</a:t>
            </a:r>
            <a:r>
              <a:rPr lang="it-IT" sz="2000" u="sng" dirty="0">
                <a:solidFill>
                  <a:srgbClr val="565656"/>
                </a:solidFill>
                <a:latin typeface="Arial" panose="020B0604020202020204" pitchFamily="34" charset="0"/>
              </a:rPr>
              <a:t>/</a:t>
            </a:r>
            <a:r>
              <a:rPr lang="it-IT" sz="2000" u="sng" dirty="0" err="1">
                <a:solidFill>
                  <a:srgbClr val="565656"/>
                </a:solidFill>
                <a:latin typeface="Arial" panose="020B0604020202020204" pitchFamily="34" charset="0"/>
              </a:rPr>
              <a:t>customsection</a:t>
            </a:r>
            <a:r>
              <a:rPr lang="it-IT" sz="2000" u="sng" dirty="0">
                <a:solidFill>
                  <a:srgbClr val="565656"/>
                </a:solidFill>
                <a:latin typeface="Arial" panose="020B0604020202020204" pitchFamily="34" charset="0"/>
              </a:rPr>
              <a:t>/</a:t>
            </a:r>
            <a:r>
              <a:rPr lang="it-IT" sz="2000" u="sng" dirty="0" err="1">
                <a:solidFill>
                  <a:srgbClr val="565656"/>
                </a:solidFill>
                <a:latin typeface="Arial" panose="020B0604020202020204" pitchFamily="34" charset="0"/>
              </a:rPr>
              <a:t>backoffice</a:t>
            </a:r>
            <a:r>
              <a:rPr lang="it-IT" sz="2000" u="sng" dirty="0">
                <a:solidFill>
                  <a:srgbClr val="565656"/>
                </a:solidFill>
                <a:latin typeface="Arial" panose="020B0604020202020204" pitchFamily="34" charset="0"/>
              </a:rPr>
              <a:t>/</a:t>
            </a:r>
            <a:r>
              <a:rPr lang="it-IT" sz="2000" u="sng" dirty="0" err="1">
                <a:solidFill>
                  <a:srgbClr val="565656"/>
                </a:solidFill>
                <a:latin typeface="Arial" panose="020B0604020202020204" pitchFamily="34" charset="0"/>
              </a:rPr>
              <a:t>CustomSectionTree</a:t>
            </a:r>
            <a:r>
              <a:rPr lang="it-IT" sz="2000" u="sng" dirty="0">
                <a:solidFill>
                  <a:srgbClr val="565656"/>
                </a:solidFill>
                <a:latin typeface="Arial" panose="020B0604020202020204" pitchFamily="34" charset="0"/>
              </a:rPr>
              <a:t>/</a:t>
            </a:r>
            <a:r>
              <a:rPr lang="it-IT" sz="2000" u="sng" dirty="0" err="1">
                <a:solidFill>
                  <a:srgbClr val="565656"/>
                </a:solidFill>
                <a:latin typeface="Arial" panose="020B0604020202020204" pitchFamily="34" charset="0"/>
              </a:rPr>
              <a:t>edit.html</a:t>
            </a:r>
            <a:endParaRPr lang="it-IT" sz="1900" i="1" u="sng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 può recuperare l’ID corrente usando i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routeParams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scope.currentId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routeParams.id</a:t>
            </a:r>
            <a:endParaRPr lang="it-IT" sz="19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Per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l’action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New,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cercherà la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app_plugins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CustomSection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CustomSectionTree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create.html</a:t>
            </a: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Custom Section</a:t>
            </a:r>
          </a:p>
        </p:txBody>
      </p:sp>
    </p:spTree>
    <p:extLst>
      <p:ext uri="{BB962C8B-B14F-4D97-AF65-F5344CB8AC3E}">
        <p14:creationId xmlns:p14="http://schemas.microsoft.com/office/powerpoint/2010/main" val="4003612439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29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Custom </a:t>
            </a:r>
            <a:r>
              <a:rPr kumimoji="0" lang="it-IT" sz="5600" b="1" i="0" u="none" strike="noStrike" kern="0" cap="none" spc="-168" normalizeH="0" baseline="8928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section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1471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87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Disponibile da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Umbraco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7.5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La schermata degli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HealtCheck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consente di tenere sotto controllo l’ambiente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È possibile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creare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HealtCheck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custom per dare la possibilità agli utilizzatori di avere ulteriori metriche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Ogni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Healtcheck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è una classe decorata con l’attributo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HealtCheck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che necessita di alcuni attributi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GUID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Name</a:t>
            </a:r>
            <a:endParaRPr lang="it-IT" sz="1900" i="1" kern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Description</a:t>
            </a:r>
            <a:endParaRPr lang="it-IT" sz="1900" i="1" kern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Group (la categoria, se non presente viene aggiunta)</a:t>
            </a: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lvl="0">
              <a:defRPr/>
            </a:pPr>
            <a:r>
              <a:rPr lang="en-US" sz="6000" kern="0" dirty="0"/>
              <a:t>Custom </a:t>
            </a:r>
            <a:r>
              <a:rPr lang="en-US" sz="6000" kern="0" dirty="0" err="1"/>
              <a:t>HealtCheck</a:t>
            </a:r>
            <a:endParaRPr lang="en-US" sz="6000" kern="0" dirty="0"/>
          </a:p>
        </p:txBody>
      </p:sp>
    </p:spTree>
    <p:extLst>
      <p:ext uri="{BB962C8B-B14F-4D97-AF65-F5344CB8AC3E}">
        <p14:creationId xmlns:p14="http://schemas.microsoft.com/office/powerpoint/2010/main" val="3205325127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20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Due tipologie di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HealtCheck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Configuration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Checks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Deve ereditare da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Umbraco.Web.HealthCheck.Checks.Config.AbstractConfigCheck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Prendono un valore da un file di configurazione usando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Xpath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 lo controllano verso un altro valore definito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È possibile prevedere un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ValueComparisonType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ShouldEqual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ShouldNotEqual</a:t>
            </a:r>
            <a:endParaRPr lang="it-IT" sz="1700" kern="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È possibile prevedere un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ValueComparisonType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ShouldEqual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ShouldNotEqual</a:t>
            </a:r>
            <a:endParaRPr lang="it-IT" sz="1700" kern="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kern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Custom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HealtCheck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07459286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3211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General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Checks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Possono essere qualsiasi cosa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Deve ereditare da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Umbraco.Web.HealthCheck.HealthCheck</a:t>
            </a:r>
            <a:endParaRPr kumimoji="0" lang="it-IT" sz="1700" b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Specificano un metodo </a:t>
            </a:r>
            <a:r>
              <a:rPr kumimoji="0" lang="it-IT" sz="1700" b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GetStatus</a:t>
            </a:r>
            <a:r>
              <a:rPr kumimoji="0" lang="it-IT" sz="1700" b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che 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implementa la logica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È possibile specificare un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HealtCheckAction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che consenta di eseguire altre azioni al click del pulsante «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Fix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»</a:t>
            </a:r>
            <a:endParaRPr kumimoji="0" lang="it-IT" sz="1900" b="0" i="1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Custom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HealtCheck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03C91-74B7-E449-A57E-2FA479AB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16" y="5260968"/>
            <a:ext cx="9029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12642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30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Custom </a:t>
            </a:r>
            <a:r>
              <a:rPr lang="it-IT" sz="5600" kern="0" spc="-168" dirty="0" err="1">
                <a:latin typeface="Helvetica"/>
              </a:rPr>
              <a:t>Healtcheck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618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33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Possono essere definite delle notifiche periodiche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È possibile anche interagire con il sistema di notifiche per utilizzare altri canali (sms,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etc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La classe deve implementare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IHealthCheckNotificatationMethod</a:t>
            </a:r>
            <a:endParaRPr lang="it-IT" sz="20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 può ereditare </a:t>
            </a:r>
            <a:r>
              <a:rPr lang="it-IT" sz="17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NotificationMethodBase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per comodità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L’attributo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HealthCheckNotificationMethod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definisce il tipo di notifica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L’unico metodo necessario è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SendAsync</a:t>
            </a:r>
            <a:r>
              <a:rPr lang="it-IT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HealthCheckResults</a:t>
            </a:r>
            <a:r>
              <a:rPr lang="it-IT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Il file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HealthChecks.config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definisce eventuali configurazioni custom</a:t>
            </a: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Custom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HealtCheck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1590765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534">
            <a:extLst>
              <a:ext uri="{FF2B5EF4-FFF2-40B4-BE49-F238E27FC236}">
                <a16:creationId xmlns:a16="http://schemas.microsoft.com/office/drawing/2014/main" id="{78648CDC-C67B-3145-BFC5-C13204A9592C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 dirty="0">
                <a:solidFill>
                  <a:schemeClr val="tx1"/>
                </a:solidFill>
              </a:rPr>
              <a:t>Package</a:t>
            </a:r>
          </a:p>
        </p:txBody>
      </p:sp>
      <p:sp>
        <p:nvSpPr>
          <p:cNvPr id="7" name="Shape 364">
            <a:extLst>
              <a:ext uri="{FF2B5EF4-FFF2-40B4-BE49-F238E27FC236}">
                <a16:creationId xmlns:a16="http://schemas.microsoft.com/office/drawing/2014/main" id="{6767FCF6-CC9B-2446-983E-D28F309C4F82}"/>
              </a:ext>
            </a:extLst>
          </p:cNvPr>
          <p:cNvSpPr/>
          <p:nvPr/>
        </p:nvSpPr>
        <p:spPr>
          <a:xfrm>
            <a:off x="520701" y="1465372"/>
            <a:ext cx="11353800" cy="487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 package sono il modo migliore per condividere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feature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tra progetti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Possono essere di ogni tipo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: codice, controller, personalizzazioni, etc.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Sono «banalmente» dei file .zip composti da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Un file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package.xml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contenente l’elenco dei file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Un file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package.manifest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in JSON contente i dettagli dell’utilizzo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 file che compongono il package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Il modo migliore per crearli è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Creare un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empty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site e implementare le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feature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che si vogliono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Usare la sezione «Package» disponibile in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facendo attenzione a scegliere tutti gli elementi</a:t>
            </a:r>
          </a:p>
        </p:txBody>
      </p:sp>
    </p:spTree>
    <p:extLst>
      <p:ext uri="{BB962C8B-B14F-4D97-AF65-F5344CB8AC3E}">
        <p14:creationId xmlns:p14="http://schemas.microsoft.com/office/powerpoint/2010/main" val="2481535999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534">
            <a:extLst>
              <a:ext uri="{FF2B5EF4-FFF2-40B4-BE49-F238E27FC236}">
                <a16:creationId xmlns:a16="http://schemas.microsoft.com/office/drawing/2014/main" id="{78648CDC-C67B-3145-BFC5-C13204A9592C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rPr>
              <a:t>Package – Custom login</a:t>
            </a:r>
          </a:p>
        </p:txBody>
      </p:sp>
      <p:sp>
        <p:nvSpPr>
          <p:cNvPr id="7" name="Shape 364">
            <a:extLst>
              <a:ext uri="{FF2B5EF4-FFF2-40B4-BE49-F238E27FC236}">
                <a16:creationId xmlns:a16="http://schemas.microsoft.com/office/drawing/2014/main" id="{6767FCF6-CC9B-2446-983E-D28F309C4F82}"/>
              </a:ext>
            </a:extLst>
          </p:cNvPr>
          <p:cNvSpPr/>
          <p:nvPr/>
        </p:nvSpPr>
        <p:spPr>
          <a:xfrm>
            <a:off x="520701" y="1465372"/>
            <a:ext cx="11353800" cy="2447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Pensando di voler cambiare la login page di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Umbraco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usando un package, è sufficiente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Creare un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plugin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in un </a:t>
            </a:r>
            <a:r>
              <a:rPr kumimoji="0" lang="it-IT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empty</a:t>
            </a: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site con il CSS ed il JS necessari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Creare il package che si occupi di copiare i file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Fatto </a:t>
            </a:r>
            <a:r>
              <a:rPr kumimoji="0" lang="it-IT" sz="1900" b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Wingdings" pitchFamily="2" charset="2"/>
              </a:rPr>
              <a:t></a:t>
            </a:r>
            <a:endParaRPr kumimoji="0" lang="it-IT" sz="1900" b="0" i="1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05675356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</a:t>
            </a:r>
            <a:r>
              <a:rPr lang="it-IT" sz="5600" kern="0" spc="-168" dirty="0">
                <a:latin typeface="Helvetica"/>
              </a:rPr>
              <a:t>31</a:t>
            </a:r>
            <a:endParaRPr kumimoji="0" lang="it-IT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Package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6230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34">
            <a:extLst>
              <a:ext uri="{FF2B5EF4-FFF2-40B4-BE49-F238E27FC236}">
                <a16:creationId xmlns:a16="http://schemas.microsoft.com/office/drawing/2014/main" id="{17B75AE1-83B7-6142-A2AD-9F5D8C4BEEBE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Content best practices</a:t>
            </a:r>
          </a:p>
        </p:txBody>
      </p:sp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643162"/>
            <a:ext cx="11353800" cy="278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Keep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it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simple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Keep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it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simple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Keep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it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simple</a:t>
            </a:r>
            <a:endParaRPr lang="it-IT" sz="2400" kern="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  <a:sym typeface="Helvetica Ligh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Keep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it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simple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… ho già detto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keep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it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simple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?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6703331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exels-photo-235925_bn-small.jp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0"/>
            <a:ext cx="12192000" cy="37465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>
            <a:spLocks noGrp="1"/>
          </p:cNvSpPr>
          <p:nvPr>
            <p:ph type="ctrTitle" idx="4294967295"/>
          </p:nvPr>
        </p:nvSpPr>
        <p:spPr>
          <a:xfrm>
            <a:off x="882849" y="879500"/>
            <a:ext cx="10426304" cy="5095355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1200" spc="-336" baseline="8928">
                <a:solidFill>
                  <a:srgbClr val="FFFFFF"/>
                </a:solidFill>
              </a:defRPr>
            </a:lvl1pPr>
          </a:lstStyle>
          <a:p>
            <a:r>
              <a:rPr lang="it-IT" sz="6000" dirty="0"/>
              <a:t>Siti multilingua</a:t>
            </a:r>
          </a:p>
        </p:txBody>
      </p:sp>
    </p:spTree>
    <p:extLst>
      <p:ext uri="{BB962C8B-B14F-4D97-AF65-F5344CB8AC3E}">
        <p14:creationId xmlns:p14="http://schemas.microsoft.com/office/powerpoint/2010/main" val="1216922529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755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 siti multilingua possono essere di due tipi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1:1, ossia lo stesso contenuto declinato su lingue differenti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Own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tree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, ossia ogni lingua ha la sua alberatura di contenuti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Di solito questi ultimi sono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multicountry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più che multilingua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«sopporta» out of the box solo i siti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own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tree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Punti di attenzione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Tutto è un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dictionary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Ricordarsi dei messaggi di errore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Ricordarsi di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Javascript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!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Ricordarsi del tedesco… </a:t>
            </a:r>
            <a:r>
              <a:rPr lang="it-IT" sz="1900" dirty="0">
                <a:solidFill>
                  <a:srgbClr val="000000">
                    <a:lumMod val="75000"/>
                    <a:lumOff val="25000"/>
                  </a:srgbClr>
                </a:solidFill>
                <a:sym typeface="Wingdings" pitchFamily="2" charset="2"/>
              </a:rPr>
              <a:t></a:t>
            </a: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Multilingua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Best Practices </a:t>
            </a:r>
          </a:p>
        </p:txBody>
      </p:sp>
    </p:spTree>
    <p:extLst>
      <p:ext uri="{BB962C8B-B14F-4D97-AF65-F5344CB8AC3E}">
        <p14:creationId xmlns:p14="http://schemas.microsoft.com/office/powerpoint/2010/main" val="2091154371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5519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Vorto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è IL </a:t>
            </a: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plugin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per gestire siti multilingua 1:1 con </a:t>
            </a:r>
            <a:r>
              <a:rPr kumimoji="0" lang="it-IT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Umbraco</a:t>
            </a:r>
            <a:endParaRPr kumimoji="0" lang="it-IT" sz="24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La gestione standard semplicemente è troppo complicata per un vero 1:1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Un sito 1:1 ha una corrispondenza totale tra le lingue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È possibile implementare un cambio lingua sulla stessa risorsa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L’editore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, se ne ha le capacità, può contribuire la risorsa in più lingue contemporaneamente</a:t>
            </a:r>
            <a:endParaRPr kumimoji="0" lang="it-IT" sz="190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Contro: è difficile garantire una SEO </a:t>
            </a: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compliance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degli URL, se richiesta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Un ottimo esempio che usa un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UrlProvider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e il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ContentFinder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si trova 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sulla community: 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hlinkClick r:id="rId2"/>
              </a:rPr>
              <a:t>http://progressive.be/vortoUrl.zip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hlinkClick r:id="rId3"/>
              </a:rPr>
              <a:t>https://goo.gl/p6TQpf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 anche un altro progetto di esempio 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hlinkClick r:id="rId4"/>
              </a:rPr>
              <a:t>https://goo.gl/JcDvf9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1900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… ma sempre attenzione alle performance!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Vorto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Plugin (1:1)</a:t>
            </a:r>
          </a:p>
        </p:txBody>
      </p:sp>
    </p:spTree>
    <p:extLst>
      <p:ext uri="{BB962C8B-B14F-4D97-AF65-F5344CB8AC3E}">
        <p14:creationId xmlns:p14="http://schemas.microsoft.com/office/powerpoint/2010/main" val="1432464444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32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 err="1">
                <a:latin typeface="Helvetica"/>
              </a:rPr>
              <a:t>Vorto</a:t>
            </a:r>
            <a:r>
              <a:rPr lang="it-IT" sz="5600" kern="0" spc="-168" dirty="0">
                <a:latin typeface="Helvetica"/>
              </a:rPr>
              <a:t> </a:t>
            </a:r>
            <a:r>
              <a:rPr lang="it-IT" sz="5600" kern="0" spc="-168" dirty="0" err="1">
                <a:latin typeface="Helvetica"/>
              </a:rPr>
              <a:t>Plugin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282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508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 siti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own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tree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, per contro, sono siti «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standard»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con due homepage, per ciascuna lingua/country si vuole gestire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Il nodo homepage, essendo parte dell’URL, si chiamerà come la lingua (es: «en-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us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» o «en»)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Ogni sito è su un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tree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separato, quindi le pagine possono essere chiamate con lo stesso nome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Contributori di lingue diverse possono operare in autonomia senza «pestarsi i piedi»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Contro: se sono necessarie pagine simili su lingue differenti, vanno create ogni volta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… anche se a questo si può cercare di porre rimedio con gli eventi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Contro: se un operatore deve contribuire pagine simili su lingue differenti, deve saltare da un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tree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all’altro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Multilingua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custom (own tree)</a:t>
            </a:r>
          </a:p>
        </p:txBody>
      </p:sp>
    </p:spTree>
    <p:extLst>
      <p:ext uri="{BB962C8B-B14F-4D97-AF65-F5344CB8AC3E}">
        <p14:creationId xmlns:p14="http://schemas.microsoft.com/office/powerpoint/2010/main" val="2944914652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519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Usare i custom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event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in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publish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è una tecnica per gestire i siti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own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tree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, allineando i vari nodi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Necessario definire un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workflow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Un sito diventa master (Inglese di solito)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 siti figli vengono copiati dal master all’inizio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Eventualmente viene disabilitata la possibilità di creare nodi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All’evento create sul sito master, si controlla se il nodo che è stato creato esiste, e se no lo si copia nei figli, notificando magari via email gli editori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Pro: consente di mantenere un sito «quasi» 1:1, ma con la flessibilità di cambiare le pagine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Contro: cambiando il nome dei nodi, è necessario tenere una chiave propria, complicando lo sviluppo</a:t>
            </a: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lvl="0"/>
            <a:r>
              <a:rPr lang="en-US" sz="6000" kern="0" dirty="0" err="1"/>
              <a:t>Multilingua</a:t>
            </a:r>
            <a:r>
              <a:rPr lang="en-US" sz="6000" kern="0" dirty="0"/>
              <a:t> custom (con </a:t>
            </a:r>
            <a:r>
              <a:rPr lang="en-US" sz="6000" kern="0" dirty="0" err="1"/>
              <a:t>eventi</a:t>
            </a:r>
            <a:r>
              <a:rPr lang="en-US" sz="60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6895006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33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Multilingua custom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0043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exels-photo-235925_bn-small.jp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0"/>
            <a:ext cx="12192000" cy="37465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>
            <a:spLocks noGrp="1"/>
          </p:cNvSpPr>
          <p:nvPr>
            <p:ph type="ctrTitle" idx="4294967295"/>
          </p:nvPr>
        </p:nvSpPr>
        <p:spPr>
          <a:xfrm>
            <a:off x="882849" y="879500"/>
            <a:ext cx="10426304" cy="5095355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1200" spc="-336" baseline="8928">
                <a:solidFill>
                  <a:srgbClr val="FFFFFF"/>
                </a:solidFill>
              </a:defRPr>
            </a:lvl1pPr>
          </a:lstStyle>
          <a:p>
            <a:r>
              <a:rPr lang="it-IT" sz="6000" dirty="0"/>
              <a:t>Cenni di </a:t>
            </a:r>
            <a:r>
              <a:rPr lang="it-IT" sz="6000" dirty="0" err="1"/>
              <a:t>Deploy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3708752318"/>
      </p:ext>
    </p:extLst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550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 siti in stage e produzione rimangono separati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Il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deploy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delle modifiche ai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Document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Type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può essere complicato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Il problema delle cancellazioni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Il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refactoring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dei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Document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Type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è sempre problematico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 nodi sotto Content sono difficili da sincronizzare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meno di non usare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Courier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L’incubo del controllo versione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 fa sempre in fretta a rompere tutto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…ed essendo tutto su DB, per fare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rollback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è necessario fare un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restore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del Database</a:t>
            </a: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Punti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di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attenzione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(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che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già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sapete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100358620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519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uSync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è un package che serializza i cambiamenti ai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Document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Type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, Media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Type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,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etc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 cambiamenti vengono serializzati su disco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Possono essere messi sotto source control per agevolare le r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ollback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Possono essere spostati ed importati durante i processi di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deploy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… ovviamente scrivendo qualche riga di codice: new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Jumoo.uSync.Core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Disponibili diversi package aggiuntivi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uSync.ContentEdition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consente di sincronizzare anche Content e Media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Items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uSync.Snapshopts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consente di salvare i cambiamenti di un determinato punto temporale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uSync.Core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è il core più il set di API su cui si basa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uSync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consente di implementare le proprie routine (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uSyncApiController</a:t>
            </a:r>
            <a:r>
              <a:rPr lang="it-IT" sz="19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)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kern="0" dirty="0">
                <a:latin typeface="Helvetica"/>
              </a:rPr>
              <a:t>u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6518458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34">
            <a:extLst>
              <a:ext uri="{FF2B5EF4-FFF2-40B4-BE49-F238E27FC236}">
                <a16:creationId xmlns:a16="http://schemas.microsoft.com/office/drawing/2014/main" id="{17B75AE1-83B7-6142-A2AD-9F5D8C4BEEBE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Grid Layout</a:t>
            </a:r>
          </a:p>
        </p:txBody>
      </p:sp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643162"/>
            <a:ext cx="11353800" cy="278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Basato su Bootstrap (base 12)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Consente la creazione di pagine direttamente all’utente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Pro: incredibilmente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user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friendly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Contro: configurarlo correttamente può essere complicato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… e</a:t>
            </a: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 il rischio che finiscano in pagina cose non volute è alto!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682315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CDEE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E142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5771</TotalTime>
  <Words>4205</Words>
  <Application>Microsoft Macintosh PowerPoint</Application>
  <PresentationFormat>Widescreen</PresentationFormat>
  <Paragraphs>575</Paragraphs>
  <Slides>89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6" baseType="lpstr">
      <vt:lpstr>Arial</vt:lpstr>
      <vt:lpstr>Calibri</vt:lpstr>
      <vt:lpstr>Consolas</vt:lpstr>
      <vt:lpstr>Helvetica</vt:lpstr>
      <vt:lpstr>Helvetica Light</vt:lpstr>
      <vt:lpstr>Wingdings</vt:lpstr>
      <vt:lpstr>White</vt:lpstr>
      <vt:lpstr>PowerPoint Presentation</vt:lpstr>
      <vt:lpstr>Umbraco base (ma non troppo)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Personalizzare Umbraco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Estendere Umbraco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Siti multilingua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Cenni di Deploy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Mondino</dc:creator>
  <cp:lastModifiedBy>Cristian Mondino</cp:lastModifiedBy>
  <cp:revision>625</cp:revision>
  <dcterms:created xsi:type="dcterms:W3CDTF">2018-05-09T22:01:36Z</dcterms:created>
  <dcterms:modified xsi:type="dcterms:W3CDTF">2018-05-22T07:58:16Z</dcterms:modified>
</cp:coreProperties>
</file>