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handoutMasterIdLst>
    <p:handoutMasterId r:id="rId22"/>
  </p:handoutMasterIdLst>
  <p:sldIdLst>
    <p:sldId id="263" r:id="rId2"/>
    <p:sldId id="258" r:id="rId3"/>
    <p:sldId id="264" r:id="rId4"/>
    <p:sldId id="265" r:id="rId5"/>
    <p:sldId id="266" r:id="rId6"/>
    <p:sldId id="285" r:id="rId7"/>
    <p:sldId id="268" r:id="rId8"/>
    <p:sldId id="271" r:id="rId9"/>
    <p:sldId id="269" r:id="rId10"/>
    <p:sldId id="273" r:id="rId11"/>
    <p:sldId id="275" r:id="rId12"/>
    <p:sldId id="276" r:id="rId13"/>
    <p:sldId id="270" r:id="rId14"/>
    <p:sldId id="278" r:id="rId15"/>
    <p:sldId id="279" r:id="rId16"/>
    <p:sldId id="280" r:id="rId17"/>
    <p:sldId id="281" r:id="rId18"/>
    <p:sldId id="283" r:id="rId19"/>
    <p:sldId id="286" r:id="rId20"/>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1728">
          <p15:clr>
            <a:srgbClr val="A4A3A4"/>
          </p15:clr>
        </p15:guide>
        <p15:guide id="3" orient="horz" pos="336">
          <p15:clr>
            <a:srgbClr val="A4A3A4"/>
          </p15:clr>
        </p15:guide>
        <p15:guide id="4" orient="horz" pos="552">
          <p15:clr>
            <a:srgbClr val="A4A3A4"/>
          </p15:clr>
        </p15:guide>
        <p15:guide id="5" orient="horz" pos="3984">
          <p15:clr>
            <a:srgbClr val="A4A3A4"/>
          </p15:clr>
        </p15:guide>
        <p15:guide id="6" pos="2880">
          <p15:clr>
            <a:srgbClr val="A4A3A4"/>
          </p15:clr>
        </p15:guide>
        <p15:guide id="7" pos="1484">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9CF"/>
    <a:srgbClr val="C0CED9"/>
    <a:srgbClr val="006778"/>
    <a:srgbClr val="AAC9B6"/>
    <a:srgbClr val="822433"/>
    <a:srgbClr val="830022"/>
    <a:srgbClr val="790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0620" autoAdjust="0"/>
  </p:normalViewPr>
  <p:slideViewPr>
    <p:cSldViewPr>
      <p:cViewPr varScale="1">
        <p:scale>
          <a:sx n="52" d="100"/>
          <a:sy n="52" d="100"/>
        </p:scale>
        <p:origin x="1878" y="60"/>
      </p:cViewPr>
      <p:guideLst>
        <p:guide orient="horz" pos="2160"/>
        <p:guide orient="horz" pos="1728"/>
        <p:guide orient="horz" pos="336"/>
        <p:guide orient="horz" pos="552"/>
        <p:guide orient="horz" pos="3984"/>
        <p:guide pos="2880"/>
        <p:guide pos="1484"/>
        <p:guide/>
      </p:guideLst>
    </p:cSldViewPr>
  </p:slideViewPr>
  <p:outlineViewPr>
    <p:cViewPr>
      <p:scale>
        <a:sx n="66" d="100"/>
        <a:sy n="66" d="100"/>
      </p:scale>
      <p:origin x="0" y="0"/>
    </p:cViewPr>
  </p:outlineViewPr>
  <p:notesTextViewPr>
    <p:cViewPr>
      <p:scale>
        <a:sx n="100" d="100"/>
        <a:sy n="100" d="100"/>
      </p:scale>
      <p:origin x="0" y="-12"/>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ＭＳ Ｐゴシック" charset="-128"/>
              </a:defRPr>
            </a:lvl1pPr>
          </a:lstStyle>
          <a:p>
            <a:pPr>
              <a:defRPr/>
            </a:pPr>
            <a:endParaRPr lang="it-IT" altLang="x-none"/>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ＭＳ Ｐゴシック" charset="-128"/>
              </a:defRPr>
            </a:lvl1pPr>
          </a:lstStyle>
          <a:p>
            <a:pPr>
              <a:defRPr/>
            </a:pPr>
            <a:endParaRPr lang="it-IT" altLang="x-none"/>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ＭＳ Ｐゴシック" charset="-128"/>
              </a:defRPr>
            </a:lvl1pPr>
          </a:lstStyle>
          <a:p>
            <a:pPr>
              <a:defRPr/>
            </a:pPr>
            <a:endParaRPr lang="it-IT" altLang="x-none"/>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ＭＳ Ｐゴシック" charset="-128"/>
              </a:defRPr>
            </a:lvl1pPr>
          </a:lstStyle>
          <a:p>
            <a:pPr>
              <a:defRPr/>
            </a:pPr>
            <a:fld id="{B3062874-160D-4619-9342-1F84D92CDB5E}" type="slidenum">
              <a:rPr lang="it-IT" altLang="x-none"/>
              <a:pPr>
                <a:defRPr/>
              </a:pPr>
              <a:t>‹N›</a:t>
            </a:fld>
            <a:endParaRPr lang="it-IT"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ＭＳ Ｐゴシック" charset="-128"/>
              </a:defRPr>
            </a:lvl1pPr>
          </a:lstStyle>
          <a:p>
            <a:pPr>
              <a:defRPr/>
            </a:pPr>
            <a:endParaRPr lang="it-IT" altLang="x-none"/>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ＭＳ Ｐゴシック" charset="-128"/>
              </a:defRPr>
            </a:lvl1pPr>
          </a:lstStyle>
          <a:p>
            <a:pPr>
              <a:defRPr/>
            </a:pPr>
            <a:endParaRPr lang="it-IT" altLang="x-non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p>
            <a:pPr lvl="0"/>
            <a:r>
              <a:rPr lang="it-IT" altLang="x-none" noProof="0" smtClean="0"/>
              <a:t>Fare clic per modificare gli stili del testo dello schema</a:t>
            </a:r>
          </a:p>
          <a:p>
            <a:pPr lvl="1"/>
            <a:r>
              <a:rPr lang="it-IT" altLang="x-none" noProof="0" smtClean="0"/>
              <a:t>Secondo livello</a:t>
            </a:r>
          </a:p>
          <a:p>
            <a:pPr lvl="2"/>
            <a:r>
              <a:rPr lang="it-IT" altLang="x-none" noProof="0" smtClean="0"/>
              <a:t>Terzo livello</a:t>
            </a:r>
          </a:p>
          <a:p>
            <a:pPr lvl="3"/>
            <a:r>
              <a:rPr lang="it-IT" altLang="x-none" noProof="0" smtClean="0"/>
              <a:t>Quarto livello</a:t>
            </a:r>
          </a:p>
          <a:p>
            <a:pPr lvl="4"/>
            <a:r>
              <a:rPr lang="it-IT" altLang="x-none" noProof="0" smtClean="0"/>
              <a:t>Quinto livello</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ＭＳ Ｐゴシック" charset="-128"/>
              </a:defRPr>
            </a:lvl1pPr>
          </a:lstStyle>
          <a:p>
            <a:pPr>
              <a:defRPr/>
            </a:pPr>
            <a:endParaRPr lang="it-IT" altLang="x-none"/>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ＭＳ Ｐゴシック" charset="-128"/>
              </a:defRPr>
            </a:lvl1pPr>
          </a:lstStyle>
          <a:p>
            <a:pPr>
              <a:defRPr/>
            </a:pPr>
            <a:fld id="{998CFF4C-35E0-46D3-A26D-EF36A25E2517}" type="slidenum">
              <a:rPr lang="it-IT" altLang="x-none"/>
              <a:pPr>
                <a:defRPr/>
              </a:pPr>
              <a:t>‹N›</a:t>
            </a:fld>
            <a:endParaRPr lang="it-IT"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B9AEA6D-C35B-4C0E-B209-92F35DFA6044}" type="slidenum">
              <a:rPr lang="it-IT" altLang="it-IT" sz="1200" smtClean="0">
                <a:solidFill>
                  <a:schemeClr val="tx1"/>
                </a:solidFill>
              </a:rPr>
              <a:pPr/>
              <a:t>1</a:t>
            </a:fld>
            <a:endParaRPr lang="it-IT" altLang="it-IT" sz="1200" smtClean="0">
              <a:solidFill>
                <a:schemeClr val="tx1"/>
              </a:solidFill>
            </a:endParaRPr>
          </a:p>
        </p:txBody>
      </p:sp>
      <p:sp>
        <p:nvSpPr>
          <p:cNvPr id="35842"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266F1C9E-233A-4514-A5BA-EB6BB5384A32}" type="slidenum">
              <a:rPr lang="it-IT" altLang="it-IT" sz="1200" smtClean="0">
                <a:solidFill>
                  <a:srgbClr val="000000"/>
                </a:solidFill>
              </a:rPr>
              <a:pPr/>
              <a:t>10</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sz="1200" b="0" i="0" kern="1200" dirty="0" smtClean="0">
                <a:solidFill>
                  <a:schemeClr val="tx1"/>
                </a:solidFill>
                <a:effectLst/>
                <a:latin typeface="Arial" charset="0"/>
                <a:ea typeface="ＭＳ Ｐゴシック" charset="-128"/>
                <a:cs typeface="+mn-cs"/>
              </a:rPr>
              <a:t>In order to get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Q(</a:t>
            </a:r>
            <a:r>
              <a:rPr lang="en-US" sz="1200" b="0" i="0" kern="1200" dirty="0" err="1" smtClean="0">
                <a:solidFill>
                  <a:schemeClr val="tx1"/>
                </a:solidFill>
                <a:effectLst/>
                <a:latin typeface="Arial" charset="0"/>
                <a:ea typeface="ＭＳ Ｐゴシック" charset="-128"/>
                <a:cs typeface="+mn-cs"/>
              </a:rPr>
              <a:t>x,a</a:t>
            </a:r>
            <a:r>
              <a:rPr lang="en-US" sz="1200" b="0" i="0" kern="1200" dirty="0" smtClean="0">
                <a:solidFill>
                  <a:schemeClr val="tx1"/>
                </a:solidFill>
                <a:effectLst/>
                <a:latin typeface="Arial" charset="0"/>
                <a:ea typeface="ＭＳ Ｐゴシック" charset="-128"/>
                <a:cs typeface="+mn-cs"/>
              </a:rPr>
              <a: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it is sufficient to simply cross the tree according to</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values assumed by the state variables representing</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x and, once the leaf node is</a:t>
            </a:r>
          </a:p>
          <a:p>
            <a:r>
              <a:rPr lang="en-US" sz="1200" b="0" i="0" kern="1200" dirty="0" smtClean="0">
                <a:solidFill>
                  <a:schemeClr val="tx1"/>
                </a:solidFill>
                <a:effectLst/>
                <a:latin typeface="Arial" charset="0"/>
                <a:ea typeface="ＭＳ Ｐゴシック" charset="-128"/>
                <a:cs typeface="+mn-cs"/>
              </a:rPr>
              <a:t>reached, consider the value corresponding to the action a. Since there are a multitude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of states, it may happen the tree divides the space of the states into regions, i.e. for</a:t>
            </a:r>
          </a:p>
          <a:p>
            <a:r>
              <a:rPr lang="en-US" sz="1200" b="0" i="0" kern="1200" dirty="0" smtClean="0">
                <a:solidFill>
                  <a:schemeClr val="tx1"/>
                </a:solidFill>
                <a:effectLst/>
                <a:latin typeface="Arial" charset="0"/>
                <a:ea typeface="ＭＳ Ｐゴシック" charset="-128"/>
                <a:cs typeface="+mn-cs"/>
              </a:rPr>
              <a:t>a certain number of states the tree is crossed following the same path and obtaining</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same value of</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Q(</a:t>
            </a:r>
            <a:r>
              <a:rPr lang="en-US" sz="1200" b="0" i="0" kern="1200" dirty="0" err="1" smtClean="0">
                <a:solidFill>
                  <a:schemeClr val="tx1"/>
                </a:solidFill>
                <a:effectLst/>
                <a:latin typeface="Arial" charset="0"/>
                <a:ea typeface="ＭＳ Ｐゴシック" charset="-128"/>
                <a:cs typeface="+mn-cs"/>
              </a:rPr>
              <a:t>x,a</a:t>
            </a:r>
            <a:r>
              <a:rPr lang="en-US" sz="1200" b="0" i="0" kern="1200" dirty="0" smtClean="0">
                <a:solidFill>
                  <a:schemeClr val="tx1"/>
                </a:solidFill>
                <a:effectLst/>
                <a:latin typeface="Arial" charset="0"/>
                <a:ea typeface="ＭＳ Ｐゴシック" charset="-128"/>
                <a:cs typeface="+mn-cs"/>
              </a:rPr>
              <a:t>).</a:t>
            </a:r>
          </a:p>
          <a:p>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11</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970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Once the buffer is filled with samples (we used a FIFO queue whose maximum size is 1000 samples), it is possible to construct a Decision Tree </a:t>
                </a:r>
                <a:r>
                  <a:rPr lang="en-US" altLang="it-IT" dirty="0" err="1" smtClean="0">
                    <a:latin typeface="Arial" panose="020B0604020202020204" pitchFamily="34" charset="0"/>
                    <a:ea typeface="ＭＳ Ｐゴシック" panose="020B0600070205080204" pitchFamily="34" charset="-128"/>
                  </a:rPr>
                  <a:t>Regressor</a:t>
                </a:r>
                <a:r>
                  <a:rPr lang="en-US" altLang="it-IT" dirty="0" smtClean="0">
                    <a:latin typeface="Arial" panose="020B0604020202020204" pitchFamily="34" charset="0"/>
                    <a:ea typeface="ＭＳ Ｐゴシック" panose="020B0600070205080204" pitchFamily="34" charset="-128"/>
                  </a:rPr>
                  <a:t> that approximates the Q-function and subsequently allows to generate new samples to be inserted in the buffer (we have decided that each tree generates 600 new samples),thus discarding the older ones.</a:t>
                </a:r>
              </a:p>
              <a:p>
                <a:endParaRPr lang="en-US" altLang="it-IT" dirty="0" smtClean="0">
                  <a:latin typeface="Arial" panose="020B0604020202020204" pitchFamily="34" charset="0"/>
                  <a:ea typeface="ＭＳ Ｐゴシック" panose="020B0600070205080204" pitchFamily="34" charset="-128"/>
                </a:endParaRPr>
              </a:p>
              <a:p>
                <a:r>
                  <a:rPr lang="en-US" altLang="it-IT" dirty="0" smtClean="0">
                    <a:latin typeface="Arial" panose="020B0604020202020204" pitchFamily="34" charset="0"/>
                    <a:ea typeface="ＭＳ Ｐゴシック" panose="020B0600070205080204" pitchFamily="34" charset="-128"/>
                  </a:rPr>
                  <a:t>In</a:t>
                </a:r>
                <a:r>
                  <a:rPr lang="en-US" altLang="it-IT" baseline="0" dirty="0" smtClean="0">
                    <a:latin typeface="Arial" panose="020B0604020202020204" pitchFamily="34" charset="0"/>
                    <a:ea typeface="ＭＳ Ｐゴシック" panose="020B0600070205080204" pitchFamily="34" charset="-128"/>
                  </a:rPr>
                  <a:t> the updating rule a is chosen following the policy </a:t>
                </a:r>
                <a:r>
                  <a:rPr lang="el-GR" altLang="it-IT" sz="1200" dirty="0" smtClean="0"/>
                  <a:t>ε</a:t>
                </a:r>
                <a:r>
                  <a:rPr lang="it-IT" altLang="it-IT" sz="1200" dirty="0" smtClean="0"/>
                  <a:t>-</a:t>
                </a:r>
                <a:r>
                  <a:rPr lang="it-IT" altLang="it-IT" sz="1200" dirty="0" err="1" smtClean="0"/>
                  <a:t>greedy</a:t>
                </a:r>
                <a:r>
                  <a:rPr lang="it-IT" altLang="it-IT" sz="1200" dirty="0" smtClean="0"/>
                  <a:t> </a:t>
                </a:r>
                <a:r>
                  <a:rPr lang="it-IT" altLang="it-IT" sz="1200" dirty="0" err="1" smtClean="0"/>
                  <a:t>while</a:t>
                </a:r>
                <a:r>
                  <a:rPr lang="it-IT" altLang="it-IT" sz="1200" baseline="0" dirty="0" smtClean="0"/>
                  <a:t> </a:t>
                </a:r>
                <a:r>
                  <a:rPr lang="it-IT" altLang="it-IT" sz="1200" baseline="0" dirty="0" err="1" smtClean="0"/>
                  <a:t>a’</a:t>
                </a:r>
                <a:r>
                  <a:rPr lang="it-IT" altLang="it-IT" sz="1200" baseline="0" dirty="0" smtClean="0"/>
                  <a:t> </a:t>
                </a:r>
                <a:r>
                  <a:rPr lang="it-IT" altLang="it-IT" sz="1200" baseline="0" dirty="0" err="1" smtClean="0"/>
                  <a:t>is</a:t>
                </a:r>
                <a:r>
                  <a:rPr lang="it-IT" altLang="it-IT" sz="1200" baseline="0" dirty="0" smtClean="0"/>
                  <a:t> </a:t>
                </a:r>
                <a:r>
                  <a:rPr lang="it-IT" altLang="it-IT" sz="1200" baseline="0" dirty="0" err="1" smtClean="0"/>
                  <a:t>chosen</a:t>
                </a:r>
                <a:r>
                  <a:rPr lang="it-IT" altLang="it-IT" sz="1200" baseline="0" dirty="0" smtClean="0"/>
                  <a:t> in a </a:t>
                </a:r>
                <a:r>
                  <a:rPr lang="it-IT" altLang="it-IT" sz="1200" baseline="0" dirty="0" err="1" smtClean="0"/>
                  <a:t>greedy</a:t>
                </a:r>
                <a:r>
                  <a:rPr lang="it-IT" altLang="it-IT" sz="1200" baseline="0" dirty="0" smtClean="0"/>
                  <a:t> way (so we are </a:t>
                </a:r>
                <a:r>
                  <a:rPr lang="it-IT" altLang="it-IT" sz="1200" baseline="0" dirty="0" err="1" smtClean="0"/>
                  <a:t>considering</a:t>
                </a:r>
                <a:r>
                  <a:rPr lang="it-IT" altLang="it-IT" sz="1200" baseline="0" dirty="0" smtClean="0"/>
                  <a:t> an off-policy </a:t>
                </a:r>
                <a:r>
                  <a:rPr lang="it-IT" altLang="it-IT" sz="1200" baseline="0" dirty="0" err="1" smtClean="0"/>
                  <a:t>algorithm</a:t>
                </a:r>
                <a:r>
                  <a:rPr lang="it-IT" altLang="it-IT" sz="1200" baseline="0" dirty="0" smtClean="0"/>
                  <a:t>).</a:t>
                </a:r>
              </a:p>
              <a:p>
                <a14:m>
                  <m:oMath xmlns:m="http://schemas.openxmlformats.org/officeDocument/2006/math">
                    <m:r>
                      <m:rPr>
                        <m:nor/>
                      </m:rPr>
                      <a:rPr lang="el-GR" sz="1200" dirty="0" smtClean="0"/>
                      <m:t>γ</m:t>
                    </m:r>
                  </m:oMath>
                </a14:m>
                <a:r>
                  <a:rPr lang="it-IT" altLang="it-IT" sz="1200" baseline="0" dirty="0" smtClean="0"/>
                  <a:t> </a:t>
                </a:r>
                <a:r>
                  <a:rPr lang="it-IT" altLang="it-IT" sz="1200" baseline="0" dirty="0" err="1" smtClean="0"/>
                  <a:t>is</a:t>
                </a:r>
                <a:r>
                  <a:rPr lang="it-IT" altLang="it-IT" sz="1200" baseline="0" dirty="0" smtClean="0"/>
                  <a:t> the discount </a:t>
                </a:r>
                <a:r>
                  <a:rPr lang="it-IT" altLang="it-IT" sz="1200" baseline="0" dirty="0" err="1" smtClean="0"/>
                  <a:t>factor</a:t>
                </a:r>
                <a:r>
                  <a:rPr lang="it-IT" altLang="it-IT" sz="1200" baseline="0" dirty="0" smtClean="0"/>
                  <a:t> to </a:t>
                </a:r>
                <a:r>
                  <a:rPr lang="it-IT" altLang="it-IT" sz="1200" baseline="0" dirty="0" err="1" smtClean="0"/>
                  <a:t>penalize</a:t>
                </a:r>
                <a:r>
                  <a:rPr lang="it-IT" altLang="it-IT" sz="1200" baseline="0" dirty="0" smtClean="0"/>
                  <a:t> </a:t>
                </a:r>
                <a:r>
                  <a:rPr lang="it-IT" altLang="it-IT" sz="1200" baseline="0" dirty="0" err="1" smtClean="0"/>
                  <a:t>rewards</a:t>
                </a:r>
                <a:r>
                  <a:rPr lang="it-IT" altLang="it-IT" sz="1200" baseline="0" dirty="0" smtClean="0"/>
                  <a:t> in the future.</a:t>
                </a:r>
              </a:p>
              <a:p>
                <a:endParaRPr lang="it-IT" altLang="it-IT" sz="1200" baseline="0" dirty="0" smtClean="0"/>
              </a:p>
              <a:p>
                <a:endParaRPr lang="en-US" altLang="it-IT" dirty="0" smtClean="0">
                  <a:latin typeface="Arial" panose="020B0604020202020204" pitchFamily="34" charset="0"/>
                  <a:ea typeface="ＭＳ Ｐゴシック" panose="020B0600070205080204" pitchFamily="34" charset="-128"/>
                </a:endParaRPr>
              </a:p>
              <a:p>
                <a:endParaRPr lang="en-US" altLang="it-IT" dirty="0" smtClean="0">
                  <a:latin typeface="Arial" panose="020B0604020202020204" pitchFamily="34" charset="0"/>
                  <a:ea typeface="ＭＳ Ｐゴシック" panose="020B0600070205080204" pitchFamily="34" charset="-128"/>
                </a:endParaRPr>
              </a:p>
              <a:p>
                <a:endParaRPr lang="it-IT" altLang="it-IT" dirty="0" smtClean="0">
                  <a:latin typeface="Arial" panose="020B0604020202020204" pitchFamily="34" charset="0"/>
                  <a:ea typeface="ＭＳ Ｐゴシック" panose="020B0600070205080204" pitchFamily="34" charset="-128"/>
                </a:endParaRPr>
              </a:p>
            </p:txBody>
          </p:sp>
        </mc:Choice>
        <mc:Fallback xmlns="">
          <p:sp>
            <p:nvSpPr>
              <p:cNvPr id="2970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Once the buffer is filled with samples (we used a FIFO queue whose maximum size is 1000 samples), it is possible to construct a Decision Tree </a:t>
                </a:r>
                <a:r>
                  <a:rPr lang="en-US" altLang="it-IT" dirty="0" err="1" smtClean="0">
                    <a:latin typeface="Arial" panose="020B0604020202020204" pitchFamily="34" charset="0"/>
                    <a:ea typeface="ＭＳ Ｐゴシック" panose="020B0600070205080204" pitchFamily="34" charset="-128"/>
                  </a:rPr>
                  <a:t>Regressor</a:t>
                </a:r>
                <a:r>
                  <a:rPr lang="en-US" altLang="it-IT" dirty="0" smtClean="0">
                    <a:latin typeface="Arial" panose="020B0604020202020204" pitchFamily="34" charset="0"/>
                    <a:ea typeface="ＭＳ Ｐゴシック" panose="020B0600070205080204" pitchFamily="34" charset="-128"/>
                  </a:rPr>
                  <a:t> that approximates the Q-function and subsequently allows to generate new samples to be inserted in the buffer (We have decided that each tree generates 600 new samples),thus discarding the older ones.</a:t>
                </a:r>
              </a:p>
              <a:p>
                <a:endParaRPr lang="en-US" altLang="it-IT" dirty="0" smtClean="0">
                  <a:latin typeface="Arial" panose="020B0604020202020204" pitchFamily="34" charset="0"/>
                  <a:ea typeface="ＭＳ Ｐゴシック" panose="020B0600070205080204" pitchFamily="34" charset="-128"/>
                </a:endParaRPr>
              </a:p>
              <a:p>
                <a:r>
                  <a:rPr lang="en-US" altLang="it-IT" dirty="0" smtClean="0">
                    <a:latin typeface="Arial" panose="020B0604020202020204" pitchFamily="34" charset="0"/>
                    <a:ea typeface="ＭＳ Ｐゴシック" panose="020B0600070205080204" pitchFamily="34" charset="-128"/>
                  </a:rPr>
                  <a:t>In</a:t>
                </a:r>
                <a:r>
                  <a:rPr lang="en-US" altLang="it-IT" baseline="0" dirty="0" smtClean="0">
                    <a:latin typeface="Arial" panose="020B0604020202020204" pitchFamily="34" charset="0"/>
                    <a:ea typeface="ＭＳ Ｐゴシック" panose="020B0600070205080204" pitchFamily="34" charset="-128"/>
                  </a:rPr>
                  <a:t> the updating rule a is chosen following the policy </a:t>
                </a:r>
                <a:r>
                  <a:rPr lang="el-GR" altLang="it-IT" sz="1200" dirty="0" smtClean="0"/>
                  <a:t>ε</a:t>
                </a:r>
                <a:r>
                  <a:rPr lang="it-IT" altLang="it-IT" sz="1200" dirty="0" smtClean="0"/>
                  <a:t>-</a:t>
                </a:r>
                <a:r>
                  <a:rPr lang="it-IT" altLang="it-IT" sz="1200" dirty="0" err="1" smtClean="0"/>
                  <a:t>greedy</a:t>
                </a:r>
                <a:r>
                  <a:rPr lang="it-IT" altLang="it-IT" sz="1200" dirty="0" smtClean="0"/>
                  <a:t> </a:t>
                </a:r>
                <a:r>
                  <a:rPr lang="it-IT" altLang="it-IT" sz="1200" dirty="0" err="1" smtClean="0"/>
                  <a:t>while</a:t>
                </a:r>
                <a:r>
                  <a:rPr lang="it-IT" altLang="it-IT" sz="1200" baseline="0" dirty="0" smtClean="0"/>
                  <a:t> </a:t>
                </a:r>
                <a:r>
                  <a:rPr lang="it-IT" altLang="it-IT" sz="1200" baseline="0" dirty="0" err="1" smtClean="0"/>
                  <a:t>a’</a:t>
                </a:r>
                <a:r>
                  <a:rPr lang="it-IT" altLang="it-IT" sz="1200" baseline="0" dirty="0" smtClean="0"/>
                  <a:t> </a:t>
                </a:r>
                <a:r>
                  <a:rPr lang="it-IT" altLang="it-IT" sz="1200" baseline="0" dirty="0" err="1" smtClean="0"/>
                  <a:t>is</a:t>
                </a:r>
                <a:r>
                  <a:rPr lang="it-IT" altLang="it-IT" sz="1200" baseline="0" dirty="0" smtClean="0"/>
                  <a:t> </a:t>
                </a:r>
                <a:r>
                  <a:rPr lang="it-IT" altLang="it-IT" sz="1200" baseline="0" dirty="0" err="1" smtClean="0"/>
                  <a:t>chosen</a:t>
                </a:r>
                <a:r>
                  <a:rPr lang="it-IT" altLang="it-IT" sz="1200" baseline="0" dirty="0" smtClean="0"/>
                  <a:t> in a </a:t>
                </a:r>
                <a:r>
                  <a:rPr lang="it-IT" altLang="it-IT" sz="1200" baseline="0" dirty="0" err="1" smtClean="0"/>
                  <a:t>greedy</a:t>
                </a:r>
                <a:r>
                  <a:rPr lang="it-IT" altLang="it-IT" sz="1200" baseline="0" dirty="0" smtClean="0"/>
                  <a:t> way (so we are </a:t>
                </a:r>
                <a:r>
                  <a:rPr lang="it-IT" altLang="it-IT" sz="1200" baseline="0" dirty="0" err="1" smtClean="0"/>
                  <a:t>considering</a:t>
                </a:r>
                <a:r>
                  <a:rPr lang="it-IT" altLang="it-IT" sz="1200" baseline="0" dirty="0" smtClean="0"/>
                  <a:t> an off-policy </a:t>
                </a:r>
                <a:r>
                  <a:rPr lang="it-IT" altLang="it-IT" sz="1200" baseline="0" dirty="0" err="1" smtClean="0"/>
                  <a:t>algorithm</a:t>
                </a:r>
                <a:r>
                  <a:rPr lang="it-IT" altLang="it-IT" sz="1200" baseline="0" dirty="0" smtClean="0"/>
                  <a:t>).</a:t>
                </a:r>
              </a:p>
              <a:p>
                <a:pPr/>
                <a:r>
                  <a:rPr lang="el-GR" sz="1200" i="0" dirty="0" smtClean="0">
                    <a:latin typeface="Cambria Math" panose="02040503050406030204" pitchFamily="18" charset="0"/>
                  </a:rPr>
                  <a:t>"γ</a:t>
                </a:r>
                <a:r>
                  <a:rPr lang="it-IT" sz="1200" i="0" dirty="0" smtClean="0"/>
                  <a:t>"</a:t>
                </a:r>
                <a:r>
                  <a:rPr lang="it-IT" altLang="it-IT" sz="1200" baseline="0" dirty="0" smtClean="0"/>
                  <a:t> </a:t>
                </a:r>
                <a:r>
                  <a:rPr lang="it-IT" altLang="it-IT" sz="1200" baseline="0" dirty="0" err="1" smtClean="0"/>
                  <a:t>is</a:t>
                </a:r>
                <a:r>
                  <a:rPr lang="it-IT" altLang="it-IT" sz="1200" baseline="0" dirty="0" smtClean="0"/>
                  <a:t> the discount </a:t>
                </a:r>
                <a:r>
                  <a:rPr lang="it-IT" altLang="it-IT" sz="1200" baseline="0" dirty="0" err="1" smtClean="0"/>
                  <a:t>factor</a:t>
                </a:r>
                <a:r>
                  <a:rPr lang="it-IT" altLang="it-IT" sz="1200" baseline="0" dirty="0" smtClean="0"/>
                  <a:t> to </a:t>
                </a:r>
                <a:r>
                  <a:rPr lang="it-IT" altLang="it-IT" sz="1200" baseline="0" dirty="0" err="1" smtClean="0"/>
                  <a:t>penalize</a:t>
                </a:r>
                <a:r>
                  <a:rPr lang="it-IT" altLang="it-IT" sz="1200" baseline="0" dirty="0" smtClean="0"/>
                  <a:t> </a:t>
                </a:r>
                <a:r>
                  <a:rPr lang="it-IT" altLang="it-IT" sz="1200" baseline="0" dirty="0" err="1" smtClean="0"/>
                  <a:t>rewards</a:t>
                </a:r>
                <a:r>
                  <a:rPr lang="it-IT" altLang="it-IT" sz="1200" baseline="0" dirty="0" smtClean="0"/>
                  <a:t> in the future.</a:t>
                </a:r>
              </a:p>
              <a:p>
                <a:endParaRPr lang="it-IT" altLang="it-IT" sz="1200" baseline="0" dirty="0" smtClean="0"/>
              </a:p>
              <a:p>
                <a:endParaRPr lang="en-US" altLang="it-IT" dirty="0" smtClean="0">
                  <a:latin typeface="Arial" panose="020B0604020202020204" pitchFamily="34" charset="0"/>
                  <a:ea typeface="ＭＳ Ｐゴシック" panose="020B0600070205080204" pitchFamily="34" charset="-128"/>
                </a:endParaRPr>
              </a:p>
              <a:p>
                <a:endParaRPr lang="en-US" altLang="it-IT" dirty="0" smtClean="0">
                  <a:latin typeface="Arial" panose="020B0604020202020204" pitchFamily="34" charset="0"/>
                  <a:ea typeface="ＭＳ Ｐゴシック" panose="020B0600070205080204" pitchFamily="34" charset="-128"/>
                </a:endParaRPr>
              </a:p>
              <a:p>
                <a:endParaRPr lang="it-IT" altLang="it-IT" dirty="0" smtClean="0">
                  <a:latin typeface="Arial" panose="020B0604020202020204" pitchFamily="34" charset="0"/>
                  <a:ea typeface="ＭＳ Ｐゴシック" panose="020B0600070205080204" pitchFamily="34" charset="-128"/>
                </a:endParaRPr>
              </a:p>
            </p:txBody>
          </p:sp>
        </mc:Fallback>
      </mc:AlternateContent>
    </p:spTree>
    <p:extLst>
      <p:ext uri="{BB962C8B-B14F-4D97-AF65-F5344CB8AC3E}">
        <p14:creationId xmlns:p14="http://schemas.microsoft.com/office/powerpoint/2010/main" val="7286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12</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sz="1200" b="0" i="0" kern="1200" dirty="0" smtClean="0">
                <a:solidFill>
                  <a:schemeClr val="tx1"/>
                </a:solidFill>
                <a:effectLst/>
                <a:latin typeface="Arial" charset="0"/>
                <a:ea typeface="ＭＳ Ｐゴシック" charset="-128"/>
                <a:cs typeface="+mn-cs"/>
              </a:rPr>
              <a:t>Once a Decision Tree </a:t>
            </a:r>
            <a:r>
              <a:rPr lang="en-US" sz="1200" b="0" i="0" kern="1200" dirty="0" err="1" smtClean="0">
                <a:solidFill>
                  <a:schemeClr val="tx1"/>
                </a:solidFill>
                <a:effectLst/>
                <a:latin typeface="Arial" charset="0"/>
                <a:ea typeface="ＭＳ Ｐゴシック" charset="-128"/>
                <a:cs typeface="+mn-cs"/>
              </a:rPr>
              <a:t>Regressor</a:t>
            </a:r>
            <a:r>
              <a:rPr lang="en-US" sz="1200" b="0" i="0" kern="1200" dirty="0" smtClean="0">
                <a:solidFill>
                  <a:schemeClr val="tx1"/>
                </a:solidFill>
                <a:effectLst/>
                <a:latin typeface="Arial" charset="0"/>
                <a:ea typeface="ＭＳ Ｐゴシック" charset="-128"/>
                <a:cs typeface="+mn-cs"/>
              </a:rPr>
              <a:t> has generated the new samples, it is destroyed in</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order to create a new decision tree considering the new buffer composed of 400</a:t>
            </a:r>
          </a:p>
          <a:p>
            <a:r>
              <a:rPr lang="en-US" sz="1200" b="0" i="0" kern="1200" dirty="0" smtClean="0">
                <a:solidFill>
                  <a:schemeClr val="tx1"/>
                </a:solidFill>
                <a:effectLst/>
                <a:latin typeface="Arial" charset="0"/>
                <a:ea typeface="ＭＳ Ｐゴシック" charset="-128"/>
                <a:cs typeface="+mn-cs"/>
              </a:rPr>
              <a:t>samples used by the old tree plus the 600 new ones. In order to learn the value function</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we can not build a single tree, as it would be static and would not</a:t>
            </a:r>
          </a:p>
          <a:p>
            <a:r>
              <a:rPr lang="en-US" sz="1200" b="0" i="0" kern="1200" dirty="0" smtClean="0">
                <a:solidFill>
                  <a:schemeClr val="tx1"/>
                </a:solidFill>
                <a:effectLst/>
                <a:latin typeface="Arial" charset="0"/>
                <a:ea typeface="ＭＳ Ｐゴシック" charset="-128"/>
                <a:cs typeface="+mn-cs"/>
              </a:rPr>
              <a:t>allow us to vary the policy values. Regarding the value of epsilon, it varies over time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linearly with respect to the decision trees building process.</a:t>
            </a:r>
            <a:endParaRPr lang="it-IT" sz="1200" b="0" i="0" kern="1200" dirty="0" smtClean="0">
              <a:solidFill>
                <a:schemeClr val="tx1"/>
              </a:solidFill>
              <a:effectLst/>
              <a:latin typeface="Arial" panose="020B0604020202020204" pitchFamily="34" charset="0"/>
              <a:ea typeface="ＭＳ Ｐゴシック" panose="020B0600070205080204" pitchFamily="34" charset="-128"/>
              <a:cs typeface="+mn-cs"/>
            </a:endParaRPr>
          </a:p>
          <a:p>
            <a:r>
              <a:rPr lang="en-US" sz="1200" b="0" i="0" kern="1200" dirty="0" smtClean="0">
                <a:solidFill>
                  <a:schemeClr val="tx1"/>
                </a:solidFill>
                <a:effectLst/>
                <a:latin typeface="Arial" charset="0"/>
                <a:ea typeface="ＭＳ Ｐゴシック" charset="-128"/>
                <a:cs typeface="+mn-cs"/>
              </a:rPr>
              <a:t>The dynamic creation of trees occurs until the stopping criteria is satisfied, after several experiments and considerations on which type of criterion to use to stop learning we decided to consider the following one:</a:t>
            </a:r>
          </a:p>
          <a:p>
            <a:endParaRPr lang="en-US" sz="1200" b="0" i="0" kern="1200" dirty="0" smtClean="0">
              <a:solidFill>
                <a:schemeClr val="tx1"/>
              </a:solidFill>
              <a:effectLst/>
              <a:latin typeface="Arial" charset="0"/>
              <a:ea typeface="ＭＳ Ｐゴシック" charset="-128"/>
              <a:cs typeface="+mn-cs"/>
            </a:endParaRPr>
          </a:p>
          <a:p>
            <a:pPr algn="ctr"/>
            <a:r>
              <a:rPr lang="en-US" sz="1200" b="0" i="0" kern="1200" dirty="0" smtClean="0">
                <a:solidFill>
                  <a:schemeClr val="tx1"/>
                </a:solidFill>
                <a:effectLst/>
                <a:latin typeface="Arial" charset="0"/>
                <a:ea typeface="ＭＳ Ｐゴシック" charset="-128"/>
                <a:cs typeface="+mn-cs"/>
              </a:rPr>
              <a:t>Every time a new tree is built, it is tested in the environment we designed considering 200 episodes and verified if the average reward is greater than 80 (after repeated tests we have confirmed that the maximum reward is around 81). If this consideration occurs for five consecutive trees then the learning following epsilon-greedy is interrupted. </a:t>
            </a:r>
          </a:p>
          <a:p>
            <a:pPr algn="ctr"/>
            <a:endParaRPr lang="en-US" sz="1200" b="0" i="0" kern="1200" dirty="0" smtClean="0">
              <a:solidFill>
                <a:schemeClr val="tx1"/>
              </a:solidFill>
              <a:effectLst/>
              <a:latin typeface="Arial" charset="0"/>
              <a:ea typeface="ＭＳ Ｐゴシック"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mn-cs"/>
              </a:rPr>
              <a:t>Once the stopping criteria is satisfied, 100 new decision trees are built considering</a:t>
            </a:r>
            <a:r>
              <a:rPr lang="en-US" sz="1200" b="0" i="0" kern="1200" baseline="0" dirty="0" smtClean="0">
                <a:solidFill>
                  <a:schemeClr val="tx1"/>
                </a:solidFill>
                <a:effectLst/>
                <a:latin typeface="Arial" charset="0"/>
                <a:ea typeface="ＭＳ Ｐゴシック" charset="-128"/>
                <a:cs typeface="+mn-cs"/>
              </a:rPr>
              <a:t> </a:t>
            </a:r>
            <a:r>
              <a:rPr lang="el-GR" altLang="it-IT" sz="1200" dirty="0" smtClean="0"/>
              <a:t>ε</a:t>
            </a:r>
            <a:r>
              <a:rPr lang="it-IT" altLang="it-IT" sz="1200" dirty="0" smtClean="0"/>
              <a:t>=0</a:t>
            </a:r>
            <a:r>
              <a:rPr lang="en-US" sz="1200" b="0" i="0" kern="1200" dirty="0" smtClean="0">
                <a:solidFill>
                  <a:schemeClr val="tx1"/>
                </a:solidFill>
                <a:effectLst/>
                <a:latin typeface="Arial" charset="0"/>
                <a:ea typeface="ＭＳ Ｐゴシック" charset="-128"/>
                <a:cs typeface="+mn-cs"/>
              </a:rPr>
              <a:t>. In this way the optimal policy is reached as the exploration is null. Furthermore a new buffer is filled with all the samples generated by these trees, thus it will contain 600·100 = 60.000 samples and used to train a final model. Based on the type of task/experiment we want to run this new buffer has a different structure.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mn-cs"/>
              </a:rPr>
              <a:t>The experiments we will discuss in the next slides involving the buffer structure will be: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mn-cs"/>
              </a:rPr>
              <a:t>•building trees considering all the state variables.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mn-cs"/>
              </a:rPr>
              <a:t>•building trees with lower complexity considering the feature importance.</a:t>
            </a:r>
          </a:p>
        </p:txBody>
      </p:sp>
    </p:spTree>
    <p:extLst>
      <p:ext uri="{BB962C8B-B14F-4D97-AF65-F5344CB8AC3E}">
        <p14:creationId xmlns:p14="http://schemas.microsoft.com/office/powerpoint/2010/main" val="434414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3462BE4-7698-44D5-8689-5B643017F3F7}" type="slidenum">
              <a:rPr lang="it-IT" altLang="it-IT" sz="1200" smtClean="0">
                <a:solidFill>
                  <a:srgbClr val="000000"/>
                </a:solidFill>
              </a:rPr>
              <a:pPr/>
              <a:t>13</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r>
              <a:rPr lang="en-US" sz="1200" b="0" i="0" kern="1200" dirty="0" err="1" smtClean="0">
                <a:solidFill>
                  <a:schemeClr val="tx1"/>
                </a:solidFill>
                <a:effectLst/>
                <a:latin typeface="Arial" charset="0"/>
                <a:ea typeface="ＭＳ Ｐゴシック" charset="-128"/>
                <a:cs typeface="+mn-cs"/>
              </a:rPr>
              <a:t>Questi</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risultati</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sono</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stati</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ottenuti</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tramite</a:t>
            </a:r>
            <a:r>
              <a:rPr lang="en-US" sz="1200" b="0" i="0" kern="1200" baseline="0" dirty="0" smtClean="0">
                <a:solidFill>
                  <a:schemeClr val="tx1"/>
                </a:solidFill>
                <a:effectLst/>
                <a:latin typeface="Arial" charset="0"/>
                <a:ea typeface="ＭＳ Ｐゴシック" charset="-128"/>
                <a:cs typeface="+mn-cs"/>
              </a:rPr>
              <a:t> un </a:t>
            </a:r>
            <a:r>
              <a:rPr lang="en-US" sz="1200" b="0" i="0" kern="1200" baseline="0" dirty="0" err="1" smtClean="0">
                <a:solidFill>
                  <a:schemeClr val="tx1"/>
                </a:solidFill>
                <a:effectLst/>
                <a:latin typeface="Arial" charset="0"/>
                <a:ea typeface="ＭＳ Ｐゴシック" charset="-128"/>
                <a:cs typeface="+mn-cs"/>
              </a:rPr>
              <a:t>simulatore</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che</a:t>
            </a:r>
            <a:r>
              <a:rPr lang="en-US" sz="1200" b="0" i="0" kern="1200" baseline="0" dirty="0" smtClean="0">
                <a:solidFill>
                  <a:schemeClr val="tx1"/>
                </a:solidFill>
                <a:effectLst/>
                <a:latin typeface="Arial" charset="0"/>
                <a:ea typeface="ＭＳ Ｐゴシック" charset="-128"/>
                <a:cs typeface="+mn-cs"/>
              </a:rPr>
              <a:t> è </a:t>
            </a:r>
            <a:r>
              <a:rPr lang="en-US" sz="1200" b="0" i="0" kern="1200" baseline="0" dirty="0" err="1" smtClean="0">
                <a:solidFill>
                  <a:schemeClr val="tx1"/>
                </a:solidFill>
                <a:effectLst/>
                <a:latin typeface="Arial" charset="0"/>
                <a:ea typeface="ＭＳ Ｐゴシック" charset="-128"/>
                <a:cs typeface="+mn-cs"/>
              </a:rPr>
              <a:t>stato</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configurato</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utilizzando</a:t>
            </a:r>
            <a:r>
              <a:rPr lang="en-US" sz="1200" b="0" i="0" kern="1200" baseline="0" dirty="0" smtClean="0">
                <a:solidFill>
                  <a:schemeClr val="tx1"/>
                </a:solidFill>
                <a:effectLst/>
                <a:latin typeface="Arial" charset="0"/>
                <a:ea typeface="ＭＳ Ｐゴシック" charset="-128"/>
                <a:cs typeface="+mn-cs"/>
              </a:rPr>
              <a:t> </a:t>
            </a:r>
            <a:r>
              <a:rPr lang="en-US" sz="1200" b="0" i="0" kern="1200" baseline="0" dirty="0" err="1" smtClean="0">
                <a:solidFill>
                  <a:schemeClr val="tx1"/>
                </a:solidFill>
                <a:effectLst/>
                <a:latin typeface="Arial" charset="0"/>
                <a:ea typeface="ＭＳ Ｐゴシック" charset="-128"/>
                <a:cs typeface="+mn-cs"/>
              </a:rPr>
              <a:t>il</a:t>
            </a:r>
            <a:r>
              <a:rPr lang="en-US" sz="1200" b="0" i="0" kern="1200" baseline="0" dirty="0" smtClean="0">
                <a:solidFill>
                  <a:schemeClr val="tx1"/>
                </a:solidFill>
                <a:effectLst/>
                <a:latin typeface="Arial" charset="0"/>
                <a:ea typeface="ＭＳ Ｐゴシック" charset="-128"/>
                <a:cs typeface="+mn-cs"/>
              </a:rPr>
              <a:t> 90%, </a:t>
            </a:r>
            <a:r>
              <a:rPr lang="en-US" sz="1200" b="0" i="0" kern="1200" baseline="0" dirty="0" err="1" smtClean="0">
                <a:solidFill>
                  <a:schemeClr val="tx1"/>
                </a:solidFill>
                <a:effectLst/>
                <a:latin typeface="Arial" charset="0"/>
                <a:ea typeface="ＭＳ Ｐゴシック" charset="-128"/>
                <a:cs typeface="+mn-cs"/>
              </a:rPr>
              <a:t>etc</a:t>
            </a:r>
            <a:r>
              <a:rPr lang="en-US" sz="1200" b="0" i="0" kern="1200" baseline="0" dirty="0" smtClean="0">
                <a:solidFill>
                  <a:schemeClr val="tx1"/>
                </a:solidFill>
                <a:effectLst/>
                <a:latin typeface="Arial" charset="0"/>
                <a:ea typeface="ＭＳ Ｐゴシック" charset="-128"/>
                <a:cs typeface="+mn-cs"/>
              </a:rPr>
              <a:t>, è un </a:t>
            </a:r>
            <a:r>
              <a:rPr lang="en-US" sz="1200" b="0" i="0" kern="1200" baseline="0" dirty="0" err="1" smtClean="0">
                <a:solidFill>
                  <a:schemeClr val="tx1"/>
                </a:solidFill>
                <a:effectLst/>
                <a:latin typeface="Arial" charset="0"/>
                <a:ea typeface="ＭＳ Ｐゴシック" charset="-128"/>
                <a:cs typeface="+mn-cs"/>
              </a:rPr>
              <a:t>simulatore</a:t>
            </a:r>
            <a:r>
              <a:rPr lang="en-US" sz="1200" b="0" i="0" kern="1200" baseline="0" dirty="0" smtClean="0">
                <a:solidFill>
                  <a:schemeClr val="tx1"/>
                </a:solidFill>
                <a:effectLst/>
                <a:latin typeface="Arial" charset="0"/>
                <a:ea typeface="ＭＳ Ｐゴシック" charset="-128"/>
                <a:cs typeface="+mn-cs"/>
              </a:rPr>
              <a:t> per </a:t>
            </a:r>
            <a:r>
              <a:rPr lang="en-US" sz="1200" b="0" i="0" kern="1200" baseline="0" dirty="0" err="1" smtClean="0">
                <a:solidFill>
                  <a:schemeClr val="tx1"/>
                </a:solidFill>
                <a:effectLst/>
                <a:latin typeface="Arial" charset="0"/>
                <a:ea typeface="ＭＳ Ｐゴシック" charset="-128"/>
                <a:cs typeface="+mn-cs"/>
              </a:rPr>
              <a:t>modificare</a:t>
            </a:r>
            <a:r>
              <a:rPr lang="en-US" sz="1200" b="0" i="0" kern="1200" baseline="0" dirty="0" smtClean="0">
                <a:solidFill>
                  <a:schemeClr val="tx1"/>
                </a:solidFill>
                <a:effectLst/>
                <a:latin typeface="Arial" charset="0"/>
                <a:ea typeface="ＭＳ Ｐゴシック" charset="-128"/>
                <a:cs typeface="+mn-cs"/>
              </a:rPr>
              <a:t> la </a:t>
            </a:r>
            <a:r>
              <a:rPr lang="en-US" sz="1200" b="0" i="0" kern="1200" baseline="0" dirty="0" err="1" smtClean="0">
                <a:solidFill>
                  <a:schemeClr val="tx1"/>
                </a:solidFill>
                <a:effectLst/>
                <a:latin typeface="Arial" charset="0"/>
                <a:ea typeface="ＭＳ Ｐゴシック" charset="-128"/>
                <a:cs typeface="+mn-cs"/>
              </a:rPr>
              <a:t>bontà</a:t>
            </a:r>
            <a:r>
              <a:rPr lang="en-US" sz="1200" b="0" i="0" kern="1200" baseline="0" dirty="0" smtClean="0">
                <a:solidFill>
                  <a:schemeClr val="tx1"/>
                </a:solidFill>
                <a:effectLst/>
                <a:latin typeface="Arial" charset="0"/>
                <a:ea typeface="ＭＳ Ｐゴシック" charset="-128"/>
                <a:cs typeface="+mn-cs"/>
              </a:rPr>
              <a:t> del </a:t>
            </a:r>
            <a:r>
              <a:rPr lang="en-US" sz="1200" b="0" i="0" kern="1200" baseline="0" dirty="0" err="1" smtClean="0">
                <a:solidFill>
                  <a:schemeClr val="tx1"/>
                </a:solidFill>
                <a:effectLst/>
                <a:latin typeface="Arial" charset="0"/>
                <a:ea typeface="ＭＳ Ｐゴシック" charset="-128"/>
                <a:cs typeface="+mn-cs"/>
              </a:rPr>
              <a:t>modello</a:t>
            </a:r>
            <a:r>
              <a:rPr lang="en-US" sz="1200" b="0" i="0" kern="1200" baseline="0" dirty="0" smtClean="0">
                <a:solidFill>
                  <a:schemeClr val="tx1"/>
                </a:solidFill>
                <a:effectLst/>
                <a:latin typeface="Arial" charset="0"/>
                <a:ea typeface="ＭＳ Ｐゴシック" charset="-128"/>
                <a:cs typeface="+mn-cs"/>
              </a:rPr>
              <a:t>.</a:t>
            </a:r>
            <a:endParaRPr lang="en-US" sz="1200" b="0" i="0" kern="1200" dirty="0" smtClean="0">
              <a:solidFill>
                <a:schemeClr val="tx1"/>
              </a:solidFill>
              <a:effectLst/>
              <a:latin typeface="Arial" charset="0"/>
              <a:ea typeface="ＭＳ Ｐゴシック" charset="-128"/>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14</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it-IT" dirty="0" smtClean="0">
                <a:latin typeface="Arial" panose="020B0604020202020204" pitchFamily="34" charset="0"/>
                <a:ea typeface="ＭＳ Ｐゴシック" panose="020B0600070205080204" pitchFamily="34" charset="-128"/>
              </a:rPr>
              <a:t>As we already</a:t>
            </a:r>
            <a:r>
              <a:rPr lang="en-US" altLang="it-IT" baseline="0" dirty="0" smtClean="0">
                <a:latin typeface="Arial" panose="020B0604020202020204" pitchFamily="34" charset="0"/>
                <a:ea typeface="ＭＳ Ｐゴシック" panose="020B0600070205080204" pitchFamily="34" charset="-128"/>
              </a:rPr>
              <a:t> said, a</a:t>
            </a:r>
            <a:r>
              <a:rPr lang="en-US" altLang="it-IT" dirty="0" smtClean="0">
                <a:latin typeface="Arial" panose="020B0604020202020204" pitchFamily="34" charset="0"/>
                <a:ea typeface="ＭＳ Ｐゴシック" panose="020B0600070205080204" pitchFamily="34" charset="-128"/>
              </a:rPr>
              <a:t>fter reaching the stopping criteria, our algorithm builds an additional 100 trees considering </a:t>
            </a:r>
            <a:r>
              <a:rPr lang="el-GR" altLang="it-IT" sz="1200" dirty="0" smtClean="0"/>
              <a:t>ε</a:t>
            </a:r>
            <a:r>
              <a:rPr lang="it-IT" altLang="it-IT" sz="1200" dirty="0" smtClean="0"/>
              <a:t>=0.</a:t>
            </a:r>
            <a:r>
              <a:rPr lang="it-IT" altLang="it-IT" sz="1200" baseline="0" dirty="0" smtClean="0"/>
              <a:t> </a:t>
            </a:r>
            <a:r>
              <a:rPr lang="en-US" altLang="it-IT" dirty="0" smtClean="0">
                <a:latin typeface="Arial" panose="020B0604020202020204" pitchFamily="34" charset="0"/>
                <a:ea typeface="ＭＳ Ｐゴシック" panose="020B0600070205080204" pitchFamily="34" charset="-128"/>
              </a:rPr>
              <a:t>The process of building those trees is not only meant to build a final buffer from which</a:t>
            </a:r>
            <a:r>
              <a:rPr lang="en-US" altLang="it-IT" baseline="0" dirty="0" smtClean="0">
                <a:latin typeface="Arial" panose="020B0604020202020204" pitchFamily="34" charset="0"/>
                <a:ea typeface="ＭＳ Ｐゴシック" panose="020B0600070205080204" pitchFamily="34" charset="-128"/>
              </a:rPr>
              <a:t> a final model </a:t>
            </a:r>
            <a:r>
              <a:rPr lang="en-US" altLang="it-IT" dirty="0" smtClean="0">
                <a:latin typeface="Arial" panose="020B0604020202020204" pitchFamily="34" charset="0"/>
                <a:ea typeface="ＭＳ Ｐゴシック" panose="020B0600070205080204" pitchFamily="34" charset="-128"/>
              </a:rPr>
              <a:t>can be built, but it has also the objective of studying the feature importance of the state variables considered making up the state,</a:t>
            </a:r>
            <a:r>
              <a:rPr lang="en-US" altLang="it-IT" baseline="0" dirty="0" smtClean="0">
                <a:latin typeface="Arial" panose="020B0604020202020204" pitchFamily="34" charset="0"/>
                <a:ea typeface="ＭＳ Ｐゴシック" panose="020B0600070205080204" pitchFamily="34" charset="-128"/>
              </a:rPr>
              <a:t> i</a:t>
            </a:r>
            <a:r>
              <a:rPr lang="en-US" altLang="it-IT" dirty="0" smtClean="0">
                <a:latin typeface="Arial" panose="020B0604020202020204" pitchFamily="34" charset="0"/>
                <a:ea typeface="ＭＳ Ｐゴシック" panose="020B0600070205080204" pitchFamily="34" charset="-128"/>
              </a:rPr>
              <a:t>n fact, we</a:t>
            </a:r>
            <a:r>
              <a:rPr lang="en-US" altLang="it-IT" baseline="0" dirty="0" smtClean="0">
                <a:latin typeface="Arial" panose="020B0604020202020204" pitchFamily="34" charset="0"/>
                <a:ea typeface="ＭＳ Ｐゴシック" panose="020B0600070205080204" pitchFamily="34" charset="-128"/>
              </a:rPr>
              <a:t> sum all the feature </a:t>
            </a:r>
            <a:r>
              <a:rPr lang="en-US" altLang="it-IT" baseline="0" dirty="0" err="1" smtClean="0">
                <a:latin typeface="Arial" panose="020B0604020202020204" pitchFamily="34" charset="0"/>
                <a:ea typeface="ＭＳ Ｐゴシック" panose="020B0600070205080204" pitchFamily="34" charset="-128"/>
              </a:rPr>
              <a:t>importances</a:t>
            </a:r>
            <a:r>
              <a:rPr lang="en-US" altLang="it-IT" baseline="0" dirty="0" smtClean="0">
                <a:latin typeface="Arial" panose="020B0604020202020204" pitchFamily="34" charset="0"/>
                <a:ea typeface="ＭＳ Ｐゴシック" panose="020B0600070205080204" pitchFamily="34" charset="-128"/>
              </a:rPr>
              <a:t> computed in all the 100 trees.</a:t>
            </a:r>
            <a:endParaRPr lang="en-US" altLang="it-IT" dirty="0" smtClean="0">
              <a:latin typeface="Arial" panose="020B0604020202020204" pitchFamily="34" charset="0"/>
              <a:ea typeface="ＭＳ Ｐゴシック" panose="020B0600070205080204" pitchFamily="3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it-IT" dirty="0" smtClean="0">
              <a:latin typeface="Arial" panose="020B0604020202020204" pitchFamily="34" charset="0"/>
              <a:ea typeface="ＭＳ Ｐゴシック" panose="020B0600070205080204" pitchFamily="34" charset="-128"/>
            </a:endParaRPr>
          </a:p>
          <a:p>
            <a:r>
              <a:rPr lang="en-US" sz="1200" b="0" i="0" kern="1200" dirty="0" smtClean="0">
                <a:solidFill>
                  <a:schemeClr val="tx1"/>
                </a:solidFill>
                <a:effectLst/>
                <a:latin typeface="Arial" charset="0"/>
                <a:ea typeface="ＭＳ Ｐゴシック" charset="-128"/>
                <a:cs typeface="+mn-cs"/>
              </a:rPr>
              <a:t>The importance provides a score that indicates how useful or valuable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each feature is in the construction of each tree. The more an attribute is used</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to make key decisions in the tree, the greater its importance. The total reduction of error brought by</a:t>
            </a:r>
            <a:r>
              <a:rPr lang="en-US" sz="1200" b="0" i="0" kern="1200" baseline="0" dirty="0" smtClean="0">
                <a:solidFill>
                  <a:schemeClr val="tx1"/>
                </a:solidFill>
                <a:effectLst/>
                <a:latin typeface="Arial" charset="0"/>
                <a:ea typeface="ＭＳ Ｐゴシック" charset="-128"/>
                <a:cs typeface="+mn-cs"/>
              </a:rPr>
              <a:t> a feature is essentially the difference between the mean squared error computed considering all the nodes with that feature and the corresponding mean squared error considering the </a:t>
            </a:r>
            <a:r>
              <a:rPr lang="en-US" sz="1200" b="0" i="0" kern="1200" baseline="0" dirty="0" err="1" smtClean="0">
                <a:solidFill>
                  <a:schemeClr val="tx1"/>
                </a:solidFill>
                <a:effectLst/>
                <a:latin typeface="Arial" charset="0"/>
                <a:ea typeface="ＭＳ Ｐゴシック" charset="-128"/>
                <a:cs typeface="+mn-cs"/>
              </a:rPr>
              <a:t>splitted</a:t>
            </a:r>
            <a:r>
              <a:rPr lang="en-US" sz="1200" b="0" i="0" kern="1200" baseline="0" dirty="0" smtClean="0">
                <a:solidFill>
                  <a:schemeClr val="tx1"/>
                </a:solidFill>
                <a:effectLst/>
                <a:latin typeface="Arial" charset="0"/>
                <a:ea typeface="ＭＳ Ｐゴシック" charset="-128"/>
                <a:cs typeface="+mn-cs"/>
              </a:rPr>
              <a:t> children nodes. </a:t>
            </a:r>
            <a:endParaRPr lang="en-US" sz="1200" b="0" i="0" kern="1200" dirty="0" smtClean="0">
              <a:solidFill>
                <a:schemeClr val="tx1"/>
              </a:solidFill>
              <a:effectLst/>
              <a:latin typeface="Arial" charset="0"/>
              <a:ea typeface="ＭＳ Ｐゴシック" charset="-128"/>
              <a:cs typeface="+mn-cs"/>
            </a:endParaRPr>
          </a:p>
          <a:p>
            <a:endParaRPr lang="en-US" sz="1200" b="0" i="0" kern="1200" dirty="0" smtClean="0">
              <a:solidFill>
                <a:schemeClr val="tx1"/>
              </a:solidFill>
              <a:effectLst/>
              <a:latin typeface="Arial" charset="0"/>
              <a:ea typeface="ＭＳ Ｐゴシック"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it-IT" altLang="it-IT"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0203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15</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sz="1200" b="0" i="0" kern="1200" dirty="0" smtClean="0">
                <a:solidFill>
                  <a:schemeClr val="tx1"/>
                </a:solidFill>
                <a:effectLst/>
                <a:latin typeface="Arial" charset="0"/>
                <a:ea typeface="ＭＳ Ｐゴシック" charset="-128"/>
                <a:cs typeface="+mn-cs"/>
              </a:rPr>
              <a:t>In this first experiment we analyzed the feature importance returned by our algorithm</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using the average Monte Carlo error as a counter-proof. Since our environment is</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stochastic we decided to carry out 25 runs, getting the following results:</a:t>
            </a:r>
          </a:p>
          <a:p>
            <a:endParaRPr lang="en-US" sz="1200" b="0" i="0" kern="1200" dirty="0" smtClean="0">
              <a:solidFill>
                <a:schemeClr val="tx1"/>
              </a:solidFill>
              <a:effectLst/>
              <a:latin typeface="Arial" charset="0"/>
              <a:ea typeface="ＭＳ Ｐゴシック" charset="-128"/>
              <a:cs typeface="+mn-cs"/>
            </a:endParaRPr>
          </a:p>
          <a:p>
            <a:r>
              <a:rPr lang="en-US" altLang="it-IT" dirty="0" smtClean="0">
                <a:latin typeface="Arial" panose="020B0604020202020204" pitchFamily="34" charset="0"/>
                <a:ea typeface="ＭＳ Ｐゴシック" panose="020B0600070205080204" pitchFamily="34" charset="-128"/>
              </a:rPr>
              <a:t>As you can see from the resulting values, we have that the second feature, Speech Emotion Recognition, is the least important, in fact it has a 9%. Actually we can conclude that the first two features have the same importance and that they correspond to the two least important features. Subsequently Environmental Sound appears to have an importance of 15% and finally the most important feature is Object State with an importance of about 65%. </a:t>
            </a:r>
          </a:p>
          <a:p>
            <a:r>
              <a:rPr lang="en-US" altLang="it-IT" dirty="0" smtClean="0">
                <a:latin typeface="Arial" panose="020B0604020202020204" pitchFamily="34" charset="0"/>
                <a:ea typeface="ＭＳ Ｐゴシック" panose="020B0600070205080204" pitchFamily="34" charset="-128"/>
              </a:rPr>
              <a:t>Computing the importance of the features is related to minimize the approximation error of the value function, in fact, a tree generated considering the most important features will have a lower average Monte Carlo error than a tree that does not. This error indicates the approximation error of the function </a:t>
            </a:r>
            <a:r>
              <a:rPr lang="en-US" altLang="it-IT" dirty="0" err="1" smtClean="0">
                <a:latin typeface="Arial" panose="020B0604020202020204" pitchFamily="34" charset="0"/>
                <a:ea typeface="ＭＳ Ｐゴシック" panose="020B0600070205080204" pitchFamily="34" charset="-128"/>
              </a:rPr>
              <a:t>approximator</a:t>
            </a:r>
            <a:r>
              <a:rPr lang="en-US" altLang="it-IT" dirty="0" smtClean="0">
                <a:latin typeface="Arial" panose="020B0604020202020204" pitchFamily="34" charset="0"/>
                <a:ea typeface="ＭＳ Ｐゴシック" panose="020B0600070205080204" pitchFamily="34" charset="-128"/>
              </a:rPr>
              <a:t>. To compute it, we considered the last buffer of 60,000 samples obtained after building the 100 trees with</a:t>
            </a:r>
            <a:r>
              <a:rPr lang="en-US" altLang="it-IT" baseline="0" dirty="0" smtClean="0">
                <a:latin typeface="Arial" panose="020B0604020202020204" pitchFamily="34" charset="0"/>
                <a:ea typeface="ＭＳ Ｐゴシック" panose="020B0600070205080204" pitchFamily="34" charset="-128"/>
              </a:rPr>
              <a:t> </a:t>
            </a:r>
            <a:r>
              <a:rPr lang="el-GR" altLang="it-IT" sz="1200" dirty="0" smtClean="0"/>
              <a:t>ε</a:t>
            </a:r>
            <a:r>
              <a:rPr lang="it-IT" altLang="it-IT" sz="1200" dirty="0" smtClean="0"/>
              <a:t>=0</a:t>
            </a:r>
            <a:r>
              <a:rPr lang="it-IT" altLang="it-IT" sz="1200" baseline="0" dirty="0" smtClean="0"/>
              <a:t> a</a:t>
            </a:r>
            <a:r>
              <a:rPr lang="en-US" altLang="it-IT" dirty="0" err="1" smtClean="0">
                <a:latin typeface="Arial" panose="020B0604020202020204" pitchFamily="34" charset="0"/>
                <a:ea typeface="ＭＳ Ｐゴシック" panose="020B0600070205080204" pitchFamily="34" charset="-128"/>
              </a:rPr>
              <a:t>nd</a:t>
            </a:r>
            <a:r>
              <a:rPr lang="en-US" altLang="it-IT" dirty="0" smtClean="0">
                <a:latin typeface="Arial" panose="020B0604020202020204" pitchFamily="34" charset="0"/>
                <a:ea typeface="ＭＳ Ｐゴシック" panose="020B0600070205080204" pitchFamily="34" charset="-128"/>
              </a:rPr>
              <a:t> we built four new trees each with a missing feature. At that point we calculated the confidence intervals of the Monte Carlo error.</a:t>
            </a:r>
            <a:r>
              <a:rPr lang="en-US" altLang="it-IT" baseline="0" dirty="0" smtClean="0">
                <a:latin typeface="Arial" panose="020B0604020202020204" pitchFamily="34" charset="0"/>
                <a:ea typeface="ＭＳ Ｐゴシック" panose="020B0600070205080204" pitchFamily="34" charset="-128"/>
              </a:rPr>
              <a:t> Thus, this error highlights how wrong our sub-approximation is with respect to its potential to converge to the value of the policy we are considering. From the results obtained we have that actually a tree without considering feature x with a Monte Carlo error lower than a tree without considering feature y means that </a:t>
            </a:r>
            <a:r>
              <a:rPr lang="en-US" sz="1200" b="0" i="0" kern="1200" dirty="0" smtClean="0">
                <a:solidFill>
                  <a:schemeClr val="tx1"/>
                </a:solidFill>
                <a:effectLst/>
                <a:latin typeface="Arial" charset="0"/>
                <a:ea typeface="ＭＳ Ｐゴシック" charset="-128"/>
                <a:cs typeface="+mn-cs"/>
              </a:rPr>
              <a:t>x is less important than y. In fact, for example, the first two trees built without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considering the first two features have the same average Monte Carlo error. Obvious is the case of the tree without considering the Object State feature that has</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highest possible Monte Carlo error, confirming the fact that the third feature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is the most important (in fact, as already shown, it has an importance of about 65%).</a:t>
            </a:r>
          </a:p>
          <a:p>
            <a:pPr marL="0" marR="0" indent="0" algn="l" defTabSz="914400" rtl="0" eaLnBrk="0" fontAlgn="base" latinLnBrk="0" hangingPunct="0">
              <a:lnSpc>
                <a:spcPct val="100000"/>
              </a:lnSpc>
              <a:spcBef>
                <a:spcPct val="30000"/>
              </a:spcBef>
              <a:spcAft>
                <a:spcPct val="0"/>
              </a:spcAft>
              <a:buClrTx/>
              <a:buSzTx/>
              <a:buFontTx/>
              <a:buNone/>
              <a:tabLst/>
              <a:defRPr/>
            </a:pPr>
            <a:endParaRPr lang="it-IT" altLang="it-IT"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43317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16</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In this second experiment we wonder if training considering three features immediately, instead of training trees considering all features, building 100 trees with</a:t>
            </a:r>
            <a:r>
              <a:rPr lang="en-US" altLang="it-IT" baseline="0" dirty="0" smtClean="0">
                <a:latin typeface="Arial" panose="020B0604020202020204" pitchFamily="34" charset="0"/>
                <a:ea typeface="ＭＳ Ｐゴシック" panose="020B0600070205080204" pitchFamily="34" charset="-128"/>
              </a:rPr>
              <a:t> </a:t>
            </a:r>
            <a:r>
              <a:rPr lang="el-GR" altLang="it-IT" sz="1200" dirty="0" smtClean="0"/>
              <a:t>ε</a:t>
            </a:r>
            <a:r>
              <a:rPr lang="it-IT" altLang="it-IT" sz="1200" dirty="0" smtClean="0"/>
              <a:t>=0 and </a:t>
            </a:r>
            <a:r>
              <a:rPr lang="en-US" altLang="it-IT" dirty="0" smtClean="0">
                <a:latin typeface="Arial" panose="020B0604020202020204" pitchFamily="34" charset="0"/>
                <a:ea typeface="ＭＳ Ｐゴシック" panose="020B0600070205080204" pitchFamily="34" charset="-128"/>
              </a:rPr>
              <a:t>using the final buffer of 60,000 samples considering only three features, can change the performance of the algorithm.</a:t>
            </a:r>
          </a:p>
          <a:p>
            <a:r>
              <a:rPr lang="en-US" altLang="it-IT" dirty="0" smtClean="0">
                <a:latin typeface="Arial" panose="020B0604020202020204" pitchFamily="34" charset="0"/>
                <a:ea typeface="ＭＳ Ｐゴシック" panose="020B0600070205080204" pitchFamily="34" charset="-128"/>
              </a:rPr>
              <a:t>As you can see, by removing the two less important features, that is, Face Expression Recognition and Speech Emotion Recognition, we get the same value of the policy, that is the same reward of about 80 in the test phase as when training considering the original procedure. For the two most important features, however, we get a better reward by training from scratch. In fact, we get about 10 more reward points by training immediately with three features (in the tree without considering Object State we get a reward of 51.103 and in that without considering Environmental Sound we get 76.120) compared to the results of the test 1 (in the tree without Object State we get 41.326 and in the one without Environmental Sound we get 65.776). With this experiment we can affirm that the exploration has adapted during the training, therefore, it has allowed to find a policy that maximizes the use of the input features. This discussion also extends to the case of trees with only two features, however, we note that in the best case, that is, considering the tree without the first two features, we get a reward of about 75, too low a value to actually reach our aim.</a:t>
            </a:r>
          </a:p>
          <a:p>
            <a:r>
              <a:rPr lang="en-US" sz="1200" b="0" i="0" kern="1200" dirty="0" smtClean="0">
                <a:solidFill>
                  <a:schemeClr val="tx1"/>
                </a:solidFill>
                <a:effectLst/>
                <a:latin typeface="Arial" charset="0"/>
                <a:ea typeface="ＭＳ Ｐゴシック" charset="-128"/>
                <a:cs typeface="+mn-cs"/>
              </a:rPr>
              <a:t>We can</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therefore conclude from this experiment that to compute the feature importance it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is always worth training trees with all the features, however, when we actually have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resulting most important features we must train them from scratch.</a:t>
            </a:r>
          </a:p>
          <a:p>
            <a:endParaRPr lang="it-IT" altLang="it-IT"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73946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7DF0AA9-1911-4255-8DB7-F02B9347B526}" type="slidenum">
              <a:rPr lang="it-IT" altLang="it-IT" sz="1200" smtClean="0">
                <a:solidFill>
                  <a:srgbClr val="000000"/>
                </a:solidFill>
              </a:rPr>
              <a:pPr/>
              <a:t>17</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In this latest experiment we designed a demo in which the agent is trained before being actually used in a real context (offline training). Then the sensors are used to extract the values of the considered state variables classifying videos and audios representing the PhD student of the School of Computing at the University of Leeds and subsequently, based on the learned policy, the appropriate decision is made. Given the results of the feature importance in test 1, we decided to run the demo without considering the second state variable Speech Emotion Recognition due to its little importance in the learning process and to analyze five times the environment .We then trained our model from scratch according to the considerations drawn from the second experiment, getting the behavior</a:t>
            </a:r>
            <a:r>
              <a:rPr lang="en-US" altLang="it-IT" baseline="0" dirty="0" smtClean="0">
                <a:latin typeface="Arial" panose="020B0604020202020204" pitchFamily="34" charset="0"/>
                <a:ea typeface="ＭＳ Ｐゴシック" panose="020B0600070205080204" pitchFamily="34" charset="-128"/>
              </a:rPr>
              <a:t> of 3-features model.</a:t>
            </a:r>
          </a:p>
          <a:p>
            <a:r>
              <a:rPr lang="en-US" altLang="it-IT" dirty="0" smtClean="0">
                <a:latin typeface="Arial" panose="020B0604020202020204" pitchFamily="34" charset="0"/>
                <a:ea typeface="ＭＳ Ｐゴシック" panose="020B0600070205080204" pitchFamily="34" charset="-128"/>
              </a:rPr>
              <a:t>In a second moment we ran the model with all 4 features through the same states of the three feature model, of course with the explicit Speech Emotion Recognition value getting</a:t>
            </a:r>
            <a:r>
              <a:rPr lang="en-US" altLang="it-IT" baseline="0" dirty="0" smtClean="0">
                <a:latin typeface="Arial" panose="020B0604020202020204" pitchFamily="34" charset="0"/>
                <a:ea typeface="ＭＳ Ｐゴシック" panose="020B0600070205080204" pitchFamily="34" charset="-128"/>
              </a:rPr>
              <a:t> the 4-features model.</a:t>
            </a:r>
          </a:p>
          <a:p>
            <a:r>
              <a:rPr lang="en-US" altLang="it-IT" dirty="0" smtClean="0">
                <a:latin typeface="Arial" panose="020B0604020202020204" pitchFamily="34" charset="0"/>
                <a:ea typeface="ＭＳ Ｐゴシック" panose="020B0600070205080204" pitchFamily="34" charset="-128"/>
              </a:rPr>
              <a:t>Comparing the result of three state variables with our simulator on four variables we have that in the first model the first state can be interpreted as (Sad, Sad, Close, Environmental Noise) or (Sad, Neutral, Close, Environmental Noise). In order to maximize the reward, the agent will have to carry out actions that bring it respectively to the Neutral-Sad/Sad-Neutral region as regards the first state and to Neutral-Neutral as regards the second. In both cases, the most appropriate action turns out to be Don’t worry. The agent therefore did not do wrong action in the three and four feature model.</a:t>
            </a:r>
          </a:p>
          <a:p>
            <a:r>
              <a:rPr lang="en-US" altLang="it-IT" dirty="0" smtClean="0">
                <a:latin typeface="Arial" panose="020B0604020202020204" pitchFamily="34" charset="0"/>
                <a:ea typeface="ＭＳ Ｐゴシック" panose="020B0600070205080204" pitchFamily="34" charset="-128"/>
              </a:rPr>
              <a:t>The second state, on the other hand, can be interpreted in four features such as (Sad, Sad, Ground, People talking) or (Sad, Neutral, Ground, People talking). In this case, the Don’t be silly choice is more appropriate, but the agent has decided to perform the Don’t worry action in the three feature model, potentially remaining in the Neutral-Sad/Sad-Neutral region. In this case the agent does not take the optimal choice, but still performs an action that does not worsen its situation. Finally, in the last three states, the agent in both the three and four features model always chooses the Compliment action, an excellent choice to maximize the reward and achieve the goal. Therefore, we can conclude with this experiment that the tree with three features allows us to reduce the complexity of the input by analyzing a lower number of state variables reaching our target in an almost optimal way.</a:t>
            </a:r>
            <a:endParaRPr lang="it-IT" altLang="it-IT"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3431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 goal of all the experimentation is to show that the approach we are following allows to create a model that is hidden inside the simulator (the simulator is not known to the agent.) The result of this work is that the methodology and algorithms work.</a:t>
            </a:r>
          </a:p>
          <a:p>
            <a:r>
              <a:rPr lang="en-US" dirty="0" smtClean="0"/>
              <a:t>The results are not the important thing, because when we then go to apply this model truly to children, you will find completely different or even personalized results. So when we talk about the results we have to point out that in general it is not true that the emotional state is not needed, but we are showing that the system is able to capture this information when it is provided with data from a simulator. So when you apply it to a child, you will understand what the child can do.</a:t>
            </a:r>
            <a:endParaRPr lang="it-IT" dirty="0"/>
          </a:p>
        </p:txBody>
      </p:sp>
      <p:sp>
        <p:nvSpPr>
          <p:cNvPr id="4" name="Segnaposto numero diapositiva 3"/>
          <p:cNvSpPr>
            <a:spLocks noGrp="1"/>
          </p:cNvSpPr>
          <p:nvPr>
            <p:ph type="sldNum" sz="quarter" idx="10"/>
          </p:nvPr>
        </p:nvSpPr>
        <p:spPr/>
        <p:txBody>
          <a:bodyPr/>
          <a:lstStyle/>
          <a:p>
            <a:pPr>
              <a:defRPr/>
            </a:pPr>
            <a:fld id="{998CFF4C-35E0-46D3-A26D-EF36A25E2517}" type="slidenum">
              <a:rPr lang="it-IT" altLang="x-none" smtClean="0"/>
              <a:pPr>
                <a:defRPr/>
              </a:pPr>
              <a:t>18</a:t>
            </a:fld>
            <a:endParaRPr lang="it-IT" altLang="x-none"/>
          </a:p>
        </p:txBody>
      </p:sp>
    </p:spTree>
    <p:extLst>
      <p:ext uri="{BB962C8B-B14F-4D97-AF65-F5344CB8AC3E}">
        <p14:creationId xmlns:p14="http://schemas.microsoft.com/office/powerpoint/2010/main" val="4068255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Conclusions:</a:t>
            </a:r>
            <a:r>
              <a:rPr lang="it-IT" baseline="0" dirty="0" smtClean="0"/>
              <a:t> </a:t>
            </a:r>
            <a:r>
              <a:rPr lang="en-US" baseline="0" dirty="0" smtClean="0"/>
              <a:t>this is a preliminary work to achieve a very ambitious goal and that it will take many more theses.</a:t>
            </a:r>
          </a:p>
          <a:p>
            <a:endParaRPr lang="en-US" baseline="0" dirty="0" smtClean="0"/>
          </a:p>
          <a:p>
            <a:r>
              <a:rPr lang="en-US" baseline="0" dirty="0" smtClean="0"/>
              <a:t>After this work we propose the following future works:</a:t>
            </a:r>
          </a:p>
          <a:p>
            <a:endParaRPr lang="it-IT" baseline="0" dirty="0" smtClean="0"/>
          </a:p>
          <a:p>
            <a:pPr marL="228600" indent="-228600">
              <a:buAutoNum type="arabicPeriod"/>
            </a:pPr>
            <a:r>
              <a:rPr lang="en-US" baseline="0" dirty="0" smtClean="0"/>
              <a:t>Increase the complexity of the model (more state variables and different actions such as showing images on a tablet, illustrating how to use a toy, etc.).</a:t>
            </a:r>
            <a:endParaRPr lang="it-IT" baseline="0" dirty="0" smtClean="0"/>
          </a:p>
          <a:p>
            <a:pPr marL="228600" indent="-228600">
              <a:buAutoNum type="arabicPeriod"/>
            </a:pPr>
            <a:endParaRPr lang="it-IT" baseline="0" dirty="0" smtClean="0"/>
          </a:p>
          <a:p>
            <a:pPr marL="228600" indent="-228600">
              <a:buAutoNum type="arabicPeriod"/>
            </a:pPr>
            <a:r>
              <a:rPr lang="en-US" baseline="0" dirty="0" smtClean="0"/>
              <a:t>improve the simulator to make it more realistic, therefore considering the feedback from physiotherapists.</a:t>
            </a:r>
          </a:p>
          <a:p>
            <a:pPr marL="228600" indent="-228600">
              <a:buAutoNum type="arabicPeriod"/>
            </a:pPr>
            <a:endParaRPr lang="it-IT"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implement the whole project on a real robot.</a:t>
            </a:r>
            <a:endParaRPr lang="it-IT" baseline="0" dirty="0" smtClean="0"/>
          </a:p>
        </p:txBody>
      </p:sp>
      <p:sp>
        <p:nvSpPr>
          <p:cNvPr id="4" name="Segnaposto numero diapositiva 3"/>
          <p:cNvSpPr>
            <a:spLocks noGrp="1"/>
          </p:cNvSpPr>
          <p:nvPr>
            <p:ph type="sldNum" sz="quarter" idx="10"/>
          </p:nvPr>
        </p:nvSpPr>
        <p:spPr/>
        <p:txBody>
          <a:bodyPr/>
          <a:lstStyle/>
          <a:p>
            <a:pPr>
              <a:defRPr/>
            </a:pPr>
            <a:fld id="{998CFF4C-35E0-46D3-A26D-EF36A25E2517}" type="slidenum">
              <a:rPr lang="it-IT" altLang="x-none" smtClean="0"/>
              <a:pPr>
                <a:defRPr/>
              </a:pPr>
              <a:t>19</a:t>
            </a:fld>
            <a:endParaRPr lang="it-IT" altLang="x-none"/>
          </a:p>
        </p:txBody>
      </p:sp>
    </p:spTree>
    <p:extLst>
      <p:ext uri="{BB962C8B-B14F-4D97-AF65-F5344CB8AC3E}">
        <p14:creationId xmlns:p14="http://schemas.microsoft.com/office/powerpoint/2010/main" val="419416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A9DBE427-5D98-435A-B93A-88A166BAC83F}" type="slidenum">
              <a:rPr lang="it-IT" altLang="it-IT" sz="1200" smtClean="0">
                <a:solidFill>
                  <a:schemeClr val="tx1"/>
                </a:solidFill>
              </a:rPr>
              <a:pPr/>
              <a:t>2</a:t>
            </a:fld>
            <a:endParaRPr lang="it-IT" altLang="it-IT" sz="1200" smtClean="0">
              <a:solidFill>
                <a:schemeClr val="tx1"/>
              </a:solidFill>
            </a:endParaRPr>
          </a:p>
        </p:txBody>
      </p:sp>
      <p:sp>
        <p:nvSpPr>
          <p:cNvPr id="17410"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r>
              <a:rPr lang="en-US" sz="1200" b="0" i="0" kern="1200" dirty="0" smtClean="0">
                <a:solidFill>
                  <a:schemeClr val="tx1"/>
                </a:solidFill>
                <a:effectLst/>
                <a:latin typeface="Arial" charset="0"/>
                <a:ea typeface="ＭＳ Ｐゴシック" charset="-128"/>
                <a:cs typeface="+mn-cs"/>
              </a:rPr>
              <a:t>First of all, I would like to thank Prof. Luca </a:t>
            </a:r>
            <a:r>
              <a:rPr lang="en-US" sz="1200" b="0" i="0" kern="1200" dirty="0" err="1" smtClean="0">
                <a:solidFill>
                  <a:schemeClr val="tx1"/>
                </a:solidFill>
                <a:effectLst/>
                <a:latin typeface="Arial" charset="0"/>
                <a:ea typeface="ＭＳ Ｐゴシック" charset="-128"/>
                <a:cs typeface="+mn-cs"/>
              </a:rPr>
              <a:t>Iocchi</a:t>
            </a:r>
            <a:r>
              <a:rPr lang="en-US" sz="1200" b="0" i="0" kern="1200" dirty="0" smtClean="0">
                <a:solidFill>
                  <a:schemeClr val="tx1"/>
                </a:solidFill>
                <a:effectLst/>
                <a:latin typeface="Arial" charset="0"/>
                <a:ea typeface="ＭＳ Ｐゴシック" charset="-128"/>
                <a:cs typeface="+mn-cs"/>
              </a:rPr>
              <a:t> for giving me the opportunity to</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get involved and test my skills in developing a part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of this thesis at the University of Leeds.</a:t>
            </a:r>
          </a:p>
          <a:p>
            <a:r>
              <a:rPr lang="en-US" sz="1200" b="0" i="0" kern="1200" dirty="0" smtClean="0">
                <a:solidFill>
                  <a:schemeClr val="tx1"/>
                </a:solidFill>
                <a:effectLst/>
                <a:latin typeface="Arial" charset="0"/>
                <a:ea typeface="ＭＳ Ｐゴシック" charset="-128"/>
                <a:cs typeface="+mn-cs"/>
              </a:rPr>
              <a:t>I would also like to thank my "</a:t>
            </a:r>
            <a:r>
              <a:rPr lang="en-US" sz="1200" b="0" i="0" kern="1200" dirty="0" err="1" smtClean="0">
                <a:solidFill>
                  <a:schemeClr val="tx1"/>
                </a:solidFill>
                <a:effectLst/>
                <a:latin typeface="Arial" charset="0"/>
                <a:ea typeface="ＭＳ Ｐゴシック" charset="-128"/>
                <a:cs typeface="+mn-cs"/>
              </a:rPr>
              <a:t>british</a:t>
            </a:r>
            <a:r>
              <a:rPr lang="en-US" sz="1200" b="0" i="0" kern="1200" dirty="0" smtClean="0">
                <a:solidFill>
                  <a:schemeClr val="tx1"/>
                </a:solidFill>
                <a:effectLst/>
                <a:latin typeface="Arial" charset="0"/>
                <a:ea typeface="ＭＳ Ｐゴシック" charset="-128"/>
                <a:cs typeface="+mn-cs"/>
              </a:rPr>
              <a:t>" supervisor Prof. Matteo </a:t>
            </a:r>
            <a:r>
              <a:rPr lang="en-US" sz="1200" b="0" i="0" kern="1200" dirty="0" err="1" smtClean="0">
                <a:solidFill>
                  <a:schemeClr val="tx1"/>
                </a:solidFill>
                <a:effectLst/>
                <a:latin typeface="Arial" charset="0"/>
                <a:ea typeface="ＭＳ Ｐゴシック" charset="-128"/>
                <a:cs typeface="+mn-cs"/>
              </a:rPr>
              <a:t>Leonetti</a:t>
            </a:r>
            <a:r>
              <a:rPr lang="en-US" sz="1200" b="0" i="0" kern="1200" dirty="0" smtClean="0">
                <a:solidFill>
                  <a:schemeClr val="tx1"/>
                </a:solidFill>
                <a:effectLst/>
                <a:latin typeface="Arial" charset="0"/>
                <a:ea typeface="ＭＳ Ｐゴシック" charset="-128"/>
                <a:cs typeface="+mn-cs"/>
              </a:rPr>
              <a:t> for guiding</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and supporting me during the development of this project.</a:t>
            </a:r>
          </a:p>
          <a:p>
            <a:endParaRPr lang="en-US" sz="1200" b="0" i="0" kern="1200" dirty="0">
              <a:solidFill>
                <a:schemeClr val="tx1"/>
              </a:solidFill>
              <a:effectLst/>
              <a:latin typeface="Arial" charset="0"/>
              <a:ea typeface="ＭＳ Ｐゴシック"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C96D9BC-13C2-4C04-809C-F316692EFE30}" type="slidenum">
              <a:rPr lang="it-IT" altLang="it-IT" sz="1200" smtClean="0">
                <a:solidFill>
                  <a:srgbClr val="000000"/>
                </a:solidFill>
              </a:rPr>
              <a:pPr/>
              <a:t>3</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Nowadays, machine learning can be applied to a wide range of disciplines among which robotics stands out. In particular, it is attracting a lot of attention Socially Assistive Robotics,</a:t>
            </a:r>
            <a:r>
              <a:rPr lang="en-US" altLang="it-IT" baseline="0" dirty="0" smtClean="0">
                <a:latin typeface="Arial" panose="020B0604020202020204" pitchFamily="34" charset="0"/>
                <a:ea typeface="ＭＳ Ｐゴシック" panose="020B0600070205080204" pitchFamily="34" charset="-128"/>
              </a:rPr>
              <a:t> </a:t>
            </a:r>
            <a:r>
              <a:rPr lang="en-US" altLang="it-IT" dirty="0" smtClean="0">
                <a:latin typeface="Arial" panose="020B0604020202020204" pitchFamily="34" charset="0"/>
                <a:ea typeface="ＭＳ Ｐゴシック" panose="020B0600070205080204" pitchFamily="34" charset="-128"/>
              </a:rPr>
              <a:t>a new field of robotics that focuses on assisting users through social interaction. Just as a good coach or teacher can provide motivation, guidance, and support, socially assistive robots attempt to provide the appropriate emotional, cognitive, and social cues to encourage development, learning, or therapy for an individual.</a:t>
            </a:r>
          </a:p>
          <a:p>
            <a:r>
              <a:rPr lang="en-US" altLang="it-IT" dirty="0" smtClean="0">
                <a:latin typeface="Arial" panose="020B0604020202020204" pitchFamily="34" charset="0"/>
                <a:ea typeface="ＭＳ Ｐゴシック" panose="020B0600070205080204" pitchFamily="34" charset="-128"/>
              </a:rPr>
              <a:t>For</a:t>
            </a:r>
            <a:r>
              <a:rPr lang="en-US" altLang="it-IT" baseline="0" dirty="0" smtClean="0">
                <a:latin typeface="Arial" panose="020B0604020202020204" pitchFamily="34" charset="0"/>
                <a:ea typeface="ＭＳ Ｐゴシック" panose="020B0600070205080204" pitchFamily="34" charset="-128"/>
              </a:rPr>
              <a:t> example, clinicians </a:t>
            </a:r>
            <a:r>
              <a:rPr lang="en-US" altLang="it-IT" dirty="0" smtClean="0">
                <a:latin typeface="Arial" panose="020B0604020202020204" pitchFamily="34" charset="0"/>
                <a:ea typeface="ＭＳ Ｐゴシック" panose="020B0600070205080204" pitchFamily="34" charset="-128"/>
              </a:rPr>
              <a:t>and families struggle to provide individualized educational services to children with social and cognitive deficits</a:t>
            </a:r>
            <a:r>
              <a:rPr lang="en-US" altLang="it-IT" baseline="0" dirty="0" smtClean="0">
                <a:latin typeface="Arial" panose="020B0604020202020204" pitchFamily="34" charset="0"/>
                <a:ea typeface="ＭＳ Ｐゴシック" panose="020B0600070205080204" pitchFamily="34" charset="-128"/>
              </a:rPr>
              <a:t> or to provide </a:t>
            </a:r>
            <a:r>
              <a:rPr lang="en-US" altLang="it-IT" dirty="0" smtClean="0">
                <a:latin typeface="Arial" panose="020B0604020202020204" pitchFamily="34" charset="0"/>
                <a:ea typeface="ＭＳ Ｐゴシック" panose="020B0600070205080204" pitchFamily="34" charset="-128"/>
              </a:rPr>
              <a:t>the coaching and support needed to help overweight or obese</a:t>
            </a:r>
            <a:r>
              <a:rPr lang="en-US" altLang="it-IT" baseline="0" dirty="0" smtClean="0">
                <a:latin typeface="Arial" panose="020B0604020202020204" pitchFamily="34" charset="0"/>
                <a:ea typeface="ＭＳ Ｐゴシック" panose="020B0600070205080204" pitchFamily="34" charset="-128"/>
              </a:rPr>
              <a:t> </a:t>
            </a:r>
            <a:r>
              <a:rPr lang="en-US" altLang="it-IT" dirty="0" smtClean="0">
                <a:latin typeface="Arial" panose="020B0604020202020204" pitchFamily="34" charset="0"/>
                <a:ea typeface="ＭＳ Ｐゴシック" panose="020B0600070205080204" pitchFamily="34" charset="-128"/>
              </a:rPr>
              <a:t>children maintain healthy habits around nutrition and exercise.</a:t>
            </a:r>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79986422-173D-4BE9-8B69-C7082E7101B6}" type="slidenum">
              <a:rPr lang="it-IT" altLang="it-IT" sz="1200" smtClean="0">
                <a:solidFill>
                  <a:srgbClr val="000000"/>
                </a:solidFill>
              </a:rPr>
              <a:pPr/>
              <a:t>4</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r>
              <a:rPr lang="it-IT" altLang="it-IT" dirty="0" smtClean="0">
                <a:latin typeface="Arial" panose="020B0604020202020204" pitchFamily="34" charset="0"/>
                <a:ea typeface="ＭＳ Ｐゴシック" panose="020B0600070205080204" pitchFamily="34" charset="-128"/>
              </a:rPr>
              <a:t>The case </a:t>
            </a:r>
            <a:r>
              <a:rPr lang="it-IT" altLang="it-IT" dirty="0" err="1" smtClean="0">
                <a:latin typeface="Arial" panose="020B0604020202020204" pitchFamily="34" charset="0"/>
                <a:ea typeface="ＭＳ Ｐゴシック" panose="020B0600070205080204" pitchFamily="34" charset="-128"/>
              </a:rPr>
              <a:t>study</a:t>
            </a:r>
            <a:r>
              <a:rPr lang="it-IT" altLang="it-IT" dirty="0" smtClean="0">
                <a:latin typeface="Arial" panose="020B0604020202020204" pitchFamily="34" charset="0"/>
                <a:ea typeface="ＭＳ Ｐゴシック" panose="020B0600070205080204" pitchFamily="34" charset="-128"/>
              </a:rPr>
              <a:t> we </a:t>
            </a:r>
            <a:r>
              <a:rPr lang="it-IT" altLang="it-IT" dirty="0" err="1" smtClean="0">
                <a:latin typeface="Arial" panose="020B0604020202020204" pitchFamily="34" charset="0"/>
                <a:ea typeface="ＭＳ Ｐゴシック" panose="020B0600070205080204" pitchFamily="34" charset="-128"/>
              </a:rPr>
              <a:t>considered</a:t>
            </a:r>
            <a:r>
              <a:rPr lang="it-IT" altLang="it-IT" dirty="0" smtClean="0">
                <a:latin typeface="Arial" panose="020B0604020202020204" pitchFamily="34" charset="0"/>
                <a:ea typeface="ＭＳ Ｐゴシック" panose="020B0600070205080204" pitchFamily="34" charset="-128"/>
              </a:rPr>
              <a:t> in </a:t>
            </a:r>
            <a:r>
              <a:rPr lang="it-IT" altLang="it-IT" dirty="0" err="1" smtClean="0">
                <a:latin typeface="Arial" panose="020B0604020202020204" pitchFamily="34" charset="0"/>
                <a:ea typeface="ＭＳ Ｐゴシック" panose="020B0600070205080204" pitchFamily="34" charset="-128"/>
              </a:rPr>
              <a:t>our</a:t>
            </a:r>
            <a:r>
              <a:rPr lang="it-IT" altLang="it-IT" dirty="0" smtClean="0">
                <a:latin typeface="Arial" panose="020B0604020202020204" pitchFamily="34" charset="0"/>
                <a:ea typeface="ＭＳ Ｐゴシック" panose="020B0600070205080204" pitchFamily="34" charset="-128"/>
              </a:rPr>
              <a:t> </a:t>
            </a:r>
            <a:r>
              <a:rPr lang="it-IT" altLang="it-IT" dirty="0" err="1" smtClean="0">
                <a:latin typeface="Arial" panose="020B0604020202020204" pitchFamily="34" charset="0"/>
                <a:ea typeface="ＭＳ Ｐゴシック" panose="020B0600070205080204" pitchFamily="34" charset="-128"/>
              </a:rPr>
              <a:t>thesis</a:t>
            </a:r>
            <a:r>
              <a:rPr lang="it-IT" altLang="it-IT" dirty="0" smtClean="0">
                <a:latin typeface="Arial" panose="020B0604020202020204" pitchFamily="34" charset="0"/>
                <a:ea typeface="ＭＳ Ｐゴシック" panose="020B0600070205080204" pitchFamily="34" charset="-128"/>
              </a:rPr>
              <a:t> </a:t>
            </a:r>
            <a:r>
              <a:rPr lang="it-IT" altLang="it-IT" dirty="0" err="1" smtClean="0">
                <a:latin typeface="Arial" panose="020B0604020202020204" pitchFamily="34" charset="0"/>
                <a:ea typeface="ＭＳ Ｐゴシック" panose="020B0600070205080204" pitchFamily="34" charset="-128"/>
              </a:rPr>
              <a:t>is</a:t>
            </a:r>
            <a:r>
              <a:rPr lang="it-IT" altLang="it-IT" dirty="0" smtClean="0">
                <a:latin typeface="Arial" panose="020B0604020202020204" pitchFamily="34" charset="0"/>
                <a:ea typeface="ＭＳ Ｐゴシック" panose="020B0600070205080204" pitchFamily="34" charset="-128"/>
              </a:rPr>
              <a:t> about </a:t>
            </a:r>
            <a:r>
              <a:rPr lang="it-IT" altLang="it-IT" dirty="0" err="1" smtClean="0">
                <a:latin typeface="Arial" panose="020B0604020202020204" pitchFamily="34" charset="0"/>
                <a:ea typeface="ＭＳ Ｐゴシック" panose="020B0600070205080204" pitchFamily="34" charset="-128"/>
              </a:rPr>
              <a:t>children’s</a:t>
            </a:r>
            <a:r>
              <a:rPr lang="it-IT" altLang="it-IT" dirty="0" smtClean="0">
                <a:latin typeface="Arial" panose="020B0604020202020204" pitchFamily="34" charset="0"/>
                <a:ea typeface="ＭＳ Ｐゴシック" panose="020B0600070205080204" pitchFamily="34" charset="-128"/>
              </a:rPr>
              <a:t> </a:t>
            </a:r>
            <a:r>
              <a:rPr lang="it-IT" altLang="it-IT" dirty="0" err="1" smtClean="0">
                <a:latin typeface="Arial" panose="020B0604020202020204" pitchFamily="34" charset="0"/>
                <a:ea typeface="ＭＳ Ｐゴシック" panose="020B0600070205080204" pitchFamily="34" charset="-128"/>
              </a:rPr>
              <a:t>therapies</a:t>
            </a:r>
            <a:r>
              <a:rPr lang="it-IT" altLang="it-IT" dirty="0" smtClean="0">
                <a:latin typeface="Arial" panose="020B0604020202020204" pitchFamily="34" charset="0"/>
                <a:ea typeface="ＭＳ Ｐゴシック" panose="020B0600070205080204" pitchFamily="34" charset="-128"/>
              </a:rPr>
              <a:t>, in </a:t>
            </a:r>
            <a:r>
              <a:rPr lang="it-IT" altLang="it-IT" dirty="0" err="1" smtClean="0">
                <a:latin typeface="Arial" panose="020B0604020202020204" pitchFamily="34" charset="0"/>
                <a:ea typeface="ＭＳ Ｐゴシック" panose="020B0600070205080204" pitchFamily="34" charset="-128"/>
              </a:rPr>
              <a:t>fact</a:t>
            </a:r>
            <a:r>
              <a:rPr lang="it-IT" altLang="it-IT" dirty="0" smtClean="0">
                <a:latin typeface="Arial" panose="020B0604020202020204" pitchFamily="34" charset="0"/>
                <a:ea typeface="ＭＳ Ｐゴシック" panose="020B0600070205080204" pitchFamily="34" charset="-128"/>
              </a:rPr>
              <a:t>, </a:t>
            </a:r>
            <a:r>
              <a:rPr lang="it-IT" altLang="it-IT" dirty="0" err="1" smtClean="0">
                <a:latin typeface="Arial" panose="020B0604020202020204" pitchFamily="34" charset="0"/>
                <a:ea typeface="ＭＳ Ｐゴシック" panose="020B0600070205080204" pitchFamily="34" charset="-128"/>
              </a:rPr>
              <a:t>therapists</a:t>
            </a:r>
            <a:r>
              <a:rPr lang="it-IT" altLang="it-IT" dirty="0" smtClean="0">
                <a:latin typeface="Arial" panose="020B0604020202020204" pitchFamily="34" charset="0"/>
                <a:ea typeface="ＭＳ Ｐゴシック" panose="020B0600070205080204" pitchFamily="34" charset="-128"/>
              </a:rPr>
              <a:t> have</a:t>
            </a:r>
            <a:r>
              <a:rPr lang="it-IT" altLang="it-IT" baseline="0" dirty="0" smtClean="0">
                <a:latin typeface="Arial" panose="020B0604020202020204" pitchFamily="34" charset="0"/>
                <a:ea typeface="ＭＳ Ｐゴシック" panose="020B0600070205080204" pitchFamily="34" charset="-128"/>
              </a:rPr>
              <a:t> to deal with </a:t>
            </a:r>
            <a:r>
              <a:rPr lang="it-IT" altLang="it-IT" baseline="0" dirty="0" err="1" smtClean="0">
                <a:latin typeface="Arial" panose="020B0604020202020204" pitchFamily="34" charset="0"/>
                <a:ea typeface="ＭＳ Ｐゴシック" panose="020B0600070205080204" pitchFamily="34" charset="-128"/>
              </a:rPr>
              <a:t>one</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important</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problem</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when</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they</a:t>
            </a:r>
            <a:r>
              <a:rPr lang="it-IT" altLang="it-IT" baseline="0" dirty="0" smtClean="0">
                <a:latin typeface="Arial" panose="020B0604020202020204" pitchFamily="34" charset="0"/>
                <a:ea typeface="ＭＳ Ｐゴシック" panose="020B0600070205080204" pitchFamily="34" charset="-128"/>
              </a:rPr>
              <a:t> are </a:t>
            </a:r>
            <a:r>
              <a:rPr lang="it-IT" altLang="it-IT" baseline="0" dirty="0" err="1" smtClean="0">
                <a:latin typeface="Arial" panose="020B0604020202020204" pitchFamily="34" charset="0"/>
                <a:ea typeface="ＭＳ Ｐゴシック" panose="020B0600070205080204" pitchFamily="34" charset="-128"/>
              </a:rPr>
              <a:t>performing</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their</a:t>
            </a:r>
            <a:r>
              <a:rPr lang="it-IT" altLang="it-IT" baseline="0" dirty="0" smtClean="0">
                <a:latin typeface="Arial" panose="020B0604020202020204" pitchFamily="34" charset="0"/>
                <a:ea typeface="ＭＳ Ｐゴシック" panose="020B0600070205080204" pitchFamily="34" charset="-128"/>
              </a:rPr>
              <a:t> job, w</a:t>
            </a:r>
            <a:r>
              <a:rPr lang="en-US" sz="1200" b="0" i="0" kern="1200" dirty="0" err="1" smtClean="0">
                <a:solidFill>
                  <a:schemeClr val="tx1"/>
                </a:solidFill>
                <a:effectLst/>
                <a:latin typeface="Arial" charset="0"/>
                <a:ea typeface="ＭＳ Ｐゴシック" charset="-128"/>
                <a:cs typeface="+mn-cs"/>
              </a:rPr>
              <a:t>hich</a:t>
            </a:r>
            <a:r>
              <a:rPr lang="en-US" sz="1200" b="0" i="0" kern="1200" dirty="0" smtClean="0">
                <a:solidFill>
                  <a:schemeClr val="tx1"/>
                </a:solidFill>
                <a:effectLst/>
                <a:latin typeface="Arial" charset="0"/>
                <a:ea typeface="ＭＳ Ｐゴシック" charset="-128"/>
                <a:cs typeface="+mn-cs"/>
              </a:rPr>
              <a:t> is the lack of focus and disengagement of</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children during therapies. This very often results in additional work of the therapist</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to keep the children calm (e.g., giving him/her toys, showing videos, playing music,</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etc.), thus making the therapy less effective. Socially</a:t>
            </a:r>
            <a:r>
              <a:rPr lang="en-US" sz="1200" b="0" i="0" kern="1200" baseline="0" dirty="0" smtClean="0">
                <a:solidFill>
                  <a:schemeClr val="tx1"/>
                </a:solidFill>
                <a:effectLst/>
                <a:latin typeface="Arial" charset="0"/>
                <a:ea typeface="ＭＳ Ｐゴシック" charset="-128"/>
                <a:cs typeface="+mn-cs"/>
              </a:rPr>
              <a:t> assistive robots can then cooperate with therapists in order to</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Arial" charset="0"/>
                <a:ea typeface="ＭＳ Ｐゴシック" charset="-128"/>
                <a:cs typeface="+mn-cs"/>
              </a:rPr>
              <a:t>simplify and improve the quality of their work. For this reason, the aim of this thesis was to </a:t>
            </a:r>
            <a:r>
              <a:rPr lang="en-US" altLang="it-IT" sz="1200" dirty="0" smtClean="0"/>
              <a:t>develop an agent that can</a:t>
            </a:r>
            <a:r>
              <a:rPr lang="en-US" altLang="it-IT" sz="1200" baseline="0" dirty="0" smtClean="0"/>
              <a:t> </a:t>
            </a:r>
            <a:r>
              <a:rPr lang="en-US" altLang="it-IT" sz="1200" dirty="0" smtClean="0"/>
              <a:t>assist therapists during children’s therapies, by improving social interaction between each other.</a:t>
            </a:r>
            <a:r>
              <a:rPr lang="en-US" altLang="it-IT" sz="1200" baseline="0" dirty="0" smtClean="0"/>
              <a:t> </a:t>
            </a:r>
            <a:endParaRPr lang="en-US" altLang="it-IT" sz="12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06EFC782-BCEE-4247-A0E5-AC1054E8618C}" type="slidenum">
              <a:rPr lang="it-IT" altLang="it-IT" sz="1200" smtClean="0">
                <a:solidFill>
                  <a:srgbClr val="000000"/>
                </a:solidFill>
              </a:rPr>
              <a:pPr/>
              <a:t>5</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The project is structured as follows:</a:t>
            </a:r>
          </a:p>
          <a:p>
            <a:r>
              <a:rPr lang="en-US" altLang="it-IT" dirty="0" smtClean="0">
                <a:latin typeface="Arial" panose="020B0604020202020204" pitchFamily="34" charset="0"/>
                <a:ea typeface="ＭＳ Ｐゴシック" panose="020B0600070205080204" pitchFamily="34" charset="-128"/>
              </a:rPr>
              <a:t>• Supervised Learning module: in this section the agent analyses videos and audio clips acquired using its sensors (camera and microphone) to perform classification tasks, that is, assigning some values to the features characterizing the set of states of our Markov Decision Process. All these activities are related to the recognition of emotions experienced by the patient at each time interval. For sake of simplicity we have assumed that the images will represent only the person being treated and an object possibly used to calm them. For all these activities we used already trained Artificial Neural Networks</a:t>
            </a:r>
            <a:r>
              <a:rPr lang="en-US" altLang="it-IT" baseline="0" dirty="0" smtClean="0">
                <a:latin typeface="Arial" panose="020B0604020202020204" pitchFamily="34" charset="0"/>
                <a:ea typeface="ＭＳ Ｐゴシック" panose="020B0600070205080204" pitchFamily="34" charset="-128"/>
              </a:rPr>
              <a:t> since our main focus is about the Reinforcement Learning part.</a:t>
            </a:r>
            <a:endParaRPr lang="en-US" altLang="it-IT" dirty="0" smtClean="0">
              <a:latin typeface="Arial" panose="020B0604020202020204" pitchFamily="34" charset="0"/>
              <a:ea typeface="ＭＳ Ｐゴシック" panose="020B0600070205080204" pitchFamily="34" charset="-128"/>
            </a:endParaRPr>
          </a:p>
          <a:p>
            <a:r>
              <a:rPr lang="en-US" altLang="it-IT" dirty="0" smtClean="0">
                <a:latin typeface="Arial" panose="020B0604020202020204" pitchFamily="34" charset="0"/>
                <a:ea typeface="ＭＳ Ｐゴシック" panose="020B0600070205080204" pitchFamily="34" charset="-128"/>
              </a:rPr>
              <a:t>• Reinforcement Learning module: we have formulated the problem under a Reinforcement Learning point of view, that is, the goal of the agent is staying as much as possible in states in which the patient is emotionally well and relates correctly to the object considered. This potentially results in not slowing down the therapy and engaging the physiotherapist in calming the child. Therefore, after the state is</a:t>
            </a:r>
            <a:r>
              <a:rPr lang="en-US" altLang="it-IT" baseline="0" dirty="0" smtClean="0">
                <a:latin typeface="Arial" panose="020B0604020202020204" pitchFamily="34" charset="0"/>
                <a:ea typeface="ＭＳ Ｐゴシック" panose="020B0600070205080204" pitchFamily="34" charset="-128"/>
              </a:rPr>
              <a:t> acquired, a decision tree model is used to return the corresponding action according to the learned policy. </a:t>
            </a:r>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smtClean="0"/>
              <a:t>Thesis</a:t>
            </a:r>
            <a:r>
              <a:rPr lang="it-IT" baseline="0" dirty="0" smtClean="0"/>
              <a:t> </a:t>
            </a:r>
            <a:r>
              <a:rPr lang="it-IT" baseline="0" dirty="0" err="1" smtClean="0"/>
              <a:t>overview</a:t>
            </a:r>
            <a:r>
              <a:rPr lang="it-IT" baseline="0" dirty="0" smtClean="0"/>
              <a:t> (1) spiega come è strutturato il progetto/l’agente, può essere visto come una </a:t>
            </a:r>
            <a:r>
              <a:rPr lang="it-IT" baseline="0" dirty="0" err="1" smtClean="0"/>
              <a:t>black</a:t>
            </a:r>
            <a:r>
              <a:rPr lang="it-IT" baseline="0" dirty="0" smtClean="0"/>
              <a:t> box. </a:t>
            </a:r>
          </a:p>
          <a:p>
            <a:endParaRPr lang="it-IT" baseline="0" dirty="0" smtClean="0"/>
          </a:p>
          <a:p>
            <a:r>
              <a:rPr lang="it-IT" baseline="0" dirty="0" err="1" smtClean="0"/>
              <a:t>Thesis</a:t>
            </a:r>
            <a:r>
              <a:rPr lang="it-IT" baseline="0" dirty="0" smtClean="0"/>
              <a:t> </a:t>
            </a:r>
            <a:r>
              <a:rPr lang="it-IT" baseline="0" dirty="0" err="1" smtClean="0"/>
              <a:t>overview</a:t>
            </a:r>
            <a:r>
              <a:rPr lang="it-IT" baseline="0" dirty="0" smtClean="0"/>
              <a:t> (2) è come è stato valutato l’agente/progetto, ossia hai preso un simulatore ed hai valutato questo approccio.</a:t>
            </a:r>
          </a:p>
          <a:p>
            <a:endParaRPr lang="it-IT" baseline="0" dirty="0" smtClean="0"/>
          </a:p>
          <a:p>
            <a:r>
              <a:rPr lang="it-IT" baseline="0" dirty="0" smtClean="0"/>
              <a:t>Allora come fare il disegnino: fai un box che contiene tutto il disegno della prima slide con scritto «My </a:t>
            </a:r>
            <a:r>
              <a:rPr lang="it-IT" baseline="0" dirty="0" err="1" smtClean="0"/>
              <a:t>thesis</a:t>
            </a:r>
            <a:r>
              <a:rPr lang="it-IT" baseline="0" dirty="0" smtClean="0"/>
              <a:t>» e poi fai vedere che c’è un simulatore che accetta azioni e che restituisce stato, </a:t>
            </a:r>
            <a:r>
              <a:rPr lang="it-IT" baseline="0" dirty="0" err="1" smtClean="0"/>
              <a:t>reward</a:t>
            </a:r>
            <a:r>
              <a:rPr lang="it-IT" baseline="0" dirty="0" smtClean="0"/>
              <a:t> (il classico disegno che si fa per un agente di </a:t>
            </a:r>
            <a:r>
              <a:rPr lang="it-IT" baseline="0" dirty="0" err="1" smtClean="0"/>
              <a:t>Reinforcement</a:t>
            </a:r>
            <a:r>
              <a:rPr lang="it-IT" baseline="0" dirty="0" smtClean="0"/>
              <a:t> Learning). Dovresti fare un altro box che è </a:t>
            </a:r>
            <a:r>
              <a:rPr lang="it-IT" baseline="0" dirty="0" err="1" smtClean="0"/>
              <a:t>feature</a:t>
            </a:r>
            <a:r>
              <a:rPr lang="it-IT" baseline="0" dirty="0" smtClean="0"/>
              <a:t> </a:t>
            </a:r>
            <a:r>
              <a:rPr lang="it-IT" baseline="0" dirty="0" err="1" smtClean="0"/>
              <a:t>importance</a:t>
            </a:r>
            <a:r>
              <a:rPr lang="it-IT" baseline="0" dirty="0" smtClean="0"/>
              <a:t> </a:t>
            </a:r>
            <a:r>
              <a:rPr lang="it-IT" baseline="0" dirty="0" err="1" smtClean="0"/>
              <a:t>analysis</a:t>
            </a:r>
            <a:r>
              <a:rPr lang="it-IT" baseline="0" dirty="0" smtClean="0"/>
              <a:t> che come output del RL è l’albero decisionale e restituisce come output un </a:t>
            </a:r>
            <a:r>
              <a:rPr lang="it-IT" baseline="0" dirty="0" err="1" smtClean="0"/>
              <a:t>explanation</a:t>
            </a:r>
            <a:r>
              <a:rPr lang="it-IT" baseline="0" dirty="0" smtClean="0"/>
              <a:t>. Fallo ed inviala per email, è meglio. ma l’output del tuo box deve essere un albero decisionale che poi viene utilizzato per </a:t>
            </a:r>
          </a:p>
          <a:p>
            <a:endParaRPr lang="it-IT" baseline="0" dirty="0" smtClean="0"/>
          </a:p>
          <a:p>
            <a:endParaRPr lang="it-IT" baseline="0" dirty="0" smtClean="0"/>
          </a:p>
          <a:p>
            <a:endParaRPr lang="it-IT" baseline="0" dirty="0" smtClean="0"/>
          </a:p>
          <a:p>
            <a:endParaRPr lang="it-IT" baseline="0" dirty="0" smtClean="0"/>
          </a:p>
          <a:p>
            <a:r>
              <a:rPr lang="en-US" sz="1200" b="0" i="0" kern="1200" dirty="0" smtClean="0">
                <a:solidFill>
                  <a:schemeClr val="tx1"/>
                </a:solidFill>
                <a:effectLst/>
                <a:latin typeface="Arial" charset="0"/>
                <a:ea typeface="ＭＳ Ｐゴシック" charset="-128"/>
                <a:cs typeface="+mn-cs"/>
              </a:rPr>
              <a:t>The main objective of this thesis was not only to</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learn a policy using a model, but also to understand if it was possible to reduce the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complexity of the state in which the agent is, getting pretty much the same results</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of the original state representation under the aspect of achieving the goal set by us.</a:t>
            </a:r>
            <a:endParaRPr lang="en-US" altLang="it-IT" dirty="0" smtClean="0">
              <a:latin typeface="Arial" panose="020B0604020202020204" pitchFamily="34" charset="0"/>
              <a:ea typeface="ＭＳ Ｐゴシック" panose="020B0600070205080204" pitchFamily="34" charset="-128"/>
            </a:endParaRPr>
          </a:p>
          <a:p>
            <a:pPr eaLnBrk="1" hangingPunct="1"/>
            <a:endParaRPr lang="en-US" altLang="it-IT" dirty="0" smtClean="0">
              <a:latin typeface="Arial" panose="020B0604020202020204" pitchFamily="34" charset="0"/>
              <a:ea typeface="ＭＳ Ｐゴシック" panose="020B0600070205080204" pitchFamily="34" charset="-128"/>
            </a:endParaRPr>
          </a:p>
          <a:p>
            <a:pPr eaLnBrk="1" hangingPunct="1"/>
            <a:r>
              <a:rPr lang="en-US" altLang="it-IT" dirty="0" smtClean="0">
                <a:latin typeface="Arial" panose="020B0604020202020204" pitchFamily="34" charset="0"/>
                <a:ea typeface="ＭＳ Ｐゴシック" panose="020B0600070205080204" pitchFamily="34" charset="-128"/>
              </a:rPr>
              <a:t>We use the </a:t>
            </a:r>
            <a:r>
              <a:rPr lang="en-US" altLang="it-IT" dirty="0" err="1" smtClean="0">
                <a:latin typeface="Arial" panose="020B0604020202020204" pitchFamily="34" charset="0"/>
                <a:ea typeface="ＭＳ Ｐゴシック" panose="020B0600070205080204" pitchFamily="34" charset="-128"/>
              </a:rPr>
              <a:t>scikit</a:t>
            </a:r>
            <a:r>
              <a:rPr lang="en-US" altLang="it-IT" dirty="0" smtClean="0">
                <a:latin typeface="Arial" panose="020B0604020202020204" pitchFamily="34" charset="0"/>
                <a:ea typeface="ＭＳ Ｐゴシック" panose="020B0600070205080204" pitchFamily="34" charset="-128"/>
              </a:rPr>
              <a:t>-learn library which implements an optimized version of CART (binary tree).</a:t>
            </a:r>
          </a:p>
          <a:p>
            <a:pPr eaLnBrk="1" hangingPunct="1"/>
            <a:r>
              <a:rPr lang="en-US" altLang="it-IT" dirty="0" smtClean="0">
                <a:latin typeface="Arial" panose="020B0604020202020204" pitchFamily="34" charset="0"/>
                <a:ea typeface="ＭＳ Ｐゴシック" panose="020B0600070205080204" pitchFamily="34" charset="-128"/>
              </a:rPr>
              <a:t>Each internal node is a condition on a state variable.</a:t>
            </a:r>
          </a:p>
          <a:p>
            <a:pPr eaLnBrk="1" hangingPunct="1"/>
            <a:r>
              <a:rPr lang="en-US" altLang="it-IT" dirty="0" smtClean="0">
                <a:latin typeface="Arial" panose="020B0604020202020204" pitchFamily="34" charset="0"/>
                <a:ea typeface="ＭＳ Ｐゴシック" panose="020B0600070205080204" pitchFamily="34" charset="-128"/>
              </a:rPr>
              <a:t>Edges represent whether the conditions on the state variable values are satisfied or not.</a:t>
            </a:r>
          </a:p>
          <a:p>
            <a:pPr eaLnBrk="1" hangingPunct="1"/>
            <a:r>
              <a:rPr lang="en-US" altLang="it-IT" dirty="0" smtClean="0">
                <a:latin typeface="Arial" panose="020B0604020202020204" pitchFamily="34" charset="0"/>
                <a:ea typeface="ＭＳ Ｐゴシック" panose="020B0600070205080204" pitchFamily="34" charset="-128"/>
              </a:rPr>
              <a:t>Leaf nodes are vectors of q-values corresponding to each action.</a:t>
            </a:r>
          </a:p>
          <a:p>
            <a:pPr eaLnBrk="1" hangingPunct="1"/>
            <a:endParaRPr lang="en-US" altLang="it-IT" dirty="0" smtClean="0">
              <a:latin typeface="Arial" panose="020B0604020202020204" pitchFamily="34" charset="0"/>
              <a:ea typeface="ＭＳ Ｐゴシック" panose="020B0600070205080204" pitchFamily="34" charset="-128"/>
            </a:endParaRPr>
          </a:p>
          <a:p>
            <a:r>
              <a:rPr lang="en-US" sz="1200" b="0" i="0" kern="1200" dirty="0" smtClean="0">
                <a:solidFill>
                  <a:schemeClr val="tx1"/>
                </a:solidFill>
                <a:effectLst/>
                <a:latin typeface="Arial" charset="0"/>
                <a:ea typeface="ＭＳ Ｐゴシック" charset="-128"/>
                <a:cs typeface="+mn-cs"/>
              </a:rPr>
              <a:t>We decided to study the importance of features a model that, at each learning step, could explicitly</a:t>
            </a:r>
          </a:p>
          <a:p>
            <a:r>
              <a:rPr lang="en-US" sz="1200" b="0" i="0" kern="1200" dirty="0" smtClean="0">
                <a:solidFill>
                  <a:schemeClr val="tx1"/>
                </a:solidFill>
                <a:effectLst/>
                <a:latin typeface="Arial" charset="0"/>
                <a:ea typeface="ＭＳ Ｐゴシック" charset="-128"/>
                <a:cs typeface="+mn-cs"/>
              </a:rPr>
              <a:t>motivate why a feature is more important than another following a well-defined</a:t>
            </a:r>
          </a:p>
          <a:p>
            <a:r>
              <a:rPr lang="en-US" sz="1200" b="0" i="0" kern="1200" dirty="0" smtClean="0">
                <a:solidFill>
                  <a:schemeClr val="tx1"/>
                </a:solidFill>
                <a:effectLst/>
                <a:latin typeface="Arial" charset="0"/>
                <a:ea typeface="ＭＳ Ｐゴシック" charset="-128"/>
                <a:cs typeface="+mn-cs"/>
              </a:rPr>
              <a:t>metric. In this way we could discard the less important variables and actually check</a:t>
            </a:r>
          </a:p>
          <a:p>
            <a:r>
              <a:rPr lang="en-US" sz="1200" b="0" i="0" kern="1200" dirty="0" smtClean="0">
                <a:solidFill>
                  <a:schemeClr val="tx1"/>
                </a:solidFill>
                <a:effectLst/>
                <a:latin typeface="Arial" charset="0"/>
                <a:ea typeface="ＭＳ Ｐゴシック" charset="-128"/>
                <a:cs typeface="+mn-cs"/>
              </a:rPr>
              <a:t>what the resulting performances are, if so, reducing the complexity of the considered</a:t>
            </a:r>
          </a:p>
          <a:p>
            <a:r>
              <a:rPr lang="en-US" sz="1200" b="0" i="0" kern="1200" dirty="0" smtClean="0">
                <a:solidFill>
                  <a:schemeClr val="tx1"/>
                </a:solidFill>
                <a:effectLst/>
                <a:latin typeface="Arial" charset="0"/>
                <a:ea typeface="ＭＳ Ｐゴシック" charset="-128"/>
                <a:cs typeface="+mn-cs"/>
              </a:rPr>
              <a:t>state. Therefore,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we decided to use decision trees as a model that could</a:t>
            </a:r>
          </a:p>
          <a:p>
            <a:r>
              <a:rPr lang="en-US" sz="1200" b="0" i="0" kern="1200" dirty="0" smtClean="0">
                <a:solidFill>
                  <a:schemeClr val="tx1"/>
                </a:solidFill>
                <a:effectLst/>
                <a:latin typeface="Arial" charset="0"/>
                <a:ea typeface="ＭＳ Ｐゴシック" charset="-128"/>
                <a:cs typeface="+mn-cs"/>
              </a:rPr>
              <a:t>pursue at the same time the two main objectives of the thesis.</a:t>
            </a:r>
          </a:p>
          <a:p>
            <a:endParaRPr lang="it-IT" dirty="0"/>
          </a:p>
        </p:txBody>
      </p:sp>
      <p:sp>
        <p:nvSpPr>
          <p:cNvPr id="4" name="Segnaposto numero diapositiva 3"/>
          <p:cNvSpPr>
            <a:spLocks noGrp="1"/>
          </p:cNvSpPr>
          <p:nvPr>
            <p:ph type="sldNum" sz="quarter" idx="10"/>
          </p:nvPr>
        </p:nvSpPr>
        <p:spPr/>
        <p:txBody>
          <a:bodyPr/>
          <a:lstStyle/>
          <a:p>
            <a:pPr>
              <a:defRPr/>
            </a:pPr>
            <a:fld id="{998CFF4C-35E0-46D3-A26D-EF36A25E2517}" type="slidenum">
              <a:rPr lang="it-IT" altLang="x-none" smtClean="0"/>
              <a:pPr>
                <a:defRPr/>
              </a:pPr>
              <a:t>6</a:t>
            </a:fld>
            <a:endParaRPr lang="it-IT" altLang="x-none"/>
          </a:p>
        </p:txBody>
      </p:sp>
    </p:spTree>
    <p:extLst>
      <p:ext uri="{BB962C8B-B14F-4D97-AF65-F5344CB8AC3E}">
        <p14:creationId xmlns:p14="http://schemas.microsoft.com/office/powerpoint/2010/main" val="178924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674DC28-2E85-45B7-A48E-F888D3B6968B}" type="slidenum">
              <a:rPr lang="it-IT" altLang="it-IT" sz="1200" smtClean="0">
                <a:solidFill>
                  <a:srgbClr val="000000"/>
                </a:solidFill>
              </a:rPr>
              <a:pPr/>
              <a:t>7</a:t>
            </a:fld>
            <a:endParaRPr lang="it-IT" altLang="it-IT" sz="1200" smtClean="0">
              <a:solidFill>
                <a:srgbClr val="000000"/>
              </a:solidFill>
            </a:endParaRPr>
          </a:p>
        </p:txBody>
      </p:sp>
      <p:sp>
        <p:nvSpPr>
          <p:cNvPr id="2" name="Rectangle 2"/>
          <p:cNvSpPr>
            <a:spLocks noGrp="1" noRot="1" noChangeAspect="1" noChangeArrowheads="1" noTextEdit="1"/>
          </p:cNvSpPr>
          <p:nvPr>
            <p:ph type="sldImg"/>
          </p:nvPr>
        </p:nvSpPr>
        <p:spPr>
          <a:xfrm>
            <a:off x="0" y="0"/>
            <a:ext cx="0" cy="0"/>
          </a:xfrm>
          <a:ln/>
        </p:spPr>
      </p:sp>
      <p:sp>
        <p:nvSpPr>
          <p:cNvPr id="3" name="Rectangle 2"/>
          <p:cNvSpPr>
            <a:spLocks noGrp="1" noRot="1" noChangeAspect="1" noChangeArrowheads="1" noTextEdit="1"/>
          </p:cNvSpPr>
          <p:nvPr>
            <p:ph type="sldImg"/>
          </p:nvPr>
        </p:nvSpPr>
        <p:spPr>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7413" name="Rectangle 3"/>
          <p:cNvSpPr>
            <a:spLocks noGrp="1" noChangeArrowheads="1"/>
          </p:cNvSpPr>
          <p:nvPr>
            <p:ph type="body" idx="1"/>
          </p:nvPr>
        </p:nvSpPr>
        <p:spPr>
          <a:noFill/>
        </p:spPr>
        <p:txBody>
          <a:bodyPr/>
          <a:lstStyle/>
          <a:p>
            <a:r>
              <a:rPr lang="it-IT" altLang="it-IT" dirty="0" err="1" smtClean="0">
                <a:latin typeface="Arial" panose="020B0604020202020204" pitchFamily="34" charset="0"/>
                <a:ea typeface="ＭＳ Ｐゴシック" panose="020B0600070205080204" pitchFamily="34" charset="-128"/>
              </a:rPr>
              <a:t>Each</a:t>
            </a:r>
            <a:r>
              <a:rPr lang="it-IT" altLang="it-IT" dirty="0" smtClean="0">
                <a:latin typeface="Arial" panose="020B0604020202020204" pitchFamily="34" charset="0"/>
                <a:ea typeface="ＭＳ Ｐゴシック" panose="020B0600070205080204" pitchFamily="34" charset="-128"/>
              </a:rPr>
              <a:t> state </a:t>
            </a:r>
            <a:r>
              <a:rPr lang="it-IT" altLang="it-IT" dirty="0" err="1" smtClean="0">
                <a:latin typeface="Arial" panose="020B0604020202020204" pitchFamily="34" charset="0"/>
                <a:ea typeface="ＭＳ Ｐゴシック" panose="020B0600070205080204" pitchFamily="34" charset="-128"/>
              </a:rPr>
              <a:t>is</a:t>
            </a:r>
            <a:r>
              <a:rPr lang="it-IT" altLang="it-IT" baseline="0" dirty="0" smtClean="0">
                <a:latin typeface="Arial" panose="020B0604020202020204" pitchFamily="34" charset="0"/>
                <a:ea typeface="ＭＳ Ｐゴシック" panose="020B0600070205080204" pitchFamily="34" charset="-128"/>
              </a:rPr>
              <a:t> made up of </a:t>
            </a:r>
            <a:r>
              <a:rPr lang="it-IT" altLang="it-IT" baseline="0" dirty="0" err="1" smtClean="0">
                <a:latin typeface="Arial" panose="020B0604020202020204" pitchFamily="34" charset="0"/>
                <a:ea typeface="ＭＳ Ｐゴシック" panose="020B0600070205080204" pitchFamily="34" charset="-128"/>
              </a:rPr>
              <a:t>four</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features</a:t>
            </a:r>
            <a:r>
              <a:rPr lang="it-IT" altLang="it-IT" baseline="0" dirty="0" smtClean="0">
                <a:latin typeface="Arial" panose="020B0604020202020204" pitchFamily="34" charset="0"/>
                <a:ea typeface="ＭＳ Ｐゴシック" panose="020B0600070205080204" pitchFamily="34" charset="-128"/>
              </a:rPr>
              <a:t> </a:t>
            </a:r>
            <a:r>
              <a:rPr lang="it-IT" altLang="it-IT" baseline="0" dirty="0" err="1" smtClean="0">
                <a:latin typeface="Arial" panose="020B0604020202020204" pitchFamily="34" charset="0"/>
                <a:ea typeface="ＭＳ Ｐゴシック" panose="020B0600070205080204" pitchFamily="34" charset="-128"/>
              </a:rPr>
              <a:t>that</a:t>
            </a:r>
            <a:r>
              <a:rPr lang="it-IT" altLang="it-IT" baseline="0" dirty="0" smtClean="0">
                <a:latin typeface="Arial" panose="020B0604020202020204" pitchFamily="34" charset="0"/>
                <a:ea typeface="ＭＳ Ｐゴシック" panose="020B0600070205080204" pitchFamily="34" charset="-128"/>
              </a:rPr>
              <a:t> are:</a:t>
            </a:r>
          </a:p>
          <a:p>
            <a:r>
              <a:rPr lang="en-US" altLang="it-IT" dirty="0" smtClean="0">
                <a:latin typeface="Arial" panose="020B0604020202020204" pitchFamily="34" charset="0"/>
                <a:ea typeface="ＭＳ Ｐゴシック" panose="020B0600070205080204" pitchFamily="34" charset="-128"/>
              </a:rPr>
              <a:t>• Face Expression Recognition (FER): it indicates the emotional state of the child through the analysis of facial expressions. It basically can assume one of the following values “neutral”, “happy”, or “sad”.</a:t>
            </a:r>
          </a:p>
          <a:p>
            <a:r>
              <a:rPr lang="en-US" altLang="it-IT" dirty="0" smtClean="0">
                <a:latin typeface="Arial" panose="020B0604020202020204" pitchFamily="34" charset="0"/>
                <a:ea typeface="ＭＳ Ｐゴシック" panose="020B0600070205080204" pitchFamily="34" charset="-128"/>
              </a:rPr>
              <a:t>•Speech Emotion Recognition (SER): it recognizes the emotional state of the child </a:t>
            </a:r>
            <a:r>
              <a:rPr lang="en-US" altLang="it-IT" dirty="0" err="1" smtClean="0">
                <a:latin typeface="Arial" panose="020B0604020202020204" pitchFamily="34" charset="0"/>
                <a:ea typeface="ＭＳ Ｐゴシック" panose="020B0600070205080204" pitchFamily="34" charset="-128"/>
              </a:rPr>
              <a:t>analysing</a:t>
            </a:r>
            <a:r>
              <a:rPr lang="en-US" altLang="it-IT" dirty="0" smtClean="0">
                <a:latin typeface="Arial" panose="020B0604020202020204" pitchFamily="34" charset="0"/>
                <a:ea typeface="ＭＳ Ｐゴシック" panose="020B0600070205080204" pitchFamily="34" charset="-128"/>
              </a:rPr>
              <a:t> audio clips. As FEC, it can assume one of the following values “neutral”, “happy”, or “sad”.</a:t>
            </a:r>
          </a:p>
          <a:p>
            <a:r>
              <a:rPr lang="en-US" altLang="it-IT" dirty="0" smtClean="0">
                <a:latin typeface="Arial" panose="020B0604020202020204" pitchFamily="34" charset="0"/>
                <a:ea typeface="ＭＳ Ｐゴシック" panose="020B0600070205080204" pitchFamily="34" charset="-128"/>
              </a:rPr>
              <a:t>•Object state (OS): it indicates in which position the object is located. It can  assume one of the following values “ground”, “close”, “far” that respectively mean the object is on the ground (it “probably” fell) or the object is close/far to the child.</a:t>
            </a:r>
          </a:p>
          <a:p>
            <a:r>
              <a:rPr lang="en-US" altLang="it-IT" dirty="0" smtClean="0">
                <a:latin typeface="Arial" panose="020B0604020202020204" pitchFamily="34" charset="0"/>
                <a:ea typeface="ＭＳ Ｐゴシック" panose="020B0600070205080204" pitchFamily="34" charset="-128"/>
              </a:rPr>
              <a:t>•Environmental sound (ES): it suggests what kind of sound it recognizes in the environment. It can assume the values “television/radio on”, “people talking”, "environmental noise”, “falling object”, “sound object” that mean the television/radio is on, people are talking to each other, environmental noise (no specific source), the object considered during the therapy has fallen or the object emits sounds (e.g. talking teddy bear).</a:t>
            </a:r>
          </a:p>
          <a:p>
            <a:r>
              <a:rPr lang="en-US" altLang="it-IT" dirty="0" smtClean="0">
                <a:latin typeface="Arial" panose="020B0604020202020204" pitchFamily="34" charset="0"/>
                <a:ea typeface="ＭＳ Ｐゴシック" panose="020B0600070205080204" pitchFamily="34" charset="-128"/>
              </a:rPr>
              <a:t>The set of states X is composed of all the possible combinations of values the state variables can take, with the exception of the combinations:</a:t>
            </a:r>
          </a:p>
          <a:p>
            <a:r>
              <a:rPr lang="en-US" altLang="it-IT" dirty="0" smtClean="0">
                <a:latin typeface="Arial" panose="020B0604020202020204" pitchFamily="34" charset="0"/>
                <a:ea typeface="ＭＳ Ｐゴシック" panose="020B0600070205080204" pitchFamily="34" charset="-128"/>
              </a:rPr>
              <a:t>- FER = “happy” and SER = “sad” and vice versa: we don’t take into consideration situations in which the patient’s emotional state can be contradictory between two sensors. We therefore allow the agent to make more than one evaluation so that this situation cannot occur.</a:t>
            </a:r>
          </a:p>
          <a:p>
            <a:r>
              <a:rPr lang="en-US" altLang="it-IT" dirty="0" smtClean="0">
                <a:latin typeface="Arial" panose="020B0604020202020204" pitchFamily="34" charset="0"/>
                <a:ea typeface="ＭＳ Ｐゴシック" panose="020B0600070205080204" pitchFamily="34" charset="-128"/>
              </a:rPr>
              <a:t>- OS = “close” and ES = “falling object”,</a:t>
            </a:r>
            <a:r>
              <a:rPr lang="en-US" altLang="it-IT" baseline="0" dirty="0" smtClean="0">
                <a:latin typeface="Arial" panose="020B0604020202020204" pitchFamily="34" charset="0"/>
                <a:ea typeface="ＭＳ Ｐゴシック" panose="020B0600070205080204" pitchFamily="34" charset="-128"/>
              </a:rPr>
              <a:t> </a:t>
            </a:r>
            <a:r>
              <a:rPr lang="en-US" altLang="it-IT" dirty="0" smtClean="0">
                <a:latin typeface="Arial" panose="020B0604020202020204" pitchFamily="34" charset="0"/>
                <a:ea typeface="ＭＳ Ｐゴシック" panose="020B0600070205080204" pitchFamily="34" charset="-128"/>
              </a:rPr>
              <a:t>OS = “far” and ES = “falling object: </a:t>
            </a:r>
            <a:r>
              <a:rPr lang="en-US" sz="1200" b="0" i="0" kern="1200" dirty="0" smtClean="0">
                <a:solidFill>
                  <a:schemeClr val="tx1"/>
                </a:solidFill>
                <a:effectLst/>
                <a:latin typeface="Arial" charset="0"/>
                <a:ea typeface="ＭＳ Ｐゴシック" charset="-128"/>
                <a:cs typeface="+mn-cs"/>
              </a:rPr>
              <a:t>the object considered can not be fallen to the ground if it is in the hands of</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child or in his/her proximity (close) or is still on a soft table (far).</a:t>
            </a:r>
          </a:p>
          <a:p>
            <a:endParaRPr lang="en-US" altLang="it-IT" dirty="0" smtClean="0">
              <a:latin typeface="Arial" panose="020B0604020202020204" pitchFamily="34" charset="0"/>
              <a:ea typeface="ＭＳ Ｐゴシック" panose="020B0600070205080204" pitchFamily="34" charset="-128"/>
            </a:endParaRPr>
          </a:p>
          <a:p>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F5B3626F-BAC5-4195-8A2C-6B08AB660ADB}" type="slidenum">
              <a:rPr lang="it-IT" altLang="it-IT" sz="1200" smtClean="0">
                <a:solidFill>
                  <a:srgbClr val="000000"/>
                </a:solidFill>
              </a:rPr>
              <a:pPr/>
              <a:t>8</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US" sz="1200" b="0" i="0" kern="1200" dirty="0" smtClean="0">
                <a:solidFill>
                  <a:schemeClr val="tx1"/>
                </a:solidFill>
                <a:effectLst/>
                <a:latin typeface="Arial" charset="0"/>
                <a:ea typeface="ＭＳ Ｐゴシック" charset="-128"/>
                <a:cs typeface="+mn-cs"/>
              </a:rPr>
              <a:t>To implement the</a:t>
            </a:r>
            <a:r>
              <a:rPr lang="en-US" sz="1200" b="0" i="0" kern="1200" baseline="0" dirty="0" smtClean="0">
                <a:solidFill>
                  <a:schemeClr val="tx1"/>
                </a:solidFill>
                <a:effectLst/>
                <a:latin typeface="Arial" charset="0"/>
                <a:ea typeface="ＭＳ Ｐゴシック" charset="-128"/>
                <a:cs typeface="+mn-cs"/>
              </a:rPr>
              <a:t> first</a:t>
            </a:r>
            <a:r>
              <a:rPr lang="en-US" sz="1200" b="0" i="0" kern="1200" dirty="0" smtClean="0">
                <a:solidFill>
                  <a:schemeClr val="tx1"/>
                </a:solidFill>
                <a:effectLst/>
                <a:latin typeface="Arial" charset="0"/>
                <a:ea typeface="ＭＳ Ｐゴシック" charset="-128"/>
                <a:cs typeface="+mn-cs"/>
              </a:rPr>
              <a:t> classification task we decided to use a pre-trained neural designed to solve a </a:t>
            </a:r>
            <a:r>
              <a:rPr lang="en-US" sz="1200" b="0" i="0" kern="1200" dirty="0" err="1" smtClean="0">
                <a:solidFill>
                  <a:schemeClr val="tx1"/>
                </a:solidFill>
                <a:effectLst/>
                <a:latin typeface="Arial" charset="0"/>
                <a:ea typeface="ＭＳ Ｐゴシック" charset="-128"/>
                <a:cs typeface="+mn-cs"/>
              </a:rPr>
              <a:t>Kaggle</a:t>
            </a:r>
            <a:r>
              <a:rPr lang="en-US" sz="1200" b="0" i="0" kern="1200" dirty="0" smtClean="0">
                <a:solidFill>
                  <a:schemeClr val="tx1"/>
                </a:solidFill>
                <a:effectLst/>
                <a:latin typeface="Arial" charset="0"/>
                <a:ea typeface="ＭＳ Ｐゴシック" charset="-128"/>
                <a:cs typeface="+mn-cs"/>
              </a:rPr>
              <a:t> competition regarding the challenges in </a:t>
            </a:r>
            <a:r>
              <a:rPr lang="en-US" sz="1200" b="0" i="0" kern="1200" dirty="0" err="1" smtClean="0">
                <a:solidFill>
                  <a:schemeClr val="tx1"/>
                </a:solidFill>
                <a:effectLst/>
                <a:latin typeface="Arial" charset="0"/>
                <a:ea typeface="ＭＳ Ｐゴシック" charset="-128"/>
                <a:cs typeface="+mn-cs"/>
              </a:rPr>
              <a:t>Represention</a:t>
            </a:r>
            <a:r>
              <a:rPr lang="en-US" sz="1200" b="0" i="0" kern="1200" dirty="0" smtClean="0">
                <a:solidFill>
                  <a:schemeClr val="tx1"/>
                </a:solidFill>
                <a:effectLst/>
                <a:latin typeface="Arial" charset="0"/>
                <a:ea typeface="ＭＳ Ｐゴシック" charset="-128"/>
                <a:cs typeface="+mn-cs"/>
              </a:rPr>
              <a:t> Learning.</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It is a Convolutional Neural Network used as a real-time face detector (each face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detected is characterized by a bounding box) and classifier of emotions. </a:t>
            </a:r>
          </a:p>
          <a:p>
            <a:r>
              <a:rPr lang="en-US" sz="1200" b="0" i="0" kern="1200" dirty="0" smtClean="0">
                <a:solidFill>
                  <a:schemeClr val="tx1"/>
                </a:solidFill>
                <a:effectLst/>
                <a:latin typeface="Arial" charset="0"/>
                <a:ea typeface="ＭＳ Ｐゴシック" charset="-128"/>
                <a:cs typeface="+mn-cs"/>
              </a:rPr>
              <a:t>The training of this network took place using the FER (Facial Expression Recognition) dataset where</a:t>
            </a:r>
            <a:r>
              <a:rPr lang="en-US" sz="1200" b="0" i="0" kern="1200" baseline="0" dirty="0" smtClean="0">
                <a:solidFill>
                  <a:schemeClr val="tx1"/>
                </a:solidFill>
                <a:effectLst/>
                <a:latin typeface="Arial" charset="0"/>
                <a:ea typeface="ＭＳ Ｐゴシック" charset="-128"/>
                <a:cs typeface="+mn-cs"/>
              </a:rPr>
              <a:t> each </a:t>
            </a:r>
            <a:r>
              <a:rPr lang="en-US" sz="1200" b="0" i="0" kern="1200" dirty="0" smtClean="0">
                <a:solidFill>
                  <a:schemeClr val="tx1"/>
                </a:solidFill>
                <a:effectLst/>
                <a:latin typeface="Arial" charset="0"/>
                <a:ea typeface="ＭＳ Ｐゴシック" charset="-128"/>
                <a:cs typeface="+mn-cs"/>
              </a:rPr>
              <a:t>image can belong to one of the following labels (0 = Angry, 1 = Disgust, 2 =</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Fear, 3 = Happy, 4 = Sad, 5 = Surprise, 6 = Neutral). Since our first state variable can assume one of three values, while this type of</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neural network classifies seven different emotions, we have decided to map Angry,</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Disgust, Fear and Sad to the value of our feature "Sad", Happy, Surprise to our</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"Happy" value and Neutral to our "Neutral" value. </a:t>
            </a:r>
          </a:p>
          <a:p>
            <a:endParaRPr lang="en-US" sz="1200" b="0" i="0" kern="1200" dirty="0" smtClean="0">
              <a:solidFill>
                <a:schemeClr val="tx1"/>
              </a:solidFill>
              <a:effectLst/>
              <a:latin typeface="Arial" charset="0"/>
              <a:ea typeface="ＭＳ Ｐゴシック" charset="-128"/>
              <a:cs typeface="+mn-cs"/>
            </a:endParaRPr>
          </a:p>
          <a:p>
            <a:r>
              <a:rPr lang="en-US" sz="1200" b="0" i="0" kern="1200" dirty="0" smtClean="0">
                <a:solidFill>
                  <a:schemeClr val="tx1"/>
                </a:solidFill>
                <a:effectLst/>
                <a:latin typeface="Arial" charset="0"/>
                <a:ea typeface="ＭＳ Ｐゴシック" charset="-128"/>
                <a:cs typeface="+mn-cs"/>
              </a:rPr>
              <a:t>As for the second classification</a:t>
            </a:r>
            <a:r>
              <a:rPr lang="en-US" sz="1200" b="0" i="0" kern="1200" baseline="0" dirty="0" smtClean="0">
                <a:solidFill>
                  <a:schemeClr val="tx1"/>
                </a:solidFill>
                <a:effectLst/>
                <a:latin typeface="Arial" charset="0"/>
                <a:ea typeface="ＭＳ Ｐゴシック" charset="-128"/>
                <a:cs typeface="+mn-cs"/>
              </a:rPr>
              <a:t> task we considered a pre-trained CNN on emotional audio-clips</a:t>
            </a:r>
            <a:r>
              <a:rPr lang="en-US" sz="1200" b="0" i="0" kern="1200" dirty="0" smtClean="0">
                <a:solidFill>
                  <a:schemeClr val="tx1"/>
                </a:solidFill>
                <a:effectLst/>
                <a:latin typeface="Arial" charset="0"/>
                <a:ea typeface="ＭＳ Ｐゴシック" charset="-128"/>
                <a:cs typeface="+mn-cs"/>
              </a:rPr>
              <a:t>. More specifically, the classes</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the model considers are 0 = neutral, 1 = calm, 2 = happy, 3 = sad, 4 = angry, 5 = fearful, 6 =disgust, 7 = surprised). Also in this case, as for the first state variable, we mapped the neutral and calm values to the value of our feature speech emotion recognition "Neutral", happy and surprised to "Happy", sad, angry, fearful and disgust to "Sad".</a:t>
            </a:r>
          </a:p>
          <a:p>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DEB151B6-30F3-401B-8244-4CF6303DD15C}" type="slidenum">
              <a:rPr lang="it-IT" altLang="it-IT" sz="1200" smtClean="0">
                <a:solidFill>
                  <a:srgbClr val="000000"/>
                </a:solidFill>
              </a:rPr>
              <a:pPr/>
              <a:t>9</a:t>
            </a:fld>
            <a:endParaRPr lang="it-IT" altLang="it-IT" sz="1200" smtClean="0">
              <a:solidFill>
                <a:srgbClr val="000000"/>
              </a:solidFill>
            </a:endParaRPr>
          </a:p>
        </p:txBody>
      </p:sp>
      <p:sp>
        <p:nvSpPr>
          <p:cNvPr id="17410"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it-IT" dirty="0" smtClean="0">
                <a:latin typeface="Arial" panose="020B0604020202020204" pitchFamily="34" charset="0"/>
                <a:ea typeface="ＭＳ Ｐゴシック" panose="020B0600070205080204" pitchFamily="34" charset="-128"/>
              </a:rPr>
              <a:t>In order for the agent’s assistance during the therapy to be effective, it is necessary that the learner makes decisions and carries out concrete actions. </a:t>
            </a:r>
          </a:p>
          <a:p>
            <a:r>
              <a:rPr lang="en-US" altLang="it-IT" dirty="0" smtClean="0">
                <a:latin typeface="Arial" panose="020B0604020202020204" pitchFamily="34" charset="0"/>
                <a:ea typeface="ＭＳ Ｐゴシック" panose="020B0600070205080204" pitchFamily="34" charset="-128"/>
              </a:rPr>
              <a:t>Therefore, once the features allowing the agent to analyze the surrounding environment have been defined, it is necessary to describe which behaviors can be taken by the agent itself.</a:t>
            </a:r>
          </a:p>
          <a:p>
            <a:r>
              <a:rPr lang="en-US" sz="1200" b="0" i="0" kern="1200" dirty="0" smtClean="0">
                <a:solidFill>
                  <a:schemeClr val="tx1"/>
                </a:solidFill>
                <a:effectLst/>
                <a:latin typeface="Arial" charset="0"/>
                <a:ea typeface="ＭＳ Ｐゴシック" charset="-128"/>
                <a:cs typeface="+mn-cs"/>
              </a:rPr>
              <a:t>The first action encourages the child to continue to behave consistently with the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current behavior. It turns out to be an effective action, for example when the child is emotionally "happy" and the considered object is not on the ground. Unlike the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case in which it is "sad" and he/she is throwing the analyzed object, as it would</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incentivize the patient to engage the physiotherapist in performing tasks/actions</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not related to the therapy. </a:t>
            </a:r>
          </a:p>
          <a:p>
            <a:r>
              <a:rPr lang="en-US" sz="1200" b="0" i="0" kern="1200" dirty="0" smtClean="0">
                <a:solidFill>
                  <a:schemeClr val="tx1"/>
                </a:solidFill>
                <a:effectLst/>
                <a:latin typeface="Arial" charset="0"/>
                <a:ea typeface="ＭＳ Ｐゴシック" charset="-128"/>
                <a:cs typeface="+mn-cs"/>
              </a:rPr>
              <a:t>The second action tries to stabilize the child emotionally</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avoiding a worse situation, so it is very important to make this decision when the</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child is "sad". In the case in which the child is "happy", for example, a feeling of</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mistrust towards the agent may arise.</a:t>
            </a:r>
            <a:r>
              <a:rPr lang="en-US" sz="1200" b="0" i="0" kern="1200" baseline="0" dirty="0" smtClean="0">
                <a:solidFill>
                  <a:schemeClr val="tx1"/>
                </a:solidFill>
                <a:effectLst/>
                <a:latin typeface="Arial" charset="0"/>
                <a:ea typeface="ＭＳ Ｐゴシック" charset="-128"/>
                <a:cs typeface="+mn-cs"/>
              </a:rPr>
              <a:t> </a:t>
            </a:r>
          </a:p>
          <a:p>
            <a:r>
              <a:rPr lang="en-US" sz="1200" b="0" i="0" kern="1200" dirty="0" smtClean="0">
                <a:solidFill>
                  <a:schemeClr val="tx1"/>
                </a:solidFill>
                <a:effectLst/>
                <a:latin typeface="Arial" charset="0"/>
                <a:ea typeface="ＭＳ Ｐゴシック" charset="-128"/>
                <a:cs typeface="+mn-cs"/>
              </a:rPr>
              <a:t>Finally, the last action assumes particular importance when the child is emotionally</a:t>
            </a:r>
            <a:r>
              <a:rPr lang="en-US" sz="1200" b="0" i="0" kern="1200" baseline="0" dirty="0" smtClean="0">
                <a:solidFill>
                  <a:schemeClr val="tx1"/>
                </a:solidFill>
                <a:effectLst/>
                <a:latin typeface="Arial" charset="0"/>
                <a:ea typeface="ＭＳ Ｐゴシック" charset="-128"/>
                <a:cs typeface="+mn-cs"/>
              </a:rPr>
              <a:t> </a:t>
            </a:r>
            <a:r>
              <a:rPr lang="en-US" sz="1200" b="0" i="0" kern="1200" dirty="0" smtClean="0">
                <a:solidFill>
                  <a:schemeClr val="tx1"/>
                </a:solidFill>
                <a:effectLst/>
                <a:latin typeface="Arial" charset="0"/>
                <a:ea typeface="ＭＳ Ｐゴシック" charset="-128"/>
                <a:cs typeface="+mn-cs"/>
              </a:rPr>
              <a:t>stable and is aware of the fact that his/her behavior is engaging the physiotherapist,</a:t>
            </a:r>
          </a:p>
          <a:p>
            <a:r>
              <a:rPr lang="en-US" sz="1200" b="0" i="0" kern="1200" dirty="0" smtClean="0">
                <a:solidFill>
                  <a:schemeClr val="tx1"/>
                </a:solidFill>
                <a:effectLst/>
                <a:latin typeface="Arial" charset="0"/>
                <a:ea typeface="ＭＳ Ｐゴシック" charset="-128"/>
                <a:cs typeface="+mn-cs"/>
              </a:rPr>
              <a:t>such as throwing an object on the floor.</a:t>
            </a:r>
          </a:p>
          <a:p>
            <a:endParaRPr lang="en-US" sz="1200" b="0" i="0" kern="1200" dirty="0" smtClean="0">
              <a:solidFill>
                <a:schemeClr val="tx1"/>
              </a:solidFill>
              <a:effectLst/>
              <a:latin typeface="Arial" charset="0"/>
              <a:ea typeface="ＭＳ Ｐゴシック" charset="-128"/>
              <a:cs typeface="+mn-cs"/>
            </a:endParaRPr>
          </a:p>
          <a:p>
            <a:endParaRPr lang="it-IT" altLang="it-IT"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smtClean="0"/>
              <a:t>Fare clic per modificare stile</a:t>
            </a:r>
            <a:endParaRPr lang="it-IT"/>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fld id="{0EA68E66-156A-478C-9A15-AC12CA8AAF35}"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11DA2D7F-F456-48DA-BB86-8994685815E9}" type="slidenum">
              <a:rPr lang="it-IT" altLang="x-none"/>
              <a:pPr>
                <a:defRPr/>
              </a:pPr>
              <a:t>‹N›</a:t>
            </a:fld>
            <a:endParaRPr lang="it-IT" altLang="x-none"/>
          </a:p>
        </p:txBody>
      </p:sp>
    </p:spTree>
    <p:extLst>
      <p:ext uri="{BB962C8B-B14F-4D97-AF65-F5344CB8AC3E}">
        <p14:creationId xmlns:p14="http://schemas.microsoft.com/office/powerpoint/2010/main" val="30996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fld id="{63312D89-CB04-4A5C-89D1-B8394B50E4B2}"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C89F8807-F666-4FDC-A6D5-AA2E77CD66A9}" type="slidenum">
              <a:rPr lang="it-IT" altLang="x-none"/>
              <a:pPr>
                <a:defRPr/>
              </a:pPr>
              <a:t>‹N›</a:t>
            </a:fld>
            <a:endParaRPr lang="it-IT" altLang="x-none"/>
          </a:p>
        </p:txBody>
      </p:sp>
    </p:spTree>
    <p:extLst>
      <p:ext uri="{BB962C8B-B14F-4D97-AF65-F5344CB8AC3E}">
        <p14:creationId xmlns:p14="http://schemas.microsoft.com/office/powerpoint/2010/main" val="240900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fld id="{97337FBA-5176-454A-AB37-AC8EBFF6641E}"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AC5B1642-DF63-40D3-912A-9AF7392C28D7}" type="slidenum">
              <a:rPr lang="it-IT" altLang="x-none"/>
              <a:pPr>
                <a:defRPr/>
              </a:pPr>
              <a:t>‹N›</a:t>
            </a:fld>
            <a:endParaRPr lang="it-IT" altLang="x-none"/>
          </a:p>
        </p:txBody>
      </p:sp>
    </p:spTree>
    <p:extLst>
      <p:ext uri="{BB962C8B-B14F-4D97-AF65-F5344CB8AC3E}">
        <p14:creationId xmlns:p14="http://schemas.microsoft.com/office/powerpoint/2010/main" val="302500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smtClean="0"/>
              <a:t>Fare clic per modificare stile</a:t>
            </a:r>
            <a:endParaRPr lang="it-IT"/>
          </a:p>
        </p:txBody>
      </p:sp>
      <p:sp>
        <p:nvSpPr>
          <p:cNvPr id="3" name="Segnaposto testo 2"/>
          <p:cNvSpPr>
            <a:spLocks noGrp="1"/>
          </p:cNvSpPr>
          <p:nvPr>
            <p:ph type="body" sz="half" idx="1"/>
          </p:nvPr>
        </p:nvSpPr>
        <p:spPr>
          <a:xfrm>
            <a:off x="1116013" y="1752600"/>
            <a:ext cx="3703637" cy="4114800"/>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72050" y="1752600"/>
            <a:ext cx="3703638" cy="4114800"/>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fld id="{B980B1A0-9FD8-49C7-9FCF-F590976A859C}" type="datetime1">
              <a:rPr lang="it-IT" altLang="x-none"/>
              <a:pPr>
                <a:defRPr/>
              </a:pPr>
              <a:t>18/01/2020</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ltLang="x-none"/>
              <a:t>Pagina </a:t>
            </a:r>
            <a:fld id="{7C7CBF32-605B-481C-B3C4-4B7550A1E7B2}" type="slidenum">
              <a:rPr lang="it-IT" altLang="x-none"/>
              <a:pPr>
                <a:defRPr/>
              </a:pPr>
              <a:t>‹N›</a:t>
            </a:fld>
            <a:endParaRPr lang="it-IT" altLang="x-none"/>
          </a:p>
        </p:txBody>
      </p:sp>
    </p:spTree>
    <p:extLst>
      <p:ext uri="{BB962C8B-B14F-4D97-AF65-F5344CB8AC3E}">
        <p14:creationId xmlns:p14="http://schemas.microsoft.com/office/powerpoint/2010/main" val="1664160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smtClean="0"/>
              <a:t>Fare clic per modificare stile</a:t>
            </a:r>
            <a:endParaRPr lang="it-IT"/>
          </a:p>
        </p:txBody>
      </p:sp>
      <p:sp>
        <p:nvSpPr>
          <p:cNvPr id="3" name="Segnaposto tabella 2"/>
          <p:cNvSpPr>
            <a:spLocks noGrp="1"/>
          </p:cNvSpPr>
          <p:nvPr>
            <p:ph type="tbl" idx="1"/>
          </p:nvPr>
        </p:nvSpPr>
        <p:spPr>
          <a:xfrm>
            <a:off x="1116013" y="1752600"/>
            <a:ext cx="7559675"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fld id="{8D37B2E9-57DC-4782-8CE5-7649A5A8789C}"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3230B65D-BD47-4E54-9640-8A194379FDA6}" type="slidenum">
              <a:rPr lang="it-IT" altLang="x-none"/>
              <a:pPr>
                <a:defRPr/>
              </a:pPr>
              <a:t>‹N›</a:t>
            </a:fld>
            <a:endParaRPr lang="it-IT" altLang="x-none"/>
          </a:p>
        </p:txBody>
      </p:sp>
    </p:spTree>
    <p:extLst>
      <p:ext uri="{BB962C8B-B14F-4D97-AF65-F5344CB8AC3E}">
        <p14:creationId xmlns:p14="http://schemas.microsoft.com/office/powerpoint/2010/main" val="405876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smtClean="0"/>
              <a:t>Fare clic per modificare stile</a:t>
            </a:r>
            <a:endParaRPr lang="it-IT"/>
          </a:p>
        </p:txBody>
      </p:sp>
      <p:sp>
        <p:nvSpPr>
          <p:cNvPr id="3" name="Segnaposto grafico 2"/>
          <p:cNvSpPr>
            <a:spLocks noGrp="1"/>
          </p:cNvSpPr>
          <p:nvPr>
            <p:ph type="chart" idx="1"/>
          </p:nvPr>
        </p:nvSpPr>
        <p:spPr>
          <a:xfrm>
            <a:off x="1116013" y="1752600"/>
            <a:ext cx="7559675"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fld id="{F7DE2FAD-652F-45FF-8B15-65A207E7A982}"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00619F3E-27EA-4028-9DAC-2E53A1FCE7B3}" type="slidenum">
              <a:rPr lang="it-IT" altLang="x-none"/>
              <a:pPr>
                <a:defRPr/>
              </a:pPr>
              <a:t>‹N›</a:t>
            </a:fld>
            <a:endParaRPr lang="it-IT" altLang="x-none"/>
          </a:p>
        </p:txBody>
      </p:sp>
    </p:spTree>
    <p:extLst>
      <p:ext uri="{BB962C8B-B14F-4D97-AF65-F5344CB8AC3E}">
        <p14:creationId xmlns:p14="http://schemas.microsoft.com/office/powerpoint/2010/main" val="7079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fld id="{A79E37EA-11B7-4842-8375-42CA1ACFFE54}"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47466E39-57F8-4DE0-B9D9-087B89621E03}" type="slidenum">
              <a:rPr lang="it-IT" altLang="x-none"/>
              <a:pPr>
                <a:defRPr/>
              </a:pPr>
              <a:t>‹N›</a:t>
            </a:fld>
            <a:endParaRPr lang="it-IT" altLang="x-none"/>
          </a:p>
        </p:txBody>
      </p:sp>
    </p:spTree>
    <p:extLst>
      <p:ext uri="{BB962C8B-B14F-4D97-AF65-F5344CB8AC3E}">
        <p14:creationId xmlns:p14="http://schemas.microsoft.com/office/powerpoint/2010/main" val="414322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smtClean="0"/>
              <a:t>Fare clic per modificare stile</a:t>
            </a:r>
            <a:endParaRPr lang="it-IT"/>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smtClean="0"/>
              <a:t>Fare clic per modificare gli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fld id="{A2636B77-4B2C-42DC-BB0B-28617BE7F5C7}" type="datetime1">
              <a:rPr lang="it-IT" altLang="x-none"/>
              <a:pPr>
                <a:defRPr/>
              </a:pPr>
              <a:t>18/01/2020</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ltLang="x-none"/>
              <a:t>Pagina </a:t>
            </a:r>
            <a:fld id="{3EE7FC3A-5198-4DD1-8F64-0D6B68A15FB8}" type="slidenum">
              <a:rPr lang="it-IT" altLang="x-none"/>
              <a:pPr>
                <a:defRPr/>
              </a:pPr>
              <a:t>‹N›</a:t>
            </a:fld>
            <a:endParaRPr lang="it-IT" altLang="x-none"/>
          </a:p>
        </p:txBody>
      </p:sp>
    </p:spTree>
    <p:extLst>
      <p:ext uri="{BB962C8B-B14F-4D97-AF65-F5344CB8AC3E}">
        <p14:creationId xmlns:p14="http://schemas.microsoft.com/office/powerpoint/2010/main" val="16889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1116013" y="1752600"/>
            <a:ext cx="3703637" cy="4114800"/>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72050" y="1752600"/>
            <a:ext cx="3703638" cy="4114800"/>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fld id="{C169AB2B-A65A-44E9-88EB-D4F7391A7133}" type="datetime1">
              <a:rPr lang="it-IT" altLang="x-none"/>
              <a:pPr>
                <a:defRPr/>
              </a:pPr>
              <a:t>18/01/2020</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ltLang="x-none"/>
              <a:t>Pagina </a:t>
            </a:r>
            <a:fld id="{3D09B304-8896-47CB-9F1B-D5067747B946}" type="slidenum">
              <a:rPr lang="it-IT" altLang="x-none"/>
              <a:pPr>
                <a:defRPr/>
              </a:pPr>
              <a:t>‹N›</a:t>
            </a:fld>
            <a:endParaRPr lang="it-IT" altLang="x-none"/>
          </a:p>
        </p:txBody>
      </p:sp>
    </p:spTree>
    <p:extLst>
      <p:ext uri="{BB962C8B-B14F-4D97-AF65-F5344CB8AC3E}">
        <p14:creationId xmlns:p14="http://schemas.microsoft.com/office/powerpoint/2010/main" val="74446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smtClean="0"/>
              <a:t>Fare clic per modificare stile</a:t>
            </a:r>
            <a:endParaRPr lang="it-IT"/>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fld id="{A889E50C-E494-4549-98A4-B2C2339EB17A}" type="datetime1">
              <a:rPr lang="it-IT" altLang="x-none"/>
              <a:pPr>
                <a:defRPr/>
              </a:pPr>
              <a:t>18/01/2020</a:t>
            </a:fld>
            <a:endParaRPr lang="it-IT" altLang="x-none"/>
          </a:p>
        </p:txBody>
      </p:sp>
      <p:sp>
        <p:nvSpPr>
          <p:cNvPr id="8"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9" name="Rectangle 6"/>
          <p:cNvSpPr>
            <a:spLocks noGrp="1" noChangeArrowheads="1"/>
          </p:cNvSpPr>
          <p:nvPr>
            <p:ph type="sldNum" sz="quarter" idx="12"/>
          </p:nvPr>
        </p:nvSpPr>
        <p:spPr>
          <a:ln/>
        </p:spPr>
        <p:txBody>
          <a:bodyPr/>
          <a:lstStyle>
            <a:lvl1pPr>
              <a:defRPr/>
            </a:lvl1pPr>
          </a:lstStyle>
          <a:p>
            <a:pPr>
              <a:defRPr/>
            </a:pPr>
            <a:r>
              <a:rPr lang="it-IT" altLang="x-none"/>
              <a:t>Pagina </a:t>
            </a:r>
            <a:fld id="{3DED17C4-5CBC-401B-81DA-12D5520C56B9}" type="slidenum">
              <a:rPr lang="it-IT" altLang="x-none"/>
              <a:pPr>
                <a:defRPr/>
              </a:pPr>
              <a:t>‹N›</a:t>
            </a:fld>
            <a:endParaRPr lang="it-IT" altLang="x-none"/>
          </a:p>
        </p:txBody>
      </p:sp>
    </p:spTree>
    <p:extLst>
      <p:ext uri="{BB962C8B-B14F-4D97-AF65-F5344CB8AC3E}">
        <p14:creationId xmlns:p14="http://schemas.microsoft.com/office/powerpoint/2010/main" val="320490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Rectangle 4"/>
          <p:cNvSpPr>
            <a:spLocks noGrp="1" noChangeArrowheads="1"/>
          </p:cNvSpPr>
          <p:nvPr>
            <p:ph type="dt" sz="half" idx="10"/>
          </p:nvPr>
        </p:nvSpPr>
        <p:spPr>
          <a:ln/>
        </p:spPr>
        <p:txBody>
          <a:bodyPr/>
          <a:lstStyle>
            <a:lvl1pPr>
              <a:defRPr/>
            </a:lvl1pPr>
          </a:lstStyle>
          <a:p>
            <a:pPr>
              <a:defRPr/>
            </a:pPr>
            <a:fld id="{00F3B502-5EAE-4BDE-8681-90A170FA8F1E}" type="datetime1">
              <a:rPr lang="it-IT" altLang="x-none"/>
              <a:pPr>
                <a:defRPr/>
              </a:pPr>
              <a:t>18/01/2020</a:t>
            </a:fld>
            <a:endParaRPr lang="it-IT" altLang="x-none"/>
          </a:p>
        </p:txBody>
      </p:sp>
      <p:sp>
        <p:nvSpPr>
          <p:cNvPr id="4"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5" name="Rectangle 6"/>
          <p:cNvSpPr>
            <a:spLocks noGrp="1" noChangeArrowheads="1"/>
          </p:cNvSpPr>
          <p:nvPr>
            <p:ph type="sldNum" sz="quarter" idx="12"/>
          </p:nvPr>
        </p:nvSpPr>
        <p:spPr>
          <a:ln/>
        </p:spPr>
        <p:txBody>
          <a:bodyPr/>
          <a:lstStyle>
            <a:lvl1pPr>
              <a:defRPr/>
            </a:lvl1pPr>
          </a:lstStyle>
          <a:p>
            <a:pPr>
              <a:defRPr/>
            </a:pPr>
            <a:r>
              <a:rPr lang="it-IT" altLang="x-none"/>
              <a:t>Pagina </a:t>
            </a:r>
            <a:fld id="{977C9D72-2128-4F2F-BB20-4EB7AE36ABAB}" type="slidenum">
              <a:rPr lang="it-IT" altLang="x-none"/>
              <a:pPr>
                <a:defRPr/>
              </a:pPr>
              <a:t>‹N›</a:t>
            </a:fld>
            <a:endParaRPr lang="it-IT" altLang="x-none"/>
          </a:p>
        </p:txBody>
      </p:sp>
    </p:spTree>
    <p:extLst>
      <p:ext uri="{BB962C8B-B14F-4D97-AF65-F5344CB8AC3E}">
        <p14:creationId xmlns:p14="http://schemas.microsoft.com/office/powerpoint/2010/main" val="171641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724CC50-D09C-4FA7-B56C-3DBF79F66A05}" type="datetime1">
              <a:rPr lang="it-IT" altLang="x-none"/>
              <a:pPr>
                <a:defRPr/>
              </a:pPr>
              <a:t>18/01/2020</a:t>
            </a:fld>
            <a:endParaRPr lang="it-IT" altLang="x-none"/>
          </a:p>
        </p:txBody>
      </p:sp>
      <p:sp>
        <p:nvSpPr>
          <p:cNvPr id="3"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4" name="Rectangle 6"/>
          <p:cNvSpPr>
            <a:spLocks noGrp="1" noChangeArrowheads="1"/>
          </p:cNvSpPr>
          <p:nvPr>
            <p:ph type="sldNum" sz="quarter" idx="12"/>
          </p:nvPr>
        </p:nvSpPr>
        <p:spPr>
          <a:ln/>
        </p:spPr>
        <p:txBody>
          <a:bodyPr/>
          <a:lstStyle>
            <a:lvl1pPr>
              <a:defRPr/>
            </a:lvl1pPr>
          </a:lstStyle>
          <a:p>
            <a:pPr>
              <a:defRPr/>
            </a:pPr>
            <a:r>
              <a:rPr lang="it-IT" altLang="x-none"/>
              <a:t>Pagina </a:t>
            </a:r>
            <a:fld id="{302F923F-4710-43A1-8E1B-901EE81094D9}" type="slidenum">
              <a:rPr lang="it-IT" altLang="x-none"/>
              <a:pPr>
                <a:defRPr/>
              </a:pPr>
              <a:t>‹N›</a:t>
            </a:fld>
            <a:endParaRPr lang="it-IT" altLang="x-none"/>
          </a:p>
        </p:txBody>
      </p:sp>
    </p:spTree>
    <p:extLst>
      <p:ext uri="{BB962C8B-B14F-4D97-AF65-F5344CB8AC3E}">
        <p14:creationId xmlns:p14="http://schemas.microsoft.com/office/powerpoint/2010/main" val="26950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stile</a:t>
            </a:r>
            <a:endParaRPr lang="it-IT"/>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7F2C92C3-2F58-4B65-B1A0-ED94D606D84D}" type="datetime1">
              <a:rPr lang="it-IT" altLang="x-none"/>
              <a:pPr>
                <a:defRPr/>
              </a:pPr>
              <a:t>18/01/2020</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ltLang="x-none"/>
              <a:t>Pagina </a:t>
            </a:r>
            <a:fld id="{DF29DFFF-99BA-4DEF-9890-5D5877256A7F}" type="slidenum">
              <a:rPr lang="it-IT" altLang="x-none"/>
              <a:pPr>
                <a:defRPr/>
              </a:pPr>
              <a:t>‹N›</a:t>
            </a:fld>
            <a:endParaRPr lang="it-IT" altLang="x-none"/>
          </a:p>
        </p:txBody>
      </p:sp>
    </p:spTree>
    <p:extLst>
      <p:ext uri="{BB962C8B-B14F-4D97-AF65-F5344CB8AC3E}">
        <p14:creationId xmlns:p14="http://schemas.microsoft.com/office/powerpoint/2010/main" val="77372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stile</a:t>
            </a:r>
            <a:endParaRPr lang="it-IT"/>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9D9BF982-72F2-40E4-B242-6F061B6CB785}" type="datetime1">
              <a:rPr lang="it-IT" altLang="x-none"/>
              <a:pPr>
                <a:defRPr/>
              </a:pPr>
              <a:t>18/01/2020</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it-IT" altLang="x-none"/>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ltLang="x-none"/>
              <a:t>Pagina </a:t>
            </a:r>
            <a:fld id="{172511BD-254F-4C76-B268-58C84031CE9D}" type="slidenum">
              <a:rPr lang="it-IT" altLang="x-none"/>
              <a:pPr>
                <a:defRPr/>
              </a:pPr>
              <a:t>‹N›</a:t>
            </a:fld>
            <a:endParaRPr lang="it-IT" altLang="x-none"/>
          </a:p>
        </p:txBody>
      </p:sp>
    </p:spTree>
    <p:extLst>
      <p:ext uri="{BB962C8B-B14F-4D97-AF65-F5344CB8AC3E}">
        <p14:creationId xmlns:p14="http://schemas.microsoft.com/office/powerpoint/2010/main" val="373444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6096000"/>
            <a:ext cx="9144000" cy="762000"/>
            <a:chOff x="0" y="3840"/>
            <a:chExt cx="5760" cy="480"/>
          </a:xfrm>
        </p:grpSpPr>
        <p:sp>
          <p:nvSpPr>
            <p:cNvPr id="1032" name="Rectangle 13"/>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charset="0"/>
                  <a:ea typeface="ＭＳ Ｐゴシック" charset="-128"/>
                </a:defRPr>
              </a:lvl1pPr>
              <a:lvl2pPr marL="742950" indent="-285750">
                <a:defRPr sz="900">
                  <a:solidFill>
                    <a:schemeClr val="bg1"/>
                  </a:solidFill>
                  <a:latin typeface="Arial" charset="0"/>
                  <a:ea typeface="ＭＳ Ｐゴシック" charset="-128"/>
                </a:defRPr>
              </a:lvl2pPr>
              <a:lvl3pPr marL="1143000" indent="-228600">
                <a:defRPr sz="900">
                  <a:solidFill>
                    <a:schemeClr val="bg1"/>
                  </a:solidFill>
                  <a:latin typeface="Arial" charset="0"/>
                  <a:ea typeface="ＭＳ Ｐゴシック" charset="-128"/>
                </a:defRPr>
              </a:lvl3pPr>
              <a:lvl4pPr marL="1600200" indent="-228600">
                <a:defRPr sz="900">
                  <a:solidFill>
                    <a:schemeClr val="bg1"/>
                  </a:solidFill>
                  <a:latin typeface="Arial" charset="0"/>
                  <a:ea typeface="ＭＳ Ｐゴシック" charset="-128"/>
                </a:defRPr>
              </a:lvl4pPr>
              <a:lvl5pPr marL="2057400" indent="-228600">
                <a:defRPr sz="900">
                  <a:solidFill>
                    <a:schemeClr val="bg1"/>
                  </a:solidFill>
                  <a:latin typeface="Arial" charset="0"/>
                  <a:ea typeface="ＭＳ Ｐゴシック" charset="-128"/>
                </a:defRPr>
              </a:lvl5pPr>
              <a:lvl6pPr marL="2514600" indent="-228600" eaLnBrk="0" fontAlgn="base" hangingPunct="0">
                <a:spcBef>
                  <a:spcPct val="0"/>
                </a:spcBef>
                <a:spcAft>
                  <a:spcPct val="0"/>
                </a:spcAft>
                <a:defRPr sz="900">
                  <a:solidFill>
                    <a:schemeClr val="bg1"/>
                  </a:solidFill>
                  <a:latin typeface="Arial" charset="0"/>
                  <a:ea typeface="ＭＳ Ｐゴシック" charset="-128"/>
                </a:defRPr>
              </a:lvl6pPr>
              <a:lvl7pPr marL="2971800" indent="-228600" eaLnBrk="0" fontAlgn="base" hangingPunct="0">
                <a:spcBef>
                  <a:spcPct val="0"/>
                </a:spcBef>
                <a:spcAft>
                  <a:spcPct val="0"/>
                </a:spcAft>
                <a:defRPr sz="900">
                  <a:solidFill>
                    <a:schemeClr val="bg1"/>
                  </a:solidFill>
                  <a:latin typeface="Arial" charset="0"/>
                  <a:ea typeface="ＭＳ Ｐゴシック" charset="-128"/>
                </a:defRPr>
              </a:lvl7pPr>
              <a:lvl8pPr marL="3429000" indent="-228600" eaLnBrk="0" fontAlgn="base" hangingPunct="0">
                <a:spcBef>
                  <a:spcPct val="0"/>
                </a:spcBef>
                <a:spcAft>
                  <a:spcPct val="0"/>
                </a:spcAft>
                <a:defRPr sz="900">
                  <a:solidFill>
                    <a:schemeClr val="bg1"/>
                  </a:solidFill>
                  <a:latin typeface="Arial" charset="0"/>
                  <a:ea typeface="ＭＳ Ｐゴシック" charset="-128"/>
                </a:defRPr>
              </a:lvl8pPr>
              <a:lvl9pPr marL="3886200" indent="-228600" eaLnBrk="0" fontAlgn="base" hangingPunct="0">
                <a:spcBef>
                  <a:spcPct val="0"/>
                </a:spcBef>
                <a:spcAft>
                  <a:spcPct val="0"/>
                </a:spcAft>
                <a:defRPr sz="900">
                  <a:solidFill>
                    <a:schemeClr val="bg1"/>
                  </a:solidFill>
                  <a:latin typeface="Arial" charset="0"/>
                  <a:ea typeface="ＭＳ Ｐゴシック" charset="-128"/>
                </a:defRPr>
              </a:lvl9pPr>
            </a:lstStyle>
            <a:p>
              <a:pPr>
                <a:defRPr/>
              </a:pPr>
              <a:endParaRPr lang="x-none" altLang="x-none" smtClean="0"/>
            </a:p>
          </p:txBody>
        </p:sp>
        <p:sp>
          <p:nvSpPr>
            <p:cNvPr id="1033" name="Rectangle 14"/>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charset="0"/>
                  <a:ea typeface="ＭＳ Ｐゴシック" charset="-128"/>
                </a:defRPr>
              </a:lvl1pPr>
              <a:lvl2pPr marL="742950" indent="-285750">
                <a:defRPr sz="900">
                  <a:solidFill>
                    <a:schemeClr val="bg1"/>
                  </a:solidFill>
                  <a:latin typeface="Arial" charset="0"/>
                  <a:ea typeface="ＭＳ Ｐゴシック" charset="-128"/>
                </a:defRPr>
              </a:lvl2pPr>
              <a:lvl3pPr marL="1143000" indent="-228600">
                <a:defRPr sz="900">
                  <a:solidFill>
                    <a:schemeClr val="bg1"/>
                  </a:solidFill>
                  <a:latin typeface="Arial" charset="0"/>
                  <a:ea typeface="ＭＳ Ｐゴシック" charset="-128"/>
                </a:defRPr>
              </a:lvl3pPr>
              <a:lvl4pPr marL="1600200" indent="-228600">
                <a:defRPr sz="900">
                  <a:solidFill>
                    <a:schemeClr val="bg1"/>
                  </a:solidFill>
                  <a:latin typeface="Arial" charset="0"/>
                  <a:ea typeface="ＭＳ Ｐゴシック" charset="-128"/>
                </a:defRPr>
              </a:lvl4pPr>
              <a:lvl5pPr marL="2057400" indent="-228600">
                <a:defRPr sz="900">
                  <a:solidFill>
                    <a:schemeClr val="bg1"/>
                  </a:solidFill>
                  <a:latin typeface="Arial" charset="0"/>
                  <a:ea typeface="ＭＳ Ｐゴシック" charset="-128"/>
                </a:defRPr>
              </a:lvl5pPr>
              <a:lvl6pPr marL="2514600" indent="-228600" eaLnBrk="0" fontAlgn="base" hangingPunct="0">
                <a:spcBef>
                  <a:spcPct val="0"/>
                </a:spcBef>
                <a:spcAft>
                  <a:spcPct val="0"/>
                </a:spcAft>
                <a:defRPr sz="900">
                  <a:solidFill>
                    <a:schemeClr val="bg1"/>
                  </a:solidFill>
                  <a:latin typeface="Arial" charset="0"/>
                  <a:ea typeface="ＭＳ Ｐゴシック" charset="-128"/>
                </a:defRPr>
              </a:lvl6pPr>
              <a:lvl7pPr marL="2971800" indent="-228600" eaLnBrk="0" fontAlgn="base" hangingPunct="0">
                <a:spcBef>
                  <a:spcPct val="0"/>
                </a:spcBef>
                <a:spcAft>
                  <a:spcPct val="0"/>
                </a:spcAft>
                <a:defRPr sz="900">
                  <a:solidFill>
                    <a:schemeClr val="bg1"/>
                  </a:solidFill>
                  <a:latin typeface="Arial" charset="0"/>
                  <a:ea typeface="ＭＳ Ｐゴシック" charset="-128"/>
                </a:defRPr>
              </a:lvl7pPr>
              <a:lvl8pPr marL="3429000" indent="-228600" eaLnBrk="0" fontAlgn="base" hangingPunct="0">
                <a:spcBef>
                  <a:spcPct val="0"/>
                </a:spcBef>
                <a:spcAft>
                  <a:spcPct val="0"/>
                </a:spcAft>
                <a:defRPr sz="900">
                  <a:solidFill>
                    <a:schemeClr val="bg1"/>
                  </a:solidFill>
                  <a:latin typeface="Arial" charset="0"/>
                  <a:ea typeface="ＭＳ Ｐゴシック" charset="-128"/>
                </a:defRPr>
              </a:lvl8pPr>
              <a:lvl9pPr marL="3886200" indent="-228600" eaLnBrk="0" fontAlgn="base" hangingPunct="0">
                <a:spcBef>
                  <a:spcPct val="0"/>
                </a:spcBef>
                <a:spcAft>
                  <a:spcPct val="0"/>
                </a:spcAft>
                <a:defRPr sz="900">
                  <a:solidFill>
                    <a:schemeClr val="bg1"/>
                  </a:solidFill>
                  <a:latin typeface="Arial" charset="0"/>
                  <a:ea typeface="ＭＳ Ｐゴシック" charset="-128"/>
                </a:defRPr>
              </a:lvl9pPr>
            </a:lstStyle>
            <a:p>
              <a:pPr>
                <a:defRPr/>
              </a:pPr>
              <a:endParaRPr lang="x-none" altLang="x-none" smtClean="0"/>
            </a:p>
          </p:txBody>
        </p:sp>
      </p:grpSp>
      <p:sp>
        <p:nvSpPr>
          <p:cNvPr id="1027" name="Rectangle 2"/>
          <p:cNvSpPr>
            <a:spLocks noGrp="1" noChangeArrowheads="1"/>
          </p:cNvSpPr>
          <p:nvPr>
            <p:ph type="title"/>
          </p:nvPr>
        </p:nvSpPr>
        <p:spPr bwMode="auto">
          <a:xfrm>
            <a:off x="1116013" y="409575"/>
            <a:ext cx="75596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stile</a:t>
            </a:r>
          </a:p>
        </p:txBody>
      </p:sp>
      <p:sp>
        <p:nvSpPr>
          <p:cNvPr id="1028" name="Rectangle 3"/>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2" name="Rectangle 4"/>
          <p:cNvSpPr>
            <a:spLocks noGrp="1" noChangeArrowheads="1"/>
          </p:cNvSpPr>
          <p:nvPr>
            <p:ph type="dt" sz="half" idx="2"/>
          </p:nvPr>
        </p:nvSpPr>
        <p:spPr bwMode="auto">
          <a:xfrm>
            <a:off x="4343400" y="6148388"/>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lgn="ctr">
              <a:defRPr sz="1100">
                <a:latin typeface="Arial" charset="0"/>
                <a:ea typeface="ＭＳ Ｐゴシック" charset="-128"/>
              </a:defRPr>
            </a:lvl1pPr>
          </a:lstStyle>
          <a:p>
            <a:pPr>
              <a:defRPr/>
            </a:pPr>
            <a:fld id="{6A2D6409-B825-4442-9B0F-41BB1D7DAFAD}" type="datetime1">
              <a:rPr lang="it-IT" altLang="x-none"/>
              <a:pPr>
                <a:defRPr/>
              </a:pPr>
              <a:t>18/01/2020</a:t>
            </a:fld>
            <a:endParaRPr lang="it-IT" altLang="x-none"/>
          </a:p>
        </p:txBody>
      </p:sp>
      <p:sp>
        <p:nvSpPr>
          <p:cNvPr id="1029" name="Rectangle 5"/>
          <p:cNvSpPr>
            <a:spLocks noGrp="1" noChangeArrowheads="1"/>
          </p:cNvSpPr>
          <p:nvPr>
            <p:ph type="ftr" sz="quarter" idx="3"/>
          </p:nvPr>
        </p:nvSpPr>
        <p:spPr bwMode="auto">
          <a:xfrm>
            <a:off x="1219200" y="6148388"/>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defRPr sz="1100">
                <a:latin typeface="Arial" charset="0"/>
                <a:ea typeface="ＭＳ Ｐゴシック" charset="-128"/>
              </a:defRPr>
            </a:lvl1pPr>
          </a:lstStyle>
          <a:p>
            <a:pPr>
              <a:defRPr/>
            </a:pPr>
            <a:r>
              <a:rPr lang="it-IT" altLang="x-none"/>
              <a:t>Titolo Presentazione</a:t>
            </a:r>
          </a:p>
        </p:txBody>
      </p:sp>
      <p:sp>
        <p:nvSpPr>
          <p:cNvPr id="1030" name="Rectangle 6"/>
          <p:cNvSpPr>
            <a:spLocks noGrp="1" noChangeArrowheads="1"/>
          </p:cNvSpPr>
          <p:nvPr>
            <p:ph type="sldNum" sz="quarter" idx="4"/>
          </p:nvPr>
        </p:nvSpPr>
        <p:spPr bwMode="auto">
          <a:xfrm>
            <a:off x="6553200" y="6148388"/>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lgn="r">
              <a:defRPr sz="1100">
                <a:latin typeface="Arial" charset="0"/>
                <a:ea typeface="ＭＳ Ｐゴシック" charset="-128"/>
              </a:defRPr>
            </a:lvl1pPr>
          </a:lstStyle>
          <a:p>
            <a:pPr>
              <a:defRPr/>
            </a:pPr>
            <a:r>
              <a:rPr lang="it-IT" altLang="x-none"/>
              <a:t>Pagina </a:t>
            </a:r>
            <a:fld id="{1637EEE1-7C49-4CBE-8E11-9A36C02B39AF}" type="slidenum">
              <a:rPr lang="it-IT" altLang="x-none"/>
              <a:pPr>
                <a:defRPr/>
              </a:pPr>
              <a:t>‹N›</a:t>
            </a:fld>
            <a:endParaRPr lang="it-IT"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charset="0"/>
          <a:ea typeface="ＭＳ Ｐゴシック" charset="-128"/>
        </a:defRPr>
      </a:lvl2pPr>
      <a:lvl3pPr algn="l" rtl="0" eaLnBrk="0" fontAlgn="base" hangingPunct="0">
        <a:spcBef>
          <a:spcPct val="0"/>
        </a:spcBef>
        <a:spcAft>
          <a:spcPct val="0"/>
        </a:spcAft>
        <a:defRPr sz="2400" b="1">
          <a:solidFill>
            <a:srgbClr val="822433"/>
          </a:solidFill>
          <a:latin typeface="Arial" charset="0"/>
          <a:ea typeface="ＭＳ Ｐゴシック" charset="-128"/>
        </a:defRPr>
      </a:lvl3pPr>
      <a:lvl4pPr algn="l" rtl="0" eaLnBrk="0" fontAlgn="base" hangingPunct="0">
        <a:spcBef>
          <a:spcPct val="0"/>
        </a:spcBef>
        <a:spcAft>
          <a:spcPct val="0"/>
        </a:spcAft>
        <a:defRPr sz="2400" b="1">
          <a:solidFill>
            <a:srgbClr val="822433"/>
          </a:solidFill>
          <a:latin typeface="Arial" charset="0"/>
          <a:ea typeface="ＭＳ Ｐゴシック" charset="-128"/>
        </a:defRPr>
      </a:lvl4pPr>
      <a:lvl5pPr algn="l" rtl="0" eaLnBrk="0" fontAlgn="base" hangingPunct="0">
        <a:spcBef>
          <a:spcPct val="0"/>
        </a:spcBef>
        <a:spcAft>
          <a:spcPct val="0"/>
        </a:spcAft>
        <a:defRPr sz="2400" b="1">
          <a:solidFill>
            <a:srgbClr val="822433"/>
          </a:solidFill>
          <a:latin typeface="Arial" charset="0"/>
          <a:ea typeface="ＭＳ Ｐゴシック" charset="-128"/>
        </a:defRPr>
      </a:lvl5pPr>
      <a:lvl6pPr marL="457200" algn="l" rtl="0" fontAlgn="base">
        <a:spcBef>
          <a:spcPct val="0"/>
        </a:spcBef>
        <a:spcAft>
          <a:spcPct val="0"/>
        </a:spcAft>
        <a:defRPr sz="2400" b="1">
          <a:solidFill>
            <a:srgbClr val="822433"/>
          </a:solidFill>
          <a:latin typeface="Arial" charset="0"/>
          <a:ea typeface="ＭＳ Ｐゴシック" charset="-128"/>
        </a:defRPr>
      </a:lvl6pPr>
      <a:lvl7pPr marL="914400" algn="l" rtl="0" fontAlgn="base">
        <a:spcBef>
          <a:spcPct val="0"/>
        </a:spcBef>
        <a:spcAft>
          <a:spcPct val="0"/>
        </a:spcAft>
        <a:defRPr sz="2400" b="1">
          <a:solidFill>
            <a:srgbClr val="822433"/>
          </a:solidFill>
          <a:latin typeface="Arial" charset="0"/>
          <a:ea typeface="ＭＳ Ｐゴシック" charset="-128"/>
        </a:defRPr>
      </a:lvl7pPr>
      <a:lvl8pPr marL="1371600" algn="l" rtl="0" fontAlgn="base">
        <a:spcBef>
          <a:spcPct val="0"/>
        </a:spcBef>
        <a:spcAft>
          <a:spcPct val="0"/>
        </a:spcAft>
        <a:defRPr sz="2400" b="1">
          <a:solidFill>
            <a:srgbClr val="822433"/>
          </a:solidFill>
          <a:latin typeface="Arial" charset="0"/>
          <a:ea typeface="ＭＳ Ｐゴシック" charset="-128"/>
        </a:defRPr>
      </a:lvl8pPr>
      <a:lvl9pPr marL="1828800" algn="l" rtl="0" fontAlgn="base">
        <a:spcBef>
          <a:spcPct val="0"/>
        </a:spcBef>
        <a:spcAft>
          <a:spcPct val="0"/>
        </a:spcAft>
        <a:defRPr sz="2400" b="1">
          <a:solidFill>
            <a:srgbClr val="822433"/>
          </a:solidFill>
          <a:latin typeface="Arial" charset="0"/>
          <a:ea typeface="ＭＳ Ｐゴシック"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ChangeArrowheads="1"/>
          </p:cNvSpPr>
          <p:nvPr>
            <p:ph type="subTitle" idx="1"/>
          </p:nvPr>
        </p:nvSpPr>
        <p:spPr>
          <a:xfrm>
            <a:off x="2243138" y="795338"/>
            <a:ext cx="6138862" cy="685800"/>
          </a:xfrm>
        </p:spPr>
        <p:txBody>
          <a:bodyPr/>
          <a:lstStyle/>
          <a:p>
            <a:pPr algn="l" eaLnBrk="1" hangingPunct="1"/>
            <a:endParaRPr lang="it-IT" altLang="it-IT" sz="1800" dirty="0" smtClean="0"/>
          </a:p>
        </p:txBody>
      </p:sp>
      <p:grpSp>
        <p:nvGrpSpPr>
          <p:cNvPr id="4099" name="Group 31"/>
          <p:cNvGrpSpPr>
            <a:grpSpLocks/>
          </p:cNvGrpSpPr>
          <p:nvPr/>
        </p:nvGrpSpPr>
        <p:grpSpPr bwMode="auto">
          <a:xfrm>
            <a:off x="-9525" y="0"/>
            <a:ext cx="9153525" cy="6858000"/>
            <a:chOff x="-6" y="0"/>
            <a:chExt cx="5766" cy="4320"/>
          </a:xfrm>
        </p:grpSpPr>
        <p:sp>
          <p:nvSpPr>
            <p:cNvPr id="34827" name="Rectangle 11"/>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it-IT" dirty="0">
                <a:latin typeface="Arial" charset="0"/>
                <a:ea typeface="ＭＳ Ｐゴシック" charset="-128"/>
              </a:endParaRPr>
            </a:p>
          </p:txBody>
        </p:sp>
        <p:pic>
          <p:nvPicPr>
            <p:cNvPr id="4104" name="Picture 30" descr="Immagine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0" name="Rectangle 3"/>
          <p:cNvSpPr>
            <a:spLocks noGrp="1" noChangeArrowheads="1"/>
          </p:cNvSpPr>
          <p:nvPr>
            <p:ph type="ctrTitle"/>
          </p:nvPr>
        </p:nvSpPr>
        <p:spPr>
          <a:xfrm>
            <a:off x="1020763" y="304800"/>
            <a:ext cx="6864350" cy="490538"/>
          </a:xfrm>
        </p:spPr>
        <p:txBody>
          <a:bodyPr anchor="t"/>
          <a:lstStyle/>
          <a:p>
            <a:pPr algn="l" eaLnBrk="1" hangingPunct="1"/>
            <a:r>
              <a:rPr lang="it-IT" altLang="it-IT" sz="2400" dirty="0" smtClean="0"/>
              <a:t>Machine Learning for Social </a:t>
            </a:r>
            <a:r>
              <a:rPr lang="it-IT" altLang="it-IT" sz="2400" dirty="0" err="1" smtClean="0"/>
              <a:t>Assistive</a:t>
            </a:r>
            <a:r>
              <a:rPr lang="it-IT" altLang="it-IT" sz="2400" dirty="0" smtClean="0"/>
              <a:t> </a:t>
            </a:r>
            <a:r>
              <a:rPr lang="it-IT" altLang="it-IT" sz="2400" dirty="0" err="1" smtClean="0"/>
              <a:t>Robots</a:t>
            </a:r>
            <a:endParaRPr lang="it-IT" altLang="it-IT" sz="2400" dirty="0" smtClean="0"/>
          </a:p>
        </p:txBody>
      </p:sp>
      <p:sp>
        <p:nvSpPr>
          <p:cNvPr id="4101" name="Rectangle 4"/>
          <p:cNvSpPr txBox="1">
            <a:spLocks noChangeArrowheads="1"/>
          </p:cNvSpPr>
          <p:nvPr/>
        </p:nvSpPr>
        <p:spPr bwMode="auto">
          <a:xfrm>
            <a:off x="5435600" y="5516563"/>
            <a:ext cx="2449513" cy="1046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r">
              <a:buFontTx/>
              <a:buNone/>
            </a:pPr>
            <a:r>
              <a:rPr lang="it-IT" altLang="it-IT" sz="1800">
                <a:solidFill>
                  <a:schemeClr val="bg1"/>
                </a:solidFill>
              </a:rPr>
              <a:t>Candidate </a:t>
            </a:r>
          </a:p>
          <a:p>
            <a:pPr algn="r">
              <a:buFontTx/>
              <a:buNone/>
            </a:pPr>
            <a:r>
              <a:rPr lang="it-IT" altLang="it-IT" sz="1800">
                <a:solidFill>
                  <a:schemeClr val="bg1"/>
                </a:solidFill>
              </a:rPr>
              <a:t>Alessandro Lo Presti</a:t>
            </a:r>
          </a:p>
          <a:p>
            <a:pPr algn="r">
              <a:buFontTx/>
              <a:buNone/>
            </a:pPr>
            <a:r>
              <a:rPr lang="it-IT" altLang="it-IT" sz="1800">
                <a:solidFill>
                  <a:schemeClr val="bg1"/>
                </a:solidFill>
              </a:rPr>
              <a:t>1648663</a:t>
            </a:r>
          </a:p>
        </p:txBody>
      </p:sp>
      <p:sp>
        <p:nvSpPr>
          <p:cNvPr id="4102" name="Rectangle 4"/>
          <p:cNvSpPr txBox="1">
            <a:spLocks noChangeArrowheads="1"/>
          </p:cNvSpPr>
          <p:nvPr/>
        </p:nvSpPr>
        <p:spPr bwMode="auto">
          <a:xfrm>
            <a:off x="1030288" y="5516563"/>
            <a:ext cx="3600450" cy="1046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buFontTx/>
              <a:buNone/>
            </a:pPr>
            <a:r>
              <a:rPr lang="it-IT" altLang="it-IT" sz="1800" dirty="0" err="1">
                <a:solidFill>
                  <a:schemeClr val="bg1"/>
                </a:solidFill>
              </a:rPr>
              <a:t>Supervisors</a:t>
            </a:r>
            <a:endParaRPr lang="it-IT" altLang="it-IT" sz="1800" dirty="0">
              <a:solidFill>
                <a:schemeClr val="bg1"/>
              </a:solidFill>
            </a:endParaRPr>
          </a:p>
          <a:p>
            <a:pPr>
              <a:buFontTx/>
              <a:buNone/>
            </a:pPr>
            <a:r>
              <a:rPr lang="it-IT" altLang="it-IT" sz="1800" dirty="0">
                <a:solidFill>
                  <a:schemeClr val="bg1"/>
                </a:solidFill>
              </a:rPr>
              <a:t>Prof.  Luca </a:t>
            </a:r>
            <a:r>
              <a:rPr lang="it-IT" altLang="it-IT" sz="1800" dirty="0" err="1">
                <a:solidFill>
                  <a:schemeClr val="bg1"/>
                </a:solidFill>
              </a:rPr>
              <a:t>Iocchi</a:t>
            </a:r>
            <a:endParaRPr lang="it-IT" altLang="it-IT" sz="1800" dirty="0">
              <a:solidFill>
                <a:schemeClr val="bg1"/>
              </a:solidFill>
            </a:endParaRPr>
          </a:p>
          <a:p>
            <a:pPr>
              <a:buFontTx/>
              <a:buNone/>
            </a:pPr>
            <a:r>
              <a:rPr lang="it-IT" altLang="it-IT" sz="1800" dirty="0">
                <a:solidFill>
                  <a:schemeClr val="bg1"/>
                </a:solidFill>
              </a:rPr>
              <a:t>Prof. Matteo </a:t>
            </a:r>
            <a:r>
              <a:rPr lang="it-IT" altLang="it-IT" sz="1800" dirty="0" err="1">
                <a:solidFill>
                  <a:schemeClr val="bg1"/>
                </a:solidFill>
              </a:rPr>
              <a:t>Leonetti</a:t>
            </a:r>
            <a:endParaRPr lang="it-IT" altLang="it-IT" sz="1800" dirty="0">
              <a:solidFill>
                <a:schemeClr val="bg1"/>
              </a:solidFill>
            </a:endParaRPr>
          </a:p>
          <a:p>
            <a:pPr algn="ctr">
              <a:buFontTx/>
              <a:buNone/>
            </a:pPr>
            <a:endParaRPr lang="it-IT" altLang="it-IT"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A8E2E3D-49A3-40CF-8F59-678F208EFDD4}" type="datetime1">
              <a:rPr lang="it-IT" altLang="it-IT" sz="1100" smtClean="0">
                <a:solidFill>
                  <a:srgbClr val="FFFFFF"/>
                </a:solidFill>
              </a:rPr>
              <a:pPr>
                <a:spcBef>
                  <a:spcPct val="0"/>
                </a:spcBef>
                <a:buClrTx/>
                <a:buFontTx/>
                <a:buNone/>
              </a:pPr>
              <a:t>18/01/2020</a:t>
            </a:fld>
            <a:endParaRPr lang="it-IT" altLang="it-IT" sz="1100" dirty="0" smtClean="0">
              <a:solidFill>
                <a:srgbClr val="FFFFFF"/>
              </a:solidFill>
            </a:endParaRPr>
          </a:p>
        </p:txBody>
      </p:sp>
      <p:sp>
        <p:nvSpPr>
          <p:cNvPr id="26627"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smtClean="0">
                <a:solidFill>
                  <a:srgbClr val="FFFFFF"/>
                </a:solidFill>
              </a:rPr>
              <a:t>Machine Learning for Social </a:t>
            </a:r>
            <a:r>
              <a:rPr lang="it-IT" altLang="it-IT" sz="1100" dirty="0" err="1" smtClean="0">
                <a:solidFill>
                  <a:srgbClr val="FFFFFF"/>
                </a:solidFill>
              </a:rPr>
              <a:t>Assistive</a:t>
            </a:r>
            <a:r>
              <a:rPr lang="it-IT" altLang="it-IT" sz="1100" dirty="0" smtClean="0">
                <a:solidFill>
                  <a:srgbClr val="FFFFFF"/>
                </a:solidFill>
              </a:rPr>
              <a:t> </a:t>
            </a:r>
            <a:r>
              <a:rPr lang="it-IT" altLang="it-IT" sz="1100" dirty="0" err="1" smtClean="0">
                <a:solidFill>
                  <a:srgbClr val="FFFFFF"/>
                </a:solidFill>
              </a:rPr>
              <a:t>Robots</a:t>
            </a:r>
            <a:endParaRPr lang="it-IT" altLang="it-IT" sz="1100" dirty="0" smtClean="0">
              <a:solidFill>
                <a:srgbClr val="FFFFFF"/>
              </a:solidFill>
            </a:endParaRPr>
          </a:p>
        </p:txBody>
      </p:sp>
      <p:sp>
        <p:nvSpPr>
          <p:cNvPr id="26628"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B129E59B-04FC-443D-8042-97A034EA458E}" type="slidenum">
              <a:rPr lang="it-IT" altLang="it-IT" sz="1100" smtClean="0">
                <a:solidFill>
                  <a:srgbClr val="FFFFFF"/>
                </a:solidFill>
              </a:rPr>
              <a:pPr>
                <a:spcBef>
                  <a:spcPct val="0"/>
                </a:spcBef>
                <a:buClrTx/>
                <a:buFontTx/>
                <a:buNone/>
              </a:pPr>
              <a:t>10</a:t>
            </a:fld>
            <a:endParaRPr lang="it-IT" altLang="it-IT" sz="1100" smtClean="0">
              <a:solidFill>
                <a:srgbClr val="FFFFFF"/>
              </a:solidFill>
            </a:endParaRPr>
          </a:p>
        </p:txBody>
      </p:sp>
      <p:sp>
        <p:nvSpPr>
          <p:cNvPr id="26629" name="Rectangle 2"/>
          <p:cNvSpPr>
            <a:spLocks noGrp="1" noChangeArrowheads="1"/>
          </p:cNvSpPr>
          <p:nvPr>
            <p:ph type="title"/>
          </p:nvPr>
        </p:nvSpPr>
        <p:spPr>
          <a:xfrm>
            <a:off x="978317" y="516731"/>
            <a:ext cx="7416800" cy="581025"/>
          </a:xfrm>
        </p:spPr>
        <p:txBody>
          <a:bodyPr/>
          <a:lstStyle/>
          <a:p>
            <a:pPr eaLnBrk="1" hangingPunct="1"/>
            <a:r>
              <a:rPr lang="it-IT" altLang="it-IT" dirty="0" err="1" smtClean="0"/>
              <a:t>Dynamic</a:t>
            </a:r>
            <a:r>
              <a:rPr lang="it-IT" altLang="it-IT" dirty="0" smtClean="0"/>
              <a:t> </a:t>
            </a:r>
            <a:r>
              <a:rPr lang="it-IT" altLang="it-IT" dirty="0" err="1" smtClean="0"/>
              <a:t>Decision</a:t>
            </a:r>
            <a:r>
              <a:rPr lang="it-IT" altLang="it-IT" dirty="0" smtClean="0"/>
              <a:t> </a:t>
            </a:r>
            <a:r>
              <a:rPr lang="it-IT" altLang="it-IT" dirty="0" err="1" smtClean="0"/>
              <a:t>Tree</a:t>
            </a:r>
            <a:r>
              <a:rPr lang="it-IT" altLang="it-IT" dirty="0" smtClean="0"/>
              <a:t>: </a:t>
            </a:r>
            <a:r>
              <a:rPr lang="it-IT" altLang="it-IT" dirty="0" err="1" smtClean="0"/>
              <a:t>our</a:t>
            </a:r>
            <a:r>
              <a:rPr lang="it-IT" altLang="it-IT" dirty="0" smtClean="0"/>
              <a:t> </a:t>
            </a:r>
            <a:r>
              <a:rPr lang="it-IT" altLang="it-IT" dirty="0" err="1" smtClean="0"/>
              <a:t>learning</a:t>
            </a:r>
            <a:r>
              <a:rPr lang="it-IT" altLang="it-IT" dirty="0" smtClean="0"/>
              <a:t> model (1)</a:t>
            </a:r>
          </a:p>
        </p:txBody>
      </p:sp>
      <p:sp>
        <p:nvSpPr>
          <p:cNvPr id="26630" name="Rectangle 5"/>
          <p:cNvSpPr>
            <a:spLocks noGrp="1" noChangeArrowheads="1"/>
          </p:cNvSpPr>
          <p:nvPr>
            <p:ph type="body" idx="1"/>
          </p:nvPr>
        </p:nvSpPr>
        <p:spPr>
          <a:xfrm>
            <a:off x="649288" y="1628775"/>
            <a:ext cx="7773987" cy="3529013"/>
          </a:xfrm>
        </p:spPr>
        <p:txBody>
          <a:bodyPr/>
          <a:lstStyle/>
          <a:p>
            <a:pPr eaLnBrk="1" hangingPunct="1"/>
            <a:endParaRPr lang="en-US" altLang="it-IT" smtClean="0"/>
          </a:p>
          <a:p>
            <a:pPr marL="457200" lvl="1" indent="0" eaLnBrk="1" hangingPunct="1">
              <a:buFontTx/>
              <a:buNone/>
            </a:pPr>
            <a:endParaRPr lang="en-US" altLang="it-IT" smtClean="0"/>
          </a:p>
          <a:p>
            <a:pPr marL="457200" lvl="1" indent="0" eaLnBrk="1" hangingPunct="1">
              <a:buFontTx/>
              <a:buNone/>
            </a:pPr>
            <a:endParaRPr lang="en-US" altLang="it-IT" smtClean="0"/>
          </a:p>
        </p:txBody>
      </p:sp>
      <p:sp>
        <p:nvSpPr>
          <p:cNvPr id="26631" name="Rectangle 5"/>
          <p:cNvSpPr txBox="1">
            <a:spLocks noChangeArrowheads="1"/>
          </p:cNvSpPr>
          <p:nvPr/>
        </p:nvSpPr>
        <p:spPr bwMode="auto">
          <a:xfrm>
            <a:off x="642938" y="1340767"/>
            <a:ext cx="7773987" cy="4609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endParaRPr lang="en-US" altLang="it-IT" dirty="0"/>
          </a:p>
          <a:p>
            <a:pPr eaLnBrk="1" hangingPunct="1"/>
            <a:r>
              <a:rPr lang="en-US" altLang="it-IT" sz="2000" dirty="0"/>
              <a:t>Our algorithm bases its update during learning on a buffer. </a:t>
            </a:r>
          </a:p>
          <a:p>
            <a:pPr eaLnBrk="1" hangingPunct="1"/>
            <a:endParaRPr lang="en-US" altLang="it-IT" dirty="0"/>
          </a:p>
          <a:p>
            <a:pPr eaLnBrk="1" hangingPunct="1"/>
            <a:r>
              <a:rPr lang="en-US" altLang="it-IT" sz="2000" dirty="0"/>
              <a:t>Each sample in the buffer is a tuple (</a:t>
            </a:r>
            <a:r>
              <a:rPr lang="en-US" altLang="it-IT" sz="2000" b="1" dirty="0"/>
              <a:t>x</a:t>
            </a:r>
            <a:r>
              <a:rPr lang="en-US" altLang="it-IT" sz="2000" dirty="0"/>
              <a:t>, </a:t>
            </a:r>
            <a:r>
              <a:rPr lang="en-US" altLang="it-IT" sz="2000" b="1" dirty="0"/>
              <a:t>a</a:t>
            </a:r>
            <a:r>
              <a:rPr lang="en-US" altLang="it-IT" sz="2000" dirty="0"/>
              <a:t>, </a:t>
            </a:r>
            <a:r>
              <a:rPr lang="en-US" altLang="it-IT" sz="2000" b="1" dirty="0"/>
              <a:t>x’</a:t>
            </a:r>
            <a:r>
              <a:rPr lang="en-US" altLang="it-IT" sz="2000" dirty="0"/>
              <a:t>, </a:t>
            </a:r>
            <a:r>
              <a:rPr lang="en-US" altLang="it-IT" sz="2000" b="1" dirty="0"/>
              <a:t>Q(x, a)</a:t>
            </a:r>
            <a:r>
              <a:rPr lang="en-US" altLang="it-IT" sz="2000" dirty="0"/>
              <a:t>)</a:t>
            </a:r>
            <a:endParaRPr lang="en-US" altLang="it-IT" dirty="0"/>
          </a:p>
          <a:p>
            <a:pPr lvl="1" eaLnBrk="1" hangingPunct="1"/>
            <a:r>
              <a:rPr lang="en-US" altLang="it-IT" sz="1800" b="1" dirty="0"/>
              <a:t>x</a:t>
            </a:r>
            <a:r>
              <a:rPr lang="en-US" altLang="it-IT" sz="1800" dirty="0"/>
              <a:t> is the current state</a:t>
            </a:r>
          </a:p>
          <a:p>
            <a:pPr lvl="1" eaLnBrk="1" hangingPunct="1"/>
            <a:r>
              <a:rPr lang="en-US" altLang="it-IT" sz="1800" b="1" dirty="0"/>
              <a:t>a</a:t>
            </a:r>
            <a:r>
              <a:rPr lang="en-US" altLang="it-IT" sz="1800" dirty="0"/>
              <a:t> is the action chosen by the policy (</a:t>
            </a:r>
            <a:r>
              <a:rPr lang="el-GR" altLang="it-IT" sz="1800" dirty="0"/>
              <a:t>ε</a:t>
            </a:r>
            <a:r>
              <a:rPr lang="it-IT" altLang="it-IT" sz="1800" dirty="0"/>
              <a:t>-</a:t>
            </a:r>
            <a:r>
              <a:rPr lang="it-IT" altLang="it-IT" sz="1800" dirty="0" err="1"/>
              <a:t>greedy</a:t>
            </a:r>
            <a:r>
              <a:rPr lang="it-IT" altLang="it-IT" sz="1800" dirty="0"/>
              <a:t>)</a:t>
            </a:r>
          </a:p>
          <a:p>
            <a:pPr lvl="1" eaLnBrk="1" hangingPunct="1"/>
            <a:r>
              <a:rPr lang="it-IT" altLang="it-IT" sz="1800" b="1" dirty="0"/>
              <a:t>x’</a:t>
            </a:r>
            <a:r>
              <a:rPr lang="it-IT" altLang="it-IT" sz="1800" dirty="0"/>
              <a:t> </a:t>
            </a:r>
            <a:r>
              <a:rPr lang="it-IT" altLang="it-IT" sz="1800" dirty="0" err="1"/>
              <a:t>is</a:t>
            </a:r>
            <a:r>
              <a:rPr lang="it-IT" altLang="it-IT" sz="1800" dirty="0"/>
              <a:t> the </a:t>
            </a:r>
            <a:r>
              <a:rPr lang="it-IT" altLang="it-IT" sz="1800" dirty="0" err="1"/>
              <a:t>next</a:t>
            </a:r>
            <a:r>
              <a:rPr lang="it-IT" altLang="it-IT" sz="1800" dirty="0"/>
              <a:t> state</a:t>
            </a:r>
          </a:p>
          <a:p>
            <a:pPr lvl="1" eaLnBrk="1" hangingPunct="1"/>
            <a:r>
              <a:rPr lang="it-IT" altLang="it-IT" sz="1800" b="1" dirty="0"/>
              <a:t>Q(x, a)</a:t>
            </a:r>
            <a:r>
              <a:rPr lang="it-IT" altLang="it-IT" sz="1800" dirty="0"/>
              <a:t> </a:t>
            </a:r>
            <a:r>
              <a:rPr lang="it-IT" altLang="it-IT" sz="1800" dirty="0" err="1"/>
              <a:t>is</a:t>
            </a:r>
            <a:r>
              <a:rPr lang="it-IT" altLang="it-IT" sz="1800" dirty="0"/>
              <a:t> the q-</a:t>
            </a:r>
            <a:r>
              <a:rPr lang="it-IT" altLang="it-IT" sz="1800" dirty="0" err="1"/>
              <a:t>value</a:t>
            </a:r>
            <a:r>
              <a:rPr lang="it-IT" altLang="it-IT" sz="1800" dirty="0"/>
              <a:t> </a:t>
            </a:r>
            <a:r>
              <a:rPr lang="it-IT" altLang="it-IT" sz="1800" dirty="0" err="1"/>
              <a:t>expressing</a:t>
            </a:r>
            <a:r>
              <a:rPr lang="it-IT" altLang="it-IT" sz="1800" dirty="0"/>
              <a:t> </a:t>
            </a:r>
            <a:r>
              <a:rPr lang="it-IT" altLang="it-IT" sz="1800" dirty="0" err="1"/>
              <a:t>how</a:t>
            </a:r>
            <a:r>
              <a:rPr lang="it-IT" altLang="it-IT" sz="1800" dirty="0"/>
              <a:t> </a:t>
            </a:r>
            <a:r>
              <a:rPr lang="it-IT" altLang="it-IT" sz="1800" dirty="0" err="1"/>
              <a:t>good</a:t>
            </a:r>
            <a:r>
              <a:rPr lang="it-IT" altLang="it-IT" sz="1800" dirty="0"/>
              <a:t> </a:t>
            </a:r>
            <a:r>
              <a:rPr lang="it-IT" altLang="it-IT" sz="1800" dirty="0" err="1"/>
              <a:t>it</a:t>
            </a:r>
            <a:r>
              <a:rPr lang="it-IT" altLang="it-IT" sz="1800" dirty="0"/>
              <a:t> </a:t>
            </a:r>
            <a:r>
              <a:rPr lang="it-IT" altLang="it-IT" sz="1800" dirty="0" err="1"/>
              <a:t>is</a:t>
            </a:r>
            <a:r>
              <a:rPr lang="it-IT" altLang="it-IT" sz="1800" dirty="0"/>
              <a:t> for an agent to </a:t>
            </a:r>
            <a:r>
              <a:rPr lang="it-IT" altLang="it-IT" sz="1800" dirty="0" err="1"/>
              <a:t>execute</a:t>
            </a:r>
            <a:r>
              <a:rPr lang="it-IT" altLang="it-IT" sz="1800" dirty="0"/>
              <a:t> </a:t>
            </a:r>
            <a:r>
              <a:rPr lang="it-IT" altLang="it-IT" sz="1800" dirty="0" err="1"/>
              <a:t>action</a:t>
            </a:r>
            <a:r>
              <a:rPr lang="it-IT" altLang="it-IT" sz="1800" dirty="0"/>
              <a:t> </a:t>
            </a:r>
            <a:r>
              <a:rPr lang="it-IT" altLang="it-IT" sz="1800" b="1" dirty="0"/>
              <a:t>a</a:t>
            </a:r>
            <a:r>
              <a:rPr lang="it-IT" altLang="it-IT" sz="1800" dirty="0"/>
              <a:t> in state </a:t>
            </a:r>
            <a:r>
              <a:rPr lang="it-IT" altLang="it-IT" sz="1800" b="1" dirty="0"/>
              <a:t>x</a:t>
            </a:r>
            <a:endParaRPr lang="en-US" altLang="it-IT" sz="1800" dirty="0"/>
          </a:p>
          <a:p>
            <a:pPr eaLnBrk="1" hangingPunct="1"/>
            <a:endParaRPr lang="en-US" altLang="it-IT" dirty="0"/>
          </a:p>
          <a:p>
            <a:pPr eaLnBrk="1" hangingPunct="1"/>
            <a:endParaRPr lang="en-US" altLang="it-IT" dirty="0"/>
          </a:p>
          <a:p>
            <a:pPr eaLnBrk="1" hangingPunct="1"/>
            <a:endParaRPr lang="en-US" alt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11</a:t>
            </a:fld>
            <a:endParaRPr lang="it-IT" altLang="it-IT" sz="1100" smtClean="0">
              <a:solidFill>
                <a:srgbClr val="FFFFFF"/>
              </a:solidFill>
            </a:endParaRPr>
          </a:p>
        </p:txBody>
      </p:sp>
      <p:sp>
        <p:nvSpPr>
          <p:cNvPr id="28677" name="Rectangle 2"/>
          <p:cNvSpPr>
            <a:spLocks noGrp="1" noChangeArrowheads="1"/>
          </p:cNvSpPr>
          <p:nvPr>
            <p:ph type="title"/>
          </p:nvPr>
        </p:nvSpPr>
        <p:spPr>
          <a:xfrm>
            <a:off x="755576" y="415876"/>
            <a:ext cx="7489105" cy="581025"/>
          </a:xfrm>
        </p:spPr>
        <p:txBody>
          <a:bodyPr/>
          <a:lstStyle/>
          <a:p>
            <a:pPr eaLnBrk="1" hangingPunct="1"/>
            <a:r>
              <a:rPr lang="it-IT" altLang="it-IT" dirty="0" err="1" smtClean="0"/>
              <a:t>Dynamic</a:t>
            </a:r>
            <a:r>
              <a:rPr lang="it-IT" altLang="it-IT" dirty="0" smtClean="0"/>
              <a:t> </a:t>
            </a:r>
            <a:r>
              <a:rPr lang="it-IT" altLang="it-IT" dirty="0" err="1" smtClean="0"/>
              <a:t>Decision</a:t>
            </a:r>
            <a:r>
              <a:rPr lang="it-IT" altLang="it-IT" dirty="0" smtClean="0"/>
              <a:t> </a:t>
            </a:r>
            <a:r>
              <a:rPr lang="it-IT" altLang="it-IT" dirty="0" err="1" smtClean="0"/>
              <a:t>Tree</a:t>
            </a:r>
            <a:r>
              <a:rPr lang="it-IT" altLang="it-IT" dirty="0" smtClean="0"/>
              <a:t>: </a:t>
            </a:r>
            <a:r>
              <a:rPr lang="it-IT" altLang="it-IT" dirty="0" err="1" smtClean="0"/>
              <a:t>our</a:t>
            </a:r>
            <a:r>
              <a:rPr lang="it-IT" altLang="it-IT" dirty="0" smtClean="0"/>
              <a:t> </a:t>
            </a:r>
            <a:r>
              <a:rPr lang="it-IT" altLang="it-IT" dirty="0" err="1" smtClean="0"/>
              <a:t>learning</a:t>
            </a:r>
            <a:r>
              <a:rPr lang="it-IT" altLang="it-IT" dirty="0" smtClean="0"/>
              <a:t> model (2)</a:t>
            </a:r>
          </a:p>
        </p:txBody>
      </p:sp>
      <p:sp>
        <p:nvSpPr>
          <p:cNvPr id="28678" name="Rectangle 5"/>
          <p:cNvSpPr>
            <a:spLocks noGrp="1" noChangeArrowheads="1"/>
          </p:cNvSpPr>
          <p:nvPr>
            <p:ph type="body" idx="1"/>
          </p:nvPr>
        </p:nvSpPr>
        <p:spPr>
          <a:xfrm>
            <a:off x="649288" y="1628775"/>
            <a:ext cx="7773987" cy="3529013"/>
          </a:xfrm>
        </p:spPr>
        <p:txBody>
          <a:bodyPr/>
          <a:lstStyle/>
          <a:p>
            <a:pPr eaLnBrk="1" hangingPunct="1"/>
            <a:endParaRPr lang="en-US" altLang="it-IT" smtClean="0"/>
          </a:p>
          <a:p>
            <a:pPr marL="457200" lvl="1" indent="0" eaLnBrk="1" hangingPunct="1">
              <a:buFontTx/>
              <a:buNone/>
            </a:pPr>
            <a:endParaRPr lang="en-US" altLang="it-IT" smtClean="0"/>
          </a:p>
          <a:p>
            <a:pPr marL="457200" lvl="1" indent="0" eaLnBrk="1" hangingPunct="1">
              <a:buFontTx/>
              <a:buNone/>
            </a:pPr>
            <a:endParaRPr lang="en-US" altLang="it-IT" smtClean="0"/>
          </a:p>
        </p:txBody>
      </p:sp>
      <mc:AlternateContent xmlns:mc="http://schemas.openxmlformats.org/markup-compatibility/2006" xmlns:a14="http://schemas.microsoft.com/office/drawing/2010/main">
        <mc:Choice Requires="a14">
          <p:sp>
            <p:nvSpPr>
              <p:cNvPr id="8" name="Rectangle 5"/>
              <p:cNvSpPr txBox="1">
                <a:spLocks noChangeArrowheads="1"/>
              </p:cNvSpPr>
              <p:nvPr/>
            </p:nvSpPr>
            <p:spPr bwMode="auto">
              <a:xfrm>
                <a:off x="400050" y="1268760"/>
                <a:ext cx="7844631" cy="475252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endParaRPr lang="en-US" altLang="it-IT" dirty="0"/>
              </a:p>
              <a:p>
                <a:pPr eaLnBrk="1" hangingPunct="1"/>
                <a:r>
                  <a:rPr lang="en-US" altLang="it-IT" sz="2000" dirty="0" smtClean="0"/>
                  <a:t>Once the buffer is filled with samples, a Decision Tree </a:t>
                </a:r>
                <a:r>
                  <a:rPr lang="en-US" altLang="it-IT" sz="2000" dirty="0" err="1" smtClean="0"/>
                  <a:t>Regressor</a:t>
                </a:r>
                <a:r>
                  <a:rPr lang="en-US" altLang="it-IT" sz="2000" dirty="0" smtClean="0"/>
                  <a:t> is built.</a:t>
                </a:r>
              </a:p>
              <a:p>
                <a:pPr marL="0" indent="0" algn="ctr" eaLnBrk="1" hangingPunct="1">
                  <a:buNone/>
                </a:pPr>
                <a:endParaRPr lang="en-US" altLang="it-IT" dirty="0" smtClean="0"/>
              </a:p>
              <a:p>
                <a:pPr eaLnBrk="1" hangingPunct="1"/>
                <a:r>
                  <a:rPr lang="en-US" altLang="it-IT" sz="2000" dirty="0" smtClean="0"/>
                  <a:t>Updating rule: </a:t>
                </a:r>
                <a:r>
                  <a:rPr lang="en-US" altLang="it-IT" sz="2000" dirty="0"/>
                  <a:t>e</a:t>
                </a:r>
                <a:r>
                  <a:rPr lang="en-US" altLang="it-IT" sz="2000" dirty="0" smtClean="0"/>
                  <a:t>ach new sample will have as q-value:</a:t>
                </a:r>
              </a:p>
              <a:p>
                <a:pPr marL="0" indent="0" eaLnBrk="1" hangingPunct="1">
                  <a:buNone/>
                </a:pPr>
                <a:endParaRPr lang="en-US" sz="1600" dirty="0" smtClean="0"/>
              </a:p>
              <a:p>
                <a:pPr marL="0" indent="0" eaLnBrk="1" hangingPunct="1">
                  <a:buNone/>
                </a:pPr>
                <a14:m>
                  <m:oMathPara xmlns:m="http://schemas.openxmlformats.org/officeDocument/2006/math">
                    <m:oMathParaPr>
                      <m:jc m:val="centerGroup"/>
                    </m:oMathParaPr>
                    <m:oMath xmlns:m="http://schemas.openxmlformats.org/officeDocument/2006/math">
                      <m:r>
                        <m:rPr>
                          <m:nor/>
                        </m:rPr>
                        <a:rPr lang="en-US" altLang="it-IT" sz="2000" dirty="0"/>
                        <m:t>Q</m:t>
                      </m:r>
                      <m:r>
                        <m:rPr>
                          <m:nor/>
                        </m:rPr>
                        <a:rPr lang="en-US" altLang="it-IT" sz="2000" dirty="0"/>
                        <m:t>(</m:t>
                      </m:r>
                      <m:r>
                        <m:rPr>
                          <m:nor/>
                        </m:rPr>
                        <a:rPr lang="en-US" altLang="it-IT" sz="2000" dirty="0"/>
                        <m:t>x</m:t>
                      </m:r>
                      <m:r>
                        <m:rPr>
                          <m:nor/>
                        </m:rPr>
                        <a:rPr lang="en-US" altLang="it-IT" sz="2000" dirty="0"/>
                        <m:t>, </m:t>
                      </m:r>
                      <m:r>
                        <m:rPr>
                          <m:nor/>
                        </m:rPr>
                        <a:rPr lang="en-US" altLang="it-IT" sz="2000" dirty="0"/>
                        <m:t>a</m:t>
                      </m:r>
                      <m:r>
                        <m:rPr>
                          <m:nor/>
                        </m:rPr>
                        <a:rPr lang="en-US" altLang="it-IT" sz="2000" dirty="0"/>
                        <m:t>) = </m:t>
                      </m:r>
                      <m:r>
                        <m:rPr>
                          <m:nor/>
                        </m:rPr>
                        <a:rPr lang="en-US" altLang="it-IT" sz="2000" dirty="0"/>
                        <m:t>r</m:t>
                      </m:r>
                      <m:r>
                        <m:rPr>
                          <m:nor/>
                        </m:rPr>
                        <a:rPr lang="en-US" altLang="it-IT" sz="2000" dirty="0"/>
                        <m:t> + </m:t>
                      </m:r>
                      <m:r>
                        <m:rPr>
                          <m:nor/>
                        </m:rPr>
                        <a:rPr lang="el-GR" sz="2000" dirty="0"/>
                        <m:t>γ</m:t>
                      </m:r>
                      <m:r>
                        <m:rPr>
                          <m:nor/>
                        </m:rPr>
                        <a:rPr lang="it-IT" sz="2000" dirty="0"/>
                        <m:t>max</m:t>
                      </m:r>
                      <m:r>
                        <m:rPr>
                          <m:nor/>
                        </m:rPr>
                        <a:rPr lang="it-IT" sz="2000" baseline="-25000" dirty="0"/>
                        <m:t>a</m:t>
                      </m:r>
                      <m:r>
                        <m:rPr>
                          <m:nor/>
                        </m:rPr>
                        <a:rPr lang="it-IT" sz="2000" baseline="-25000" dirty="0"/>
                        <m:t>’</m:t>
                      </m:r>
                      <m:r>
                        <m:rPr>
                          <m:nor/>
                        </m:rPr>
                        <a:rPr lang="it-IT" sz="2000" dirty="0"/>
                        <m:t>Q</m:t>
                      </m:r>
                      <m:r>
                        <m:rPr>
                          <m:nor/>
                        </m:rPr>
                        <a:rPr lang="it-IT" sz="2000" dirty="0"/>
                        <m:t>(</m:t>
                      </m:r>
                      <m:r>
                        <m:rPr>
                          <m:nor/>
                        </m:rPr>
                        <a:rPr lang="it-IT" sz="2000" dirty="0"/>
                        <m:t>x</m:t>
                      </m:r>
                      <m:r>
                        <m:rPr>
                          <m:nor/>
                        </m:rPr>
                        <a:rPr lang="it-IT" sz="2000" dirty="0"/>
                        <m:t>, </m:t>
                      </m:r>
                      <m:r>
                        <m:rPr>
                          <m:nor/>
                        </m:rPr>
                        <a:rPr lang="it-IT" sz="2000" dirty="0"/>
                        <m:t>a</m:t>
                      </m:r>
                      <m:r>
                        <m:rPr>
                          <m:nor/>
                        </m:rPr>
                        <a:rPr lang="it-IT" sz="2000" dirty="0"/>
                        <m:t>’)</m:t>
                      </m:r>
                    </m:oMath>
                  </m:oMathPara>
                </a14:m>
                <a:endParaRPr lang="it-IT" sz="2000" dirty="0"/>
              </a:p>
              <a:p>
                <a:pPr marL="0" indent="0" eaLnBrk="1" hangingPunct="1">
                  <a:buNone/>
                </a:pPr>
                <a:endParaRPr lang="it-IT" sz="1600" dirty="0" smtClean="0"/>
              </a:p>
              <a:p>
                <a:pPr lvl="1" eaLnBrk="1" hangingPunct="1"/>
                <a:r>
                  <a:rPr lang="it-IT" sz="1800" dirty="0" smtClean="0"/>
                  <a:t>r </a:t>
                </a:r>
                <a:r>
                  <a:rPr lang="it-IT" sz="1800" dirty="0" err="1" smtClean="0"/>
                  <a:t>is</a:t>
                </a:r>
                <a:r>
                  <a:rPr lang="it-IT" sz="1800" dirty="0" smtClean="0"/>
                  <a:t> the </a:t>
                </a:r>
                <a:r>
                  <a:rPr lang="it-IT" sz="1800" dirty="0" err="1" smtClean="0"/>
                  <a:t>reward</a:t>
                </a:r>
                <a:r>
                  <a:rPr lang="it-IT" sz="1800" dirty="0" smtClean="0"/>
                  <a:t> </a:t>
                </a:r>
                <a:r>
                  <a:rPr lang="it-IT" sz="1800" dirty="0" err="1" smtClean="0"/>
                  <a:t>reaching</a:t>
                </a:r>
                <a:r>
                  <a:rPr lang="it-IT" sz="1800" dirty="0" smtClean="0"/>
                  <a:t> state x’ </a:t>
                </a:r>
                <a:r>
                  <a:rPr lang="it-IT" sz="1800" dirty="0" err="1" smtClean="0"/>
                  <a:t>after</a:t>
                </a:r>
                <a:r>
                  <a:rPr lang="it-IT" sz="1800" dirty="0" smtClean="0"/>
                  <a:t> </a:t>
                </a:r>
                <a:r>
                  <a:rPr lang="it-IT" sz="1800" dirty="0" err="1" smtClean="0"/>
                  <a:t>executing</a:t>
                </a:r>
                <a:r>
                  <a:rPr lang="it-IT" sz="1800" dirty="0" smtClean="0"/>
                  <a:t> </a:t>
                </a:r>
                <a:r>
                  <a:rPr lang="it-IT" sz="1800" dirty="0" err="1" smtClean="0"/>
                  <a:t>action</a:t>
                </a:r>
                <a:r>
                  <a:rPr lang="it-IT" sz="1800" dirty="0" smtClean="0"/>
                  <a:t> a in state x</a:t>
                </a:r>
              </a:p>
              <a:p>
                <a:pPr lvl="1" eaLnBrk="1" hangingPunct="1"/>
                <a14:m>
                  <m:oMath xmlns:m="http://schemas.openxmlformats.org/officeDocument/2006/math">
                    <m:r>
                      <m:rPr>
                        <m:nor/>
                      </m:rPr>
                      <a:rPr lang="el-GR" sz="1800" dirty="0" smtClean="0"/>
                      <m:t>γ</m:t>
                    </m:r>
                  </m:oMath>
                </a14:m>
                <a:r>
                  <a:rPr lang="it-IT" sz="1800" dirty="0" smtClean="0"/>
                  <a:t> </a:t>
                </a:r>
                <a:r>
                  <a:rPr lang="it-IT" sz="1800" dirty="0" err="1" smtClean="0"/>
                  <a:t>is</a:t>
                </a:r>
                <a:r>
                  <a:rPr lang="it-IT" sz="1800" dirty="0" smtClean="0"/>
                  <a:t> the discount rate 0 ≤ </a:t>
                </a:r>
                <a14:m>
                  <m:oMath xmlns:m="http://schemas.openxmlformats.org/officeDocument/2006/math">
                    <m:r>
                      <m:rPr>
                        <m:nor/>
                      </m:rPr>
                      <a:rPr lang="el-GR" sz="1800" dirty="0"/>
                      <m:t>γ</m:t>
                    </m:r>
                  </m:oMath>
                </a14:m>
                <a:r>
                  <a:rPr lang="it-IT" sz="1800" dirty="0" smtClean="0"/>
                  <a:t> ≤ 1</a:t>
                </a:r>
              </a:p>
              <a:p>
                <a:pPr lvl="1" eaLnBrk="1" hangingPunct="1"/>
                <a14:m>
                  <m:oMath xmlns:m="http://schemas.openxmlformats.org/officeDocument/2006/math">
                    <m:r>
                      <m:rPr>
                        <m:nor/>
                      </m:rPr>
                      <a:rPr lang="it-IT" sz="1800" dirty="0"/>
                      <m:t>max</m:t>
                    </m:r>
                    <m:r>
                      <m:rPr>
                        <m:nor/>
                      </m:rPr>
                      <a:rPr lang="it-IT" sz="1800" baseline="-25000" dirty="0"/>
                      <m:t>a</m:t>
                    </m:r>
                    <m:r>
                      <m:rPr>
                        <m:nor/>
                      </m:rPr>
                      <a:rPr lang="it-IT" sz="1800" baseline="-25000" dirty="0"/>
                      <m:t>’</m:t>
                    </m:r>
                    <m:r>
                      <m:rPr>
                        <m:nor/>
                      </m:rPr>
                      <a:rPr lang="it-IT" sz="1800" dirty="0"/>
                      <m:t>Q</m:t>
                    </m:r>
                    <m:r>
                      <m:rPr>
                        <m:nor/>
                      </m:rPr>
                      <a:rPr lang="it-IT" sz="1800" dirty="0"/>
                      <m:t>(</m:t>
                    </m:r>
                    <m:r>
                      <m:rPr>
                        <m:nor/>
                      </m:rPr>
                      <a:rPr lang="it-IT" sz="1800" dirty="0"/>
                      <m:t>x</m:t>
                    </m:r>
                    <m:r>
                      <m:rPr>
                        <m:nor/>
                      </m:rPr>
                      <a:rPr lang="it-IT" sz="1800" dirty="0"/>
                      <m:t>, </m:t>
                    </m:r>
                    <m:r>
                      <m:rPr>
                        <m:nor/>
                      </m:rPr>
                      <a:rPr lang="it-IT" sz="1800" dirty="0"/>
                      <m:t>a</m:t>
                    </m:r>
                    <m:r>
                      <m:rPr>
                        <m:nor/>
                      </m:rPr>
                      <a:rPr lang="it-IT" sz="1800" dirty="0"/>
                      <m:t>’)</m:t>
                    </m:r>
                  </m:oMath>
                </a14:m>
                <a:r>
                  <a:rPr lang="it-IT" sz="1800" dirty="0" smtClean="0"/>
                  <a:t> </a:t>
                </a:r>
                <a:r>
                  <a:rPr lang="it-IT" sz="1800" dirty="0" err="1" smtClean="0"/>
                  <a:t>is</a:t>
                </a:r>
                <a:r>
                  <a:rPr lang="it-IT" sz="1800" dirty="0" smtClean="0"/>
                  <a:t> the maximum q-</a:t>
                </a:r>
                <a:r>
                  <a:rPr lang="it-IT" sz="1800" dirty="0" err="1" smtClean="0"/>
                  <a:t>value</a:t>
                </a:r>
                <a:r>
                  <a:rPr lang="it-IT" sz="1800" dirty="0" smtClean="0"/>
                  <a:t> </a:t>
                </a:r>
                <a:r>
                  <a:rPr lang="it-IT" sz="1800" dirty="0" err="1" smtClean="0"/>
                  <a:t>among</a:t>
                </a:r>
                <a:r>
                  <a:rPr lang="it-IT" sz="1800" dirty="0" smtClean="0"/>
                  <a:t> </a:t>
                </a:r>
                <a:r>
                  <a:rPr lang="it-IT" sz="1800" dirty="0" err="1" smtClean="0"/>
                  <a:t>all</a:t>
                </a:r>
                <a:r>
                  <a:rPr lang="it-IT" sz="1800" dirty="0" smtClean="0"/>
                  <a:t> </a:t>
                </a:r>
                <a:r>
                  <a:rPr lang="it-IT" sz="1800" dirty="0" err="1" smtClean="0"/>
                  <a:t>possible</a:t>
                </a:r>
                <a:r>
                  <a:rPr lang="it-IT" sz="1800" dirty="0" smtClean="0"/>
                  <a:t> </a:t>
                </a:r>
                <a:r>
                  <a:rPr lang="it-IT" sz="1800" dirty="0" err="1" smtClean="0"/>
                  <a:t>actions</a:t>
                </a:r>
                <a:r>
                  <a:rPr lang="it-IT" sz="1800" dirty="0" smtClean="0"/>
                  <a:t> </a:t>
                </a:r>
                <a:r>
                  <a:rPr lang="it-IT" sz="1800" dirty="0" err="1" smtClean="0"/>
                  <a:t>a’</a:t>
                </a:r>
                <a:r>
                  <a:rPr lang="it-IT" sz="1800" dirty="0" smtClean="0"/>
                  <a:t> </a:t>
                </a:r>
                <a:r>
                  <a:rPr lang="it-IT" sz="1800" dirty="0" err="1" smtClean="0"/>
                  <a:t>executable</a:t>
                </a:r>
                <a:r>
                  <a:rPr lang="it-IT" sz="1800" dirty="0" smtClean="0"/>
                  <a:t> in x’</a:t>
                </a:r>
              </a:p>
              <a:p>
                <a:pPr lvl="1" eaLnBrk="1" hangingPunct="1"/>
                <a:endParaRPr lang="en-US" altLang="it-IT" baseline="-25000" dirty="0"/>
              </a:p>
            </p:txBody>
          </p:sp>
        </mc:Choice>
        <mc:Fallback xmlns="">
          <p:sp>
            <p:nvSpPr>
              <p:cNvPr id="8" name="Rectangle 5"/>
              <p:cNvSpPr txBox="1">
                <a:spLocks noRot="1" noChangeAspect="1" noMove="1" noResize="1" noEditPoints="1" noAdjustHandles="1" noChangeArrowheads="1" noChangeShapeType="1" noTextEdit="1"/>
              </p:cNvSpPr>
              <p:nvPr/>
            </p:nvSpPr>
            <p:spPr bwMode="auto">
              <a:xfrm>
                <a:off x="400050" y="1268760"/>
                <a:ext cx="7844631" cy="4752528"/>
              </a:xfrm>
              <a:prstGeom prst="rect">
                <a:avLst/>
              </a:prstGeom>
              <a:blipFill>
                <a:blip r:embed="rId3"/>
                <a:stretch>
                  <a:fillRect l="-700" r="-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it-IT">
                    <a:noFill/>
                  </a:rPr>
                  <a:t> </a:t>
                </a:r>
              </a:p>
            </p:txBody>
          </p:sp>
        </mc:Fallback>
      </mc:AlternateContent>
    </p:spTree>
    <p:extLst>
      <p:ext uri="{BB962C8B-B14F-4D97-AF65-F5344CB8AC3E}">
        <p14:creationId xmlns:p14="http://schemas.microsoft.com/office/powerpoint/2010/main" val="1216474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12</a:t>
            </a:fld>
            <a:endParaRPr lang="it-IT" altLang="it-IT" sz="1100" smtClean="0">
              <a:solidFill>
                <a:srgbClr val="FFFFFF"/>
              </a:solidFill>
            </a:endParaRPr>
          </a:p>
        </p:txBody>
      </p:sp>
      <p:sp>
        <p:nvSpPr>
          <p:cNvPr id="28677" name="Rectangle 2"/>
          <p:cNvSpPr>
            <a:spLocks noGrp="1" noChangeArrowheads="1"/>
          </p:cNvSpPr>
          <p:nvPr>
            <p:ph type="title"/>
          </p:nvPr>
        </p:nvSpPr>
        <p:spPr>
          <a:xfrm>
            <a:off x="1006475" y="347660"/>
            <a:ext cx="7416800" cy="581025"/>
          </a:xfrm>
        </p:spPr>
        <p:txBody>
          <a:bodyPr/>
          <a:lstStyle/>
          <a:p>
            <a:pPr eaLnBrk="1" hangingPunct="1"/>
            <a:r>
              <a:rPr lang="it-IT" altLang="it-IT" dirty="0" err="1" smtClean="0"/>
              <a:t>Dynamic</a:t>
            </a:r>
            <a:r>
              <a:rPr lang="it-IT" altLang="it-IT" dirty="0" smtClean="0"/>
              <a:t> </a:t>
            </a:r>
            <a:r>
              <a:rPr lang="it-IT" altLang="it-IT" dirty="0" err="1" smtClean="0"/>
              <a:t>Decision</a:t>
            </a:r>
            <a:r>
              <a:rPr lang="it-IT" altLang="it-IT" dirty="0" smtClean="0"/>
              <a:t> </a:t>
            </a:r>
            <a:r>
              <a:rPr lang="it-IT" altLang="it-IT" dirty="0" err="1" smtClean="0"/>
              <a:t>Tree</a:t>
            </a:r>
            <a:r>
              <a:rPr lang="it-IT" altLang="it-IT" dirty="0" smtClean="0"/>
              <a:t>: </a:t>
            </a:r>
            <a:r>
              <a:rPr lang="it-IT" altLang="it-IT" dirty="0" err="1" smtClean="0"/>
              <a:t>our</a:t>
            </a:r>
            <a:r>
              <a:rPr lang="it-IT" altLang="it-IT" dirty="0" smtClean="0"/>
              <a:t> </a:t>
            </a:r>
            <a:r>
              <a:rPr lang="it-IT" altLang="it-IT" dirty="0" err="1" smtClean="0"/>
              <a:t>learning</a:t>
            </a:r>
            <a:r>
              <a:rPr lang="it-IT" altLang="it-IT" dirty="0" smtClean="0"/>
              <a:t> model (3)</a:t>
            </a:r>
          </a:p>
        </p:txBody>
      </p:sp>
      <p:sp>
        <p:nvSpPr>
          <p:cNvPr id="28678" name="Rectangle 5"/>
          <p:cNvSpPr>
            <a:spLocks noGrp="1" noChangeArrowheads="1"/>
          </p:cNvSpPr>
          <p:nvPr>
            <p:ph type="body" idx="1"/>
          </p:nvPr>
        </p:nvSpPr>
        <p:spPr>
          <a:xfrm>
            <a:off x="649288" y="1628775"/>
            <a:ext cx="7773987" cy="3529013"/>
          </a:xfrm>
        </p:spPr>
        <p:txBody>
          <a:bodyPr/>
          <a:lstStyle/>
          <a:p>
            <a:pPr eaLnBrk="1" hangingPunct="1"/>
            <a:endParaRPr lang="en-US" altLang="it-IT" smtClean="0"/>
          </a:p>
          <a:p>
            <a:pPr marL="457200" lvl="1" indent="0" eaLnBrk="1" hangingPunct="1">
              <a:buFontTx/>
              <a:buNone/>
            </a:pPr>
            <a:endParaRPr lang="en-US" altLang="it-IT" smtClean="0"/>
          </a:p>
          <a:p>
            <a:pPr marL="457200" lvl="1" indent="0" eaLnBrk="1" hangingPunct="1">
              <a:buFontTx/>
              <a:buNone/>
            </a:pPr>
            <a:endParaRPr lang="en-US" altLang="it-IT" smtClean="0"/>
          </a:p>
        </p:txBody>
      </p:sp>
      <p:sp>
        <p:nvSpPr>
          <p:cNvPr id="8" name="Rectangle 5"/>
          <p:cNvSpPr txBox="1">
            <a:spLocks noChangeArrowheads="1"/>
          </p:cNvSpPr>
          <p:nvPr/>
        </p:nvSpPr>
        <p:spPr bwMode="auto">
          <a:xfrm>
            <a:off x="649288" y="1412776"/>
            <a:ext cx="8058150" cy="4248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r>
              <a:rPr lang="en-US" altLang="it-IT" sz="2000" dirty="0"/>
              <a:t>Once a tree has generated the new samples, a new decision tree is </a:t>
            </a:r>
            <a:r>
              <a:rPr lang="en-US" altLang="it-IT" sz="2000" dirty="0" smtClean="0"/>
              <a:t>constructed</a:t>
            </a:r>
            <a:endParaRPr lang="en-US" altLang="it-IT" sz="2000" dirty="0"/>
          </a:p>
          <a:p>
            <a:pPr eaLnBrk="1" hangingPunct="1"/>
            <a:endParaRPr lang="en-US" altLang="it-IT" sz="1600" dirty="0"/>
          </a:p>
          <a:p>
            <a:pPr eaLnBrk="1" hangingPunct="1"/>
            <a:r>
              <a:rPr lang="en-US" altLang="it-IT" sz="2000" dirty="0"/>
              <a:t>Stopping criteria</a:t>
            </a:r>
          </a:p>
          <a:p>
            <a:pPr lvl="1" eaLnBrk="1" hangingPunct="1"/>
            <a:r>
              <a:rPr lang="en-US" altLang="it-IT" sz="1800" dirty="0"/>
              <a:t>five consecutive trees with average reward &gt; </a:t>
            </a:r>
            <a:r>
              <a:rPr lang="en-US" altLang="it-IT" sz="1800" dirty="0" smtClean="0"/>
              <a:t>80</a:t>
            </a:r>
          </a:p>
          <a:p>
            <a:pPr lvl="1" eaLnBrk="1" hangingPunct="1"/>
            <a:endParaRPr lang="en-US" altLang="it-IT" sz="1800" dirty="0"/>
          </a:p>
          <a:p>
            <a:pPr eaLnBrk="1" hangingPunct="1"/>
            <a:r>
              <a:rPr lang="en-US" altLang="it-IT" sz="2000" dirty="0" smtClean="0"/>
              <a:t>Once the stopping criteria is satisfied, 100 new decision trees are built considering </a:t>
            </a:r>
            <a:r>
              <a:rPr lang="el-GR" altLang="it-IT" sz="2000" dirty="0" smtClean="0"/>
              <a:t>ε</a:t>
            </a:r>
            <a:r>
              <a:rPr lang="it-IT" altLang="it-IT" sz="2000" dirty="0" smtClean="0"/>
              <a:t>=0</a:t>
            </a:r>
          </a:p>
          <a:p>
            <a:pPr eaLnBrk="1" hangingPunct="1"/>
            <a:endParaRPr lang="it-IT" altLang="it-IT" dirty="0"/>
          </a:p>
          <a:p>
            <a:pPr eaLnBrk="1" hangingPunct="1"/>
            <a:r>
              <a:rPr lang="it-IT" altLang="it-IT" sz="2000" dirty="0"/>
              <a:t>A</a:t>
            </a:r>
            <a:r>
              <a:rPr lang="it-IT" altLang="it-IT" sz="2000" dirty="0" smtClean="0"/>
              <a:t> </a:t>
            </a:r>
            <a:r>
              <a:rPr lang="it-IT" altLang="it-IT" sz="2000" dirty="0" err="1" smtClean="0"/>
              <a:t>final</a:t>
            </a:r>
            <a:r>
              <a:rPr lang="it-IT" altLang="it-IT" sz="2000" dirty="0" smtClean="0"/>
              <a:t> buffer of 60.000 </a:t>
            </a:r>
            <a:r>
              <a:rPr lang="it-IT" altLang="it-IT" sz="2000" dirty="0" err="1" smtClean="0"/>
              <a:t>samples</a:t>
            </a:r>
            <a:r>
              <a:rPr lang="it-IT" altLang="it-IT" sz="2000" dirty="0" smtClean="0"/>
              <a:t> </a:t>
            </a:r>
            <a:r>
              <a:rPr lang="it-IT" altLang="it-IT" sz="2000" dirty="0" err="1" smtClean="0"/>
              <a:t>is</a:t>
            </a:r>
            <a:r>
              <a:rPr lang="it-IT" altLang="it-IT" sz="2000" dirty="0" smtClean="0"/>
              <a:t> </a:t>
            </a:r>
            <a:r>
              <a:rPr lang="it-IT" altLang="it-IT" sz="2000" dirty="0" err="1" smtClean="0"/>
              <a:t>filled</a:t>
            </a:r>
            <a:r>
              <a:rPr lang="it-IT" altLang="it-IT" sz="2000" dirty="0"/>
              <a:t> </a:t>
            </a:r>
            <a:r>
              <a:rPr lang="it-IT" altLang="it-IT" sz="2000" dirty="0" smtClean="0"/>
              <a:t>(600 </a:t>
            </a:r>
            <a:r>
              <a:rPr lang="it-IT" altLang="it-IT" sz="2000" dirty="0" err="1" smtClean="0"/>
              <a:t>samples</a:t>
            </a:r>
            <a:r>
              <a:rPr lang="it-IT" altLang="it-IT" sz="2000" dirty="0" smtClean="0"/>
              <a:t> for </a:t>
            </a:r>
            <a:r>
              <a:rPr lang="it-IT" altLang="it-IT" sz="2000" dirty="0" err="1" smtClean="0"/>
              <a:t>each</a:t>
            </a:r>
            <a:r>
              <a:rPr lang="it-IT" altLang="it-IT" sz="2000" dirty="0" smtClean="0"/>
              <a:t> </a:t>
            </a:r>
            <a:r>
              <a:rPr lang="it-IT" altLang="it-IT" sz="2000" dirty="0" err="1" smtClean="0"/>
              <a:t>tree</a:t>
            </a:r>
            <a:r>
              <a:rPr lang="it-IT" altLang="it-IT" sz="2000" dirty="0" smtClean="0"/>
              <a:t>) and </a:t>
            </a:r>
            <a:r>
              <a:rPr lang="it-IT" altLang="it-IT" sz="2000" dirty="0" err="1" smtClean="0"/>
              <a:t>used</a:t>
            </a:r>
            <a:r>
              <a:rPr lang="it-IT" altLang="it-IT" sz="2000" dirty="0" smtClean="0"/>
              <a:t> to </a:t>
            </a:r>
            <a:r>
              <a:rPr lang="it-IT" altLang="it-IT" sz="2000" dirty="0" err="1" smtClean="0"/>
              <a:t>train</a:t>
            </a:r>
            <a:r>
              <a:rPr lang="it-IT" altLang="it-IT" sz="2000" dirty="0" smtClean="0"/>
              <a:t> a </a:t>
            </a:r>
            <a:r>
              <a:rPr lang="it-IT" altLang="it-IT" sz="2000" dirty="0" err="1" smtClean="0"/>
              <a:t>final</a:t>
            </a:r>
            <a:r>
              <a:rPr lang="it-IT" altLang="it-IT" sz="2000" dirty="0" smtClean="0"/>
              <a:t> model.</a:t>
            </a:r>
            <a:endParaRPr lang="it-IT" altLang="it-IT" sz="2000" dirty="0"/>
          </a:p>
          <a:p>
            <a:pPr eaLnBrk="1" hangingPunct="1"/>
            <a:endParaRPr lang="en-US" altLang="it-IT" sz="2000" dirty="0"/>
          </a:p>
        </p:txBody>
      </p:sp>
    </p:spTree>
    <p:extLst>
      <p:ext uri="{BB962C8B-B14F-4D97-AF65-F5344CB8AC3E}">
        <p14:creationId xmlns:p14="http://schemas.microsoft.com/office/powerpoint/2010/main" val="793658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36B7EB55-51D1-42B3-866C-D4B2D166AB41}"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0483"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0484"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8CD3F3CD-35B9-4FF3-A656-1DAAD7FD10A2}" type="slidenum">
              <a:rPr lang="it-IT" altLang="it-IT" sz="1100" smtClean="0">
                <a:solidFill>
                  <a:srgbClr val="FFFFFF"/>
                </a:solidFill>
              </a:rPr>
              <a:pPr>
                <a:spcBef>
                  <a:spcPct val="0"/>
                </a:spcBef>
                <a:buClrTx/>
                <a:buFontTx/>
                <a:buNone/>
              </a:pPr>
              <a:t>13</a:t>
            </a:fld>
            <a:endParaRPr lang="it-IT" altLang="it-IT" sz="1100" smtClean="0">
              <a:solidFill>
                <a:srgbClr val="FFFFFF"/>
              </a:solidFill>
            </a:endParaRPr>
          </a:p>
        </p:txBody>
      </p:sp>
      <p:sp>
        <p:nvSpPr>
          <p:cNvPr id="20485" name="Rectangle 2"/>
          <p:cNvSpPr>
            <a:spLocks noGrp="1" noChangeArrowheads="1"/>
          </p:cNvSpPr>
          <p:nvPr>
            <p:ph type="title"/>
          </p:nvPr>
        </p:nvSpPr>
        <p:spPr>
          <a:xfrm>
            <a:off x="1037492" y="278160"/>
            <a:ext cx="7494924" cy="581025"/>
          </a:xfrm>
        </p:spPr>
        <p:txBody>
          <a:bodyPr/>
          <a:lstStyle/>
          <a:p>
            <a:pPr eaLnBrk="1" hangingPunct="1"/>
            <a:r>
              <a:rPr lang="it-IT" altLang="it-IT" dirty="0" err="1" smtClean="0"/>
              <a:t>Simulation</a:t>
            </a:r>
            <a:r>
              <a:rPr lang="it-IT" altLang="it-IT" dirty="0" smtClean="0"/>
              <a:t> </a:t>
            </a:r>
            <a:r>
              <a:rPr lang="it-IT" altLang="it-IT" dirty="0" err="1" smtClean="0"/>
              <a:t>configuration</a:t>
            </a:r>
            <a:endParaRPr lang="it-IT" altLang="it-IT" dirty="0" smtClean="0"/>
          </a:p>
        </p:txBody>
      </p:sp>
      <p:sp>
        <p:nvSpPr>
          <p:cNvPr id="20486" name="Rectangle 5"/>
          <p:cNvSpPr>
            <a:spLocks noGrp="1" noChangeArrowheads="1"/>
          </p:cNvSpPr>
          <p:nvPr>
            <p:ph type="body" idx="1"/>
          </p:nvPr>
        </p:nvSpPr>
        <p:spPr>
          <a:xfrm>
            <a:off x="724680" y="891893"/>
            <a:ext cx="7733520" cy="2376487"/>
          </a:xfrm>
        </p:spPr>
        <p:txBody>
          <a:bodyPr/>
          <a:lstStyle/>
          <a:p>
            <a:pPr eaLnBrk="1" hangingPunct="1"/>
            <a:endParaRPr lang="en-US" altLang="it-IT" sz="2000" dirty="0" smtClean="0"/>
          </a:p>
          <a:p>
            <a:pPr eaLnBrk="1" hangingPunct="1"/>
            <a:r>
              <a:rPr lang="en-US" altLang="it-IT" sz="2000" b="1" dirty="0" smtClean="0"/>
              <a:t>Transitions</a:t>
            </a:r>
            <a:r>
              <a:rPr lang="en-US" altLang="it-IT" sz="2000" dirty="0" smtClean="0"/>
              <a:t>:</a:t>
            </a:r>
          </a:p>
          <a:p>
            <a:pPr lvl="1" eaLnBrk="1" hangingPunct="1"/>
            <a:r>
              <a:rPr lang="en-US" altLang="it-IT" sz="1800" dirty="0" smtClean="0"/>
              <a:t>In </a:t>
            </a:r>
            <a:r>
              <a:rPr lang="en-US" altLang="it-IT" sz="1800" b="1" dirty="0" smtClean="0"/>
              <a:t>90%</a:t>
            </a:r>
            <a:r>
              <a:rPr lang="en-US" altLang="it-IT" sz="1800" dirty="0" smtClean="0"/>
              <a:t> of the times in which an action </a:t>
            </a:r>
            <a:r>
              <a:rPr lang="en-US" altLang="it-IT" sz="1800" b="1" dirty="0" smtClean="0"/>
              <a:t>a</a:t>
            </a:r>
            <a:r>
              <a:rPr lang="en-US" altLang="it-IT" sz="1800" dirty="0" smtClean="0"/>
              <a:t> is executed from a state </a:t>
            </a:r>
            <a:r>
              <a:rPr lang="en-US" altLang="it-IT" sz="1800" b="1" dirty="0" smtClean="0"/>
              <a:t>x</a:t>
            </a:r>
            <a:r>
              <a:rPr lang="en-US" altLang="it-IT" sz="1800" dirty="0" smtClean="0"/>
              <a:t> belonging to the region X, the agent ends up in a state </a:t>
            </a:r>
            <a:r>
              <a:rPr lang="en-US" altLang="it-IT" sz="1800" b="1" dirty="0" smtClean="0"/>
              <a:t>y</a:t>
            </a:r>
            <a:r>
              <a:rPr lang="en-US" altLang="it-IT" sz="1800" dirty="0" smtClean="0"/>
              <a:t> belonging to the region Y where the regions X and Y have a logical relationship</a:t>
            </a:r>
          </a:p>
          <a:p>
            <a:pPr lvl="1" eaLnBrk="1" hangingPunct="1"/>
            <a:r>
              <a:rPr lang="en-US" altLang="it-IT" sz="1800" dirty="0" smtClean="0"/>
              <a:t>in </a:t>
            </a:r>
            <a:r>
              <a:rPr lang="en-US" altLang="it-IT" sz="1800" b="1" dirty="0" smtClean="0"/>
              <a:t>10%</a:t>
            </a:r>
            <a:r>
              <a:rPr lang="en-US" altLang="it-IT" sz="1800" dirty="0" smtClean="0"/>
              <a:t> of the times by performing an action </a:t>
            </a:r>
            <a:r>
              <a:rPr lang="en-US" altLang="it-IT" sz="1800" b="1" dirty="0" smtClean="0"/>
              <a:t>a</a:t>
            </a:r>
            <a:r>
              <a:rPr lang="en-US" altLang="it-IT" sz="1800" dirty="0" smtClean="0"/>
              <a:t> in state </a:t>
            </a:r>
            <a:r>
              <a:rPr lang="en-US" altLang="it-IT" sz="1800" b="1" dirty="0" smtClean="0"/>
              <a:t>x</a:t>
            </a:r>
            <a:r>
              <a:rPr lang="en-US" altLang="it-IT" sz="1800" dirty="0" smtClean="0"/>
              <a:t> the agent can end up in </a:t>
            </a:r>
            <a:r>
              <a:rPr lang="en-US" altLang="it-IT" sz="1800" b="1" dirty="0" smtClean="0"/>
              <a:t>any</a:t>
            </a:r>
            <a:r>
              <a:rPr lang="en-US" altLang="it-IT" sz="1800" dirty="0" smtClean="0"/>
              <a:t> other state of the environment.</a:t>
            </a:r>
          </a:p>
        </p:txBody>
      </p:sp>
      <p:sp>
        <p:nvSpPr>
          <p:cNvPr id="20487" name="Rectangle 5"/>
          <p:cNvSpPr txBox="1">
            <a:spLocks noChangeArrowheads="1"/>
          </p:cNvSpPr>
          <p:nvPr/>
        </p:nvSpPr>
        <p:spPr bwMode="auto">
          <a:xfrm>
            <a:off x="724680" y="3733659"/>
            <a:ext cx="7807736" cy="194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r>
              <a:rPr lang="en-US" altLang="it-IT" sz="2000" b="1" dirty="0" smtClean="0"/>
              <a:t>Reward</a:t>
            </a:r>
            <a:r>
              <a:rPr lang="en-US" altLang="it-IT" sz="2000" dirty="0" smtClean="0"/>
              <a:t>:</a:t>
            </a:r>
          </a:p>
          <a:p>
            <a:pPr lvl="1" eaLnBrk="1" hangingPunct="1"/>
            <a:r>
              <a:rPr lang="en-US" altLang="it-IT" sz="1800" b="1" dirty="0" smtClean="0"/>
              <a:t>+1</a:t>
            </a:r>
            <a:r>
              <a:rPr lang="en-US" altLang="it-IT" sz="1800" dirty="0" smtClean="0"/>
              <a:t> </a:t>
            </a:r>
            <a:r>
              <a:rPr lang="en-US" altLang="it-IT" sz="1800" dirty="0"/>
              <a:t>when the agent is in a state in which the child is emotionally </a:t>
            </a:r>
            <a:r>
              <a:rPr lang="en-US" altLang="it-IT" sz="1800" dirty="0" smtClean="0"/>
              <a:t>well.</a:t>
            </a:r>
          </a:p>
          <a:p>
            <a:pPr lvl="1" eaLnBrk="1" hangingPunct="1"/>
            <a:r>
              <a:rPr lang="en-US" altLang="it-IT" sz="1800" b="1" dirty="0" smtClean="0"/>
              <a:t> -</a:t>
            </a:r>
            <a:r>
              <a:rPr lang="en-US" altLang="it-IT" sz="1800" b="1" dirty="0"/>
              <a:t>1</a:t>
            </a:r>
            <a:r>
              <a:rPr lang="en-US" altLang="it-IT" sz="1800" dirty="0"/>
              <a:t> when the agent is in state in which the child is emotionally </a:t>
            </a:r>
            <a:r>
              <a:rPr lang="en-US" altLang="it-IT" sz="1800" dirty="0" smtClean="0"/>
              <a:t>bad.</a:t>
            </a:r>
          </a:p>
          <a:p>
            <a:pPr lvl="1" eaLnBrk="1" hangingPunct="1"/>
            <a:r>
              <a:rPr lang="en-US" altLang="it-IT" sz="1800" b="1" dirty="0" smtClean="0"/>
              <a:t>  0</a:t>
            </a:r>
            <a:r>
              <a:rPr lang="en-US" altLang="it-IT" sz="1800" dirty="0" smtClean="0"/>
              <a:t> </a:t>
            </a:r>
            <a:r>
              <a:rPr lang="en-US" altLang="it-IT" sz="1800" dirty="0"/>
              <a:t>in any other state.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14</a:t>
            </a:fld>
            <a:endParaRPr lang="it-IT" altLang="it-IT" sz="1100" smtClean="0">
              <a:solidFill>
                <a:srgbClr val="FFFFFF"/>
              </a:solidFill>
            </a:endParaRPr>
          </a:p>
        </p:txBody>
      </p:sp>
      <p:sp>
        <p:nvSpPr>
          <p:cNvPr id="28677" name="Rectangle 2"/>
          <p:cNvSpPr>
            <a:spLocks noGrp="1" noChangeArrowheads="1"/>
          </p:cNvSpPr>
          <p:nvPr>
            <p:ph type="title"/>
          </p:nvPr>
        </p:nvSpPr>
        <p:spPr>
          <a:xfrm>
            <a:off x="1219200" y="620688"/>
            <a:ext cx="6696744" cy="644575"/>
          </a:xfrm>
        </p:spPr>
        <p:txBody>
          <a:bodyPr/>
          <a:lstStyle/>
          <a:p>
            <a:pPr eaLnBrk="1" hangingPunct="1"/>
            <a:r>
              <a:rPr lang="it-IT" altLang="it-IT" dirty="0" err="1" smtClean="0"/>
              <a:t>Feature</a:t>
            </a:r>
            <a:r>
              <a:rPr lang="it-IT" altLang="it-IT" dirty="0" smtClean="0"/>
              <a:t> </a:t>
            </a:r>
            <a:r>
              <a:rPr lang="it-IT" altLang="it-IT" dirty="0" err="1" smtClean="0"/>
              <a:t>importance</a:t>
            </a:r>
            <a:endParaRPr lang="it-IT" altLang="it-IT" dirty="0" smtClean="0"/>
          </a:p>
        </p:txBody>
      </p:sp>
      <p:sp>
        <p:nvSpPr>
          <p:cNvPr id="2" name="Segnaposto contenuto 1"/>
          <p:cNvSpPr>
            <a:spLocks noGrp="1"/>
          </p:cNvSpPr>
          <p:nvPr>
            <p:ph idx="1"/>
          </p:nvPr>
        </p:nvSpPr>
        <p:spPr>
          <a:xfrm>
            <a:off x="828675" y="2132856"/>
            <a:ext cx="7559675" cy="3168352"/>
          </a:xfrm>
        </p:spPr>
        <p:txBody>
          <a:bodyPr/>
          <a:lstStyle/>
          <a:p>
            <a:r>
              <a:rPr lang="it-IT" sz="2000" dirty="0" err="1" smtClean="0"/>
              <a:t>During</a:t>
            </a:r>
            <a:r>
              <a:rPr lang="it-IT" sz="2000" dirty="0" smtClean="0"/>
              <a:t> the 100 </a:t>
            </a:r>
            <a:r>
              <a:rPr lang="it-IT" sz="2000" dirty="0" err="1" smtClean="0"/>
              <a:t>trees</a:t>
            </a:r>
            <a:r>
              <a:rPr lang="it-IT" sz="2000" dirty="0" smtClean="0"/>
              <a:t> building </a:t>
            </a:r>
            <a:r>
              <a:rPr lang="it-IT" sz="2000" dirty="0" err="1" smtClean="0"/>
              <a:t>process</a:t>
            </a:r>
            <a:r>
              <a:rPr lang="it-IT" sz="2000" dirty="0" smtClean="0"/>
              <a:t>, </a:t>
            </a:r>
            <a:r>
              <a:rPr lang="it-IT" sz="2000" dirty="0" err="1" smtClean="0"/>
              <a:t>feature</a:t>
            </a:r>
            <a:r>
              <a:rPr lang="it-IT" sz="2000" dirty="0" smtClean="0"/>
              <a:t> </a:t>
            </a:r>
            <a:r>
              <a:rPr lang="it-IT" sz="2000" dirty="0" err="1" smtClean="0"/>
              <a:t>importance</a:t>
            </a:r>
            <a:r>
              <a:rPr lang="it-IT" sz="2000" dirty="0" smtClean="0"/>
              <a:t> </a:t>
            </a:r>
            <a:r>
              <a:rPr lang="it-IT" sz="2000" dirty="0" err="1" smtClean="0"/>
              <a:t>is</a:t>
            </a:r>
            <a:r>
              <a:rPr lang="it-IT" sz="2000" dirty="0" smtClean="0"/>
              <a:t> </a:t>
            </a:r>
            <a:r>
              <a:rPr lang="it-IT" sz="2000" dirty="0" err="1" smtClean="0"/>
              <a:t>computed</a:t>
            </a:r>
            <a:r>
              <a:rPr lang="it-IT" sz="2000" dirty="0" smtClean="0"/>
              <a:t>.</a:t>
            </a:r>
          </a:p>
          <a:p>
            <a:endParaRPr lang="it-IT" dirty="0"/>
          </a:p>
          <a:p>
            <a:r>
              <a:rPr lang="it-IT" sz="2000" dirty="0" smtClean="0"/>
              <a:t>The </a:t>
            </a:r>
            <a:r>
              <a:rPr lang="it-IT" sz="2000" dirty="0" err="1" smtClean="0"/>
              <a:t>importance</a:t>
            </a:r>
            <a:r>
              <a:rPr lang="it-IT" sz="2000" dirty="0" smtClean="0"/>
              <a:t> of a </a:t>
            </a:r>
            <a:r>
              <a:rPr lang="it-IT" sz="2000" dirty="0" err="1" smtClean="0"/>
              <a:t>feature</a:t>
            </a:r>
            <a:r>
              <a:rPr lang="it-IT" sz="2000" dirty="0" smtClean="0"/>
              <a:t> </a:t>
            </a:r>
            <a:r>
              <a:rPr lang="it-IT" sz="2000" b="1" dirty="0" smtClean="0"/>
              <a:t>f</a:t>
            </a:r>
            <a:r>
              <a:rPr lang="it-IT" sz="2000" dirty="0" smtClean="0"/>
              <a:t> </a:t>
            </a:r>
            <a:r>
              <a:rPr lang="it-IT" sz="2000" dirty="0" err="1" smtClean="0"/>
              <a:t>is</a:t>
            </a:r>
            <a:r>
              <a:rPr lang="it-IT" sz="2000" dirty="0" smtClean="0"/>
              <a:t> </a:t>
            </a:r>
            <a:r>
              <a:rPr lang="it-IT" sz="2000" dirty="0" err="1" smtClean="0"/>
              <a:t>computed</a:t>
            </a:r>
            <a:r>
              <a:rPr lang="it-IT" sz="2000" dirty="0" smtClean="0"/>
              <a:t> as the (</a:t>
            </a:r>
            <a:r>
              <a:rPr lang="it-IT" sz="2000" dirty="0" err="1" smtClean="0"/>
              <a:t>normalized</a:t>
            </a:r>
            <a:r>
              <a:rPr lang="it-IT" sz="2000" dirty="0" smtClean="0"/>
              <a:t>) </a:t>
            </a:r>
            <a:r>
              <a:rPr lang="it-IT" sz="2000" dirty="0" err="1" smtClean="0"/>
              <a:t>total</a:t>
            </a:r>
            <a:r>
              <a:rPr lang="it-IT" sz="2000" dirty="0" smtClean="0"/>
              <a:t> </a:t>
            </a:r>
            <a:r>
              <a:rPr lang="it-IT" sz="2000" dirty="0" err="1" smtClean="0"/>
              <a:t>reduction</a:t>
            </a:r>
            <a:r>
              <a:rPr lang="it-IT" sz="2000" dirty="0" smtClean="0"/>
              <a:t> of </a:t>
            </a:r>
            <a:r>
              <a:rPr lang="it-IT" sz="2000" dirty="0" err="1" smtClean="0"/>
              <a:t>error</a:t>
            </a:r>
            <a:r>
              <a:rPr lang="it-IT" sz="2000" dirty="0" smtClean="0"/>
              <a:t> </a:t>
            </a:r>
            <a:r>
              <a:rPr lang="it-IT" sz="2000" dirty="0" err="1" smtClean="0"/>
              <a:t>brought</a:t>
            </a:r>
            <a:r>
              <a:rPr lang="it-IT" sz="2000" dirty="0" smtClean="0"/>
              <a:t> by </a:t>
            </a:r>
            <a:r>
              <a:rPr lang="it-IT" sz="2000" dirty="0" err="1" smtClean="0"/>
              <a:t>that</a:t>
            </a:r>
            <a:r>
              <a:rPr lang="it-IT" sz="2000" dirty="0" smtClean="0"/>
              <a:t> </a:t>
            </a:r>
            <a:r>
              <a:rPr lang="it-IT" sz="2000" dirty="0" err="1" smtClean="0"/>
              <a:t>feature</a:t>
            </a:r>
            <a:r>
              <a:rPr lang="it-IT" sz="2000" dirty="0" smtClean="0"/>
              <a:t>, </a:t>
            </a:r>
            <a:r>
              <a:rPr lang="it-IT" sz="2000" dirty="0" err="1" smtClean="0"/>
              <a:t>also</a:t>
            </a:r>
            <a:r>
              <a:rPr lang="it-IT" sz="2000" dirty="0" smtClean="0"/>
              <a:t> </a:t>
            </a:r>
            <a:r>
              <a:rPr lang="it-IT" sz="2000" dirty="0" err="1" smtClean="0"/>
              <a:t>known</a:t>
            </a:r>
            <a:r>
              <a:rPr lang="it-IT" sz="2000" dirty="0" smtClean="0"/>
              <a:t> as </a:t>
            </a:r>
            <a:r>
              <a:rPr lang="it-IT" sz="2000" dirty="0" err="1" smtClean="0"/>
              <a:t>Gini</a:t>
            </a:r>
            <a:r>
              <a:rPr lang="it-IT" sz="2000" dirty="0" smtClean="0"/>
              <a:t> </a:t>
            </a:r>
            <a:r>
              <a:rPr lang="it-IT" sz="2000" dirty="0" err="1" smtClean="0"/>
              <a:t>importance</a:t>
            </a:r>
            <a:r>
              <a:rPr lang="it-IT" sz="2000" dirty="0" smtClean="0"/>
              <a:t>.</a:t>
            </a:r>
          </a:p>
          <a:p>
            <a:endParaRPr lang="it-IT" sz="2000" dirty="0" smtClean="0"/>
          </a:p>
          <a:p>
            <a:endParaRPr lang="it-IT" sz="2000" dirty="0"/>
          </a:p>
          <a:p>
            <a:endParaRPr lang="it-IT" sz="2000" dirty="0"/>
          </a:p>
        </p:txBody>
      </p:sp>
    </p:spTree>
    <p:extLst>
      <p:ext uri="{BB962C8B-B14F-4D97-AF65-F5344CB8AC3E}">
        <p14:creationId xmlns:p14="http://schemas.microsoft.com/office/powerpoint/2010/main" val="3493591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15</a:t>
            </a:fld>
            <a:endParaRPr lang="it-IT" altLang="it-IT" sz="1100" smtClean="0">
              <a:solidFill>
                <a:srgbClr val="FFFFFF"/>
              </a:solidFill>
            </a:endParaRPr>
          </a:p>
        </p:txBody>
      </p:sp>
      <p:sp>
        <p:nvSpPr>
          <p:cNvPr id="28677" name="Rectangle 2"/>
          <p:cNvSpPr>
            <a:spLocks noGrp="1" noChangeArrowheads="1"/>
          </p:cNvSpPr>
          <p:nvPr>
            <p:ph type="title"/>
          </p:nvPr>
        </p:nvSpPr>
        <p:spPr>
          <a:xfrm>
            <a:off x="900111" y="66714"/>
            <a:ext cx="7416800" cy="581025"/>
          </a:xfrm>
        </p:spPr>
        <p:txBody>
          <a:bodyPr/>
          <a:lstStyle/>
          <a:p>
            <a:pPr algn="ctr" eaLnBrk="1" hangingPunct="1"/>
            <a:r>
              <a:rPr lang="it-IT" altLang="it-IT" dirty="0" smtClean="0"/>
              <a:t>Test 1: </a:t>
            </a:r>
            <a:r>
              <a:rPr lang="it-IT" altLang="it-IT" dirty="0" err="1" smtClean="0"/>
              <a:t>computing</a:t>
            </a:r>
            <a:r>
              <a:rPr lang="it-IT" altLang="it-IT" dirty="0" smtClean="0"/>
              <a:t> the </a:t>
            </a:r>
            <a:r>
              <a:rPr lang="it-IT" altLang="it-IT" dirty="0" err="1" smtClean="0"/>
              <a:t>feature</a:t>
            </a:r>
            <a:r>
              <a:rPr lang="it-IT" altLang="it-IT" dirty="0" smtClean="0"/>
              <a:t> </a:t>
            </a:r>
            <a:r>
              <a:rPr lang="it-IT" altLang="it-IT" dirty="0" err="1" smtClean="0"/>
              <a:t>importance</a:t>
            </a:r>
            <a:endParaRPr lang="it-IT" altLang="it-IT" dirty="0" smtClean="0"/>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828" y="3284984"/>
            <a:ext cx="6303367" cy="2740648"/>
          </a:xfrm>
          <a:prstGeom prst="rect">
            <a:avLst/>
          </a:prstGeom>
        </p:spPr>
      </p:pic>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27" y="520204"/>
            <a:ext cx="3686373" cy="2764780"/>
          </a:xfrm>
          <a:prstGeom prst="rect">
            <a:avLst/>
          </a:prstGeom>
        </p:spPr>
      </p:pic>
      <p:pic>
        <p:nvPicPr>
          <p:cNvPr id="5" name="Immagin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484" y="520204"/>
            <a:ext cx="3686374" cy="2764780"/>
          </a:xfrm>
          <a:prstGeom prst="rect">
            <a:avLst/>
          </a:prstGeom>
        </p:spPr>
      </p:pic>
    </p:spTree>
    <p:extLst>
      <p:ext uri="{BB962C8B-B14F-4D97-AF65-F5344CB8AC3E}">
        <p14:creationId xmlns:p14="http://schemas.microsoft.com/office/powerpoint/2010/main" val="2434718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16</a:t>
            </a:fld>
            <a:endParaRPr lang="it-IT" altLang="it-IT" sz="1100" smtClean="0">
              <a:solidFill>
                <a:srgbClr val="FFFFFF"/>
              </a:solidFill>
            </a:endParaRPr>
          </a:p>
        </p:txBody>
      </p:sp>
      <p:sp>
        <p:nvSpPr>
          <p:cNvPr id="28677" name="Rectangle 2"/>
          <p:cNvSpPr>
            <a:spLocks noGrp="1" noChangeArrowheads="1"/>
          </p:cNvSpPr>
          <p:nvPr>
            <p:ph type="title"/>
          </p:nvPr>
        </p:nvSpPr>
        <p:spPr>
          <a:xfrm>
            <a:off x="900113" y="188913"/>
            <a:ext cx="7416800" cy="581025"/>
          </a:xfrm>
        </p:spPr>
        <p:txBody>
          <a:bodyPr/>
          <a:lstStyle/>
          <a:p>
            <a:pPr eaLnBrk="1" hangingPunct="1"/>
            <a:r>
              <a:rPr lang="it-IT" altLang="it-IT" dirty="0" smtClean="0"/>
              <a:t>Test 2: training </a:t>
            </a:r>
            <a:r>
              <a:rPr lang="it-IT" altLang="it-IT" dirty="0" err="1" smtClean="0"/>
              <a:t>according</a:t>
            </a:r>
            <a:r>
              <a:rPr lang="it-IT" altLang="it-IT" dirty="0" smtClean="0"/>
              <a:t> the </a:t>
            </a:r>
            <a:r>
              <a:rPr lang="it-IT" altLang="it-IT" dirty="0" err="1" smtClean="0"/>
              <a:t>feature</a:t>
            </a:r>
            <a:r>
              <a:rPr lang="it-IT" altLang="it-IT" dirty="0" smtClean="0"/>
              <a:t> </a:t>
            </a:r>
            <a:r>
              <a:rPr lang="it-IT" altLang="it-IT" dirty="0" err="1" smtClean="0"/>
              <a:t>importance</a:t>
            </a:r>
            <a:endParaRPr lang="it-IT" altLang="it-IT" dirty="0" smtClean="0"/>
          </a:p>
        </p:txBody>
      </p:sp>
      <p:sp>
        <p:nvSpPr>
          <p:cNvPr id="11" name="Segnaposto contenuto 1"/>
          <p:cNvSpPr>
            <a:spLocks noGrp="1"/>
          </p:cNvSpPr>
          <p:nvPr>
            <p:ph idx="1"/>
          </p:nvPr>
        </p:nvSpPr>
        <p:spPr>
          <a:xfrm>
            <a:off x="707990" y="317520"/>
            <a:ext cx="8063805" cy="1273169"/>
          </a:xfrm>
        </p:spPr>
        <p:txBody>
          <a:bodyPr/>
          <a:lstStyle/>
          <a:p>
            <a:pPr marL="0" indent="0">
              <a:buNone/>
            </a:pPr>
            <a:endParaRPr lang="it-IT" dirty="0" smtClean="0"/>
          </a:p>
          <a:p>
            <a:r>
              <a:rPr lang="en-US" sz="2000" dirty="0"/>
              <a:t>Tree without considering Face Expression Recognition </a:t>
            </a:r>
            <a:endParaRPr lang="it-IT" sz="2000" dirty="0"/>
          </a:p>
        </p:txBody>
      </p:sp>
      <p:sp>
        <p:nvSpPr>
          <p:cNvPr id="13" name="Segnaposto contenuto 1"/>
          <p:cNvSpPr txBox="1">
            <a:spLocks/>
          </p:cNvSpPr>
          <p:nvPr/>
        </p:nvSpPr>
        <p:spPr bwMode="auto">
          <a:xfrm>
            <a:off x="707990" y="1719975"/>
            <a:ext cx="8063805" cy="1273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endParaRPr lang="it-IT" dirty="0" smtClean="0"/>
          </a:p>
          <a:p>
            <a:r>
              <a:rPr lang="en-US" sz="2000" dirty="0" smtClean="0"/>
              <a:t>Tree without considering Speech Emotion Recognition </a:t>
            </a:r>
            <a:endParaRPr lang="it-IT" sz="2000" dirty="0"/>
          </a:p>
        </p:txBody>
      </p:sp>
      <p:sp>
        <p:nvSpPr>
          <p:cNvPr id="15" name="Segnaposto contenuto 1"/>
          <p:cNvSpPr txBox="1">
            <a:spLocks/>
          </p:cNvSpPr>
          <p:nvPr/>
        </p:nvSpPr>
        <p:spPr bwMode="auto">
          <a:xfrm>
            <a:off x="707990" y="3165637"/>
            <a:ext cx="8063805" cy="1273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endParaRPr lang="it-IT" dirty="0" smtClean="0"/>
          </a:p>
          <a:p>
            <a:r>
              <a:rPr lang="en-US" sz="2000" dirty="0" smtClean="0"/>
              <a:t>Tree without considering Object State</a:t>
            </a:r>
            <a:endParaRPr lang="it-IT" sz="2000" dirty="0"/>
          </a:p>
        </p:txBody>
      </p:sp>
      <p:sp>
        <p:nvSpPr>
          <p:cNvPr id="17" name="Segnaposto contenuto 1"/>
          <p:cNvSpPr txBox="1">
            <a:spLocks/>
          </p:cNvSpPr>
          <p:nvPr/>
        </p:nvSpPr>
        <p:spPr bwMode="auto">
          <a:xfrm>
            <a:off x="707990" y="4438806"/>
            <a:ext cx="8063805" cy="1273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endParaRPr lang="it-IT" dirty="0" smtClean="0"/>
          </a:p>
          <a:p>
            <a:r>
              <a:rPr lang="en-US" sz="2000" dirty="0" smtClean="0"/>
              <a:t>Tree without considering Environmental Sound</a:t>
            </a:r>
            <a:endParaRPr lang="it-IT" sz="2000" dirty="0"/>
          </a:p>
        </p:txBody>
      </p:sp>
      <p:pic>
        <p:nvPicPr>
          <p:cNvPr id="14" name="Immagine 13"/>
          <p:cNvPicPr/>
          <p:nvPr/>
        </p:nvPicPr>
        <p:blipFill rotWithShape="1">
          <a:blip r:embed="rId3">
            <a:extLst>
              <a:ext uri="{28A0092B-C50C-407E-A947-70E740481C1C}">
                <a14:useLocalDpi xmlns:a14="http://schemas.microsoft.com/office/drawing/2010/main" val="0"/>
              </a:ext>
            </a:extLst>
          </a:blip>
          <a:srcRect r="363" b="49102"/>
          <a:stretch/>
        </p:blipFill>
        <p:spPr bwMode="auto">
          <a:xfrm>
            <a:off x="1090084" y="1206351"/>
            <a:ext cx="5966989" cy="582782"/>
          </a:xfrm>
          <a:prstGeom prst="rect">
            <a:avLst/>
          </a:prstGeom>
          <a:ln>
            <a:noFill/>
          </a:ln>
          <a:extLst>
            <a:ext uri="{53640926-AAD7-44D8-BBD7-CCE9431645EC}">
              <a14:shadowObscured xmlns:a14="http://schemas.microsoft.com/office/drawing/2010/main"/>
            </a:ext>
          </a:extLst>
        </p:spPr>
      </p:pic>
      <p:pic>
        <p:nvPicPr>
          <p:cNvPr id="16" name="Immagine 15"/>
          <p:cNvPicPr/>
          <p:nvPr/>
        </p:nvPicPr>
        <p:blipFill rotWithShape="1">
          <a:blip r:embed="rId4">
            <a:extLst>
              <a:ext uri="{28A0092B-C50C-407E-A947-70E740481C1C}">
                <a14:useLocalDpi xmlns:a14="http://schemas.microsoft.com/office/drawing/2010/main" val="0"/>
              </a:ext>
            </a:extLst>
          </a:blip>
          <a:srcRect l="359" b="49767"/>
          <a:stretch/>
        </p:blipFill>
        <p:spPr bwMode="auto">
          <a:xfrm>
            <a:off x="1090084" y="2615209"/>
            <a:ext cx="6031441" cy="556831"/>
          </a:xfrm>
          <a:prstGeom prst="rect">
            <a:avLst/>
          </a:prstGeom>
          <a:ln>
            <a:noFill/>
          </a:ln>
          <a:extLst>
            <a:ext uri="{53640926-AAD7-44D8-BBD7-CCE9431645EC}">
              <a14:shadowObscured xmlns:a14="http://schemas.microsoft.com/office/drawing/2010/main"/>
            </a:ext>
          </a:extLst>
        </p:spPr>
      </p:pic>
      <p:pic>
        <p:nvPicPr>
          <p:cNvPr id="18" name="Immagine 17"/>
          <p:cNvPicPr/>
          <p:nvPr/>
        </p:nvPicPr>
        <p:blipFill rotWithShape="1">
          <a:blip r:embed="rId5">
            <a:extLst>
              <a:ext uri="{28A0092B-C50C-407E-A947-70E740481C1C}">
                <a14:useLocalDpi xmlns:a14="http://schemas.microsoft.com/office/drawing/2010/main" val="0"/>
              </a:ext>
            </a:extLst>
          </a:blip>
          <a:srcRect l="-537" b="53266"/>
          <a:stretch/>
        </p:blipFill>
        <p:spPr bwMode="auto">
          <a:xfrm>
            <a:off x="1090084" y="4067274"/>
            <a:ext cx="6093671" cy="538588"/>
          </a:xfrm>
          <a:prstGeom prst="rect">
            <a:avLst/>
          </a:prstGeom>
          <a:ln>
            <a:noFill/>
          </a:ln>
          <a:extLst>
            <a:ext uri="{53640926-AAD7-44D8-BBD7-CCE9431645EC}">
              <a14:shadowObscured xmlns:a14="http://schemas.microsoft.com/office/drawing/2010/main"/>
            </a:ext>
          </a:extLst>
        </p:spPr>
      </p:pic>
      <p:pic>
        <p:nvPicPr>
          <p:cNvPr id="19" name="Immagine 18"/>
          <p:cNvPicPr/>
          <p:nvPr/>
        </p:nvPicPr>
        <p:blipFill rotWithShape="1">
          <a:blip r:embed="rId6">
            <a:extLst>
              <a:ext uri="{28A0092B-C50C-407E-A947-70E740481C1C}">
                <a14:useLocalDpi xmlns:a14="http://schemas.microsoft.com/office/drawing/2010/main" val="0"/>
              </a:ext>
            </a:extLst>
          </a:blip>
          <a:srcRect l="-363" b="49641"/>
          <a:stretch/>
        </p:blipFill>
        <p:spPr bwMode="auto">
          <a:xfrm>
            <a:off x="1123389" y="5334040"/>
            <a:ext cx="5998136" cy="5195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951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6751CBD0-66C7-4574-A035-A861BD48386C}"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867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867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21544B3C-6FCE-4FC8-9087-0EE19BF7DCD7}" type="slidenum">
              <a:rPr lang="it-IT" altLang="it-IT" sz="1100" smtClean="0">
                <a:solidFill>
                  <a:srgbClr val="FFFFFF"/>
                </a:solidFill>
              </a:rPr>
              <a:pPr>
                <a:spcBef>
                  <a:spcPct val="0"/>
                </a:spcBef>
                <a:buClrTx/>
                <a:buFontTx/>
                <a:buNone/>
              </a:pPr>
              <a:t>17</a:t>
            </a:fld>
            <a:endParaRPr lang="it-IT" altLang="it-IT" sz="1100" smtClean="0">
              <a:solidFill>
                <a:srgbClr val="FFFFFF"/>
              </a:solidFill>
            </a:endParaRPr>
          </a:p>
        </p:txBody>
      </p:sp>
      <p:sp>
        <p:nvSpPr>
          <p:cNvPr id="28677" name="Rectangle 2"/>
          <p:cNvSpPr>
            <a:spLocks noGrp="1" noChangeArrowheads="1"/>
          </p:cNvSpPr>
          <p:nvPr>
            <p:ph type="title"/>
          </p:nvPr>
        </p:nvSpPr>
        <p:spPr>
          <a:xfrm>
            <a:off x="899592" y="399399"/>
            <a:ext cx="7416800" cy="581025"/>
          </a:xfrm>
        </p:spPr>
        <p:txBody>
          <a:bodyPr/>
          <a:lstStyle/>
          <a:p>
            <a:pPr algn="ctr" eaLnBrk="1" hangingPunct="1"/>
            <a:r>
              <a:rPr lang="it-IT" altLang="it-IT" dirty="0" smtClean="0"/>
              <a:t>Test 3: </a:t>
            </a:r>
            <a:r>
              <a:rPr lang="it-IT" altLang="it-IT" dirty="0" err="1"/>
              <a:t>r</a:t>
            </a:r>
            <a:r>
              <a:rPr lang="it-IT" altLang="it-IT" dirty="0" err="1" smtClean="0"/>
              <a:t>unning</a:t>
            </a:r>
            <a:r>
              <a:rPr lang="it-IT" altLang="it-IT" dirty="0" smtClean="0"/>
              <a:t> a </a:t>
            </a:r>
            <a:r>
              <a:rPr lang="it-IT" altLang="it-IT" dirty="0" err="1" smtClean="0"/>
              <a:t>final</a:t>
            </a:r>
            <a:r>
              <a:rPr lang="it-IT" altLang="it-IT" dirty="0" smtClean="0"/>
              <a:t> demo</a:t>
            </a:r>
          </a:p>
        </p:txBody>
      </p:sp>
      <p:pic>
        <p:nvPicPr>
          <p:cNvPr id="3" name="Segnaposto contenut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5776" y="1338239"/>
            <a:ext cx="6073057" cy="1999890"/>
          </a:xfr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865" y="3816581"/>
            <a:ext cx="5928878" cy="1973992"/>
          </a:xfrm>
          <a:prstGeom prst="rect">
            <a:avLst/>
          </a:prstGeom>
        </p:spPr>
      </p:pic>
      <p:sp>
        <p:nvSpPr>
          <p:cNvPr id="10" name="Segnaposto contenuto 1"/>
          <p:cNvSpPr txBox="1">
            <a:spLocks/>
          </p:cNvSpPr>
          <p:nvPr/>
        </p:nvSpPr>
        <p:spPr bwMode="auto">
          <a:xfrm>
            <a:off x="539553" y="1978144"/>
            <a:ext cx="2016223"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it-IT" dirty="0" smtClean="0"/>
              <a:t>3-features model</a:t>
            </a:r>
          </a:p>
          <a:p>
            <a:endParaRPr lang="it-IT" dirty="0"/>
          </a:p>
        </p:txBody>
      </p:sp>
      <p:sp>
        <p:nvSpPr>
          <p:cNvPr id="11" name="Segnaposto contenuto 1"/>
          <p:cNvSpPr txBox="1">
            <a:spLocks/>
          </p:cNvSpPr>
          <p:nvPr/>
        </p:nvSpPr>
        <p:spPr bwMode="auto">
          <a:xfrm>
            <a:off x="539553" y="4343131"/>
            <a:ext cx="2016223"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it-IT" dirty="0" smtClean="0"/>
              <a:t>4-features model</a:t>
            </a:r>
          </a:p>
          <a:p>
            <a:endParaRPr lang="it-IT" dirty="0"/>
          </a:p>
        </p:txBody>
      </p:sp>
    </p:spTree>
    <p:extLst>
      <p:ext uri="{BB962C8B-B14F-4D97-AF65-F5344CB8AC3E}">
        <p14:creationId xmlns:p14="http://schemas.microsoft.com/office/powerpoint/2010/main" val="113926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58592">
            <a:off x="8097862" y="4750949"/>
            <a:ext cx="250714" cy="501427"/>
          </a:xfrm>
          <a:prstGeom prst="rect">
            <a:avLst/>
          </a:prstGeom>
        </p:spPr>
      </p:pic>
      <p:sp>
        <p:nvSpPr>
          <p:cNvPr id="2" name="Titolo 1"/>
          <p:cNvSpPr>
            <a:spLocks noGrp="1"/>
          </p:cNvSpPr>
          <p:nvPr>
            <p:ph type="title"/>
          </p:nvPr>
        </p:nvSpPr>
        <p:spPr>
          <a:xfrm>
            <a:off x="907977" y="321526"/>
            <a:ext cx="7559675" cy="581025"/>
          </a:xfrm>
        </p:spPr>
        <p:txBody>
          <a:bodyPr/>
          <a:lstStyle/>
          <a:p>
            <a:r>
              <a:rPr lang="it-IT" dirty="0" err="1" smtClean="0"/>
              <a:t>Summary</a:t>
            </a:r>
            <a:endParaRPr lang="it-IT" dirty="0"/>
          </a:p>
        </p:txBody>
      </p:sp>
      <p:sp>
        <p:nvSpPr>
          <p:cNvPr id="3" name="Segnaposto contenuto 2"/>
          <p:cNvSpPr>
            <a:spLocks noGrp="1"/>
          </p:cNvSpPr>
          <p:nvPr>
            <p:ph idx="1"/>
          </p:nvPr>
        </p:nvSpPr>
        <p:spPr>
          <a:xfrm>
            <a:off x="544667" y="1390477"/>
            <a:ext cx="6619621" cy="4280014"/>
          </a:xfrm>
        </p:spPr>
        <p:txBody>
          <a:bodyPr/>
          <a:lstStyle/>
          <a:p>
            <a:r>
              <a:rPr lang="it-IT" b="1" dirty="0" err="1" smtClean="0"/>
              <a:t>Problem</a:t>
            </a:r>
            <a:r>
              <a:rPr lang="it-IT" dirty="0" smtClean="0"/>
              <a:t>: </a:t>
            </a:r>
            <a:r>
              <a:rPr lang="en-US" altLang="it-IT" dirty="0" smtClean="0"/>
              <a:t>lack of focus and disengagement of children in the physiotherapy.</a:t>
            </a:r>
          </a:p>
          <a:p>
            <a:endParaRPr lang="it-IT" dirty="0"/>
          </a:p>
          <a:p>
            <a:r>
              <a:rPr lang="it-IT" b="1" dirty="0" err="1" smtClean="0"/>
              <a:t>Our</a:t>
            </a:r>
            <a:r>
              <a:rPr lang="it-IT" b="1" dirty="0" smtClean="0"/>
              <a:t> </a:t>
            </a:r>
            <a:r>
              <a:rPr lang="it-IT" b="1" dirty="0" err="1" smtClean="0"/>
              <a:t>solution</a:t>
            </a:r>
            <a:r>
              <a:rPr lang="it-IT" dirty="0" smtClean="0"/>
              <a:t>:</a:t>
            </a:r>
          </a:p>
          <a:p>
            <a:pPr lvl="1"/>
            <a:r>
              <a:rPr lang="it-IT" dirty="0" err="1" smtClean="0"/>
              <a:t>Supervised</a:t>
            </a:r>
            <a:r>
              <a:rPr lang="it-IT" dirty="0" smtClean="0"/>
              <a:t> Learning (</a:t>
            </a:r>
            <a:r>
              <a:rPr lang="it-IT" dirty="0" err="1" smtClean="0"/>
              <a:t>using</a:t>
            </a:r>
            <a:r>
              <a:rPr lang="it-IT" dirty="0" smtClean="0"/>
              <a:t> </a:t>
            </a:r>
            <a:r>
              <a:rPr lang="it-IT" dirty="0" err="1" smtClean="0"/>
              <a:t>pre-trained</a:t>
            </a:r>
            <a:r>
              <a:rPr lang="it-IT" dirty="0" smtClean="0"/>
              <a:t> </a:t>
            </a:r>
            <a:r>
              <a:rPr lang="it-IT" dirty="0" err="1" smtClean="0"/>
              <a:t>CNNs</a:t>
            </a:r>
            <a:r>
              <a:rPr lang="it-IT" dirty="0" smtClean="0"/>
              <a:t>)</a:t>
            </a:r>
          </a:p>
          <a:p>
            <a:pPr lvl="1"/>
            <a:r>
              <a:rPr lang="it-IT" dirty="0" err="1" smtClean="0"/>
              <a:t>Reinforcement</a:t>
            </a:r>
            <a:r>
              <a:rPr lang="it-IT" dirty="0" smtClean="0"/>
              <a:t> Learning (</a:t>
            </a:r>
            <a:r>
              <a:rPr lang="it-IT" dirty="0" err="1" smtClean="0"/>
              <a:t>designing</a:t>
            </a:r>
            <a:r>
              <a:rPr lang="it-IT" dirty="0" smtClean="0"/>
              <a:t> </a:t>
            </a:r>
            <a:r>
              <a:rPr lang="it-IT" dirty="0" err="1" smtClean="0"/>
              <a:t>our</a:t>
            </a:r>
            <a:r>
              <a:rPr lang="it-IT" dirty="0" smtClean="0"/>
              <a:t> </a:t>
            </a:r>
            <a:r>
              <a:rPr lang="it-IT" dirty="0" err="1" smtClean="0"/>
              <a:t>algorithm</a:t>
            </a:r>
            <a:r>
              <a:rPr lang="it-IT" dirty="0" smtClean="0"/>
              <a:t>)</a:t>
            </a:r>
          </a:p>
          <a:p>
            <a:pPr lvl="1"/>
            <a:r>
              <a:rPr lang="it-IT" dirty="0" err="1" smtClean="0"/>
              <a:t>Feature</a:t>
            </a:r>
            <a:r>
              <a:rPr lang="it-IT" dirty="0" smtClean="0"/>
              <a:t> </a:t>
            </a:r>
            <a:r>
              <a:rPr lang="it-IT" dirty="0" err="1" smtClean="0"/>
              <a:t>importance</a:t>
            </a:r>
            <a:r>
              <a:rPr lang="it-IT" dirty="0" smtClean="0"/>
              <a:t> </a:t>
            </a:r>
            <a:r>
              <a:rPr lang="it-IT" dirty="0" err="1" smtClean="0"/>
              <a:t>analysis</a:t>
            </a:r>
            <a:endParaRPr lang="it-IT" dirty="0" smtClean="0"/>
          </a:p>
          <a:p>
            <a:pPr marL="457200" lvl="1" indent="0">
              <a:buNone/>
            </a:pPr>
            <a:endParaRPr lang="it-IT" dirty="0" smtClean="0"/>
          </a:p>
          <a:p>
            <a:r>
              <a:rPr lang="it-IT" b="1" dirty="0" err="1" smtClean="0"/>
              <a:t>Results</a:t>
            </a:r>
            <a:r>
              <a:rPr lang="it-IT" dirty="0" smtClean="0"/>
              <a:t>: </a:t>
            </a:r>
            <a:r>
              <a:rPr lang="it-IT" dirty="0" err="1" smtClean="0"/>
              <a:t>effectiveness</a:t>
            </a:r>
            <a:r>
              <a:rPr lang="it-IT" dirty="0" smtClean="0"/>
              <a:t> </a:t>
            </a:r>
            <a:r>
              <a:rPr lang="en-US" dirty="0" smtClean="0"/>
              <a:t>experimental evaluation of the system in analyzing the child's behavior.</a:t>
            </a:r>
            <a:endParaRPr lang="it-IT" dirty="0" smtClean="0"/>
          </a:p>
        </p:txBody>
      </p:sp>
      <p:sp>
        <p:nvSpPr>
          <p:cNvPr id="4" name="Segnaposto data 3"/>
          <p:cNvSpPr>
            <a:spLocks noGrp="1"/>
          </p:cNvSpPr>
          <p:nvPr>
            <p:ph type="dt" sz="half" idx="10"/>
          </p:nvPr>
        </p:nvSpPr>
        <p:spPr/>
        <p:txBody>
          <a:bodyPr/>
          <a:lstStyle/>
          <a:p>
            <a:pPr>
              <a:defRPr/>
            </a:pPr>
            <a:fld id="{A79E37EA-11B7-4842-8375-42CA1ACFFE54}" type="datetime1">
              <a:rPr lang="it-IT" altLang="x-none" smtClean="0"/>
              <a:pPr>
                <a:defRPr/>
              </a:pPr>
              <a:t>18/01/2020</a:t>
            </a:fld>
            <a:endParaRPr lang="it-IT" altLang="x-none"/>
          </a:p>
        </p:txBody>
      </p:sp>
      <p:sp>
        <p:nvSpPr>
          <p:cNvPr id="5" name="Segnaposto piè di pagina 4"/>
          <p:cNvSpPr>
            <a:spLocks noGrp="1"/>
          </p:cNvSpPr>
          <p:nvPr>
            <p:ph type="ftr" sz="quarter" idx="11"/>
          </p:nvPr>
        </p:nvSpPr>
        <p:spPr/>
        <p:txBody>
          <a:bodyPr/>
          <a:lstStyle/>
          <a:p>
            <a:pPr>
              <a:defRPr/>
            </a:pPr>
            <a:r>
              <a:rPr lang="it-IT" altLang="x-none" smtClean="0"/>
              <a:t>Titolo Presentazione</a:t>
            </a:r>
            <a:endParaRPr lang="it-IT" altLang="x-none"/>
          </a:p>
        </p:txBody>
      </p:sp>
      <p:sp>
        <p:nvSpPr>
          <p:cNvPr id="6" name="Segnaposto numero diapositiva 5"/>
          <p:cNvSpPr>
            <a:spLocks noGrp="1"/>
          </p:cNvSpPr>
          <p:nvPr>
            <p:ph type="sldNum" sz="quarter" idx="12"/>
          </p:nvPr>
        </p:nvSpPr>
        <p:spPr/>
        <p:txBody>
          <a:bodyPr/>
          <a:lstStyle/>
          <a:p>
            <a:pPr>
              <a:defRPr/>
            </a:pPr>
            <a:r>
              <a:rPr lang="it-IT" altLang="x-none" smtClean="0"/>
              <a:t>Pagina </a:t>
            </a:r>
            <a:fld id="{47466E39-57F8-4DE0-B9D9-087B89621E03}" type="slidenum">
              <a:rPr lang="it-IT" altLang="x-none" smtClean="0"/>
              <a:pPr>
                <a:defRPr/>
              </a:pPr>
              <a:t>18</a:t>
            </a:fld>
            <a:endParaRPr lang="it-IT" altLang="x-none"/>
          </a:p>
        </p:txBody>
      </p:sp>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010" y="2724879"/>
            <a:ext cx="1850732" cy="1231578"/>
          </a:xfrm>
          <a:prstGeom prst="rect">
            <a:avLst/>
          </a:prstGeom>
        </p:spPr>
      </p:pic>
      <p:pic>
        <p:nvPicPr>
          <p:cNvPr id="13" name="Immagin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2245" y="989829"/>
            <a:ext cx="708262" cy="1488794"/>
          </a:xfrm>
          <a:prstGeom prst="rect">
            <a:avLst/>
          </a:prstGeom>
        </p:spPr>
      </p:pic>
      <p:pic>
        <p:nvPicPr>
          <p:cNvPr id="16" name="Immagin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7901" y="4104193"/>
            <a:ext cx="655318" cy="1566298"/>
          </a:xfrm>
          <a:prstGeom prst="rect">
            <a:avLst/>
          </a:prstGeom>
        </p:spPr>
      </p:pic>
    </p:spTree>
    <p:extLst>
      <p:ext uri="{BB962C8B-B14F-4D97-AF65-F5344CB8AC3E}">
        <p14:creationId xmlns:p14="http://schemas.microsoft.com/office/powerpoint/2010/main" val="1309673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Conclusions</a:t>
            </a:r>
            <a:endParaRPr lang="it-IT" dirty="0"/>
          </a:p>
        </p:txBody>
      </p:sp>
      <p:sp>
        <p:nvSpPr>
          <p:cNvPr id="3" name="Segnaposto contenuto 2"/>
          <p:cNvSpPr>
            <a:spLocks noGrp="1"/>
          </p:cNvSpPr>
          <p:nvPr>
            <p:ph idx="1"/>
          </p:nvPr>
        </p:nvSpPr>
        <p:spPr>
          <a:xfrm>
            <a:off x="755576" y="1484784"/>
            <a:ext cx="7559675" cy="4032448"/>
          </a:xfrm>
        </p:spPr>
        <p:txBody>
          <a:bodyPr/>
          <a:lstStyle/>
          <a:p>
            <a:r>
              <a:rPr lang="en-US" dirty="0" smtClean="0"/>
              <a:t>Preliminary </a:t>
            </a:r>
            <a:r>
              <a:rPr lang="en-US" dirty="0"/>
              <a:t>work to achieve a very ambitious goal</a:t>
            </a:r>
            <a:r>
              <a:rPr lang="en-US" dirty="0" smtClean="0"/>
              <a:t>.</a:t>
            </a:r>
          </a:p>
          <a:p>
            <a:endParaRPr lang="en-US" dirty="0"/>
          </a:p>
          <a:p>
            <a:r>
              <a:rPr lang="en-US" dirty="0" smtClean="0"/>
              <a:t>Future work:</a:t>
            </a:r>
          </a:p>
          <a:p>
            <a:pPr lvl="1"/>
            <a:r>
              <a:rPr lang="en-US" dirty="0"/>
              <a:t>i</a:t>
            </a:r>
            <a:r>
              <a:rPr lang="en-US" dirty="0" smtClean="0"/>
              <a:t>ncrease the model complexity (more state variables and different actions)</a:t>
            </a:r>
            <a:endParaRPr lang="en-US" dirty="0"/>
          </a:p>
          <a:p>
            <a:pPr lvl="1"/>
            <a:r>
              <a:rPr lang="en-US" dirty="0" smtClean="0"/>
              <a:t>improve the simulator to make it more realistic (feedback from physiotherapists)</a:t>
            </a:r>
          </a:p>
          <a:p>
            <a:pPr lvl="1"/>
            <a:r>
              <a:rPr lang="en-US" dirty="0"/>
              <a:t>implementation on a real robot.</a:t>
            </a:r>
            <a:endParaRPr lang="en-US" dirty="0" smtClean="0"/>
          </a:p>
          <a:p>
            <a:pPr lvl="1"/>
            <a:endParaRPr lang="en-US" dirty="0" smtClean="0"/>
          </a:p>
        </p:txBody>
      </p:sp>
      <p:sp>
        <p:nvSpPr>
          <p:cNvPr id="4" name="Segnaposto data 3"/>
          <p:cNvSpPr>
            <a:spLocks noGrp="1"/>
          </p:cNvSpPr>
          <p:nvPr>
            <p:ph type="dt" sz="half" idx="10"/>
          </p:nvPr>
        </p:nvSpPr>
        <p:spPr/>
        <p:txBody>
          <a:bodyPr/>
          <a:lstStyle/>
          <a:p>
            <a:pPr>
              <a:defRPr/>
            </a:pPr>
            <a:fld id="{A79E37EA-11B7-4842-8375-42CA1ACFFE54}" type="datetime1">
              <a:rPr lang="it-IT" altLang="x-none" smtClean="0"/>
              <a:pPr>
                <a:defRPr/>
              </a:pPr>
              <a:t>18/01/2020</a:t>
            </a:fld>
            <a:endParaRPr lang="it-IT" altLang="x-none"/>
          </a:p>
        </p:txBody>
      </p:sp>
      <p:sp>
        <p:nvSpPr>
          <p:cNvPr id="5" name="Segnaposto piè di pagina 4"/>
          <p:cNvSpPr>
            <a:spLocks noGrp="1"/>
          </p:cNvSpPr>
          <p:nvPr>
            <p:ph type="ftr" sz="quarter" idx="11"/>
          </p:nvPr>
        </p:nvSpPr>
        <p:spPr/>
        <p:txBody>
          <a:bodyPr/>
          <a:lstStyle/>
          <a:p>
            <a:pPr>
              <a:defRPr/>
            </a:pPr>
            <a:r>
              <a:rPr lang="it-IT" altLang="x-none" smtClean="0"/>
              <a:t>Titolo Presentazione</a:t>
            </a:r>
            <a:endParaRPr lang="it-IT" altLang="x-none"/>
          </a:p>
        </p:txBody>
      </p:sp>
      <p:sp>
        <p:nvSpPr>
          <p:cNvPr id="6" name="Segnaposto numero diapositiva 5"/>
          <p:cNvSpPr>
            <a:spLocks noGrp="1"/>
          </p:cNvSpPr>
          <p:nvPr>
            <p:ph type="sldNum" sz="quarter" idx="12"/>
          </p:nvPr>
        </p:nvSpPr>
        <p:spPr/>
        <p:txBody>
          <a:bodyPr/>
          <a:lstStyle/>
          <a:p>
            <a:pPr>
              <a:defRPr/>
            </a:pPr>
            <a:r>
              <a:rPr lang="it-IT" altLang="x-none" smtClean="0"/>
              <a:t>Pagina </a:t>
            </a:r>
            <a:fld id="{47466E39-57F8-4DE0-B9D9-087B89621E03}" type="slidenum">
              <a:rPr lang="it-IT" altLang="x-none" smtClean="0"/>
              <a:pPr>
                <a:defRPr/>
              </a:pPr>
              <a:t>19</a:t>
            </a:fld>
            <a:endParaRPr lang="it-IT" altLang="x-none"/>
          </a:p>
        </p:txBody>
      </p:sp>
    </p:spTree>
    <p:extLst>
      <p:ext uri="{BB962C8B-B14F-4D97-AF65-F5344CB8AC3E}">
        <p14:creationId xmlns:p14="http://schemas.microsoft.com/office/powerpoint/2010/main" val="166275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89809B97-0490-4FCC-AB0B-10ECA3E5E460}" type="datetime1">
              <a:rPr lang="it-IT" altLang="it-IT" sz="1100" smtClean="0">
                <a:solidFill>
                  <a:schemeClr val="bg1"/>
                </a:solidFill>
              </a:rPr>
              <a:pPr>
                <a:spcBef>
                  <a:spcPct val="0"/>
                </a:spcBef>
                <a:buClrTx/>
                <a:buFontTx/>
                <a:buNone/>
              </a:pPr>
              <a:t>18/01/2020</a:t>
            </a:fld>
            <a:endParaRPr lang="it-IT" altLang="it-IT" sz="1100" smtClean="0">
              <a:solidFill>
                <a:schemeClr val="bg1"/>
              </a:solidFill>
            </a:endParaRPr>
          </a:p>
        </p:txBody>
      </p:sp>
      <p:sp>
        <p:nvSpPr>
          <p:cNvPr id="6147"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chemeClr val="bg1"/>
                </a:solidFill>
              </a:rPr>
              <a:t>Machine Learning for Social Assistive Robots</a:t>
            </a:r>
          </a:p>
        </p:txBody>
      </p:sp>
      <p:sp>
        <p:nvSpPr>
          <p:cNvPr id="6148"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chemeClr val="bg1"/>
                </a:solidFill>
              </a:rPr>
              <a:t>Pagina </a:t>
            </a:r>
            <a:fld id="{647D577C-4393-486E-8409-8287BCDADC37}" type="slidenum">
              <a:rPr lang="it-IT" altLang="it-IT" sz="1100" smtClean="0">
                <a:solidFill>
                  <a:schemeClr val="bg1"/>
                </a:solidFill>
              </a:rPr>
              <a:pPr>
                <a:spcBef>
                  <a:spcPct val="0"/>
                </a:spcBef>
                <a:buClrTx/>
                <a:buFontTx/>
                <a:buNone/>
              </a:pPr>
              <a:t>2</a:t>
            </a:fld>
            <a:endParaRPr lang="it-IT" altLang="it-IT" sz="1100" smtClean="0">
              <a:solidFill>
                <a:schemeClr val="bg1"/>
              </a:solidFill>
            </a:endParaRPr>
          </a:p>
        </p:txBody>
      </p:sp>
      <p:sp>
        <p:nvSpPr>
          <p:cNvPr id="6149" name="Rectangle 2"/>
          <p:cNvSpPr>
            <a:spLocks noGrp="1" noChangeArrowheads="1"/>
          </p:cNvSpPr>
          <p:nvPr>
            <p:ph type="title"/>
          </p:nvPr>
        </p:nvSpPr>
        <p:spPr>
          <a:xfrm>
            <a:off x="761728" y="607764"/>
            <a:ext cx="7440010" cy="581025"/>
          </a:xfrm>
        </p:spPr>
        <p:txBody>
          <a:bodyPr/>
          <a:lstStyle/>
          <a:p>
            <a:pPr eaLnBrk="1" hangingPunct="1"/>
            <a:r>
              <a:rPr lang="it-IT" altLang="it-IT" dirty="0" err="1" smtClean="0"/>
              <a:t>Collaborations</a:t>
            </a:r>
            <a:endParaRPr lang="it-IT" altLang="it-IT" dirty="0" smtClean="0"/>
          </a:p>
        </p:txBody>
      </p:sp>
      <p:sp>
        <p:nvSpPr>
          <p:cNvPr id="6150" name="Rectangle 5"/>
          <p:cNvSpPr>
            <a:spLocks noGrp="1" noChangeArrowheads="1"/>
          </p:cNvSpPr>
          <p:nvPr>
            <p:ph type="body" idx="1"/>
          </p:nvPr>
        </p:nvSpPr>
        <p:spPr>
          <a:xfrm>
            <a:off x="485062" y="1742065"/>
            <a:ext cx="7716676" cy="3384376"/>
          </a:xfrm>
        </p:spPr>
        <p:txBody>
          <a:bodyPr/>
          <a:lstStyle/>
          <a:p>
            <a:pPr eaLnBrk="1" hangingPunct="1"/>
            <a:r>
              <a:rPr lang="it-IT" altLang="it-IT" sz="2000" dirty="0" err="1" smtClean="0"/>
              <a:t>This</a:t>
            </a:r>
            <a:r>
              <a:rPr lang="it-IT" altLang="it-IT" sz="2000" dirty="0"/>
              <a:t> </a:t>
            </a:r>
            <a:r>
              <a:rPr lang="it-IT" altLang="it-IT" sz="2000" dirty="0" err="1" smtClean="0"/>
              <a:t>thesis</a:t>
            </a:r>
            <a:r>
              <a:rPr lang="it-IT" altLang="it-IT" sz="2000" dirty="0" smtClean="0"/>
              <a:t> </a:t>
            </a:r>
            <a:r>
              <a:rPr lang="it-IT" altLang="it-IT" sz="2000" dirty="0" err="1" smtClean="0"/>
              <a:t>was</a:t>
            </a:r>
            <a:r>
              <a:rPr lang="it-IT" altLang="it-IT" sz="2000" dirty="0" smtClean="0"/>
              <a:t> </a:t>
            </a:r>
            <a:r>
              <a:rPr lang="it-IT" altLang="it-IT" sz="2000" dirty="0" err="1" smtClean="0"/>
              <a:t>developed</a:t>
            </a:r>
            <a:r>
              <a:rPr lang="it-IT" altLang="it-IT" sz="2000" dirty="0" smtClean="0"/>
              <a:t> </a:t>
            </a:r>
            <a:r>
              <a:rPr lang="it-IT" altLang="it-IT" sz="2000" dirty="0" err="1" smtClean="0"/>
              <a:t>through</a:t>
            </a:r>
            <a:r>
              <a:rPr lang="it-IT" altLang="it-IT" sz="2000" dirty="0" smtClean="0"/>
              <a:t> a </a:t>
            </a:r>
            <a:r>
              <a:rPr lang="it-IT" altLang="it-IT" sz="2000" dirty="0" err="1" smtClean="0"/>
              <a:t>collaboration</a:t>
            </a:r>
            <a:r>
              <a:rPr lang="it-IT" altLang="it-IT" sz="2000" dirty="0" smtClean="0"/>
              <a:t> </a:t>
            </a:r>
            <a:r>
              <a:rPr lang="it-IT" altLang="it-IT" sz="2000" dirty="0" err="1" smtClean="0"/>
              <a:t>between</a:t>
            </a:r>
            <a:r>
              <a:rPr lang="it-IT" altLang="it-IT" sz="2000" dirty="0" smtClean="0"/>
              <a:t>:</a:t>
            </a:r>
          </a:p>
          <a:p>
            <a:pPr lvl="1" eaLnBrk="1" hangingPunct="1"/>
            <a:r>
              <a:rPr lang="it-IT" altLang="it-IT" dirty="0" smtClean="0"/>
              <a:t> </a:t>
            </a:r>
            <a:r>
              <a:rPr lang="it-IT" altLang="it-IT" sz="1800" dirty="0" smtClean="0"/>
              <a:t>the DIAG (Dipartimento di Ingegneria Informatica Automatica e Gestionale Antonio </a:t>
            </a:r>
            <a:r>
              <a:rPr lang="it-IT" altLang="it-IT" sz="1800" dirty="0" err="1" smtClean="0"/>
              <a:t>Ruberti</a:t>
            </a:r>
            <a:r>
              <a:rPr lang="it-IT" altLang="it-IT" sz="1800" dirty="0" smtClean="0"/>
              <a:t>) </a:t>
            </a:r>
            <a:r>
              <a:rPr lang="it-IT" altLang="it-IT" sz="1800" dirty="0" err="1" smtClean="0"/>
              <a:t>at</a:t>
            </a:r>
            <a:r>
              <a:rPr lang="it-IT" altLang="it-IT" sz="1800" dirty="0" smtClean="0"/>
              <a:t> Sapienza University of Rome under the </a:t>
            </a:r>
            <a:r>
              <a:rPr lang="it-IT" altLang="it-IT" sz="1800" dirty="0" err="1" smtClean="0"/>
              <a:t>supervision</a:t>
            </a:r>
            <a:r>
              <a:rPr lang="it-IT" altLang="it-IT" sz="1800" dirty="0" smtClean="0"/>
              <a:t> of Prof. Luca </a:t>
            </a:r>
            <a:r>
              <a:rPr lang="it-IT" altLang="it-IT" sz="1800" dirty="0" err="1" smtClean="0"/>
              <a:t>Iocchi</a:t>
            </a:r>
            <a:r>
              <a:rPr lang="it-IT" altLang="it-IT" sz="1800" dirty="0" smtClean="0"/>
              <a:t> and</a:t>
            </a:r>
          </a:p>
          <a:p>
            <a:pPr lvl="1" eaLnBrk="1" hangingPunct="1"/>
            <a:r>
              <a:rPr lang="it-IT" altLang="it-IT" sz="1800" dirty="0" smtClean="0"/>
              <a:t>the </a:t>
            </a:r>
            <a:r>
              <a:rPr lang="it-IT" altLang="it-IT" sz="1800" dirty="0"/>
              <a:t>School of Computing </a:t>
            </a:r>
            <a:r>
              <a:rPr lang="it-IT" altLang="it-IT" sz="1800" dirty="0" err="1" smtClean="0"/>
              <a:t>Artificial</a:t>
            </a:r>
            <a:r>
              <a:rPr lang="it-IT" altLang="it-IT" sz="1800" dirty="0" smtClean="0"/>
              <a:t> Intelligence </a:t>
            </a:r>
            <a:r>
              <a:rPr lang="it-IT" altLang="it-IT" sz="1800" dirty="0" err="1"/>
              <a:t>laboratory</a:t>
            </a:r>
            <a:r>
              <a:rPr lang="it-IT" altLang="it-IT" sz="1800" dirty="0"/>
              <a:t> </a:t>
            </a:r>
            <a:r>
              <a:rPr lang="it-IT" altLang="it-IT" sz="1800" dirty="0" err="1"/>
              <a:t>at</a:t>
            </a:r>
            <a:r>
              <a:rPr lang="it-IT" altLang="it-IT" sz="1800" dirty="0"/>
              <a:t> the University of Leeds under the </a:t>
            </a:r>
            <a:r>
              <a:rPr lang="it-IT" altLang="it-IT" sz="1800" dirty="0" err="1"/>
              <a:t>supervision</a:t>
            </a:r>
            <a:r>
              <a:rPr lang="it-IT" altLang="it-IT" sz="1800" dirty="0"/>
              <a:t> of Prof. Matteo </a:t>
            </a:r>
            <a:r>
              <a:rPr lang="it-IT" altLang="it-IT" sz="1800" dirty="0" err="1" smtClean="0"/>
              <a:t>Leonetti</a:t>
            </a:r>
            <a:r>
              <a:rPr lang="it-IT" altLang="it-IT" sz="1800" dirty="0"/>
              <a:t> </a:t>
            </a:r>
            <a:r>
              <a:rPr lang="it-IT" altLang="it-IT" sz="1800" dirty="0" smtClean="0"/>
              <a:t>(3 months as </a:t>
            </a:r>
            <a:r>
              <a:rPr lang="it-IT" altLang="it-IT" sz="1800" dirty="0" err="1" smtClean="0"/>
              <a:t>visiting</a:t>
            </a:r>
            <a:r>
              <a:rPr lang="it-IT" altLang="it-IT" sz="1800" dirty="0" smtClean="0"/>
              <a:t> student).</a:t>
            </a:r>
            <a:endParaRPr lang="it-IT" altLang="it-IT" sz="1800" dirty="0"/>
          </a:p>
        </p:txBody>
      </p:sp>
      <p:pic>
        <p:nvPicPr>
          <p:cNvPr id="6151"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437112"/>
            <a:ext cx="2747776" cy="86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28" y="3328716"/>
            <a:ext cx="3276872" cy="32768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5C6339DD-03B4-4C75-A148-9CF5057E96FB}" type="datetime1">
              <a:rPr lang="it-IT" altLang="it-IT" sz="1100" smtClean="0">
                <a:solidFill>
                  <a:srgbClr val="FFFFFF"/>
                </a:solidFill>
              </a:rPr>
              <a:pPr>
                <a:spcBef>
                  <a:spcPct val="0"/>
                </a:spcBef>
                <a:buClrTx/>
                <a:buFontTx/>
                <a:buNone/>
              </a:pPr>
              <a:t>18/01/2020</a:t>
            </a:fld>
            <a:endParaRPr lang="it-IT" altLang="it-IT" sz="1100" dirty="0" smtClean="0">
              <a:solidFill>
                <a:srgbClr val="FFFFFF"/>
              </a:solidFill>
            </a:endParaRPr>
          </a:p>
        </p:txBody>
      </p:sp>
      <p:sp>
        <p:nvSpPr>
          <p:cNvPr id="819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DE9CA459-60D5-4CF6-B2FA-C1892EA073EF}" type="slidenum">
              <a:rPr lang="it-IT" altLang="it-IT" sz="1100" smtClean="0">
                <a:solidFill>
                  <a:srgbClr val="FFFFFF"/>
                </a:solidFill>
              </a:rPr>
              <a:pPr>
                <a:spcBef>
                  <a:spcPct val="0"/>
                </a:spcBef>
                <a:buClrTx/>
                <a:buFontTx/>
                <a:buNone/>
              </a:pPr>
              <a:t>3</a:t>
            </a:fld>
            <a:endParaRPr lang="it-IT" altLang="it-IT" sz="1100" smtClean="0">
              <a:solidFill>
                <a:srgbClr val="FFFFFF"/>
              </a:solidFill>
            </a:endParaRPr>
          </a:p>
        </p:txBody>
      </p:sp>
      <p:sp>
        <p:nvSpPr>
          <p:cNvPr id="8197" name="Rectangle 2"/>
          <p:cNvSpPr>
            <a:spLocks noGrp="1" noChangeArrowheads="1"/>
          </p:cNvSpPr>
          <p:nvPr>
            <p:ph type="title"/>
          </p:nvPr>
        </p:nvSpPr>
        <p:spPr>
          <a:xfrm>
            <a:off x="899592" y="399599"/>
            <a:ext cx="7558608" cy="581025"/>
          </a:xfrm>
        </p:spPr>
        <p:txBody>
          <a:bodyPr/>
          <a:lstStyle/>
          <a:p>
            <a:pPr eaLnBrk="1" hangingPunct="1"/>
            <a:r>
              <a:rPr lang="it-IT" altLang="it-IT" dirty="0" err="1" smtClean="0"/>
              <a:t>Socially</a:t>
            </a:r>
            <a:r>
              <a:rPr lang="it-IT" altLang="it-IT" dirty="0" smtClean="0"/>
              <a:t> </a:t>
            </a:r>
            <a:r>
              <a:rPr lang="it-IT" altLang="it-IT" dirty="0" err="1" smtClean="0"/>
              <a:t>Assistive</a:t>
            </a:r>
            <a:r>
              <a:rPr lang="it-IT" altLang="it-IT" dirty="0" smtClean="0"/>
              <a:t> </a:t>
            </a:r>
            <a:r>
              <a:rPr lang="it-IT" altLang="it-IT" dirty="0" err="1" smtClean="0"/>
              <a:t>Robotics</a:t>
            </a:r>
            <a:r>
              <a:rPr lang="it-IT" altLang="it-IT" dirty="0" smtClean="0"/>
              <a:t> (SAR)</a:t>
            </a:r>
          </a:p>
        </p:txBody>
      </p:sp>
      <p:sp>
        <p:nvSpPr>
          <p:cNvPr id="8198" name="Rectangle 5"/>
          <p:cNvSpPr>
            <a:spLocks noGrp="1" noChangeArrowheads="1"/>
          </p:cNvSpPr>
          <p:nvPr>
            <p:ph type="body" idx="1"/>
          </p:nvPr>
        </p:nvSpPr>
        <p:spPr>
          <a:xfrm>
            <a:off x="611560" y="1254354"/>
            <a:ext cx="7846640" cy="4346575"/>
          </a:xfrm>
        </p:spPr>
        <p:txBody>
          <a:bodyPr/>
          <a:lstStyle/>
          <a:p>
            <a:pPr eaLnBrk="1" hangingPunct="1"/>
            <a:r>
              <a:rPr lang="en-US" altLang="it-IT" sz="2000" dirty="0" smtClean="0"/>
              <a:t>It is a new field of robotics that focuses on assisting users through </a:t>
            </a:r>
            <a:r>
              <a:rPr lang="en-US" altLang="it-IT" sz="2000" i="1" dirty="0" smtClean="0"/>
              <a:t>social</a:t>
            </a:r>
            <a:r>
              <a:rPr lang="en-US" altLang="it-IT" sz="2000" dirty="0" smtClean="0"/>
              <a:t> rather than </a:t>
            </a:r>
            <a:r>
              <a:rPr lang="en-US" altLang="it-IT" sz="2000" i="1" dirty="0" smtClean="0"/>
              <a:t>physical</a:t>
            </a:r>
            <a:r>
              <a:rPr lang="en-US" altLang="it-IT" sz="2000" dirty="0" smtClean="0"/>
              <a:t> interaction. </a:t>
            </a:r>
          </a:p>
          <a:p>
            <a:pPr eaLnBrk="1" hangingPunct="1"/>
            <a:endParaRPr lang="en-US" altLang="it-IT" dirty="0" smtClean="0"/>
          </a:p>
          <a:p>
            <a:pPr eaLnBrk="1" hangingPunct="1"/>
            <a:r>
              <a:rPr lang="en-US" altLang="it-IT" sz="2000" dirty="0"/>
              <a:t>S</a:t>
            </a:r>
            <a:r>
              <a:rPr lang="en-US" altLang="it-IT" sz="2000" dirty="0" smtClean="0"/>
              <a:t>ocially assistive robots attempt to provide the appropriate emotional and social cues to encourage development, learning, or therapy for an individual. </a:t>
            </a:r>
            <a:endParaRPr lang="it-IT" altLang="it-IT" sz="2000" dirty="0" smtClean="0"/>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99" y="3819505"/>
            <a:ext cx="5363323" cy="178142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81388590-5BD3-4C60-8998-4B40025A71F7}"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10243"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10244"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FAAC8888-97BE-4461-A9BF-FE93E3DCB328}" type="slidenum">
              <a:rPr lang="it-IT" altLang="it-IT" sz="1100" smtClean="0">
                <a:solidFill>
                  <a:srgbClr val="FFFFFF"/>
                </a:solidFill>
              </a:rPr>
              <a:pPr>
                <a:spcBef>
                  <a:spcPct val="0"/>
                </a:spcBef>
                <a:buClrTx/>
                <a:buFontTx/>
                <a:buNone/>
              </a:pPr>
              <a:t>4</a:t>
            </a:fld>
            <a:endParaRPr lang="it-IT" altLang="it-IT" sz="1100" smtClean="0">
              <a:solidFill>
                <a:srgbClr val="FFFFFF"/>
              </a:solidFill>
            </a:endParaRPr>
          </a:p>
        </p:txBody>
      </p:sp>
      <p:sp>
        <p:nvSpPr>
          <p:cNvPr id="10245" name="Rectangle 2"/>
          <p:cNvSpPr>
            <a:spLocks noGrp="1" noChangeArrowheads="1"/>
          </p:cNvSpPr>
          <p:nvPr>
            <p:ph type="title"/>
          </p:nvPr>
        </p:nvSpPr>
        <p:spPr>
          <a:xfrm>
            <a:off x="1041400" y="346075"/>
            <a:ext cx="7416800" cy="581025"/>
          </a:xfrm>
        </p:spPr>
        <p:txBody>
          <a:bodyPr/>
          <a:lstStyle/>
          <a:p>
            <a:pPr eaLnBrk="1" hangingPunct="1"/>
            <a:r>
              <a:rPr lang="it-IT" altLang="it-IT" dirty="0" err="1" smtClean="0"/>
              <a:t>Children’s</a:t>
            </a:r>
            <a:r>
              <a:rPr lang="it-IT" altLang="it-IT" dirty="0" smtClean="0"/>
              <a:t> </a:t>
            </a:r>
            <a:r>
              <a:rPr lang="it-IT" altLang="it-IT" dirty="0" err="1" smtClean="0"/>
              <a:t>therapies</a:t>
            </a:r>
            <a:r>
              <a:rPr lang="it-IT" altLang="it-IT" dirty="0" smtClean="0"/>
              <a:t> case </a:t>
            </a:r>
            <a:r>
              <a:rPr lang="it-IT" altLang="it-IT" dirty="0" err="1" smtClean="0"/>
              <a:t>study</a:t>
            </a:r>
            <a:endParaRPr lang="it-IT" altLang="it-IT" dirty="0" smtClean="0"/>
          </a:p>
        </p:txBody>
      </p:sp>
      <p:sp>
        <p:nvSpPr>
          <p:cNvPr id="10246" name="Rectangle 5"/>
          <p:cNvSpPr>
            <a:spLocks noGrp="1" noChangeArrowheads="1"/>
          </p:cNvSpPr>
          <p:nvPr>
            <p:ph type="body" idx="1"/>
          </p:nvPr>
        </p:nvSpPr>
        <p:spPr>
          <a:xfrm>
            <a:off x="688007" y="1517991"/>
            <a:ext cx="4058243" cy="4824412"/>
          </a:xfrm>
        </p:spPr>
        <p:txBody>
          <a:bodyPr/>
          <a:lstStyle/>
          <a:p>
            <a:pPr eaLnBrk="1" hangingPunct="1"/>
            <a:r>
              <a:rPr lang="en-US" altLang="it-IT" sz="2000" b="1" dirty="0" smtClean="0"/>
              <a:t>Case study: </a:t>
            </a:r>
            <a:r>
              <a:rPr lang="en-US" altLang="it-IT" sz="2000" dirty="0" smtClean="0"/>
              <a:t>physiotherapy for children during recovery from an injury.</a:t>
            </a:r>
          </a:p>
          <a:p>
            <a:pPr marL="0" indent="0" eaLnBrk="1" hangingPunct="1">
              <a:buNone/>
            </a:pPr>
            <a:endParaRPr lang="en-US" altLang="it-IT" sz="2000" b="1" dirty="0" smtClean="0"/>
          </a:p>
          <a:p>
            <a:pPr eaLnBrk="1" hangingPunct="1"/>
            <a:r>
              <a:rPr lang="en-US" altLang="it-IT" sz="2000" b="1" dirty="0" smtClean="0"/>
              <a:t>Problem</a:t>
            </a:r>
            <a:r>
              <a:rPr lang="en-US" altLang="it-IT" sz="2000" dirty="0" smtClean="0"/>
              <a:t>: lack of focus and disengagement of children in the physiotherapy.</a:t>
            </a:r>
          </a:p>
          <a:p>
            <a:pPr marL="0" indent="0" eaLnBrk="1" hangingPunct="1">
              <a:buNone/>
            </a:pPr>
            <a:endParaRPr lang="en-US" altLang="it-IT" sz="2000" dirty="0"/>
          </a:p>
          <a:p>
            <a:pPr eaLnBrk="1" hangingPunct="1"/>
            <a:r>
              <a:rPr lang="en-US" altLang="it-IT" sz="2000" b="1" dirty="0" smtClean="0"/>
              <a:t>Project </a:t>
            </a:r>
            <a:r>
              <a:rPr lang="en-US" altLang="it-IT" sz="2000" b="1" dirty="0"/>
              <a:t>goal</a:t>
            </a:r>
            <a:r>
              <a:rPr lang="en-US" altLang="it-IT" sz="2000" dirty="0"/>
              <a:t>: develop an agent that can </a:t>
            </a:r>
            <a:r>
              <a:rPr lang="en-US" altLang="it-IT" sz="2000" dirty="0" smtClean="0"/>
              <a:t>assist </a:t>
            </a:r>
            <a:r>
              <a:rPr lang="en-US" altLang="it-IT" sz="2000" dirty="0"/>
              <a:t>therapists during children’s </a:t>
            </a:r>
            <a:r>
              <a:rPr lang="en-US" altLang="it-IT" sz="2000" dirty="0" smtClean="0"/>
              <a:t>therapies.</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099" y="2977035"/>
            <a:ext cx="2651938" cy="1945695"/>
          </a:xfrm>
          <a:prstGeom prst="rect">
            <a:avLst/>
          </a:prstGeom>
        </p:spPr>
      </p:pic>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413" y="1628800"/>
            <a:ext cx="2646787" cy="19456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17192156-6B98-479A-8BB2-056F1161E977}"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12291"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12292"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A06062BF-CBD7-4057-BDE0-1DAF0CA223CB}" type="slidenum">
              <a:rPr lang="it-IT" altLang="it-IT" sz="1100" smtClean="0">
                <a:solidFill>
                  <a:srgbClr val="FFFFFF"/>
                </a:solidFill>
              </a:rPr>
              <a:pPr>
                <a:spcBef>
                  <a:spcPct val="0"/>
                </a:spcBef>
                <a:buClrTx/>
                <a:buFontTx/>
                <a:buNone/>
              </a:pPr>
              <a:t>5</a:t>
            </a:fld>
            <a:endParaRPr lang="it-IT" altLang="it-IT" sz="1100" smtClean="0">
              <a:solidFill>
                <a:srgbClr val="FFFFFF"/>
              </a:solidFill>
            </a:endParaRPr>
          </a:p>
        </p:txBody>
      </p:sp>
      <p:sp>
        <p:nvSpPr>
          <p:cNvPr id="12293" name="Rectangle 2"/>
          <p:cNvSpPr>
            <a:spLocks noGrp="1" noChangeArrowheads="1"/>
          </p:cNvSpPr>
          <p:nvPr>
            <p:ph type="title"/>
          </p:nvPr>
        </p:nvSpPr>
        <p:spPr>
          <a:xfrm>
            <a:off x="1041400" y="288925"/>
            <a:ext cx="7416800" cy="581025"/>
          </a:xfrm>
        </p:spPr>
        <p:txBody>
          <a:bodyPr/>
          <a:lstStyle/>
          <a:p>
            <a:pPr eaLnBrk="1" hangingPunct="1"/>
            <a:r>
              <a:rPr lang="it-IT" altLang="it-IT" dirty="0" err="1" smtClean="0"/>
              <a:t>Thesis</a:t>
            </a:r>
            <a:r>
              <a:rPr lang="it-IT" altLang="it-IT" dirty="0" smtClean="0"/>
              <a:t> </a:t>
            </a:r>
            <a:r>
              <a:rPr lang="it-IT" altLang="it-IT" dirty="0" err="1" smtClean="0"/>
              <a:t>overview</a:t>
            </a:r>
            <a:r>
              <a:rPr lang="it-IT" altLang="it-IT" dirty="0" smtClean="0"/>
              <a:t> (1)</a:t>
            </a:r>
          </a:p>
        </p:txBody>
      </p:sp>
      <p:sp>
        <p:nvSpPr>
          <p:cNvPr id="12294" name="Rectangle 5"/>
          <p:cNvSpPr>
            <a:spLocks noGrp="1" noChangeArrowheads="1"/>
          </p:cNvSpPr>
          <p:nvPr>
            <p:ph type="body" idx="1"/>
          </p:nvPr>
        </p:nvSpPr>
        <p:spPr>
          <a:xfrm>
            <a:off x="684213" y="1125538"/>
            <a:ext cx="7632700" cy="1511300"/>
          </a:xfrm>
        </p:spPr>
        <p:txBody>
          <a:bodyPr/>
          <a:lstStyle/>
          <a:p>
            <a:pPr eaLnBrk="1" hangingPunct="1"/>
            <a:r>
              <a:rPr lang="en-US" altLang="it-IT" sz="2000" dirty="0" smtClean="0"/>
              <a:t>The project is structured in two modules:</a:t>
            </a:r>
          </a:p>
          <a:p>
            <a:pPr lvl="1" eaLnBrk="1" hangingPunct="1"/>
            <a:r>
              <a:rPr lang="en-US" altLang="it-IT" sz="1800" dirty="0" smtClean="0"/>
              <a:t>Supervised Learning (extracting features from sensors)</a:t>
            </a:r>
          </a:p>
          <a:p>
            <a:pPr lvl="1" eaLnBrk="1" hangingPunct="1"/>
            <a:r>
              <a:rPr lang="en-US" altLang="it-IT" sz="1800" dirty="0" smtClean="0"/>
              <a:t>Reinforcement Learning (making decisions)</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044" y="2636838"/>
            <a:ext cx="6793038" cy="28832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50048" y="473397"/>
            <a:ext cx="7636889" cy="581025"/>
          </a:xfrm>
        </p:spPr>
        <p:txBody>
          <a:bodyPr/>
          <a:lstStyle/>
          <a:p>
            <a:r>
              <a:rPr lang="it-IT" dirty="0" err="1" smtClean="0"/>
              <a:t>Thesis</a:t>
            </a:r>
            <a:r>
              <a:rPr lang="it-IT" dirty="0" smtClean="0"/>
              <a:t> </a:t>
            </a:r>
            <a:r>
              <a:rPr lang="it-IT" dirty="0" err="1" smtClean="0"/>
              <a:t>overview</a:t>
            </a:r>
            <a:r>
              <a:rPr lang="it-IT" dirty="0" smtClean="0"/>
              <a:t> (2)</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03743" y="1309726"/>
                <a:ext cx="8329500" cy="1656184"/>
              </a:xfrm>
            </p:spPr>
            <p:txBody>
              <a:bodyPr/>
              <a:lstStyle/>
              <a:p>
                <a:r>
                  <a:rPr lang="en-US" sz="2000" dirty="0" smtClean="0"/>
                  <a:t>We used a simulator to evaluate our approach with the aim of:</a:t>
                </a:r>
              </a:p>
              <a:p>
                <a:pPr lvl="1"/>
                <a:r>
                  <a:rPr lang="en-US" sz="1800" b="1" dirty="0"/>
                  <a:t>Learning a policy </a:t>
                </a:r>
                <a14:m>
                  <m:oMath xmlns:m="http://schemas.openxmlformats.org/officeDocument/2006/math">
                    <m:r>
                      <a:rPr lang="it-IT" sz="1800" b="1" i="1" smtClean="0">
                        <a:latin typeface="Cambria Math" panose="02040503050406030204" pitchFamily="18" charset="0"/>
                      </a:rPr>
                      <m:t>𝝅</m:t>
                    </m:r>
                    <m:r>
                      <a:rPr lang="it-IT" sz="1800" b="1" i="1" smtClean="0">
                        <a:latin typeface="Cambria Math" panose="02040503050406030204" pitchFamily="18" charset="0"/>
                      </a:rPr>
                      <m:t> :</m:t>
                    </m:r>
                    <m:r>
                      <a:rPr lang="it-IT" sz="1800" b="1" i="1" smtClean="0">
                        <a:latin typeface="Cambria Math" panose="02040503050406030204" pitchFamily="18" charset="0"/>
                      </a:rPr>
                      <m:t>𝑿</m:t>
                    </m:r>
                    <m:r>
                      <a:rPr lang="it-IT" sz="1800" b="1" i="1" smtClean="0">
                        <a:latin typeface="Cambria Math" panose="02040503050406030204" pitchFamily="18" charset="0"/>
                      </a:rPr>
                      <m:t> →</m:t>
                    </m:r>
                    <m:r>
                      <a:rPr lang="it-IT" sz="1800" b="1" i="1" smtClean="0">
                        <a:latin typeface="Cambria Math" panose="02040503050406030204" pitchFamily="18" charset="0"/>
                      </a:rPr>
                      <m:t>𝑨</m:t>
                    </m:r>
                    <m:r>
                      <a:rPr lang="it-IT" sz="1800" b="1" i="1" smtClean="0">
                        <a:latin typeface="Cambria Math" panose="02040503050406030204" pitchFamily="18" charset="0"/>
                      </a:rPr>
                      <m:t> </m:t>
                    </m:r>
                  </m:oMath>
                </a14:m>
                <a:r>
                  <a:rPr lang="en-US" sz="1800" dirty="0" smtClean="0"/>
                  <a:t>in </a:t>
                </a:r>
                <a:r>
                  <a:rPr lang="en-US" sz="1800" dirty="0"/>
                  <a:t>order to assist therapists </a:t>
                </a:r>
                <a:r>
                  <a:rPr lang="en-US" sz="1800" dirty="0" smtClean="0"/>
                  <a:t>during children’s therapies.</a:t>
                </a:r>
                <a:endParaRPr lang="en-US" sz="1800" dirty="0"/>
              </a:p>
              <a:p>
                <a:pPr lvl="1"/>
                <a:r>
                  <a:rPr lang="en-US" sz="1800" b="1" dirty="0" smtClean="0"/>
                  <a:t>Understanding the representation of the state </a:t>
                </a:r>
                <a:r>
                  <a:rPr lang="en-US" sz="1800" dirty="0" smtClean="0"/>
                  <a:t>studying the importance </a:t>
                </a:r>
                <a:r>
                  <a:rPr lang="en-US" sz="1800" dirty="0"/>
                  <a:t>of features</a:t>
                </a:r>
                <a:r>
                  <a:rPr lang="en-US" sz="1800" dirty="0" smtClean="0"/>
                  <a:t>.</a:t>
                </a:r>
              </a:p>
              <a:p>
                <a:pPr lvl="1"/>
                <a:endParaRPr lang="en-US" sz="1800" dirty="0"/>
              </a:p>
              <a:p>
                <a:endParaRPr lang="en-US" sz="1800" dirty="0" smtClean="0"/>
              </a:p>
              <a:p>
                <a:pPr lvl="1"/>
                <a:endParaRPr lang="en-US" sz="18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03743" y="1309726"/>
                <a:ext cx="8329500" cy="1656184"/>
              </a:xfrm>
              <a:blipFill>
                <a:blip r:embed="rId3"/>
                <a:stretch>
                  <a:fillRect l="-659" t="-1838" b="-2574"/>
                </a:stretch>
              </a:blipFill>
            </p:spPr>
            <p:txBody>
              <a:bodyPr/>
              <a:lstStyle/>
              <a:p>
                <a:r>
                  <a:rPr lang="it-IT">
                    <a:noFill/>
                  </a:rPr>
                  <a:t> </a:t>
                </a:r>
              </a:p>
            </p:txBody>
          </p:sp>
        </mc:Fallback>
      </mc:AlternateContent>
      <p:sp>
        <p:nvSpPr>
          <p:cNvPr id="4" name="Segnaposto data 3"/>
          <p:cNvSpPr>
            <a:spLocks noGrp="1"/>
          </p:cNvSpPr>
          <p:nvPr>
            <p:ph type="dt" sz="half" idx="10"/>
          </p:nvPr>
        </p:nvSpPr>
        <p:spPr/>
        <p:txBody>
          <a:bodyPr/>
          <a:lstStyle/>
          <a:p>
            <a:pPr>
              <a:defRPr/>
            </a:pPr>
            <a:fld id="{A79E37EA-11B7-4842-8375-42CA1ACFFE54}" type="datetime1">
              <a:rPr lang="it-IT" altLang="x-none" smtClean="0"/>
              <a:pPr>
                <a:defRPr/>
              </a:pPr>
              <a:t>18/01/2020</a:t>
            </a:fld>
            <a:endParaRPr lang="it-IT" altLang="x-none"/>
          </a:p>
        </p:txBody>
      </p:sp>
      <p:sp>
        <p:nvSpPr>
          <p:cNvPr id="5" name="Segnaposto piè di pagina 4"/>
          <p:cNvSpPr>
            <a:spLocks noGrp="1"/>
          </p:cNvSpPr>
          <p:nvPr>
            <p:ph type="ftr" sz="quarter" idx="11"/>
          </p:nvPr>
        </p:nvSpPr>
        <p:spPr/>
        <p:txBody>
          <a:bodyPr/>
          <a:lstStyle/>
          <a:p>
            <a:pPr>
              <a:defRPr/>
            </a:pPr>
            <a:r>
              <a:rPr lang="it-IT" altLang="x-none" smtClean="0"/>
              <a:t>Titolo Presentazione</a:t>
            </a:r>
            <a:endParaRPr lang="it-IT" altLang="x-none"/>
          </a:p>
        </p:txBody>
      </p:sp>
      <p:sp>
        <p:nvSpPr>
          <p:cNvPr id="6" name="Segnaposto numero diapositiva 5"/>
          <p:cNvSpPr>
            <a:spLocks noGrp="1"/>
          </p:cNvSpPr>
          <p:nvPr>
            <p:ph type="sldNum" sz="quarter" idx="12"/>
          </p:nvPr>
        </p:nvSpPr>
        <p:spPr/>
        <p:txBody>
          <a:bodyPr/>
          <a:lstStyle/>
          <a:p>
            <a:pPr>
              <a:defRPr/>
            </a:pPr>
            <a:r>
              <a:rPr lang="it-IT" altLang="x-none" smtClean="0"/>
              <a:t>Pagina </a:t>
            </a:r>
            <a:fld id="{47466E39-57F8-4DE0-B9D9-087B89621E03}" type="slidenum">
              <a:rPr lang="it-IT" altLang="x-none" smtClean="0"/>
              <a:pPr>
                <a:defRPr/>
              </a:pPr>
              <a:t>6</a:t>
            </a:fld>
            <a:endParaRPr lang="it-IT" altLang="x-none"/>
          </a:p>
        </p:txBody>
      </p:sp>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3333983"/>
            <a:ext cx="3100383" cy="1315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egnaposto contenuto 2"/>
          <p:cNvSpPr txBox="1">
            <a:spLocks/>
          </p:cNvSpPr>
          <p:nvPr/>
        </p:nvSpPr>
        <p:spPr bwMode="auto">
          <a:xfrm>
            <a:off x="3549283" y="3002008"/>
            <a:ext cx="1588233" cy="62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buNone/>
            </a:pPr>
            <a:r>
              <a:rPr lang="en-US" sz="1600" b="1" dirty="0" smtClean="0"/>
              <a:t>AGENT</a:t>
            </a:r>
            <a:endParaRPr lang="en-US" sz="1600" b="1" dirty="0"/>
          </a:p>
          <a:p>
            <a:endParaRPr lang="en-US" sz="1800" dirty="0" smtClean="0"/>
          </a:p>
          <a:p>
            <a:pPr lvl="1"/>
            <a:endParaRPr lang="en-US" sz="1800" dirty="0"/>
          </a:p>
        </p:txBody>
      </p:sp>
      <p:sp>
        <p:nvSpPr>
          <p:cNvPr id="12" name="Rettangolo 11"/>
          <p:cNvSpPr/>
          <p:nvPr/>
        </p:nvSpPr>
        <p:spPr bwMode="auto">
          <a:xfrm>
            <a:off x="2987824" y="5138033"/>
            <a:ext cx="3100383" cy="568219"/>
          </a:xfrm>
          <a:prstGeom prst="rect">
            <a:avLst/>
          </a:prstGeom>
          <a:noFill/>
          <a:ln w="381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lvl="1" algn="ctr"/>
            <a:r>
              <a:rPr lang="en-US" sz="1600" dirty="0" smtClean="0">
                <a:ln w="0"/>
                <a:solidFill>
                  <a:srgbClr val="000000"/>
                </a:solidFill>
                <a:effectLst>
                  <a:outerShdw blurRad="38100" dist="19050" dir="2700000" algn="tl" rotWithShape="0">
                    <a:schemeClr val="dk1">
                      <a:alpha val="40000"/>
                    </a:schemeClr>
                  </a:outerShdw>
                </a:effectLst>
              </a:rPr>
              <a:t>ENVIRONMENT</a:t>
            </a:r>
            <a:r>
              <a:rPr lang="en-US" sz="1600" dirty="0">
                <a:ln w="0"/>
                <a:solidFill>
                  <a:srgbClr val="000000"/>
                </a:solidFill>
                <a:effectLst>
                  <a:outerShdw blurRad="38100" dist="19050" dir="2700000" algn="tl" rotWithShape="0">
                    <a:schemeClr val="dk1">
                      <a:alpha val="40000"/>
                    </a:schemeClr>
                  </a:outerShdw>
                </a:effectLst>
              </a:rPr>
              <a:t/>
            </a:r>
            <a:br>
              <a:rPr lang="en-US" sz="1600" dirty="0">
                <a:ln w="0"/>
                <a:solidFill>
                  <a:srgbClr val="000000"/>
                </a:solidFill>
                <a:effectLst>
                  <a:outerShdw blurRad="38100" dist="19050" dir="2700000" algn="tl" rotWithShape="0">
                    <a:schemeClr val="dk1">
                      <a:alpha val="40000"/>
                    </a:schemeClr>
                  </a:outerShdw>
                </a:effectLst>
              </a:rPr>
            </a:br>
            <a:r>
              <a:rPr lang="en-US" sz="1600" dirty="0">
                <a:ln w="0"/>
                <a:solidFill>
                  <a:srgbClr val="000000"/>
                </a:solidFill>
                <a:effectLst>
                  <a:outerShdw blurRad="38100" dist="19050" dir="2700000" algn="tl" rotWithShape="0">
                    <a:schemeClr val="dk1">
                      <a:alpha val="40000"/>
                    </a:schemeClr>
                  </a:outerShdw>
                </a:effectLst>
              </a:rPr>
              <a:t>SIMULATOR</a:t>
            </a: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endParaRPr lang="en-US" sz="1600" dirty="0">
              <a:ln w="0"/>
              <a:solidFill>
                <a:schemeClr val="tx1"/>
              </a:solidFill>
              <a:effectLst>
                <a:outerShdw blurRad="38100" dist="19050" dir="2700000" algn="tl" rotWithShape="0">
                  <a:schemeClr val="dk1">
                    <a:alpha val="40000"/>
                  </a:schemeClr>
                </a:outerShdw>
              </a:effectLs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dirty="0">
              <a:ln>
                <a:noFill/>
              </a:ln>
              <a:solidFill>
                <a:schemeClr val="bg1"/>
              </a:solidFill>
              <a:effectLst/>
              <a:latin typeface="Arial" charset="0"/>
              <a:ea typeface="ＭＳ Ｐゴシック" charset="-128"/>
            </a:endParaRPr>
          </a:p>
        </p:txBody>
      </p:sp>
      <p:pic>
        <p:nvPicPr>
          <p:cNvPr id="19" name="Immagin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000" y="3708555"/>
            <a:ext cx="1255672" cy="1952693"/>
          </a:xfrm>
          <a:prstGeom prst="rect">
            <a:avLst/>
          </a:prstGeom>
        </p:spPr>
      </p:pic>
      <p:pic>
        <p:nvPicPr>
          <p:cNvPr id="20" name="Immagin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8876" y="3555894"/>
            <a:ext cx="1414155" cy="2258013"/>
          </a:xfrm>
          <a:prstGeom prst="rect">
            <a:avLst/>
          </a:prstGeom>
        </p:spPr>
      </p:pic>
      <p:pic>
        <p:nvPicPr>
          <p:cNvPr id="22" name="Immagin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593" y="3650858"/>
            <a:ext cx="219438" cy="268202"/>
          </a:xfrm>
          <a:prstGeom prst="rect">
            <a:avLst/>
          </a:prstGeom>
        </p:spPr>
      </p:pic>
      <p:pic>
        <p:nvPicPr>
          <p:cNvPr id="23" name="Immagin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0166" y="3959748"/>
            <a:ext cx="182865" cy="188960"/>
          </a:xfrm>
          <a:prstGeom prst="rect">
            <a:avLst/>
          </a:prstGeom>
        </p:spPr>
      </p:pic>
    </p:spTree>
    <p:extLst>
      <p:ext uri="{BB962C8B-B14F-4D97-AF65-F5344CB8AC3E}">
        <p14:creationId xmlns:p14="http://schemas.microsoft.com/office/powerpoint/2010/main" val="634248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A1C8A19-9633-42A8-A338-47EC59771BF8}"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16387"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16388"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BE6190B1-1F4E-408F-9EC5-6648E6ECD4BC}" type="slidenum">
              <a:rPr lang="it-IT" altLang="it-IT" sz="1100" smtClean="0">
                <a:solidFill>
                  <a:srgbClr val="FFFFFF"/>
                </a:solidFill>
              </a:rPr>
              <a:pPr>
                <a:spcBef>
                  <a:spcPct val="0"/>
                </a:spcBef>
                <a:buClrTx/>
                <a:buFontTx/>
                <a:buNone/>
              </a:pPr>
              <a:t>7</a:t>
            </a:fld>
            <a:endParaRPr lang="it-IT" altLang="it-IT" sz="1100" smtClean="0">
              <a:solidFill>
                <a:srgbClr val="FFFFFF"/>
              </a:solidFill>
            </a:endParaRPr>
          </a:p>
        </p:txBody>
      </p:sp>
      <p:sp>
        <p:nvSpPr>
          <p:cNvPr id="16389" name="Rectangle 2"/>
          <p:cNvSpPr>
            <a:spLocks noGrp="1" noChangeArrowheads="1"/>
          </p:cNvSpPr>
          <p:nvPr>
            <p:ph type="title"/>
          </p:nvPr>
        </p:nvSpPr>
        <p:spPr>
          <a:xfrm>
            <a:off x="1021843" y="346075"/>
            <a:ext cx="7416800" cy="581025"/>
          </a:xfrm>
        </p:spPr>
        <p:txBody>
          <a:bodyPr/>
          <a:lstStyle/>
          <a:p>
            <a:pPr eaLnBrk="1" hangingPunct="1"/>
            <a:r>
              <a:rPr lang="it-IT" altLang="it-IT" dirty="0" smtClean="0"/>
              <a:t>State </a:t>
            </a:r>
            <a:r>
              <a:rPr lang="it-IT" altLang="it-IT" dirty="0" err="1" smtClean="0"/>
              <a:t>variables</a:t>
            </a:r>
            <a:endParaRPr lang="it-IT" altLang="it-IT" dirty="0" smtClean="0"/>
          </a:p>
        </p:txBody>
      </p:sp>
      <p:sp>
        <p:nvSpPr>
          <p:cNvPr id="9221" name="Rectangle 5"/>
          <p:cNvSpPr>
            <a:spLocks noGrp="1" noChangeArrowheads="1"/>
          </p:cNvSpPr>
          <p:nvPr>
            <p:ph type="body" idx="1"/>
          </p:nvPr>
        </p:nvSpPr>
        <p:spPr>
          <a:xfrm>
            <a:off x="684213" y="1125538"/>
            <a:ext cx="7632700" cy="4824412"/>
          </a:xfrm>
        </p:spPr>
        <p:txBody>
          <a:bodyPr/>
          <a:lstStyle/>
          <a:p>
            <a:pPr eaLnBrk="1" hangingPunct="1">
              <a:defRPr/>
            </a:pPr>
            <a:r>
              <a:rPr lang="en-US" sz="1800" b="1" dirty="0" smtClean="0"/>
              <a:t>Face Expression Recognition (FER)</a:t>
            </a:r>
          </a:p>
          <a:p>
            <a:pPr lvl="1" eaLnBrk="1" hangingPunct="1">
              <a:defRPr/>
            </a:pPr>
            <a:r>
              <a:rPr lang="en-US" sz="1600" dirty="0"/>
              <a:t>v</a:t>
            </a:r>
            <a:r>
              <a:rPr lang="en-US" sz="1600" dirty="0" smtClean="0"/>
              <a:t>alues: “neutral”, “happy”, “sad”</a:t>
            </a:r>
          </a:p>
          <a:p>
            <a:pPr eaLnBrk="1" hangingPunct="1">
              <a:defRPr/>
            </a:pPr>
            <a:r>
              <a:rPr lang="en-US" sz="1800" b="1" dirty="0" smtClean="0"/>
              <a:t>Speech Emotion Recognition (SER)</a:t>
            </a:r>
          </a:p>
          <a:p>
            <a:pPr lvl="1" eaLnBrk="1" hangingPunct="1">
              <a:defRPr/>
            </a:pPr>
            <a:r>
              <a:rPr lang="en-US" sz="1600" dirty="0"/>
              <a:t>v</a:t>
            </a:r>
            <a:r>
              <a:rPr lang="en-US" sz="1600" dirty="0" smtClean="0"/>
              <a:t>alues: “neutral”, “happy”, “sad”</a:t>
            </a:r>
          </a:p>
          <a:p>
            <a:pPr eaLnBrk="1" hangingPunct="1">
              <a:defRPr/>
            </a:pPr>
            <a:r>
              <a:rPr lang="en-US" sz="1800" b="1" dirty="0" smtClean="0"/>
              <a:t>Object State (OS)</a:t>
            </a:r>
            <a:endParaRPr lang="en-US" sz="1800" b="1" dirty="0"/>
          </a:p>
          <a:p>
            <a:pPr lvl="1" eaLnBrk="1" hangingPunct="1">
              <a:defRPr/>
            </a:pPr>
            <a:r>
              <a:rPr lang="en-US" sz="1600" dirty="0" smtClean="0"/>
              <a:t>values</a:t>
            </a:r>
            <a:r>
              <a:rPr lang="en-US" sz="1600" dirty="0"/>
              <a:t>: </a:t>
            </a:r>
            <a:r>
              <a:rPr lang="en-US" sz="1600" dirty="0" smtClean="0"/>
              <a:t>“ground”, “close”, “far”</a:t>
            </a:r>
          </a:p>
          <a:p>
            <a:pPr eaLnBrk="1" hangingPunct="1">
              <a:defRPr/>
            </a:pPr>
            <a:r>
              <a:rPr lang="en-US" sz="1800" b="1" dirty="0" smtClean="0"/>
              <a:t>Environmental Sound (ES)</a:t>
            </a:r>
          </a:p>
          <a:p>
            <a:pPr lvl="1" eaLnBrk="1" hangingPunct="1">
              <a:defRPr/>
            </a:pPr>
            <a:r>
              <a:rPr lang="en-US" sz="1600" dirty="0" smtClean="0"/>
              <a:t>values</a:t>
            </a:r>
            <a:r>
              <a:rPr lang="en-US" sz="1600" dirty="0"/>
              <a:t>: “TV/Radio ON”, “people talking”, “environmental noise”, “falling object”, “sound object</a:t>
            </a:r>
            <a:r>
              <a:rPr lang="en-US" sz="1600" dirty="0" smtClean="0"/>
              <a:t>”</a:t>
            </a:r>
          </a:p>
          <a:p>
            <a:pPr marL="457200" lvl="1" indent="0" eaLnBrk="1" hangingPunct="1">
              <a:buFontTx/>
              <a:buNone/>
              <a:defRPr/>
            </a:pPr>
            <a:endParaRPr lang="en-US" sz="1600" dirty="0"/>
          </a:p>
          <a:p>
            <a:pPr eaLnBrk="1" hangingPunct="1">
              <a:defRPr/>
            </a:pPr>
            <a:r>
              <a:rPr lang="en-US" sz="1800" dirty="0" smtClean="0"/>
              <a:t>The </a:t>
            </a:r>
            <a:r>
              <a:rPr lang="en-US" sz="1800" b="1" dirty="0" smtClean="0"/>
              <a:t>set of states X </a:t>
            </a:r>
            <a:r>
              <a:rPr lang="en-US" sz="1800" dirty="0" smtClean="0"/>
              <a:t>is the </a:t>
            </a:r>
            <a:r>
              <a:rPr lang="en-US" sz="1800" dirty="0" err="1" smtClean="0"/>
              <a:t>cartesian</a:t>
            </a:r>
            <a:r>
              <a:rPr lang="en-US" sz="1800" dirty="0" smtClean="0"/>
              <a:t> product of the state variables, with the exception of the combinations:</a:t>
            </a:r>
          </a:p>
          <a:p>
            <a:pPr lvl="1" eaLnBrk="1" hangingPunct="1">
              <a:defRPr/>
            </a:pPr>
            <a:r>
              <a:rPr lang="en-US" sz="1400" dirty="0" smtClean="0"/>
              <a:t>FER = “happy” and SER = “sad” and vice versa</a:t>
            </a:r>
          </a:p>
          <a:p>
            <a:pPr lvl="1" eaLnBrk="1" hangingPunct="1">
              <a:defRPr/>
            </a:pPr>
            <a:r>
              <a:rPr lang="en-US" sz="1400" dirty="0" smtClean="0"/>
              <a:t>OS = “close” and ES = “falling object”</a:t>
            </a:r>
          </a:p>
          <a:p>
            <a:pPr lvl="1" eaLnBrk="1" hangingPunct="1">
              <a:defRPr/>
            </a:pPr>
            <a:r>
              <a:rPr lang="en-US" sz="1400" dirty="0" smtClean="0"/>
              <a:t>OS = “far” and ES = “falling object”</a:t>
            </a:r>
          </a:p>
          <a:p>
            <a:pPr lvl="1" eaLnBrk="1" hangingPunct="1">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0764D7D2-223B-4A45-AC59-730A7B58CD13}"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22531"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22532"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DA434F96-4B08-4A6D-A2B7-ECD6C6377589}" type="slidenum">
              <a:rPr lang="it-IT" altLang="it-IT" sz="1100" smtClean="0">
                <a:solidFill>
                  <a:srgbClr val="FFFFFF"/>
                </a:solidFill>
              </a:rPr>
              <a:pPr>
                <a:spcBef>
                  <a:spcPct val="0"/>
                </a:spcBef>
                <a:buClrTx/>
                <a:buFontTx/>
                <a:buNone/>
              </a:pPr>
              <a:t>8</a:t>
            </a:fld>
            <a:endParaRPr lang="it-IT" altLang="it-IT" sz="1100" smtClean="0">
              <a:solidFill>
                <a:srgbClr val="FFFFFF"/>
              </a:solidFill>
            </a:endParaRPr>
          </a:p>
        </p:txBody>
      </p:sp>
      <p:sp>
        <p:nvSpPr>
          <p:cNvPr id="22533" name="Rectangle 2"/>
          <p:cNvSpPr>
            <a:spLocks noGrp="1" noChangeArrowheads="1"/>
          </p:cNvSpPr>
          <p:nvPr>
            <p:ph type="title"/>
          </p:nvPr>
        </p:nvSpPr>
        <p:spPr>
          <a:xfrm>
            <a:off x="1041400" y="263702"/>
            <a:ext cx="7416800" cy="581025"/>
          </a:xfrm>
        </p:spPr>
        <p:txBody>
          <a:bodyPr/>
          <a:lstStyle/>
          <a:p>
            <a:pPr eaLnBrk="1" hangingPunct="1"/>
            <a:r>
              <a:rPr lang="it-IT" altLang="it-IT" dirty="0" err="1" smtClean="0"/>
              <a:t>Extracting</a:t>
            </a:r>
            <a:r>
              <a:rPr lang="it-IT" altLang="it-IT" dirty="0" smtClean="0"/>
              <a:t> </a:t>
            </a:r>
            <a:r>
              <a:rPr lang="it-IT" altLang="it-IT" dirty="0" err="1" smtClean="0"/>
              <a:t>features</a:t>
            </a:r>
            <a:r>
              <a:rPr lang="it-IT" altLang="it-IT" dirty="0" smtClean="0"/>
              <a:t> from </a:t>
            </a:r>
            <a:r>
              <a:rPr lang="it-IT" altLang="it-IT" dirty="0" err="1" smtClean="0"/>
              <a:t>sensors</a:t>
            </a:r>
            <a:endParaRPr lang="it-IT" altLang="it-IT" dirty="0" smtClean="0"/>
          </a:p>
        </p:txBody>
      </p:sp>
      <p:sp>
        <p:nvSpPr>
          <p:cNvPr id="22534" name="Rectangle 5"/>
          <p:cNvSpPr>
            <a:spLocks noGrp="1" noChangeArrowheads="1"/>
          </p:cNvSpPr>
          <p:nvPr>
            <p:ph type="body" idx="1"/>
          </p:nvPr>
        </p:nvSpPr>
        <p:spPr>
          <a:xfrm>
            <a:off x="684209" y="703013"/>
            <a:ext cx="7416179" cy="997795"/>
          </a:xfrm>
        </p:spPr>
        <p:txBody>
          <a:bodyPr/>
          <a:lstStyle/>
          <a:p>
            <a:pPr marL="0" indent="0" eaLnBrk="1" hangingPunct="1">
              <a:buNone/>
            </a:pPr>
            <a:endParaRPr lang="en-US" altLang="it-IT" sz="1600" dirty="0" smtClean="0"/>
          </a:p>
          <a:p>
            <a:pPr eaLnBrk="1" hangingPunct="1"/>
            <a:r>
              <a:rPr lang="en-US" altLang="it-IT" sz="2000" dirty="0" smtClean="0"/>
              <a:t>FER was analyzed by using a pre-trained CNN as a real-time face detector and classifier of emotions.</a:t>
            </a:r>
          </a:p>
          <a:p>
            <a:pPr eaLnBrk="1" hangingPunct="1"/>
            <a:endParaRPr lang="en-US" altLang="it-IT" sz="2000" dirty="0"/>
          </a:p>
          <a:p>
            <a:pPr marL="0" indent="0" eaLnBrk="1" hangingPunct="1">
              <a:buNone/>
            </a:pPr>
            <a:endParaRPr lang="en-US" altLang="it-IT" sz="2000" dirty="0" smtClean="0"/>
          </a:p>
        </p:txBody>
      </p:sp>
      <p:pic>
        <p:nvPicPr>
          <p:cNvPr id="3" name="Immagine 2"/>
          <p:cNvPicPr>
            <a:picLocks noChangeAspect="1"/>
          </p:cNvPicPr>
          <p:nvPr/>
        </p:nvPicPr>
        <p:blipFill rotWithShape="1">
          <a:blip r:embed="rId3">
            <a:extLst>
              <a:ext uri="{28A0092B-C50C-407E-A947-70E740481C1C}">
                <a14:useLocalDpi xmlns:a14="http://schemas.microsoft.com/office/drawing/2010/main" val="0"/>
              </a:ext>
            </a:extLst>
          </a:blip>
          <a:srcRect l="7528" t="5267" r="5894" b="15725"/>
          <a:stretch/>
        </p:blipFill>
        <p:spPr>
          <a:xfrm>
            <a:off x="3093616" y="4710297"/>
            <a:ext cx="3312368" cy="1080120"/>
          </a:xfrm>
          <a:prstGeom prst="rect">
            <a:avLst/>
          </a:prstGeom>
        </p:spPr>
      </p:pic>
      <p:sp>
        <p:nvSpPr>
          <p:cNvPr id="11" name="Rectangle 5"/>
          <p:cNvSpPr txBox="1">
            <a:spLocks noChangeArrowheads="1"/>
          </p:cNvSpPr>
          <p:nvPr/>
        </p:nvSpPr>
        <p:spPr bwMode="auto">
          <a:xfrm>
            <a:off x="684208" y="2936901"/>
            <a:ext cx="7416179" cy="1617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eaLnBrk="1" hangingPunct="1">
              <a:buFontTx/>
              <a:buNone/>
            </a:pPr>
            <a:endParaRPr lang="en-US" altLang="it-IT" sz="1600" dirty="0" smtClean="0"/>
          </a:p>
          <a:p>
            <a:pPr eaLnBrk="1" hangingPunct="1"/>
            <a:r>
              <a:rPr lang="en-US" altLang="it-IT" sz="2000" dirty="0"/>
              <a:t>SER was extracted by using a pre-trained CNN as a speech emotion classifier.</a:t>
            </a:r>
          </a:p>
          <a:p>
            <a:pPr lvl="1" eaLnBrk="1" hangingPunct="1"/>
            <a:r>
              <a:rPr lang="en-US" altLang="it-IT" sz="1800" dirty="0"/>
              <a:t>labels: </a:t>
            </a:r>
            <a:r>
              <a:rPr lang="en-US" sz="1800" dirty="0">
                <a:latin typeface="Arial" charset="0"/>
                <a:ea typeface="ＭＳ Ｐゴシック" charset="-128"/>
              </a:rPr>
              <a:t>0 = neutral, 1 = calm, 2 = happy, 3 = sad, 4 = angry, </a:t>
            </a:r>
            <a:r>
              <a:rPr lang="en-US" sz="1800" dirty="0" smtClean="0">
                <a:latin typeface="Arial" charset="0"/>
                <a:ea typeface="ＭＳ Ｐゴシック" charset="-128"/>
              </a:rPr>
              <a:t>      5 </a:t>
            </a:r>
            <a:r>
              <a:rPr lang="en-US" sz="1800" dirty="0">
                <a:latin typeface="Arial" charset="0"/>
                <a:ea typeface="ＭＳ Ｐゴシック" charset="-128"/>
              </a:rPr>
              <a:t>= fearful, 6 =disgust, 7 = surprised</a:t>
            </a:r>
            <a:endParaRPr lang="en-US" altLang="it-IT" sz="1800" dirty="0"/>
          </a:p>
          <a:p>
            <a:pPr eaLnBrk="1" hangingPunct="1"/>
            <a:endParaRPr lang="en-US" altLang="it-IT" sz="2000" dirty="0" smtClean="0"/>
          </a:p>
          <a:p>
            <a:pPr marL="0" indent="0" eaLnBrk="1" hangingPunct="1">
              <a:buFontTx/>
              <a:buNone/>
            </a:pPr>
            <a:endParaRPr lang="en-US" altLang="it-IT" sz="2000" dirty="0" smtClean="0"/>
          </a:p>
        </p:txBody>
      </p:sp>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39" y="1932666"/>
            <a:ext cx="4463121" cy="1042131"/>
          </a:xfrm>
          <a:prstGeom prst="rect">
            <a:avLst/>
          </a:prstGeom>
        </p:spPr>
      </p:pic>
      <p:pic>
        <p:nvPicPr>
          <p:cNvPr id="7" name="Immagin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2860" y="1924018"/>
            <a:ext cx="2300486" cy="1065314"/>
          </a:xfrm>
          <a:prstGeom prst="rect">
            <a:avLst/>
          </a:prstGeom>
        </p:spPr>
      </p:pic>
      <p:pic>
        <p:nvPicPr>
          <p:cNvPr id="8" name="Immagin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75" y="1939345"/>
            <a:ext cx="1156507" cy="104998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9DA2EDAC-44BD-47FE-AF94-069871124E96}" type="datetime1">
              <a:rPr lang="it-IT" altLang="it-IT" sz="1100" smtClean="0">
                <a:solidFill>
                  <a:srgbClr val="FFFFFF"/>
                </a:solidFill>
              </a:rPr>
              <a:pPr>
                <a:spcBef>
                  <a:spcPct val="0"/>
                </a:spcBef>
                <a:buClrTx/>
                <a:buFontTx/>
                <a:buNone/>
              </a:pPr>
              <a:t>18/01/2020</a:t>
            </a:fld>
            <a:endParaRPr lang="it-IT" altLang="it-IT" sz="1100" smtClean="0">
              <a:solidFill>
                <a:srgbClr val="FFFFFF"/>
              </a:solidFill>
            </a:endParaRPr>
          </a:p>
        </p:txBody>
      </p:sp>
      <p:sp>
        <p:nvSpPr>
          <p:cNvPr id="18435" name="Segnaposto piè di pagina 4"/>
          <p:cNvSpPr>
            <a:spLocks noGrp="1"/>
          </p:cNvSpPr>
          <p:nvPr>
            <p:ph type="ftr" sz="quarter" idx="11"/>
          </p:nvPr>
        </p:nvSpPr>
        <p:spPr>
          <a:xfrm>
            <a:off x="1219200" y="6148388"/>
            <a:ext cx="31242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Machine Learning for Social Assistive Robots</a:t>
            </a:r>
          </a:p>
        </p:txBody>
      </p:sp>
      <p:sp>
        <p:nvSpPr>
          <p:cNvPr id="1843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smtClean="0">
                <a:solidFill>
                  <a:srgbClr val="FFFFFF"/>
                </a:solidFill>
              </a:rPr>
              <a:t>Pagina </a:t>
            </a:r>
            <a:fld id="{69D55FCA-1C1E-4617-8454-6E303EBCF3A9}" type="slidenum">
              <a:rPr lang="it-IT" altLang="it-IT" sz="1100" smtClean="0">
                <a:solidFill>
                  <a:srgbClr val="FFFFFF"/>
                </a:solidFill>
              </a:rPr>
              <a:pPr>
                <a:spcBef>
                  <a:spcPct val="0"/>
                </a:spcBef>
                <a:buClrTx/>
                <a:buFontTx/>
                <a:buNone/>
              </a:pPr>
              <a:t>9</a:t>
            </a:fld>
            <a:endParaRPr lang="it-IT" altLang="it-IT" sz="1100" smtClean="0">
              <a:solidFill>
                <a:srgbClr val="FFFFFF"/>
              </a:solidFill>
            </a:endParaRPr>
          </a:p>
        </p:txBody>
      </p:sp>
      <p:sp>
        <p:nvSpPr>
          <p:cNvPr id="18437" name="Rectangle 2"/>
          <p:cNvSpPr>
            <a:spLocks noGrp="1" noChangeArrowheads="1"/>
          </p:cNvSpPr>
          <p:nvPr>
            <p:ph type="title"/>
          </p:nvPr>
        </p:nvSpPr>
        <p:spPr>
          <a:xfrm>
            <a:off x="1047262" y="510451"/>
            <a:ext cx="7416800" cy="581025"/>
          </a:xfrm>
        </p:spPr>
        <p:txBody>
          <a:bodyPr/>
          <a:lstStyle/>
          <a:p>
            <a:pPr eaLnBrk="1" hangingPunct="1"/>
            <a:r>
              <a:rPr lang="it-IT" altLang="it-IT" dirty="0" smtClean="0"/>
              <a:t>Set of </a:t>
            </a:r>
            <a:r>
              <a:rPr lang="it-IT" altLang="it-IT" dirty="0" err="1" smtClean="0"/>
              <a:t>actions</a:t>
            </a:r>
            <a:endParaRPr lang="it-IT" altLang="it-IT" dirty="0" smtClean="0"/>
          </a:p>
        </p:txBody>
      </p:sp>
      <p:sp>
        <p:nvSpPr>
          <p:cNvPr id="9221" name="Rectangle 5"/>
          <p:cNvSpPr>
            <a:spLocks noGrp="1" noChangeArrowheads="1"/>
          </p:cNvSpPr>
          <p:nvPr>
            <p:ph type="body" idx="1"/>
          </p:nvPr>
        </p:nvSpPr>
        <p:spPr>
          <a:xfrm>
            <a:off x="779324" y="1587074"/>
            <a:ext cx="7632700" cy="3570118"/>
          </a:xfrm>
        </p:spPr>
        <p:txBody>
          <a:bodyPr/>
          <a:lstStyle/>
          <a:p>
            <a:pPr eaLnBrk="1" hangingPunct="1">
              <a:defRPr/>
            </a:pPr>
            <a:r>
              <a:rPr lang="en-US" sz="2000" b="1" dirty="0" smtClean="0"/>
              <a:t>Compliment</a:t>
            </a:r>
            <a:r>
              <a:rPr lang="en-US" sz="2000" dirty="0" smtClean="0"/>
              <a:t>: the agent says something that gratifies the child.</a:t>
            </a:r>
          </a:p>
          <a:p>
            <a:pPr lvl="1" eaLnBrk="1" hangingPunct="1">
              <a:defRPr/>
            </a:pPr>
            <a:r>
              <a:rPr lang="en-US" sz="1800" dirty="0"/>
              <a:t>"Compliment, you're such a good </a:t>
            </a:r>
            <a:r>
              <a:rPr lang="en-US" sz="1800" dirty="0" smtClean="0"/>
              <a:t>kid“</a:t>
            </a:r>
          </a:p>
          <a:p>
            <a:pPr marL="457200" lvl="1" indent="0" eaLnBrk="1" hangingPunct="1">
              <a:buFontTx/>
              <a:buNone/>
              <a:defRPr/>
            </a:pPr>
            <a:endParaRPr lang="en-US" dirty="0" smtClean="0"/>
          </a:p>
          <a:p>
            <a:pPr eaLnBrk="1" hangingPunct="1">
              <a:defRPr/>
            </a:pPr>
            <a:r>
              <a:rPr lang="en-US" sz="2000" b="1" dirty="0" smtClean="0"/>
              <a:t>Calming action</a:t>
            </a:r>
            <a:r>
              <a:rPr lang="en-US" sz="2000" dirty="0" smtClean="0"/>
              <a:t>: the agent tries to calm the child.</a:t>
            </a:r>
          </a:p>
          <a:p>
            <a:pPr lvl="1" eaLnBrk="1" hangingPunct="1">
              <a:defRPr/>
            </a:pPr>
            <a:r>
              <a:rPr lang="en-US" sz="1800" dirty="0" smtClean="0"/>
              <a:t>"</a:t>
            </a:r>
            <a:r>
              <a:rPr lang="en-US" sz="1800" dirty="0"/>
              <a:t>Hey, do not worry! The therapy will end </a:t>
            </a:r>
            <a:r>
              <a:rPr lang="en-US" sz="1800" dirty="0" smtClean="0"/>
              <a:t>soon“</a:t>
            </a:r>
          </a:p>
          <a:p>
            <a:pPr marL="457200" lvl="1" indent="0" eaLnBrk="1" hangingPunct="1">
              <a:buFontTx/>
              <a:buNone/>
              <a:defRPr/>
            </a:pPr>
            <a:endParaRPr lang="en-US" dirty="0" smtClean="0"/>
          </a:p>
          <a:p>
            <a:pPr eaLnBrk="1" hangingPunct="1">
              <a:defRPr/>
            </a:pPr>
            <a:r>
              <a:rPr lang="en-US" sz="2000" b="1" dirty="0" smtClean="0"/>
              <a:t>Reproaching</a:t>
            </a:r>
            <a:r>
              <a:rPr lang="en-US" sz="2000" dirty="0" smtClean="0"/>
              <a:t>: the agent emphasizes the child to calm down and not have certain behaviors. </a:t>
            </a:r>
            <a:endParaRPr lang="en-US" sz="2000" dirty="0"/>
          </a:p>
          <a:p>
            <a:pPr lvl="1" eaLnBrk="1" hangingPunct="1">
              <a:defRPr/>
            </a:pPr>
            <a:r>
              <a:rPr lang="en-US" sz="1800" dirty="0"/>
              <a:t>"Don't be silly and behave well otherwise the therapy will last longer"</a:t>
            </a:r>
            <a:endParaRPr lang="en-US" sz="1800" dirty="0" smtClean="0"/>
          </a:p>
          <a:p>
            <a:pPr marL="457200" lvl="1" indent="0" eaLnBrk="1" hangingPunct="1">
              <a:buFontTx/>
              <a:buNone/>
              <a:defRPr/>
            </a:pPr>
            <a:endParaRPr lang="en-US" dirty="0" smtClean="0"/>
          </a:p>
          <a:p>
            <a:pPr lvl="1" eaLnBrk="1" hangingPunct="1">
              <a:defRP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x-none" sz="900" b="0" i="0" u="none" strike="noStrike" cap="none" normalizeH="0" baseline="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x-none" sz="900" b="0" i="0" u="none" strike="noStrike" cap="none" normalizeH="0" baseline="0">
            <a:ln>
              <a:noFill/>
            </a:ln>
            <a:solidFill>
              <a:schemeClr val="bg1"/>
            </a:solidFill>
            <a:effectLst/>
            <a:latin typeface="Arial" charset="0"/>
            <a:ea typeface="ＭＳ Ｐゴシック"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8430</TotalTime>
  <Words>5075</Words>
  <Application>Microsoft Office PowerPoint</Application>
  <PresentationFormat>Presentazione su schermo (4:3)</PresentationFormat>
  <Paragraphs>305</Paragraphs>
  <Slides>19</Slides>
  <Notes>19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ＭＳ Ｐゴシック</vt:lpstr>
      <vt:lpstr>Arial</vt:lpstr>
      <vt:lpstr>Cambria Math</vt:lpstr>
      <vt:lpstr>la sapienza</vt:lpstr>
      <vt:lpstr>Machine Learning for Social Assistive Robots</vt:lpstr>
      <vt:lpstr>Collaborations</vt:lpstr>
      <vt:lpstr>Socially Assistive Robotics (SAR)</vt:lpstr>
      <vt:lpstr>Children’s therapies case study</vt:lpstr>
      <vt:lpstr>Thesis overview (1)</vt:lpstr>
      <vt:lpstr>Thesis overview (2)</vt:lpstr>
      <vt:lpstr>State variables</vt:lpstr>
      <vt:lpstr>Extracting features from sensors</vt:lpstr>
      <vt:lpstr>Set of actions</vt:lpstr>
      <vt:lpstr>Dynamic Decision Tree: our learning model (1)</vt:lpstr>
      <vt:lpstr>Dynamic Decision Tree: our learning model (2)</vt:lpstr>
      <vt:lpstr>Dynamic Decision Tree: our learning model (3)</vt:lpstr>
      <vt:lpstr>Simulation configuration</vt:lpstr>
      <vt:lpstr>Feature importance</vt:lpstr>
      <vt:lpstr>Test 1: computing the feature importance</vt:lpstr>
      <vt:lpstr>Test 2: training according the feature importance</vt:lpstr>
      <vt:lpstr>Test 3: running a final demo</vt:lpstr>
      <vt:lpstr>Summary</vt:lpstr>
      <vt:lpstr>Conclusions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Alessandro Lo Presti</cp:lastModifiedBy>
  <cp:revision>230</cp:revision>
  <cp:lastPrinted>2006-11-30T14:19:40Z</cp:lastPrinted>
  <dcterms:created xsi:type="dcterms:W3CDTF">2006-11-20T16:13:10Z</dcterms:created>
  <dcterms:modified xsi:type="dcterms:W3CDTF">2020-01-18T15:14:24Z</dcterms:modified>
  <cp:category/>
</cp:coreProperties>
</file>