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p:sldMasterIdLst>
    <p:sldMasterId id="2147483648" r:id="rId1"/>
  </p:sldMasterIdLst>
  <p:sldIdLst>
    <p:sldId id="256" r:id="rId2"/>
    <p:sldId id="257" r:id="rId3"/>
  </p:sldIdLst>
  <p:sldSz cx="7772400" cy="100584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79" d="100"/>
          <a:sy n="79" d="100"/>
        </p:scale>
        <p:origin x="293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53703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panose="020F0502020204030204" pitchFamily="34" charset="0"/>
        </a:defRPr>
      </a:lvl2pPr>
      <a:lvl3pPr algn="l" rtl="0" fontAlgn="base">
        <a:lnSpc>
          <a:spcPct val="90000"/>
        </a:lnSpc>
        <a:spcBef>
          <a:spcPct val="0"/>
        </a:spcBef>
        <a:spcAft>
          <a:spcPct val="0"/>
        </a:spcAft>
        <a:defRPr sz="4400">
          <a:solidFill>
            <a:schemeClr val="tx1"/>
          </a:solidFill>
          <a:latin typeface="Calibri" panose="020F0502020204030204" pitchFamily="34" charset="0"/>
        </a:defRPr>
      </a:lvl3pPr>
      <a:lvl4pPr algn="l" rtl="0" fontAlgn="base">
        <a:lnSpc>
          <a:spcPct val="90000"/>
        </a:lnSpc>
        <a:spcBef>
          <a:spcPct val="0"/>
        </a:spcBef>
        <a:spcAft>
          <a:spcPct val="0"/>
        </a:spcAft>
        <a:defRPr sz="4400">
          <a:solidFill>
            <a:schemeClr val="tx1"/>
          </a:solidFill>
          <a:latin typeface="Calibri" panose="020F0502020204030204" pitchFamily="34" charset="0"/>
        </a:defRPr>
      </a:lvl4pPr>
      <a:lvl5pPr algn="l" rtl="0" fontAlgn="base">
        <a:lnSpc>
          <a:spcPct val="90000"/>
        </a:lnSpc>
        <a:spcBef>
          <a:spcPct val="0"/>
        </a:spcBef>
        <a:spcAft>
          <a:spcPct val="0"/>
        </a:spcAft>
        <a:defRPr sz="4400">
          <a:solidFill>
            <a:schemeClr val="tx1"/>
          </a:solidFill>
          <a:latin typeface="Calibri" panose="020F0502020204030204" pitchFamily="34" charset="0"/>
        </a:defRPr>
      </a:lvl5pPr>
      <a:lvl6pPr marL="457200" algn="l" rtl="0" fontAlgn="base">
        <a:lnSpc>
          <a:spcPct val="90000"/>
        </a:lnSpc>
        <a:spcBef>
          <a:spcPct val="0"/>
        </a:spcBef>
        <a:spcAft>
          <a:spcPct val="0"/>
        </a:spcAft>
        <a:defRPr sz="4400">
          <a:solidFill>
            <a:schemeClr val="tx1"/>
          </a:solidFill>
          <a:latin typeface="Calibri" panose="020F0502020204030204" pitchFamily="34" charset="0"/>
        </a:defRPr>
      </a:lvl6pPr>
      <a:lvl7pPr marL="914400" algn="l" rtl="0" fontAlgn="base">
        <a:lnSpc>
          <a:spcPct val="90000"/>
        </a:lnSpc>
        <a:spcBef>
          <a:spcPct val="0"/>
        </a:spcBef>
        <a:spcAft>
          <a:spcPct val="0"/>
        </a:spcAft>
        <a:defRPr sz="4400">
          <a:solidFill>
            <a:schemeClr val="tx1"/>
          </a:solidFill>
          <a:latin typeface="Calibri" panose="020F0502020204030204" pitchFamily="34" charset="0"/>
        </a:defRPr>
      </a:lvl7pPr>
      <a:lvl8pPr marL="1371600" algn="l" rtl="0" fontAlgn="base">
        <a:lnSpc>
          <a:spcPct val="90000"/>
        </a:lnSpc>
        <a:spcBef>
          <a:spcPct val="0"/>
        </a:spcBef>
        <a:spcAft>
          <a:spcPct val="0"/>
        </a:spcAft>
        <a:defRPr sz="4400">
          <a:solidFill>
            <a:schemeClr val="tx1"/>
          </a:solidFill>
          <a:latin typeface="Calibri" panose="020F0502020204030204" pitchFamily="34" charset="0"/>
        </a:defRPr>
      </a:lvl8pPr>
      <a:lvl9pPr marL="1828800" algn="l" rtl="0" fontAlgn="base">
        <a:lnSpc>
          <a:spcPct val="90000"/>
        </a:lnSpc>
        <a:spcBef>
          <a:spcPct val="0"/>
        </a:spcBef>
        <a:spcAft>
          <a:spcPct val="0"/>
        </a:spcAft>
        <a:defRPr sz="4400">
          <a:solidFill>
            <a:schemeClr val="tx1"/>
          </a:solidFill>
          <a:latin typeface="Calibri" panose="020F05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A30FBE-7AA4-C646-3149-C660F49EB96C}"/>
              </a:ext>
            </a:extLst>
          </p:cNvPr>
          <p:cNvSpPr/>
          <p:nvPr/>
        </p:nvSpPr>
        <p:spPr>
          <a:xfrm>
            <a:off x="935038" y="923925"/>
            <a:ext cx="5870575" cy="4983163"/>
          </a:xfrm>
          <a:prstGeom prst="rect">
            <a:avLst/>
          </a:prstGeom>
        </p:spPr>
        <p:txBody>
          <a:bodyPr lIns="0" tIns="0" rIns="0" bIns="0"/>
          <a:lstStyle/>
          <a:p>
            <a:pPr eaLnBrk="1" fontAlgn="auto" hangingPunct="1">
              <a:lnSpc>
                <a:spcPts val="1176"/>
              </a:lnSpc>
              <a:spcBef>
                <a:spcPts val="0"/>
              </a:spcBef>
              <a:spcAft>
                <a:spcPts val="630"/>
              </a:spcAft>
              <a:defRPr/>
            </a:pPr>
            <a:r>
              <a:rPr lang="en-US" sz="1050">
                <a:latin typeface="Courier New"/>
              </a:rPr>
              <a:t>**The Lord of the Rings: The Fellowship of the Ring** </a:t>
            </a:r>
            <a:r>
              <a:rPr lang="es" sz="1050">
                <a:latin typeface="Courier New"/>
              </a:rPr>
              <a:t>es la primera entrega de la épica trilogía dirigida por </a:t>
            </a:r>
            <a:r>
              <a:rPr lang="en-US" sz="1050">
                <a:latin typeface="Courier New"/>
              </a:rPr>
              <a:t>Peter Jackson, </a:t>
            </a:r>
            <a:r>
              <a:rPr lang="es" sz="1050">
                <a:latin typeface="Courier New"/>
              </a:rPr>
              <a:t>basada en la obra monumental de J.R.R. </a:t>
            </a:r>
            <a:r>
              <a:rPr lang="en-US" sz="1050">
                <a:latin typeface="Courier New"/>
              </a:rPr>
              <a:t>Tolkien. </a:t>
            </a:r>
            <a:r>
              <a:rPr lang="es" sz="1050">
                <a:latin typeface="Courier New"/>
              </a:rPr>
              <a:t>Estrenada en 2001, esta película combina elementos de fantasía, aventura y drama para dar vida a la Tierra Media, un mundo rico en mitos, leyendas y personajes memorables.</a:t>
            </a:r>
          </a:p>
          <a:p>
            <a:pPr eaLnBrk="1" fontAlgn="auto" hangingPunct="1">
              <a:lnSpc>
                <a:spcPts val="1176"/>
              </a:lnSpc>
              <a:spcBef>
                <a:spcPts val="0"/>
              </a:spcBef>
              <a:spcAft>
                <a:spcPts val="630"/>
              </a:spcAft>
              <a:defRPr/>
            </a:pPr>
            <a:r>
              <a:rPr lang="es" sz="1050">
                <a:latin typeface="Courier New"/>
              </a:rPr>
              <a:t>La historia comienza con una introducción que explica el origen </a:t>
            </a:r>
            <a:r>
              <a:rPr lang="en-US" sz="1050">
                <a:latin typeface="Courier New"/>
              </a:rPr>
              <a:t>del </a:t>
            </a:r>
            <a:r>
              <a:rPr lang="es" sz="1050">
                <a:latin typeface="Courier New"/>
              </a:rPr>
              <a:t>Anillo Único, el objeto central de la narrativa. En tiempos antiguos, el oscuro señor Sauron forjó el Anillo Único para dominar los demás anillos de poder, que habían sido entregados a los hombres, los elfos y los enanos. Este anillo contiene una parte significativa del poder de Sauron, lo que lo convierte en un artefacto de inmenso peligro para cualquier criatura que lo posea. Sin embargo, tras una épica batalla, Sauron fue derrotado y el Anillo Único se perdió en la historia, pasando de mano en mano hasta que terminó en posesión de un </a:t>
            </a:r>
            <a:r>
              <a:rPr lang="en-US" sz="1050">
                <a:latin typeface="Courier New"/>
              </a:rPr>
              <a:t>hobbit </a:t>
            </a:r>
            <a:r>
              <a:rPr lang="es" sz="1050">
                <a:latin typeface="Courier New"/>
              </a:rPr>
              <a:t>llamado </a:t>
            </a:r>
            <a:r>
              <a:rPr lang="en-US" sz="1050">
                <a:latin typeface="Courier New"/>
              </a:rPr>
              <a:t>Bilbo </a:t>
            </a:r>
            <a:r>
              <a:rPr lang="es" sz="1050">
                <a:latin typeface="Courier New"/>
              </a:rPr>
              <a:t>Bolsón.</a:t>
            </a:r>
          </a:p>
          <a:p>
            <a:pPr eaLnBrk="1" fontAlgn="auto" hangingPunct="1">
              <a:lnSpc>
                <a:spcPts val="1176"/>
              </a:lnSpc>
              <a:spcBef>
                <a:spcPts val="0"/>
              </a:spcBef>
              <a:spcAft>
                <a:spcPts val="630"/>
              </a:spcAft>
              <a:defRPr/>
            </a:pPr>
            <a:r>
              <a:rPr lang="es" sz="1050">
                <a:latin typeface="Courier New"/>
              </a:rPr>
              <a:t>Bilbo vive en la apacible Comarca, un lugar idílico habitado por los </a:t>
            </a:r>
            <a:r>
              <a:rPr lang="en-US" sz="1050">
                <a:latin typeface="Courier New"/>
              </a:rPr>
              <a:t>hobbits, </a:t>
            </a:r>
            <a:r>
              <a:rPr lang="es" sz="1050">
                <a:latin typeface="Courier New"/>
              </a:rPr>
              <a:t>seres pequeños y pacíficos. Sin embargo, tras años de mantenerse en secreto en su hogar, el mago Gandalf el Gris </a:t>
            </a:r>
            <a:r>
              <a:rPr lang="en-US" sz="1050">
                <a:latin typeface="Courier New"/>
              </a:rPr>
              <a:t>(Ian McKellen) </a:t>
            </a:r>
            <a:r>
              <a:rPr lang="es" sz="1050">
                <a:latin typeface="Courier New"/>
              </a:rPr>
              <a:t>descubre la verdadera naturaleza del anillo que </a:t>
            </a:r>
            <a:r>
              <a:rPr lang="en-US" sz="1050">
                <a:latin typeface="Courier New"/>
              </a:rPr>
              <a:t>Bilbo </a:t>
            </a:r>
            <a:r>
              <a:rPr lang="es" sz="1050">
                <a:latin typeface="Courier New"/>
              </a:rPr>
              <a:t>ha portado silenciosamente. Consciente </a:t>
            </a:r>
            <a:r>
              <a:rPr lang="en-US" sz="1050">
                <a:latin typeface="Courier New"/>
              </a:rPr>
              <a:t>del </a:t>
            </a:r>
            <a:r>
              <a:rPr lang="es" sz="1050">
                <a:latin typeface="Courier New"/>
              </a:rPr>
              <a:t>peligro que el Anillo Único representa para la Tierra </a:t>
            </a:r>
            <a:r>
              <a:rPr lang="en-US" sz="1050">
                <a:latin typeface="Courier New"/>
              </a:rPr>
              <a:t>Media, </a:t>
            </a:r>
            <a:r>
              <a:rPr lang="es" sz="1050">
                <a:latin typeface="Courier New"/>
              </a:rPr>
              <a:t>Gandalf </a:t>
            </a:r>
            <a:r>
              <a:rPr lang="en-US" sz="1050">
                <a:latin typeface="Courier New"/>
              </a:rPr>
              <a:t>decide </a:t>
            </a:r>
            <a:r>
              <a:rPr lang="es" sz="1050">
                <a:latin typeface="Courier New"/>
              </a:rPr>
              <a:t>que el hijo adoptivo de Bilbo, Frodo Bolsón (Elijah </a:t>
            </a:r>
            <a:r>
              <a:rPr lang="en-US" sz="1050">
                <a:latin typeface="Courier New"/>
              </a:rPr>
              <a:t>Wood), </a:t>
            </a:r>
            <a:r>
              <a:rPr lang="es" sz="1050">
                <a:latin typeface="Courier New"/>
              </a:rPr>
              <a:t>debe emprender una peligrosa misión para llevar el anillo fuera de la Comarca y evitar que caiga en manos de Sauron, que ha comenzado a recuperar fuerza y a buscar desesperadamente el objeto.</a:t>
            </a:r>
          </a:p>
          <a:p>
            <a:pPr eaLnBrk="1" fontAlgn="auto" hangingPunct="1">
              <a:lnSpc>
                <a:spcPts val="1176"/>
              </a:lnSpc>
              <a:spcBef>
                <a:spcPts val="0"/>
              </a:spcBef>
              <a:spcAft>
                <a:spcPts val="630"/>
              </a:spcAft>
              <a:defRPr/>
            </a:pPr>
            <a:r>
              <a:rPr lang="es" sz="1050">
                <a:latin typeface="Courier New"/>
              </a:rPr>
              <a:t>Frodo acepta su destino y, acompañado al principio por otros tres </a:t>
            </a:r>
            <a:r>
              <a:rPr lang="en-US" sz="1050">
                <a:latin typeface="Courier New"/>
              </a:rPr>
              <a:t>hobbits, Sam </a:t>
            </a:r>
            <a:r>
              <a:rPr lang="es" sz="1050">
                <a:latin typeface="Courier New"/>
              </a:rPr>
              <a:t>(Sean Astin), </a:t>
            </a:r>
            <a:r>
              <a:rPr lang="en-US" sz="1050">
                <a:latin typeface="Courier New"/>
              </a:rPr>
              <a:t>Merry (Dominic Monaghan) </a:t>
            </a:r>
            <a:r>
              <a:rPr lang="es" sz="1050">
                <a:latin typeface="Courier New"/>
              </a:rPr>
              <a:t>y </a:t>
            </a:r>
            <a:r>
              <a:rPr lang="en-US" sz="1050">
                <a:latin typeface="Courier New"/>
              </a:rPr>
              <a:t>Pippin (Billy Boyd), </a:t>
            </a:r>
            <a:r>
              <a:rPr lang="es" sz="1050">
                <a:latin typeface="Courier New"/>
              </a:rPr>
              <a:t>emprende </a:t>
            </a:r>
            <a:r>
              <a:rPr lang="en-US" sz="1050">
                <a:latin typeface="Courier New"/>
              </a:rPr>
              <a:t>un </a:t>
            </a:r>
            <a:r>
              <a:rPr lang="es" sz="1050">
                <a:latin typeface="Courier New"/>
              </a:rPr>
              <a:t>viaje </a:t>
            </a:r>
            <a:r>
              <a:rPr lang="en-US" sz="1050">
                <a:latin typeface="Courier New"/>
              </a:rPr>
              <a:t>que </a:t>
            </a:r>
            <a:r>
              <a:rPr lang="es" sz="1050">
                <a:latin typeface="Courier New"/>
              </a:rPr>
              <a:t>cambiará </a:t>
            </a:r>
            <a:r>
              <a:rPr lang="en-US" sz="1050">
                <a:latin typeface="Courier New"/>
              </a:rPr>
              <a:t>su vida y </a:t>
            </a:r>
            <a:r>
              <a:rPr lang="es" sz="1050">
                <a:latin typeface="Courier New"/>
              </a:rPr>
              <a:t>marcará </a:t>
            </a:r>
            <a:r>
              <a:rPr lang="en-US" sz="1050">
                <a:latin typeface="Courier New"/>
              </a:rPr>
              <a:t>el futuro de toda </a:t>
            </a:r>
            <a:r>
              <a:rPr lang="es" sz="1050">
                <a:latin typeface="Courier New"/>
              </a:rPr>
              <a:t>la Tierra Media. El grupo pronto comprende que la misión es mucho más peligrosa de lo que habían imaginado. Los sirvientes de Sauron, los temibles espectros del anillo o Nazgül, están tras ellos y harán todo lo posible por recuperar el anillo.</a:t>
            </a:r>
          </a:p>
        </p:txBody>
      </p:sp>
      <p:sp>
        <p:nvSpPr>
          <p:cNvPr id="3" name="Rectangle 2">
            <a:extLst>
              <a:ext uri="{FF2B5EF4-FFF2-40B4-BE49-F238E27FC236}">
                <a16:creationId xmlns:a16="http://schemas.microsoft.com/office/drawing/2014/main" id="{19F6DAD5-3F07-3782-557B-E6633F0661D6}"/>
              </a:ext>
            </a:extLst>
          </p:cNvPr>
          <p:cNvSpPr/>
          <p:nvPr/>
        </p:nvSpPr>
        <p:spPr>
          <a:xfrm>
            <a:off x="941388" y="6065838"/>
            <a:ext cx="1216025" cy="1047750"/>
          </a:xfrm>
          <a:prstGeom prst="rect">
            <a:avLst/>
          </a:prstGeom>
        </p:spPr>
        <p:txBody>
          <a:bodyPr lIns="0" tIns="0" rIns="0" bIns="0"/>
          <a:lstStyle/>
          <a:p>
            <a:pPr algn="just" eaLnBrk="1" fontAlgn="auto" hangingPunct="1">
              <a:lnSpc>
                <a:spcPts val="1176"/>
              </a:lnSpc>
              <a:spcBef>
                <a:spcPts val="0"/>
              </a:spcBef>
              <a:spcAft>
                <a:spcPts val="0"/>
              </a:spcAft>
              <a:defRPr/>
            </a:pPr>
            <a:r>
              <a:rPr lang="es" sz="1050">
                <a:latin typeface="Courier New"/>
              </a:rPr>
              <a:t>En el transcurs otros personaje Uno de estos pe conocido tambié como protector región de Bree indispensable e</a:t>
            </a:r>
          </a:p>
        </p:txBody>
      </p:sp>
      <p:sp>
        <p:nvSpPr>
          <p:cNvPr id="4" name="Rectangle 3">
            <a:extLst>
              <a:ext uri="{FF2B5EF4-FFF2-40B4-BE49-F238E27FC236}">
                <a16:creationId xmlns:a16="http://schemas.microsoft.com/office/drawing/2014/main" id="{DC2D270F-2D2E-7B06-BDEC-CA36C192169A}"/>
              </a:ext>
            </a:extLst>
          </p:cNvPr>
          <p:cNvSpPr/>
          <p:nvPr/>
        </p:nvSpPr>
        <p:spPr>
          <a:xfrm>
            <a:off x="2146300" y="6059488"/>
            <a:ext cx="4656138" cy="1030287"/>
          </a:xfrm>
          <a:prstGeom prst="rect">
            <a:avLst/>
          </a:prstGeom>
        </p:spPr>
        <p:txBody>
          <a:bodyPr lIns="0" tIns="0" rIns="0" bIns="0"/>
          <a:lstStyle/>
          <a:p>
            <a:pPr eaLnBrk="1" fontAlgn="auto" hangingPunct="1">
              <a:lnSpc>
                <a:spcPts val="1176"/>
              </a:lnSpc>
              <a:spcBef>
                <a:spcPts val="630"/>
              </a:spcBef>
              <a:spcAft>
                <a:spcPts val="630"/>
              </a:spcAft>
              <a:defRPr/>
            </a:pPr>
            <a:r>
              <a:rPr lang="es" sz="1050">
                <a:latin typeface="Courier New"/>
              </a:rPr>
              <a:t>o de su </a:t>
            </a:r>
            <a:r>
              <a:rPr lang="en-US" sz="1050">
                <a:latin typeface="Courier New"/>
              </a:rPr>
              <a:t>aventura, </a:t>
            </a:r>
            <a:r>
              <a:rPr lang="es" sz="1050">
                <a:latin typeface="Courier New"/>
              </a:rPr>
              <a:t>Frodo y sus </a:t>
            </a:r>
            <a:r>
              <a:rPr lang="en-US" sz="1050">
                <a:latin typeface="Courier New"/>
              </a:rPr>
              <a:t>amigos </a:t>
            </a:r>
            <a:r>
              <a:rPr lang="es" sz="1050">
                <a:latin typeface="Courier New"/>
              </a:rPr>
              <a:t>se encuentran con s que unirán fuerzas para formar la Comunidad del Anillo. rsonajes es el montaraz Aragorn (Viggo Mortensen), n como Trancos, un hombre misterioso y valiente que emerge y guía del grupo. A través de la fértil pero peligrosa y más allá, Aragorn demuestra ser hace un aliado n la lucha contra las fuerzas de Sauron.</a:t>
            </a:r>
          </a:p>
        </p:txBody>
      </p:sp>
      <p:sp>
        <p:nvSpPr>
          <p:cNvPr id="5" name="Rectangle 4">
            <a:extLst>
              <a:ext uri="{FF2B5EF4-FFF2-40B4-BE49-F238E27FC236}">
                <a16:creationId xmlns:a16="http://schemas.microsoft.com/office/drawing/2014/main" id="{E9D550EB-DAEA-D970-E947-99C189563E90}"/>
              </a:ext>
            </a:extLst>
          </p:cNvPr>
          <p:cNvSpPr/>
          <p:nvPr/>
        </p:nvSpPr>
        <p:spPr>
          <a:xfrm>
            <a:off x="935038" y="7265988"/>
            <a:ext cx="5867400" cy="1360487"/>
          </a:xfrm>
          <a:prstGeom prst="rect">
            <a:avLst/>
          </a:prstGeom>
        </p:spPr>
        <p:txBody>
          <a:bodyPr lIns="0" tIns="0" rIns="0" bIns="0"/>
          <a:lstStyle/>
          <a:p>
            <a:pPr eaLnBrk="1" fontAlgn="auto" hangingPunct="1">
              <a:lnSpc>
                <a:spcPts val="1176"/>
              </a:lnSpc>
              <a:spcBef>
                <a:spcPts val="630"/>
              </a:spcBef>
              <a:spcAft>
                <a:spcPts val="0"/>
              </a:spcAft>
              <a:defRPr/>
            </a:pPr>
            <a:r>
              <a:rPr lang="es" sz="1050">
                <a:latin typeface="Courier New"/>
              </a:rPr>
              <a:t>La comunidad finalmente converge en Rivendel, donde el sabio líder élfico </a:t>
            </a:r>
            <a:r>
              <a:rPr lang="en-US" sz="1050">
                <a:latin typeface="Courier New"/>
              </a:rPr>
              <a:t>Elrond (Hugo Weaving) </a:t>
            </a:r>
            <a:r>
              <a:rPr lang="es" sz="1050">
                <a:latin typeface="Courier New"/>
              </a:rPr>
              <a:t>organiza un consejo para decidir el futuro del anillo. En el consejo se presentan diversas posturas sobre qué hacer con el objeto: mientras algunos desean usarlo </a:t>
            </a:r>
            <a:r>
              <a:rPr lang="en-US" sz="1050">
                <a:latin typeface="Courier New"/>
              </a:rPr>
              <a:t>como </a:t>
            </a:r>
            <a:r>
              <a:rPr lang="es" sz="1050">
                <a:latin typeface="Courier New"/>
              </a:rPr>
              <a:t>arma contra Sauron,</a:t>
            </a:r>
          </a:p>
          <a:p>
            <a:pPr eaLnBrk="1" fontAlgn="auto" hangingPunct="1">
              <a:lnSpc>
                <a:spcPts val="1176"/>
              </a:lnSpc>
              <a:spcBef>
                <a:spcPts val="0"/>
              </a:spcBef>
              <a:spcAft>
                <a:spcPts val="630"/>
              </a:spcAft>
              <a:defRPr/>
            </a:pPr>
            <a:r>
              <a:rPr lang="es" sz="1050">
                <a:latin typeface="Courier New"/>
              </a:rPr>
              <a:t>Gandalf y otros enfatizan que el anillo es corruptor y debe ser destruido. La única manera de lograrlo es arrojarlo al fuego de la Montaña del Destino, el lugar donde fue forjado originalmente. Frodo, mostrando una valentía excepcional, se ofrece como voluntario para liderar esta peligrosa misión, convirtiéndose en el Portador del Anillo.</a:t>
            </a:r>
          </a:p>
        </p:txBody>
      </p:sp>
      <p:sp>
        <p:nvSpPr>
          <p:cNvPr id="6" name="Rectangle 5">
            <a:extLst>
              <a:ext uri="{FF2B5EF4-FFF2-40B4-BE49-F238E27FC236}">
                <a16:creationId xmlns:a16="http://schemas.microsoft.com/office/drawing/2014/main" id="{F094113C-F2B6-518B-940D-FE300FE96A20}"/>
              </a:ext>
            </a:extLst>
          </p:cNvPr>
          <p:cNvSpPr/>
          <p:nvPr/>
        </p:nvSpPr>
        <p:spPr>
          <a:xfrm>
            <a:off x="941388" y="8778875"/>
            <a:ext cx="5630862" cy="298450"/>
          </a:xfrm>
          <a:prstGeom prst="rect">
            <a:avLst/>
          </a:prstGeom>
        </p:spPr>
        <p:txBody>
          <a:bodyPr lIns="0" tIns="0" rIns="0" bIns="0"/>
          <a:lstStyle/>
          <a:p>
            <a:pPr eaLnBrk="1" fontAlgn="auto" hangingPunct="1">
              <a:lnSpc>
                <a:spcPts val="1176"/>
              </a:lnSpc>
              <a:spcBef>
                <a:spcPts val="630"/>
              </a:spcBef>
              <a:spcAft>
                <a:spcPts val="0"/>
              </a:spcAft>
              <a:defRPr/>
            </a:pPr>
            <a:r>
              <a:rPr lang="es" sz="1050">
                <a:latin typeface="Courier New"/>
              </a:rPr>
              <a:t>Para garantizar que Frodo no viaje </a:t>
            </a:r>
            <a:r>
              <a:rPr lang="en-US" sz="1050">
                <a:latin typeface="Courier New"/>
              </a:rPr>
              <a:t>solo, </a:t>
            </a:r>
            <a:r>
              <a:rPr lang="es" sz="1050">
                <a:latin typeface="Courier New"/>
              </a:rPr>
              <a:t>se forma la llamada Comunidad del Anillo, compuesta por nueve miembros: Frodo, </a:t>
            </a:r>
            <a:r>
              <a:rPr lang="en-US" sz="1050">
                <a:latin typeface="Courier New"/>
              </a:rPr>
              <a:t>Sam, Merry, Pippin,</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189447-82A4-E0ED-C316-CD1D041EA2C5}"/>
              </a:ext>
            </a:extLst>
          </p:cNvPr>
          <p:cNvSpPr/>
          <p:nvPr/>
        </p:nvSpPr>
        <p:spPr>
          <a:xfrm>
            <a:off x="935038" y="923925"/>
            <a:ext cx="5870575" cy="6491288"/>
          </a:xfrm>
          <a:prstGeom prst="rect">
            <a:avLst/>
          </a:prstGeom>
        </p:spPr>
        <p:txBody>
          <a:bodyPr lIns="0" tIns="0" rIns="0" bIns="0"/>
          <a:lstStyle/>
          <a:p>
            <a:pPr eaLnBrk="1" fontAlgn="auto" hangingPunct="1">
              <a:lnSpc>
                <a:spcPts val="1176"/>
              </a:lnSpc>
              <a:spcBef>
                <a:spcPts val="0"/>
              </a:spcBef>
              <a:spcAft>
                <a:spcPts val="630"/>
              </a:spcAft>
              <a:defRPr/>
            </a:pPr>
            <a:r>
              <a:rPr lang="en-US" sz="1050">
                <a:latin typeface="Courier New"/>
              </a:rPr>
              <a:t>Aragorn, Gandalf, </a:t>
            </a:r>
            <a:r>
              <a:rPr lang="es" sz="1050">
                <a:latin typeface="Courier New"/>
              </a:rPr>
              <a:t>el elfo Lególas </a:t>
            </a:r>
            <a:r>
              <a:rPr lang="en-US" sz="1050">
                <a:latin typeface="Courier New"/>
              </a:rPr>
              <a:t>(Orlando Bloom), </a:t>
            </a:r>
            <a:r>
              <a:rPr lang="es" sz="1050">
                <a:latin typeface="Courier New"/>
              </a:rPr>
              <a:t>el enano </a:t>
            </a:r>
            <a:r>
              <a:rPr lang="en-US" sz="1050">
                <a:latin typeface="Courier New"/>
              </a:rPr>
              <a:t>Gimli (John Rhys-Davies) </a:t>
            </a:r>
            <a:r>
              <a:rPr lang="es" sz="1050">
                <a:latin typeface="Courier New"/>
              </a:rPr>
              <a:t>y el hombre </a:t>
            </a:r>
            <a:r>
              <a:rPr lang="en-US" sz="1050">
                <a:latin typeface="Courier New"/>
              </a:rPr>
              <a:t>Boromir (Sean Bean). </a:t>
            </a:r>
            <a:r>
              <a:rPr lang="es" sz="1050">
                <a:latin typeface="Courier New"/>
              </a:rPr>
              <a:t>Cada miembro tiene sus propias motivaciones y trasfondos, pero todos comparten el objetivo común de proteger al portador y destruir el anillo.</a:t>
            </a:r>
          </a:p>
          <a:p>
            <a:pPr eaLnBrk="1" fontAlgn="auto" hangingPunct="1">
              <a:lnSpc>
                <a:spcPts val="1176"/>
              </a:lnSpc>
              <a:spcBef>
                <a:spcPts val="0"/>
              </a:spcBef>
              <a:spcAft>
                <a:spcPts val="630"/>
              </a:spcAft>
              <a:defRPr/>
            </a:pPr>
            <a:r>
              <a:rPr lang="es" sz="1050">
                <a:latin typeface="Courier New"/>
              </a:rPr>
              <a:t>A partir de este punto, la película se adentra en múltiples territorios llenos de peligros y desafíos. La comunidad viaja a través de paisajes espectaculares como las oscuras minas de Moria, donde se enfrentan a un antiguo mal conocido como el Balrog, un demonio del fuego que pone a prueba su fortaleza física y emocional. En este enfrentamiento, Gandalf se sacrifica para permitir que el resto </a:t>
            </a:r>
            <a:r>
              <a:rPr lang="en-US" sz="1050">
                <a:latin typeface="Courier New"/>
              </a:rPr>
              <a:t>del </a:t>
            </a:r>
            <a:r>
              <a:rPr lang="es" sz="1050">
                <a:latin typeface="Courier New"/>
              </a:rPr>
              <a:t>grupo </a:t>
            </a:r>
            <a:r>
              <a:rPr lang="en-US" sz="1050">
                <a:latin typeface="Courier New"/>
              </a:rPr>
              <a:t>escape, </a:t>
            </a:r>
            <a:r>
              <a:rPr lang="es" sz="1050">
                <a:latin typeface="Courier New"/>
              </a:rPr>
              <a:t>una pérdida devastadora que marca un punto de inflexión en la narrativa.</a:t>
            </a:r>
          </a:p>
          <a:p>
            <a:pPr eaLnBrk="1" fontAlgn="auto" hangingPunct="1">
              <a:lnSpc>
                <a:spcPts val="1176"/>
              </a:lnSpc>
              <a:spcBef>
                <a:spcPts val="0"/>
              </a:spcBef>
              <a:spcAft>
                <a:spcPts val="630"/>
              </a:spcAft>
              <a:defRPr/>
            </a:pPr>
            <a:r>
              <a:rPr lang="es" sz="1050">
                <a:latin typeface="Courier New"/>
              </a:rPr>
              <a:t>Después de dejar Moria, la comunidad busca refugio en el reino élfico de Lothlórien, donde Galadriel (Cate Blanchett) les proporciona orientación y regalos mágicos que los ayudarán en su misión. La presencia de Galadriel y su sabiduría ofrecen un momento de esperanza y reflexión en medio de la creciente oscuridad que rodea a los personajes.</a:t>
            </a:r>
          </a:p>
          <a:p>
            <a:pPr eaLnBrk="1" fontAlgn="auto" hangingPunct="1">
              <a:lnSpc>
                <a:spcPts val="1176"/>
              </a:lnSpc>
              <a:spcBef>
                <a:spcPts val="0"/>
              </a:spcBef>
              <a:spcAft>
                <a:spcPts val="630"/>
              </a:spcAft>
              <a:defRPr/>
            </a:pPr>
            <a:r>
              <a:rPr lang="es" sz="1050">
                <a:latin typeface="Courier New"/>
              </a:rPr>
              <a:t>Sin embargo, las tensiones comienzan a surgir dentro de la comunidad. Boromir, impulsado por sus deseos personales de utilizar el anillo para salvar a su pueblo, intenta tomar el anillo de Frodo, lo que provoca que el joven </a:t>
            </a:r>
            <a:r>
              <a:rPr lang="en-US" sz="1050">
                <a:latin typeface="Courier New"/>
              </a:rPr>
              <a:t>hobbit </a:t>
            </a:r>
            <a:r>
              <a:rPr lang="es" sz="1050">
                <a:latin typeface="Courier New"/>
              </a:rPr>
              <a:t>decida continuar la misión por su cuenta. Sam, fiel hasta el </a:t>
            </a:r>
            <a:r>
              <a:rPr lang="en-US" sz="1050">
                <a:latin typeface="Courier New"/>
              </a:rPr>
              <a:t>final, </a:t>
            </a:r>
            <a:r>
              <a:rPr lang="es" sz="1050">
                <a:latin typeface="Courier New"/>
              </a:rPr>
              <a:t>insiste en acompañarlo, mientras el resto de la comunidad se dispersa debido a diversos enfrentamientos. Aragorn, Legolas y Gimli, por su parte, deciden perseguir a los Uruk-hai, los soldados de Sauron, que han capturado </a:t>
            </a:r>
            <a:r>
              <a:rPr lang="en-US" sz="1050">
                <a:latin typeface="Courier New"/>
              </a:rPr>
              <a:t>a Merry </a:t>
            </a:r>
            <a:r>
              <a:rPr lang="es" sz="1050">
                <a:latin typeface="Courier New"/>
              </a:rPr>
              <a:t>y </a:t>
            </a:r>
            <a:r>
              <a:rPr lang="en-US" sz="1050">
                <a:latin typeface="Courier New"/>
              </a:rPr>
              <a:t>Pippin.</a:t>
            </a:r>
          </a:p>
          <a:p>
            <a:pPr eaLnBrk="1" fontAlgn="auto" hangingPunct="1">
              <a:lnSpc>
                <a:spcPts val="1176"/>
              </a:lnSpc>
              <a:spcBef>
                <a:spcPts val="0"/>
              </a:spcBef>
              <a:spcAft>
                <a:spcPts val="630"/>
              </a:spcAft>
              <a:defRPr/>
            </a:pPr>
            <a:r>
              <a:rPr lang="es" sz="1050">
                <a:latin typeface="Courier New"/>
              </a:rPr>
              <a:t>La película culmina con Frodo y Sam viajando hacia Mordor, mientras el resto de la comunidad enfrenta sus propios desafíos. Este final abierto establece el escenario para las secuelas, y deja claro que la misión de la Comunidad del Anillo está lejos de completarse. La película logra combinar elementos de tensión, aventura y emociones humanas mientras cuenta la historia de amistad, sacrificio y la lucha contra la corrupción y el mal.</a:t>
            </a:r>
          </a:p>
          <a:p>
            <a:pPr eaLnBrk="1" fontAlgn="auto" hangingPunct="1">
              <a:lnSpc>
                <a:spcPts val="1176"/>
              </a:lnSpc>
              <a:spcBef>
                <a:spcPts val="0"/>
              </a:spcBef>
              <a:spcAft>
                <a:spcPts val="0"/>
              </a:spcAft>
              <a:defRPr/>
            </a:pPr>
            <a:r>
              <a:rPr lang="es" sz="1050">
                <a:latin typeface="Courier New"/>
              </a:rPr>
              <a:t>La dirección de Peter </a:t>
            </a:r>
            <a:r>
              <a:rPr lang="en-US" sz="1050">
                <a:latin typeface="Courier New"/>
              </a:rPr>
              <a:t>Jackson, junto </a:t>
            </a:r>
            <a:r>
              <a:rPr lang="es" sz="1050">
                <a:latin typeface="Courier New"/>
              </a:rPr>
              <a:t>con la impresionante cinematografía de </a:t>
            </a:r>
            <a:r>
              <a:rPr lang="en-US" sz="1050">
                <a:latin typeface="Courier New"/>
              </a:rPr>
              <a:t>Andrew </a:t>
            </a:r>
            <a:r>
              <a:rPr lang="es" sz="1050">
                <a:latin typeface="Courier New"/>
              </a:rPr>
              <a:t>Lesnie, el diseño de producción de </a:t>
            </a:r>
            <a:r>
              <a:rPr lang="en-US" sz="1050">
                <a:latin typeface="Courier New"/>
              </a:rPr>
              <a:t>Grant Major </a:t>
            </a:r>
            <a:r>
              <a:rPr lang="es" sz="1050">
                <a:latin typeface="Courier New"/>
              </a:rPr>
              <a:t>y la música icónica de Howard </a:t>
            </a:r>
            <a:r>
              <a:rPr lang="en-US" sz="1050">
                <a:latin typeface="Courier New"/>
              </a:rPr>
              <a:t>Shore, </a:t>
            </a:r>
            <a:r>
              <a:rPr lang="es" sz="1050">
                <a:latin typeface="Courier New"/>
              </a:rPr>
              <a:t>crean una experiencia </a:t>
            </a:r>
            <a:r>
              <a:rPr lang="en-US" sz="1050">
                <a:latin typeface="Courier New"/>
              </a:rPr>
              <a:t>visual </a:t>
            </a:r>
            <a:r>
              <a:rPr lang="es" sz="1050">
                <a:latin typeface="Courier New"/>
              </a:rPr>
              <a:t>y emocional inolvidable que se mantiene fiel al espíritu de los libros de </a:t>
            </a:r>
            <a:r>
              <a:rPr lang="en-US" sz="1050">
                <a:latin typeface="Courier New"/>
              </a:rPr>
              <a:t>Tolkien. Este primer </a:t>
            </a:r>
            <a:r>
              <a:rPr lang="es" sz="1050">
                <a:latin typeface="Courier New"/>
              </a:rPr>
              <a:t>capítulo </a:t>
            </a:r>
            <a:r>
              <a:rPr lang="en-US" sz="1050">
                <a:latin typeface="Courier New"/>
              </a:rPr>
              <a:t>establece las bases para los conflictos y las relaciones que se </a:t>
            </a:r>
            <a:r>
              <a:rPr lang="es" sz="1050">
                <a:latin typeface="Courier New"/>
              </a:rPr>
              <a:t>desarrollarán </a:t>
            </a:r>
            <a:r>
              <a:rPr lang="en-US" sz="1050">
                <a:latin typeface="Courier New"/>
              </a:rPr>
              <a:t>en las siguientes </a:t>
            </a:r>
            <a:r>
              <a:rPr lang="es" sz="1050">
                <a:latin typeface="Courier New"/>
              </a:rPr>
              <a:t>entregas, mostrando </a:t>
            </a:r>
            <a:r>
              <a:rPr lang="en-US" sz="1050">
                <a:latin typeface="Courier New"/>
              </a:rPr>
              <a:t>el </a:t>
            </a:r>
            <a:r>
              <a:rPr lang="es" sz="1050">
                <a:latin typeface="Courier New"/>
              </a:rPr>
              <a:t>comienzo de una epopeya que trasciende el tiempo y el espacio.</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1098</Words>
  <Application>Microsoft Macintosh PowerPoint</Application>
  <PresentationFormat>Personalizado</PresentationFormat>
  <Paragraphs>15</Paragraphs>
  <Slides>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vt:i4>
      </vt:variant>
    </vt:vector>
  </HeadingPairs>
  <TitlesOfParts>
    <vt:vector size="6" baseType="lpstr">
      <vt:lpstr>Calibri</vt:lpstr>
      <vt:lpstr>Arial</vt:lpstr>
      <vt:lpstr>Courier New</vt:lpstr>
      <vt:lpstr>Office Theme</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Alessandro Nuzzi Herrero</cp:lastModifiedBy>
  <cp:revision>1</cp:revision>
  <dcterms:modified xsi:type="dcterms:W3CDTF">2025-08-11T13:29:37Z</dcterms:modified>
</cp:coreProperties>
</file>