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16.png" ContentType="image/png"/>
  <Override PartName="/ppt/media/hdphoto1.wdp" ContentType="image/vnd.ms-photo"/>
  <Override PartName="/ppt/media/image11.png" ContentType="image/png"/>
  <Override PartName="/ppt/media/image48.png" ContentType="image/png"/>
  <Override PartName="/ppt/media/image8.png" ContentType="image/png"/>
  <Override PartName="/ppt/media/image38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51.png" ContentType="image/png"/>
  <Override PartName="/ppt/media/image29.png" ContentType="image/png"/>
  <Override PartName="/ppt/media/image40.png" ContentType="image/png"/>
  <Override PartName="/ppt/media/image52.png" ContentType="image/png"/>
  <Override PartName="/ppt/media/image39.png" ContentType="image/png"/>
  <Override PartName="/ppt/media/image9.png" ContentType="image/png"/>
  <Override PartName="/ppt/media/image49.png" ContentType="image/png"/>
  <Override PartName="/ppt/media/image12.png" ContentType="image/png"/>
  <Override PartName="/ppt/media/image10.png" ContentType="image/png"/>
  <Override PartName="/ppt/media/image47.png" ContentType="image/png"/>
  <Override PartName="/ppt/media/image37.png" ContentType="image/png"/>
  <Override PartName="/ppt/media/image7.png" ContentType="image/png"/>
  <Override PartName="/ppt/media/image6.png" ContentType="image/png"/>
  <Override PartName="/ppt/media/image36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3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microsoft.com/office/2007/relationships/hdphoto" Target="../media/hdphoto1.wdp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m 84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p:blipFill>
        <p:spPr>
          <a:xfrm>
            <a:off x="7054560" y="813960"/>
            <a:ext cx="4750200" cy="560160"/>
          </a:xfrm>
          <a:prstGeom prst="rect">
            <a:avLst/>
          </a:prstGeom>
          <a:ln w="0">
            <a:noFill/>
          </a:ln>
        </p:spPr>
      </p:pic>
      <p:sp>
        <p:nvSpPr>
          <p:cNvPr id="39" name="Retângulo: Cantos Arredondados 26"/>
          <p:cNvSpPr/>
          <p:nvPr/>
        </p:nvSpPr>
        <p:spPr>
          <a:xfrm>
            <a:off x="2673000" y="4111200"/>
            <a:ext cx="1713600" cy="2546280"/>
          </a:xfrm>
          <a:prstGeom prst="roundRect">
            <a:avLst>
              <a:gd name="adj" fmla="val 7874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Retângulo: Cantos Arredondados 27"/>
          <p:cNvSpPr/>
          <p:nvPr/>
        </p:nvSpPr>
        <p:spPr>
          <a:xfrm>
            <a:off x="180000" y="4140000"/>
            <a:ext cx="2302920" cy="252900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Retângulo: Cantos Arredondados 25"/>
          <p:cNvSpPr/>
          <p:nvPr/>
        </p:nvSpPr>
        <p:spPr>
          <a:xfrm>
            <a:off x="2673000" y="1296000"/>
            <a:ext cx="1713600" cy="2661480"/>
          </a:xfrm>
          <a:prstGeom prst="roundRect">
            <a:avLst>
              <a:gd name="adj" fmla="val 8391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Retângulo: Cantos Arredondados 24"/>
          <p:cNvSpPr/>
          <p:nvPr/>
        </p:nvSpPr>
        <p:spPr>
          <a:xfrm>
            <a:off x="180000" y="1316880"/>
            <a:ext cx="2302920" cy="264060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aixaDeTexto 21"/>
          <p:cNvSpPr/>
          <p:nvPr/>
        </p:nvSpPr>
        <p:spPr>
          <a:xfrm>
            <a:off x="360000" y="1800000"/>
            <a:ext cx="2122920" cy="200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Nunito Sans"/>
                <a:ea typeface="DejaVu Sans"/>
              </a:rPr>
              <a:t>Necessidade de operacionalizar compliance: EMA-335 Cap. 3 item 3.2.3.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Nunito Sans"/>
                <a:ea typeface="DejaVu Sans"/>
              </a:rPr>
              <a:t>Mitigar os riscos de paralisia da análise de dados  devido a grande massa de dados 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4" name="Retângulo: Cantos Arredondados 28"/>
          <p:cNvSpPr/>
          <p:nvPr/>
        </p:nvSpPr>
        <p:spPr>
          <a:xfrm>
            <a:off x="4576680" y="1676880"/>
            <a:ext cx="1713600" cy="2280600"/>
          </a:xfrm>
          <a:prstGeom prst="roundRect">
            <a:avLst>
              <a:gd name="adj" fmla="val 7874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Retângulo: Cantos Arredondados 29"/>
          <p:cNvSpPr/>
          <p:nvPr/>
        </p:nvSpPr>
        <p:spPr>
          <a:xfrm>
            <a:off x="4576680" y="4107600"/>
            <a:ext cx="1713600" cy="2614320"/>
          </a:xfrm>
          <a:prstGeom prst="roundRect">
            <a:avLst>
              <a:gd name="adj" fmla="val 6322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Retângulo: Cantos Arredondados 30"/>
          <p:cNvSpPr/>
          <p:nvPr/>
        </p:nvSpPr>
        <p:spPr>
          <a:xfrm>
            <a:off x="6400800" y="1676880"/>
            <a:ext cx="2239200" cy="4980600"/>
          </a:xfrm>
          <a:prstGeom prst="roundRect">
            <a:avLst>
              <a:gd name="adj" fmla="val 6840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aixaDeTexto 31"/>
          <p:cNvSpPr/>
          <p:nvPr/>
        </p:nvSpPr>
        <p:spPr>
          <a:xfrm>
            <a:off x="2751120" y="1773000"/>
            <a:ext cx="157032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Nunito Sans"/>
                <a:ea typeface="DejaVu Sans"/>
              </a:rPr>
              <a:t>Militares: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Nunito Sans"/>
                <a:ea typeface="DejaVu Sans"/>
              </a:rPr>
              <a:t>1-Praças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Nunito Sans"/>
                <a:ea typeface="DejaVu Sans"/>
              </a:rPr>
              <a:t>2-Oficiais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8" name="CaixaDeTexto 32"/>
          <p:cNvSpPr/>
          <p:nvPr/>
        </p:nvSpPr>
        <p:spPr>
          <a:xfrm>
            <a:off x="288000" y="4826880"/>
            <a:ext cx="2122920" cy="17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Nunito Sans"/>
                <a:ea typeface="DejaVu Sans"/>
              </a:rPr>
              <a:t>1-Mitigar os riscos de paralisia de análise da inteligência devido grande massa de dados.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Nunito Sans"/>
                <a:ea typeface="DejaVu Sans"/>
              </a:rPr>
              <a:t>2-Auxiliar decisor tomada de decisão.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9" name="CaixaDeTexto 33"/>
          <p:cNvSpPr/>
          <p:nvPr/>
        </p:nvSpPr>
        <p:spPr>
          <a:xfrm>
            <a:off x="2751120" y="4502880"/>
            <a:ext cx="1570320" cy="17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Nunito Sans"/>
                <a:ea typeface="DejaVu Sans"/>
              </a:rPr>
              <a:t>Extração de sentimento, sumarização de texto, fusão de dados e fuzificação em etapas do planejamento.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0" name="CaixaDeTexto 34"/>
          <p:cNvSpPr/>
          <p:nvPr/>
        </p:nvSpPr>
        <p:spPr>
          <a:xfrm>
            <a:off x="4648320" y="2061000"/>
            <a:ext cx="1570320" cy="17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Nunito Sans"/>
                <a:ea typeface="DejaVu Sans"/>
              </a:rPr>
              <a:t>Não existe software.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Nunito Sans"/>
                <a:ea typeface="DejaVu Sans"/>
              </a:rPr>
              <a:t>Dados são consolidados em planilhas excel.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Nunito Sans"/>
                <a:ea typeface="DejaVu Sans"/>
              </a:rPr>
              <a:t>Dados multimodais 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1" name="CaixaDeTexto 35"/>
          <p:cNvSpPr/>
          <p:nvPr/>
        </p:nvSpPr>
        <p:spPr>
          <a:xfrm>
            <a:off x="4576680" y="4502880"/>
            <a:ext cx="1713600" cy="15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Nunito Sans"/>
                <a:ea typeface="DejaVu Sans"/>
              </a:rPr>
              <a:t>Em 4 meses ter um sistema na versão Beta com IA para  ser testado na GLO (Garantia da Lei e da Ordem). 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2" name="Retângulo: Cantos Arredondados 36"/>
          <p:cNvSpPr/>
          <p:nvPr/>
        </p:nvSpPr>
        <p:spPr>
          <a:xfrm>
            <a:off x="8707680" y="1676880"/>
            <a:ext cx="3398760" cy="4982760"/>
          </a:xfrm>
          <a:prstGeom prst="roundRect">
            <a:avLst>
              <a:gd name="adj" fmla="val 4390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3" name="Retângulo: Cantos Arredondados 40"/>
          <p:cNvSpPr/>
          <p:nvPr/>
        </p:nvSpPr>
        <p:spPr>
          <a:xfrm>
            <a:off x="8773560" y="3832920"/>
            <a:ext cx="3405240" cy="2328480"/>
          </a:xfrm>
          <a:prstGeom prst="roundRect">
            <a:avLst>
              <a:gd name="adj" fmla="val 7897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Retângulo: Cantos Arredondados 41"/>
          <p:cNvSpPr/>
          <p:nvPr/>
        </p:nvSpPr>
        <p:spPr>
          <a:xfrm>
            <a:off x="10570320" y="4247640"/>
            <a:ext cx="1392480" cy="1913760"/>
          </a:xfrm>
          <a:prstGeom prst="roundRect">
            <a:avLst>
              <a:gd name="adj" fmla="val 4725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Retângulo: Cantos Arredondados 42"/>
          <p:cNvSpPr/>
          <p:nvPr/>
        </p:nvSpPr>
        <p:spPr>
          <a:xfrm>
            <a:off x="8815680" y="4248000"/>
            <a:ext cx="1392480" cy="1913760"/>
          </a:xfrm>
          <a:prstGeom prst="roundRect">
            <a:avLst>
              <a:gd name="adj" fmla="val 7270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Retângulo: Cantos Arredondados 43"/>
          <p:cNvSpPr/>
          <p:nvPr/>
        </p:nvSpPr>
        <p:spPr>
          <a:xfrm>
            <a:off x="9380880" y="5779440"/>
            <a:ext cx="1392480" cy="382320"/>
          </a:xfrm>
          <a:prstGeom prst="roundRect">
            <a:avLst>
              <a:gd name="adj" fmla="val 7270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aixaDeTexto 44"/>
          <p:cNvSpPr/>
          <p:nvPr/>
        </p:nvSpPr>
        <p:spPr>
          <a:xfrm>
            <a:off x="6402960" y="1989000"/>
            <a:ext cx="2237040" cy="13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Nunito Sans"/>
                <a:ea typeface="DejaVu Sans"/>
              </a:rPr>
              <a:t>Sprint 01 -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Nunito Sans"/>
                <a:ea typeface="DejaVu Sans"/>
              </a:rPr>
              <a:t>Construção de código Webscraping, construção base de dados e data wrangling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8" name="CaixaDeTexto 45"/>
          <p:cNvSpPr/>
          <p:nvPr/>
        </p:nvSpPr>
        <p:spPr>
          <a:xfrm>
            <a:off x="8974080" y="2052000"/>
            <a:ext cx="2832120" cy="17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Nunito Sans"/>
                <a:ea typeface="DejaVu Sans"/>
              </a:rPr>
              <a:t>Webscraping em paginas informadas;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Nunito Sans"/>
                <a:ea typeface="DejaVu Sans"/>
              </a:rPr>
              <a:t>Construção de modelo no JupyterLab;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Nunito Sans"/>
                <a:ea typeface="DejaVu Sans"/>
              </a:rPr>
              <a:t>Construção do Frontend da aplicação.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9" name="CaixaDeTexto 46"/>
          <p:cNvSpPr/>
          <p:nvPr/>
        </p:nvSpPr>
        <p:spPr>
          <a:xfrm>
            <a:off x="8529120" y="4659840"/>
            <a:ext cx="1392480" cy="100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aixaDeTexto 47"/>
          <p:cNvSpPr/>
          <p:nvPr/>
        </p:nvSpPr>
        <p:spPr>
          <a:xfrm>
            <a:off x="10532160" y="4659840"/>
            <a:ext cx="1392480" cy="100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aixaDeTexto 37"/>
          <p:cNvSpPr/>
          <p:nvPr/>
        </p:nvSpPr>
        <p:spPr>
          <a:xfrm>
            <a:off x="8121960" y="811440"/>
            <a:ext cx="378108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8000"/>
              </a:lnSpc>
              <a:spcBef>
                <a:spcPts val="1199"/>
              </a:spcBef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Noto Sans CJK SC"/>
              </a:rPr>
              <a:t>Sistema Inteligente para Operações de Informação</a:t>
            </a:r>
            <a:endParaRPr b="0" lang="pt-BR" sz="1200" spc="-1" strike="noStrike">
              <a:latin typeface="Arial"/>
            </a:endParaRPr>
          </a:p>
        </p:txBody>
      </p:sp>
      <p:pic>
        <p:nvPicPr>
          <p:cNvPr id="62" name="Imagem 22" descr=""/>
          <p:cNvPicPr/>
          <p:nvPr/>
        </p:nvPicPr>
        <p:blipFill>
          <a:blip r:embed="rId3"/>
          <a:stretch/>
        </p:blipFill>
        <p:spPr>
          <a:xfrm>
            <a:off x="424080" y="1396800"/>
            <a:ext cx="1509480" cy="440280"/>
          </a:xfrm>
          <a:prstGeom prst="rect">
            <a:avLst/>
          </a:prstGeom>
          <a:ln w="0">
            <a:noFill/>
          </a:ln>
        </p:spPr>
      </p:pic>
      <p:pic>
        <p:nvPicPr>
          <p:cNvPr id="63" name="Imagem 48" descr=""/>
          <p:cNvPicPr/>
          <p:nvPr/>
        </p:nvPicPr>
        <p:blipFill>
          <a:blip r:embed="rId4"/>
          <a:stretch/>
        </p:blipFill>
        <p:spPr>
          <a:xfrm>
            <a:off x="2860200" y="1483920"/>
            <a:ext cx="1320840" cy="245880"/>
          </a:xfrm>
          <a:prstGeom prst="rect">
            <a:avLst/>
          </a:prstGeom>
          <a:ln w="0">
            <a:noFill/>
          </a:ln>
        </p:spPr>
      </p:pic>
      <p:pic>
        <p:nvPicPr>
          <p:cNvPr id="64" name="Imagem 54" descr=""/>
          <p:cNvPicPr/>
          <p:nvPr/>
        </p:nvPicPr>
        <p:blipFill>
          <a:blip r:embed="rId5"/>
          <a:stretch/>
        </p:blipFill>
        <p:spPr>
          <a:xfrm>
            <a:off x="455400" y="4406760"/>
            <a:ext cx="1232280" cy="626040"/>
          </a:xfrm>
          <a:prstGeom prst="rect">
            <a:avLst/>
          </a:prstGeom>
          <a:ln w="0">
            <a:noFill/>
          </a:ln>
        </p:spPr>
      </p:pic>
      <p:pic>
        <p:nvPicPr>
          <p:cNvPr id="65" name="Imagem 60" descr=""/>
          <p:cNvPicPr/>
          <p:nvPr/>
        </p:nvPicPr>
        <p:blipFill>
          <a:blip r:embed="rId6"/>
          <a:stretch/>
        </p:blipFill>
        <p:spPr>
          <a:xfrm>
            <a:off x="10621800" y="4269600"/>
            <a:ext cx="1255320" cy="394560"/>
          </a:xfrm>
          <a:prstGeom prst="rect">
            <a:avLst/>
          </a:prstGeom>
          <a:ln w="0">
            <a:noFill/>
          </a:ln>
        </p:spPr>
      </p:pic>
      <p:pic>
        <p:nvPicPr>
          <p:cNvPr id="66" name="Imagem 62" descr=""/>
          <p:cNvPicPr/>
          <p:nvPr/>
        </p:nvPicPr>
        <p:blipFill>
          <a:blip r:embed="rId7"/>
          <a:stretch/>
        </p:blipFill>
        <p:spPr>
          <a:xfrm>
            <a:off x="2847960" y="4253760"/>
            <a:ext cx="1317960" cy="228600"/>
          </a:xfrm>
          <a:prstGeom prst="rect">
            <a:avLst/>
          </a:prstGeom>
          <a:ln w="0">
            <a:noFill/>
          </a:ln>
        </p:spPr>
      </p:pic>
      <p:pic>
        <p:nvPicPr>
          <p:cNvPr id="67" name="Imagem 64" descr=""/>
          <p:cNvPicPr/>
          <p:nvPr/>
        </p:nvPicPr>
        <p:blipFill>
          <a:blip r:embed="rId8"/>
          <a:stretch/>
        </p:blipFill>
        <p:spPr>
          <a:xfrm>
            <a:off x="4738680" y="1782000"/>
            <a:ext cx="1080720" cy="271440"/>
          </a:xfrm>
          <a:prstGeom prst="rect">
            <a:avLst/>
          </a:prstGeom>
          <a:ln w="0">
            <a:noFill/>
          </a:ln>
        </p:spPr>
      </p:pic>
      <p:pic>
        <p:nvPicPr>
          <p:cNvPr id="68" name="Imagem 66" descr=""/>
          <p:cNvPicPr/>
          <p:nvPr/>
        </p:nvPicPr>
        <p:blipFill>
          <a:blip r:embed="rId9"/>
          <a:stretch/>
        </p:blipFill>
        <p:spPr>
          <a:xfrm>
            <a:off x="4744800" y="4217760"/>
            <a:ext cx="952200" cy="274320"/>
          </a:xfrm>
          <a:prstGeom prst="rect">
            <a:avLst/>
          </a:prstGeom>
          <a:ln w="0">
            <a:noFill/>
          </a:ln>
        </p:spPr>
      </p:pic>
      <p:pic>
        <p:nvPicPr>
          <p:cNvPr id="69" name="Imagem 68" descr=""/>
          <p:cNvPicPr/>
          <p:nvPr/>
        </p:nvPicPr>
        <p:blipFill>
          <a:blip r:embed="rId10"/>
          <a:stretch/>
        </p:blipFill>
        <p:spPr>
          <a:xfrm>
            <a:off x="6609600" y="1821600"/>
            <a:ext cx="1320840" cy="197280"/>
          </a:xfrm>
          <a:prstGeom prst="rect">
            <a:avLst/>
          </a:prstGeom>
          <a:ln w="0">
            <a:noFill/>
          </a:ln>
        </p:spPr>
      </p:pic>
      <p:pic>
        <p:nvPicPr>
          <p:cNvPr id="70" name="Imagem 70" descr=""/>
          <p:cNvPicPr/>
          <p:nvPr/>
        </p:nvPicPr>
        <p:blipFill>
          <a:blip r:embed="rId11"/>
          <a:stretch/>
        </p:blipFill>
        <p:spPr>
          <a:xfrm>
            <a:off x="8933400" y="1800000"/>
            <a:ext cx="1901520" cy="643320"/>
          </a:xfrm>
          <a:prstGeom prst="rect">
            <a:avLst/>
          </a:prstGeom>
          <a:ln w="0">
            <a:noFill/>
          </a:ln>
        </p:spPr>
      </p:pic>
      <p:pic>
        <p:nvPicPr>
          <p:cNvPr id="71" name="Imagem 72" descr=""/>
          <p:cNvPicPr/>
          <p:nvPr/>
        </p:nvPicPr>
        <p:blipFill>
          <a:blip r:embed="rId12"/>
          <a:stretch/>
        </p:blipFill>
        <p:spPr>
          <a:xfrm>
            <a:off x="8881560" y="3928320"/>
            <a:ext cx="1286640" cy="260280"/>
          </a:xfrm>
          <a:prstGeom prst="rect">
            <a:avLst/>
          </a:prstGeom>
          <a:ln w="0">
            <a:noFill/>
          </a:ln>
        </p:spPr>
      </p:pic>
      <p:pic>
        <p:nvPicPr>
          <p:cNvPr id="72" name="Imagem 74" descr=""/>
          <p:cNvPicPr/>
          <p:nvPr/>
        </p:nvPicPr>
        <p:blipFill>
          <a:blip r:embed="rId13"/>
          <a:stretch/>
        </p:blipFill>
        <p:spPr>
          <a:xfrm>
            <a:off x="8897760" y="4240800"/>
            <a:ext cx="1217880" cy="228600"/>
          </a:xfrm>
          <a:prstGeom prst="rect">
            <a:avLst/>
          </a:prstGeom>
          <a:ln w="0">
            <a:noFill/>
          </a:ln>
        </p:spPr>
      </p:pic>
      <p:pic>
        <p:nvPicPr>
          <p:cNvPr id="73" name="Imagem 1" descr=""/>
          <p:cNvPicPr/>
          <p:nvPr/>
        </p:nvPicPr>
        <p:blipFill>
          <a:blip r:embed="rId14"/>
          <a:srcRect l="9976" t="9141" r="10825" b="14703"/>
          <a:stretch/>
        </p:blipFill>
        <p:spPr>
          <a:xfrm>
            <a:off x="769320" y="775080"/>
            <a:ext cx="838440" cy="495000"/>
          </a:xfrm>
          <a:prstGeom prst="rect">
            <a:avLst/>
          </a:prstGeom>
          <a:ln w="0">
            <a:noFill/>
          </a:ln>
        </p:spPr>
      </p:pic>
      <p:sp>
        <p:nvSpPr>
          <p:cNvPr id="74" name="CaixaDeTexto 2"/>
          <p:cNvSpPr/>
          <p:nvPr/>
        </p:nvSpPr>
        <p:spPr>
          <a:xfrm>
            <a:off x="1591560" y="873000"/>
            <a:ext cx="359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Nunito Sans"/>
                <a:ea typeface="DejaVu Sans"/>
              </a:rPr>
              <a:t>CANVAS DO PROJETO APLICADO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75" name="CaixaDeTexto 1"/>
          <p:cNvSpPr/>
          <p:nvPr/>
        </p:nvSpPr>
        <p:spPr>
          <a:xfrm>
            <a:off x="6405120" y="3321000"/>
            <a:ext cx="2234880" cy="13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Nunito Sans"/>
                <a:ea typeface="Noto Sans CJK SC"/>
              </a:rPr>
              <a:t>Sprint 02 -Continuar data wrangling, construir rede neural,testar e validar modelo.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76" name="CaixaDeTexto 3"/>
          <p:cNvSpPr/>
          <p:nvPr/>
        </p:nvSpPr>
        <p:spPr>
          <a:xfrm>
            <a:off x="6441120" y="4500000"/>
            <a:ext cx="2198880" cy="17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Nunito Sans"/>
                <a:ea typeface="DejaVu Sans"/>
              </a:rPr>
              <a:t>Sprint 03 -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Nunito Sans"/>
                <a:ea typeface="DejaVu Sans"/>
              </a:rPr>
              <a:t>Construção do backend e Frontend;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Nunito Sans"/>
                <a:ea typeface="DejaVu Sans"/>
              </a:rPr>
              <a:t>Criação da arquitetura SOA  para aplicações;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Nunito Sans"/>
                <a:ea typeface="DejaVu Sans"/>
              </a:rPr>
              <a:t>Conteinerização das aplicações;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Nunito Sans"/>
                <a:ea typeface="DejaVu Sans"/>
              </a:rPr>
              <a:t>Deploy da aplicação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77" name="CaixaDeTexto 9"/>
          <p:cNvSpPr/>
          <p:nvPr/>
        </p:nvSpPr>
        <p:spPr>
          <a:xfrm>
            <a:off x="8851680" y="4452120"/>
            <a:ext cx="1641960" cy="13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Nunito Sans"/>
                <a:ea typeface="DejaVu Sans"/>
              </a:rPr>
              <a:t>Ferramenta Analítica de dados para Operações de informações utilizando IA.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78" name="CaixaDeTexto 10"/>
          <p:cNvSpPr/>
          <p:nvPr/>
        </p:nvSpPr>
        <p:spPr>
          <a:xfrm>
            <a:off x="10615680" y="4488120"/>
            <a:ext cx="1641960" cy="200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Nunito Sans"/>
                <a:ea typeface="DejaVu Sans"/>
              </a:rPr>
              <a:t>É preferível utilização de ELT a ETL 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Nunito Sans"/>
                <a:ea typeface="DejaVu Sans"/>
              </a:rPr>
              <a:t>Observar o worload e mitigar escolhas que tendão a I/O bound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tângulo: Cantos Arredondados 68"/>
          <p:cNvSpPr/>
          <p:nvPr/>
        </p:nvSpPr>
        <p:spPr>
          <a:xfrm>
            <a:off x="743400" y="1656360"/>
            <a:ext cx="1284480" cy="435600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Retângulo: Cantos Arredondados 69"/>
          <p:cNvSpPr/>
          <p:nvPr/>
        </p:nvSpPr>
        <p:spPr>
          <a:xfrm>
            <a:off x="362160" y="2197800"/>
            <a:ext cx="2103480" cy="1055880"/>
          </a:xfrm>
          <a:prstGeom prst="roundRect">
            <a:avLst>
              <a:gd name="adj" fmla="val 8909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Retângulo: Cantos Arredondados 82"/>
          <p:cNvSpPr/>
          <p:nvPr/>
        </p:nvSpPr>
        <p:spPr>
          <a:xfrm>
            <a:off x="334080" y="4763160"/>
            <a:ext cx="5484600" cy="160740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Retângulo: Cantos Arredondados 83"/>
          <p:cNvSpPr/>
          <p:nvPr/>
        </p:nvSpPr>
        <p:spPr>
          <a:xfrm>
            <a:off x="6254280" y="4763160"/>
            <a:ext cx="5686560" cy="160740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Retângulo: Cantos Arredondados 84"/>
          <p:cNvSpPr/>
          <p:nvPr/>
        </p:nvSpPr>
        <p:spPr>
          <a:xfrm>
            <a:off x="3151440" y="1656360"/>
            <a:ext cx="1284480" cy="435600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Retângulo: Cantos Arredondados 85"/>
          <p:cNvSpPr/>
          <p:nvPr/>
        </p:nvSpPr>
        <p:spPr>
          <a:xfrm>
            <a:off x="2769840" y="2197800"/>
            <a:ext cx="2103480" cy="1055880"/>
          </a:xfrm>
          <a:prstGeom prst="roundRect">
            <a:avLst>
              <a:gd name="adj" fmla="val 8909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Retângulo: Cantos Arredondados 86"/>
          <p:cNvSpPr/>
          <p:nvPr/>
        </p:nvSpPr>
        <p:spPr>
          <a:xfrm>
            <a:off x="5559480" y="1656360"/>
            <a:ext cx="1284480" cy="435600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Retângulo: Cantos Arredondados 87"/>
          <p:cNvSpPr/>
          <p:nvPr/>
        </p:nvSpPr>
        <p:spPr>
          <a:xfrm>
            <a:off x="5149800" y="2197800"/>
            <a:ext cx="2103480" cy="1055880"/>
          </a:xfrm>
          <a:prstGeom prst="roundRect">
            <a:avLst>
              <a:gd name="adj" fmla="val 8909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Retângulo: Cantos Arredondados 88"/>
          <p:cNvSpPr/>
          <p:nvPr/>
        </p:nvSpPr>
        <p:spPr>
          <a:xfrm>
            <a:off x="7903440" y="1656360"/>
            <a:ext cx="1284480" cy="435600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Retângulo: Cantos Arredondados 89"/>
          <p:cNvSpPr/>
          <p:nvPr/>
        </p:nvSpPr>
        <p:spPr>
          <a:xfrm>
            <a:off x="7488000" y="2167200"/>
            <a:ext cx="2103480" cy="1055880"/>
          </a:xfrm>
          <a:prstGeom prst="roundRect">
            <a:avLst>
              <a:gd name="adj" fmla="val 8909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Retângulo: Cantos Arredondados 90"/>
          <p:cNvSpPr/>
          <p:nvPr/>
        </p:nvSpPr>
        <p:spPr>
          <a:xfrm>
            <a:off x="10247400" y="1656360"/>
            <a:ext cx="1284480" cy="435600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Retângulo: Cantos Arredondados 91"/>
          <p:cNvSpPr/>
          <p:nvPr/>
        </p:nvSpPr>
        <p:spPr>
          <a:xfrm>
            <a:off x="9837720" y="2197800"/>
            <a:ext cx="2103480" cy="1055880"/>
          </a:xfrm>
          <a:prstGeom prst="roundRect">
            <a:avLst>
              <a:gd name="adj" fmla="val 8909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Retângulo: Cantos Arredondados 92"/>
          <p:cNvSpPr/>
          <p:nvPr/>
        </p:nvSpPr>
        <p:spPr>
          <a:xfrm>
            <a:off x="334080" y="3393720"/>
            <a:ext cx="2103480" cy="1055880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Retângulo: Cantos Arredondados 93"/>
          <p:cNvSpPr/>
          <p:nvPr/>
        </p:nvSpPr>
        <p:spPr>
          <a:xfrm>
            <a:off x="2742120" y="3393720"/>
            <a:ext cx="2103480" cy="1055880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Retângulo: Cantos Arredondados 96"/>
          <p:cNvSpPr/>
          <p:nvPr/>
        </p:nvSpPr>
        <p:spPr>
          <a:xfrm>
            <a:off x="5149800" y="3393720"/>
            <a:ext cx="2103480" cy="1055880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Retângulo: Cantos Arredondados 97"/>
          <p:cNvSpPr/>
          <p:nvPr/>
        </p:nvSpPr>
        <p:spPr>
          <a:xfrm>
            <a:off x="7493760" y="3393720"/>
            <a:ext cx="2103480" cy="1055880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Retângulo: Cantos Arredondados 98"/>
          <p:cNvSpPr/>
          <p:nvPr/>
        </p:nvSpPr>
        <p:spPr>
          <a:xfrm>
            <a:off x="9837720" y="3393720"/>
            <a:ext cx="2103480" cy="1055880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aixaDeTexto 99"/>
          <p:cNvSpPr/>
          <p:nvPr/>
        </p:nvSpPr>
        <p:spPr>
          <a:xfrm>
            <a:off x="461520" y="3554640"/>
            <a:ext cx="184860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Militares e agentes de segurança publica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7" name="CaixaDeTexto 100"/>
          <p:cNvSpPr/>
          <p:nvPr/>
        </p:nvSpPr>
        <p:spPr>
          <a:xfrm>
            <a:off x="2869200" y="3446640"/>
            <a:ext cx="1848600" cy="100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Laptops de uso comum, televisões de 50” algumas com touchscreen,sistema de videochamada CISCO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8" name="CaixaDeTexto 102"/>
          <p:cNvSpPr/>
          <p:nvPr/>
        </p:nvSpPr>
        <p:spPr>
          <a:xfrm>
            <a:off x="5277240" y="3554640"/>
            <a:ext cx="184860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Ambiente com militares de alta patente e mais antigos, com maior experiência e plural..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9" name="CaixaDeTexto 104"/>
          <p:cNvSpPr/>
          <p:nvPr/>
        </p:nvSpPr>
        <p:spPr>
          <a:xfrm>
            <a:off x="7621200" y="3410640"/>
            <a:ext cx="184860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Dados estratégicos e táticos  sintetizados.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0" name="CaixaDeTexto 105"/>
          <p:cNvSpPr/>
          <p:nvPr/>
        </p:nvSpPr>
        <p:spPr>
          <a:xfrm>
            <a:off x="9965160" y="3554640"/>
            <a:ext cx="184860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A operação de informação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1" name="CaixaDeTexto 36"/>
          <p:cNvSpPr/>
          <p:nvPr/>
        </p:nvSpPr>
        <p:spPr>
          <a:xfrm>
            <a:off x="929520" y="5122800"/>
            <a:ext cx="4581360" cy="115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Nunito Sans"/>
                <a:ea typeface="DejaVu Sans"/>
              </a:rPr>
              <a:t>A célula de Operação da Informação analisa dados de varias fontes de informação, como  posts de jornais, redes sociais e afins, classifica as mesmas conforme objetivo: em positiva, neutra ou negativa. 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02" name="CaixaDeTexto 37"/>
          <p:cNvSpPr/>
          <p:nvPr/>
        </p:nvSpPr>
        <p:spPr>
          <a:xfrm>
            <a:off x="6831720" y="5014800"/>
            <a:ext cx="4622760" cy="13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Nunito Sans"/>
                <a:ea typeface="DejaVu Sans"/>
              </a:rPr>
              <a:t>Criação de indicador de sentimentos de noticias;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Nunito Sans"/>
                <a:ea typeface="DejaVu Sans"/>
              </a:rPr>
              <a:t>Análise estatística descritiva e inferencial do dados;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Nunito Sans"/>
                <a:ea typeface="DejaVu Sans"/>
              </a:rPr>
              <a:t>Sumarização de textos;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Nunito Sans"/>
                <a:ea typeface="DejaVu Sans"/>
              </a:rPr>
              <a:t>Fuzificação de etapas do processo de planejamento.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03" name="Imagem 3" descr=""/>
          <p:cNvPicPr/>
          <p:nvPr/>
        </p:nvPicPr>
        <p:blipFill>
          <a:blip r:embed="rId1"/>
          <a:stretch/>
        </p:blipFill>
        <p:spPr>
          <a:xfrm>
            <a:off x="10522080" y="1787400"/>
            <a:ext cx="844560" cy="208080"/>
          </a:xfrm>
          <a:prstGeom prst="rect">
            <a:avLst/>
          </a:prstGeom>
          <a:ln w="0">
            <a:noFill/>
          </a:ln>
        </p:spPr>
      </p:pic>
      <p:pic>
        <p:nvPicPr>
          <p:cNvPr id="104" name="Imagem 5" descr=""/>
          <p:cNvPicPr/>
          <p:nvPr/>
        </p:nvPicPr>
        <p:blipFill>
          <a:blip r:embed="rId2"/>
          <a:stretch/>
        </p:blipFill>
        <p:spPr>
          <a:xfrm>
            <a:off x="1054440" y="1787400"/>
            <a:ext cx="836640" cy="192240"/>
          </a:xfrm>
          <a:prstGeom prst="rect">
            <a:avLst/>
          </a:prstGeom>
          <a:ln w="0">
            <a:noFill/>
          </a:ln>
        </p:spPr>
      </p:pic>
      <p:pic>
        <p:nvPicPr>
          <p:cNvPr id="105" name="Imagem 18" descr=""/>
          <p:cNvPicPr/>
          <p:nvPr/>
        </p:nvPicPr>
        <p:blipFill>
          <a:blip r:embed="rId3"/>
          <a:stretch/>
        </p:blipFill>
        <p:spPr>
          <a:xfrm>
            <a:off x="3459960" y="1795320"/>
            <a:ext cx="800640" cy="183960"/>
          </a:xfrm>
          <a:prstGeom prst="rect">
            <a:avLst/>
          </a:prstGeom>
          <a:ln w="0">
            <a:noFill/>
          </a:ln>
        </p:spPr>
      </p:pic>
      <p:pic>
        <p:nvPicPr>
          <p:cNvPr id="106" name="Imagem 20" descr=""/>
          <p:cNvPicPr/>
          <p:nvPr/>
        </p:nvPicPr>
        <p:blipFill>
          <a:blip r:embed="rId4"/>
          <a:stretch/>
        </p:blipFill>
        <p:spPr>
          <a:xfrm>
            <a:off x="5826600" y="1787400"/>
            <a:ext cx="987840" cy="208080"/>
          </a:xfrm>
          <a:prstGeom prst="rect">
            <a:avLst/>
          </a:prstGeom>
          <a:ln w="0">
            <a:noFill/>
          </a:ln>
        </p:spPr>
      </p:pic>
      <p:pic>
        <p:nvPicPr>
          <p:cNvPr id="107" name="Imagem 22" descr=""/>
          <p:cNvPicPr/>
          <p:nvPr/>
        </p:nvPicPr>
        <p:blipFill>
          <a:blip r:embed="rId5"/>
          <a:stretch/>
        </p:blipFill>
        <p:spPr>
          <a:xfrm>
            <a:off x="8108640" y="1779480"/>
            <a:ext cx="987840" cy="208080"/>
          </a:xfrm>
          <a:prstGeom prst="rect">
            <a:avLst/>
          </a:prstGeom>
          <a:ln w="0">
            <a:noFill/>
          </a:ln>
        </p:spPr>
      </p:pic>
      <p:pic>
        <p:nvPicPr>
          <p:cNvPr id="108" name="Imagem 26" descr=""/>
          <p:cNvPicPr/>
          <p:nvPr/>
        </p:nvPicPr>
        <p:blipFill>
          <a:blip r:embed="rId6"/>
          <a:stretch/>
        </p:blipFill>
        <p:spPr>
          <a:xfrm>
            <a:off x="2877480" y="2352960"/>
            <a:ext cx="1840320" cy="681120"/>
          </a:xfrm>
          <a:prstGeom prst="rect">
            <a:avLst/>
          </a:prstGeom>
          <a:ln w="0">
            <a:noFill/>
          </a:ln>
        </p:spPr>
      </p:pic>
      <p:pic>
        <p:nvPicPr>
          <p:cNvPr id="109" name="Imagem 28" descr=""/>
          <p:cNvPicPr/>
          <p:nvPr/>
        </p:nvPicPr>
        <p:blipFill>
          <a:blip r:embed="rId7"/>
          <a:stretch/>
        </p:blipFill>
        <p:spPr>
          <a:xfrm>
            <a:off x="5295600" y="2352960"/>
            <a:ext cx="1840320" cy="690840"/>
          </a:xfrm>
          <a:prstGeom prst="rect">
            <a:avLst/>
          </a:prstGeom>
          <a:ln w="0">
            <a:noFill/>
          </a:ln>
        </p:spPr>
      </p:pic>
      <p:pic>
        <p:nvPicPr>
          <p:cNvPr id="110" name="Imagem 30" descr=""/>
          <p:cNvPicPr/>
          <p:nvPr/>
        </p:nvPicPr>
        <p:blipFill>
          <a:blip r:embed="rId8"/>
          <a:stretch/>
        </p:blipFill>
        <p:spPr>
          <a:xfrm>
            <a:off x="7544880" y="2454480"/>
            <a:ext cx="1992600" cy="652680"/>
          </a:xfrm>
          <a:prstGeom prst="rect">
            <a:avLst/>
          </a:prstGeom>
          <a:ln w="0">
            <a:noFill/>
          </a:ln>
        </p:spPr>
      </p:pic>
      <p:pic>
        <p:nvPicPr>
          <p:cNvPr id="111" name="Imagem 32" descr=""/>
          <p:cNvPicPr/>
          <p:nvPr/>
        </p:nvPicPr>
        <p:blipFill>
          <a:blip r:embed="rId9"/>
          <a:stretch/>
        </p:blipFill>
        <p:spPr>
          <a:xfrm>
            <a:off x="9973440" y="2454480"/>
            <a:ext cx="1840320" cy="652680"/>
          </a:xfrm>
          <a:prstGeom prst="rect">
            <a:avLst/>
          </a:prstGeom>
          <a:ln w="0">
            <a:noFill/>
          </a:ln>
        </p:spPr>
      </p:pic>
      <p:pic>
        <p:nvPicPr>
          <p:cNvPr id="112" name="Imagem 40" descr=""/>
          <p:cNvPicPr/>
          <p:nvPr/>
        </p:nvPicPr>
        <p:blipFill>
          <a:blip r:embed="rId10"/>
          <a:stretch/>
        </p:blipFill>
        <p:spPr>
          <a:xfrm>
            <a:off x="6485760" y="4840920"/>
            <a:ext cx="1415880" cy="317880"/>
          </a:xfrm>
          <a:prstGeom prst="rect">
            <a:avLst/>
          </a:prstGeom>
          <a:ln w="0">
            <a:noFill/>
          </a:ln>
        </p:spPr>
      </p:pic>
      <p:pic>
        <p:nvPicPr>
          <p:cNvPr id="113" name="Imagem 42" descr=""/>
          <p:cNvPicPr/>
          <p:nvPr/>
        </p:nvPicPr>
        <p:blipFill>
          <a:blip r:embed="rId11"/>
          <a:stretch/>
        </p:blipFill>
        <p:spPr>
          <a:xfrm>
            <a:off x="566280" y="4857480"/>
            <a:ext cx="1425600" cy="301320"/>
          </a:xfrm>
          <a:prstGeom prst="rect">
            <a:avLst/>
          </a:prstGeom>
          <a:ln w="0">
            <a:noFill/>
          </a:ln>
        </p:spPr>
      </p:pic>
      <p:pic>
        <p:nvPicPr>
          <p:cNvPr id="114" name="Imagem 38" descr=""/>
          <p:cNvPicPr/>
          <p:nvPr/>
        </p:nvPicPr>
        <p:blipFill>
          <a:blip r:embed="rId12"/>
          <a:stretch/>
        </p:blipFill>
        <p:spPr>
          <a:xfrm>
            <a:off x="444240" y="2318400"/>
            <a:ext cx="1865520" cy="838800"/>
          </a:xfrm>
          <a:prstGeom prst="rect">
            <a:avLst/>
          </a:prstGeom>
          <a:ln w="0">
            <a:noFill/>
          </a:ln>
        </p:spPr>
      </p:pic>
      <p:pic>
        <p:nvPicPr>
          <p:cNvPr id="115" name="Imagem 39" descr=""/>
          <p:cNvPicPr/>
          <p:nvPr/>
        </p:nvPicPr>
        <p:blipFill>
          <a:blip r:embed="rId13"/>
          <a:srcRect l="9976" t="9141" r="10825" b="14703"/>
          <a:stretch/>
        </p:blipFill>
        <p:spPr>
          <a:xfrm>
            <a:off x="769320" y="775080"/>
            <a:ext cx="838440" cy="495000"/>
          </a:xfrm>
          <a:prstGeom prst="rect">
            <a:avLst/>
          </a:prstGeom>
          <a:ln w="0">
            <a:noFill/>
          </a:ln>
        </p:spPr>
      </p:pic>
      <p:sp>
        <p:nvSpPr>
          <p:cNvPr id="116" name="CaixaDeTexto 41"/>
          <p:cNvSpPr/>
          <p:nvPr/>
        </p:nvSpPr>
        <p:spPr>
          <a:xfrm>
            <a:off x="1591560" y="873000"/>
            <a:ext cx="5132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Nunito Sans"/>
                <a:ea typeface="DejaVu Sans"/>
              </a:rPr>
              <a:t>ANÁLISE DO CONTEXTO DO PROBLEMA - POEMS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17" name="CaixaDeTexto 5"/>
          <p:cNvSpPr/>
          <p:nvPr/>
        </p:nvSpPr>
        <p:spPr>
          <a:xfrm>
            <a:off x="7621200" y="3806640"/>
            <a:ext cx="184860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Assessoria a instâncias superiores.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riângulo isósceles 7"/>
          <p:cNvSpPr/>
          <p:nvPr/>
        </p:nvSpPr>
        <p:spPr>
          <a:xfrm>
            <a:off x="2778480" y="3188520"/>
            <a:ext cx="7840440" cy="2401200"/>
          </a:xfrm>
          <a:prstGeom prst="triangle">
            <a:avLst>
              <a:gd name="adj" fmla="val 50000"/>
            </a:avLst>
          </a:prstGeom>
          <a:solidFill>
            <a:srgbClr val="00a69c"/>
          </a:solidFill>
          <a:ln>
            <a:solidFill>
              <a:srgbClr val="008b84"/>
            </a:solidFill>
            <a:tailEnd len="med" type="oval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Triângulo isósceles 44"/>
          <p:cNvSpPr/>
          <p:nvPr/>
        </p:nvSpPr>
        <p:spPr>
          <a:xfrm rot="10800000">
            <a:off x="2755440" y="783360"/>
            <a:ext cx="7841160" cy="2400840"/>
          </a:xfrm>
          <a:prstGeom prst="triangle">
            <a:avLst>
              <a:gd name="adj" fmla="val 50000"/>
            </a:avLst>
          </a:prstGeom>
          <a:solidFill>
            <a:srgbClr val="00a69c"/>
          </a:solidFill>
          <a:ln>
            <a:solidFill>
              <a:srgbClr val="008b84"/>
            </a:solidFill>
            <a:tailEnd len="med" type="oval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Triângulo isósceles 46"/>
          <p:cNvSpPr/>
          <p:nvPr/>
        </p:nvSpPr>
        <p:spPr>
          <a:xfrm rot="16200000">
            <a:off x="6231240" y="1229040"/>
            <a:ext cx="4804920" cy="3918960"/>
          </a:xfrm>
          <a:prstGeom prst="triangle">
            <a:avLst>
              <a:gd name="adj" fmla="val 50000"/>
            </a:avLst>
          </a:prstGeom>
          <a:solidFill>
            <a:srgbClr val="00a69c"/>
          </a:solidFill>
          <a:ln>
            <a:solidFill>
              <a:srgbClr val="008b84"/>
            </a:solidFill>
            <a:tailEnd len="med" type="oval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Triângulo isósceles 48"/>
          <p:cNvSpPr/>
          <p:nvPr/>
        </p:nvSpPr>
        <p:spPr>
          <a:xfrm rot="5400000">
            <a:off x="2310840" y="1222920"/>
            <a:ext cx="4805280" cy="3918960"/>
          </a:xfrm>
          <a:prstGeom prst="triangle">
            <a:avLst>
              <a:gd name="adj" fmla="val 50000"/>
            </a:avLst>
          </a:prstGeom>
          <a:solidFill>
            <a:srgbClr val="00a69c"/>
          </a:solidFill>
          <a:ln>
            <a:solidFill>
              <a:srgbClr val="008b84"/>
            </a:solidFill>
            <a:tailEnd len="med" type="oval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aixaDeTexto 11"/>
          <p:cNvSpPr/>
          <p:nvPr/>
        </p:nvSpPr>
        <p:spPr>
          <a:xfrm>
            <a:off x="3025440" y="1151280"/>
            <a:ext cx="7087680" cy="118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Valoriza o emprego de tecnologias, seu principal medo é macular e depreciar o 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nome da Marinha bem como promover o fratricídio.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Objetiva manter superioridade da informação . Seu desafio é ter 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ferramentas e pessoal apropriado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para o emprego na atividade.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123" name="CaixaDeTexto 12"/>
          <p:cNvSpPr/>
          <p:nvPr/>
        </p:nvSpPr>
        <p:spPr>
          <a:xfrm>
            <a:off x="4420440" y="4140000"/>
            <a:ext cx="4542480" cy="100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Falta pessoal qualificado na atividade;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Falta ferramentas e pessoas  que ajudem no processo;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O serviço é feito de forma manual, em planilhas e com poucos operadores de informação, tendo mais um caráter de conscientização e esforço inicial da atividade.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24" name="CaixaDeTexto 13"/>
          <p:cNvSpPr/>
          <p:nvPr/>
        </p:nvSpPr>
        <p:spPr>
          <a:xfrm>
            <a:off x="7626600" y="2716200"/>
            <a:ext cx="197820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Acompanha noticias de múltiplas fontes jornalisticas diariamente, jornal, TV, redes sociais.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25" name="CaixaDeTexto 16"/>
          <p:cNvSpPr/>
          <p:nvPr/>
        </p:nvSpPr>
        <p:spPr>
          <a:xfrm>
            <a:off x="3214440" y="2716200"/>
            <a:ext cx="2941200" cy="191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-Evitar o fratricídio;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-Manter superioridade da informação no ambiente comunicacional;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-Fazer o ciclo OODA próprio girar mais rápido que o do oponente.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126" name="Retângulo 3"/>
          <p:cNvSpPr/>
          <p:nvPr/>
        </p:nvSpPr>
        <p:spPr>
          <a:xfrm>
            <a:off x="2747520" y="5581080"/>
            <a:ext cx="3959640" cy="1258560"/>
          </a:xfrm>
          <a:prstGeom prst="rect">
            <a:avLst/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Retângulo 17"/>
          <p:cNvSpPr/>
          <p:nvPr/>
        </p:nvSpPr>
        <p:spPr>
          <a:xfrm>
            <a:off x="6674400" y="5581080"/>
            <a:ext cx="3924720" cy="1258560"/>
          </a:xfrm>
          <a:prstGeom prst="rect">
            <a:avLst/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8" name="Imagem 8" descr=""/>
          <p:cNvPicPr/>
          <p:nvPr/>
        </p:nvPicPr>
        <p:blipFill>
          <a:blip r:embed="rId1"/>
          <a:stretch/>
        </p:blipFill>
        <p:spPr>
          <a:xfrm>
            <a:off x="4299840" y="5676120"/>
            <a:ext cx="834480" cy="276480"/>
          </a:xfrm>
          <a:prstGeom prst="rect">
            <a:avLst/>
          </a:prstGeom>
          <a:ln w="0">
            <a:noFill/>
          </a:ln>
        </p:spPr>
      </p:pic>
      <p:pic>
        <p:nvPicPr>
          <p:cNvPr id="129" name="Imagem 19" descr=""/>
          <p:cNvPicPr/>
          <p:nvPr/>
        </p:nvPicPr>
        <p:blipFill>
          <a:blip r:embed="rId2"/>
          <a:stretch/>
        </p:blipFill>
        <p:spPr>
          <a:xfrm>
            <a:off x="8117640" y="5630400"/>
            <a:ext cx="1038600" cy="270000"/>
          </a:xfrm>
          <a:prstGeom prst="rect">
            <a:avLst/>
          </a:prstGeom>
          <a:ln w="0">
            <a:noFill/>
          </a:ln>
        </p:spPr>
      </p:pic>
      <p:sp>
        <p:nvSpPr>
          <p:cNvPr id="130" name="CaixaDeTexto 26"/>
          <p:cNvSpPr/>
          <p:nvPr/>
        </p:nvSpPr>
        <p:spPr>
          <a:xfrm>
            <a:off x="2736000" y="5895000"/>
            <a:ext cx="392904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Falta de ferramentas de Big Data, Data Mining e ML Entusiasmados em empregar técnicas de IA em conformidade com previsão normativa (EMA-335) 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31" name="CaixaDeTexto 27"/>
          <p:cNvSpPr/>
          <p:nvPr/>
        </p:nvSpPr>
        <p:spPr>
          <a:xfrm>
            <a:off x="6708600" y="5823000"/>
            <a:ext cx="3832920" cy="118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Necessidade de poucas pessoas comparado ao modelo sem técnicas de IA (aumento de produtividade);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Redução drástica de paralisia, devido a grande massa de dados;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</p:txBody>
      </p:sp>
      <p:pic>
        <p:nvPicPr>
          <p:cNvPr id="132" name="Imagem 21" descr=""/>
          <p:cNvPicPr/>
          <p:nvPr/>
        </p:nvPicPr>
        <p:blipFill>
          <a:blip r:embed="rId3"/>
          <a:stretch/>
        </p:blipFill>
        <p:spPr>
          <a:xfrm>
            <a:off x="5811120" y="5286240"/>
            <a:ext cx="1954080" cy="302760"/>
          </a:xfrm>
          <a:prstGeom prst="rect">
            <a:avLst/>
          </a:prstGeom>
          <a:ln w="0">
            <a:noFill/>
          </a:ln>
        </p:spPr>
      </p:pic>
      <p:pic>
        <p:nvPicPr>
          <p:cNvPr id="133" name="Imagem 28" descr=""/>
          <p:cNvPicPr/>
          <p:nvPr/>
        </p:nvPicPr>
        <p:blipFill>
          <a:blip r:embed="rId4"/>
          <a:stretch/>
        </p:blipFill>
        <p:spPr>
          <a:xfrm rot="5400000">
            <a:off x="9984600" y="3025800"/>
            <a:ext cx="688680" cy="309600"/>
          </a:xfrm>
          <a:prstGeom prst="rect">
            <a:avLst/>
          </a:prstGeom>
          <a:ln w="0">
            <a:noFill/>
          </a:ln>
        </p:spPr>
      </p:pic>
      <p:pic>
        <p:nvPicPr>
          <p:cNvPr id="134" name="Imagem 30" descr=""/>
          <p:cNvPicPr/>
          <p:nvPr/>
        </p:nvPicPr>
        <p:blipFill>
          <a:blip r:embed="rId5"/>
          <a:stretch/>
        </p:blipFill>
        <p:spPr>
          <a:xfrm>
            <a:off x="5519520" y="850680"/>
            <a:ext cx="2333520" cy="329760"/>
          </a:xfrm>
          <a:prstGeom prst="rect">
            <a:avLst/>
          </a:prstGeom>
          <a:ln w="0">
            <a:noFill/>
          </a:ln>
        </p:spPr>
      </p:pic>
      <p:pic>
        <p:nvPicPr>
          <p:cNvPr id="135" name="Imagem 32" descr=""/>
          <p:cNvPicPr/>
          <p:nvPr/>
        </p:nvPicPr>
        <p:blipFill>
          <a:blip r:embed="rId6"/>
          <a:stretch/>
        </p:blipFill>
        <p:spPr>
          <a:xfrm rot="16200000">
            <a:off x="2518560" y="2999880"/>
            <a:ext cx="1014840" cy="310320"/>
          </a:xfrm>
          <a:prstGeom prst="rect">
            <a:avLst/>
          </a:prstGeom>
          <a:ln w="0">
            <a:noFill/>
          </a:ln>
        </p:spPr>
      </p:pic>
      <p:pic>
        <p:nvPicPr>
          <p:cNvPr id="136" name="Imagem 20" descr=""/>
          <p:cNvPicPr/>
          <p:nvPr/>
        </p:nvPicPr>
        <p:blipFill>
          <a:blip r:embed="rId7"/>
          <a:srcRect l="9976" t="9141" r="10825" b="14703"/>
          <a:stretch/>
        </p:blipFill>
        <p:spPr>
          <a:xfrm>
            <a:off x="769320" y="307080"/>
            <a:ext cx="838440" cy="495000"/>
          </a:xfrm>
          <a:prstGeom prst="rect">
            <a:avLst/>
          </a:prstGeom>
          <a:ln w="0">
            <a:noFill/>
          </a:ln>
        </p:spPr>
      </p:pic>
      <p:sp>
        <p:nvSpPr>
          <p:cNvPr id="137" name="CaixaDeTexto 22"/>
          <p:cNvSpPr/>
          <p:nvPr/>
        </p:nvSpPr>
        <p:spPr>
          <a:xfrm>
            <a:off x="1591560" y="405000"/>
            <a:ext cx="359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Nunito Sans"/>
                <a:ea typeface="DejaVu Sans"/>
              </a:rPr>
              <a:t>MAPA DE EMPATIA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tângulo 2"/>
          <p:cNvSpPr/>
          <p:nvPr/>
        </p:nvSpPr>
        <p:spPr>
          <a:xfrm>
            <a:off x="1341000" y="1769040"/>
            <a:ext cx="4489200" cy="4489200"/>
          </a:xfrm>
          <a:prstGeom prst="rect">
            <a:avLst/>
          </a:prstGeom>
          <a:solidFill>
            <a:srgbClr val="00bdb3"/>
          </a:solidFill>
          <a:ln>
            <a:solidFill>
              <a:srgbClr val="008b84"/>
            </a:solidFill>
            <a:tailEnd len="med" type="oval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Triângulo isósceles 7"/>
          <p:cNvSpPr/>
          <p:nvPr/>
        </p:nvSpPr>
        <p:spPr>
          <a:xfrm rot="5400000">
            <a:off x="374040" y="2732760"/>
            <a:ext cx="4489200" cy="2556000"/>
          </a:xfrm>
          <a:prstGeom prst="triangle">
            <a:avLst>
              <a:gd name="adj" fmla="val 50000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Triângulo isósceles 8"/>
          <p:cNvSpPr/>
          <p:nvPr/>
        </p:nvSpPr>
        <p:spPr>
          <a:xfrm rot="10800000">
            <a:off x="1343880" y="1807560"/>
            <a:ext cx="4489200" cy="3952440"/>
          </a:xfrm>
          <a:prstGeom prst="triangle">
            <a:avLst>
              <a:gd name="adj" fmla="val 0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Triângulo isósceles 9"/>
          <p:cNvSpPr/>
          <p:nvPr/>
        </p:nvSpPr>
        <p:spPr>
          <a:xfrm flipV="1" rot="10800000">
            <a:off x="1343880" y="2298600"/>
            <a:ext cx="4489200" cy="3952440"/>
          </a:xfrm>
          <a:prstGeom prst="triangle">
            <a:avLst>
              <a:gd name="adj" fmla="val 0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onector reto 11"/>
          <p:cNvSpPr/>
          <p:nvPr/>
        </p:nvSpPr>
        <p:spPr>
          <a:xfrm>
            <a:off x="3586680" y="3982680"/>
            <a:ext cx="2246040" cy="360"/>
          </a:xfrm>
          <a:prstGeom prst="line">
            <a:avLst/>
          </a:prstGeom>
          <a:ln w="38100">
            <a:solidFill>
              <a:srgbClr val="1b75bb"/>
            </a:solidFill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Elipse 13"/>
          <p:cNvSpPr/>
          <p:nvPr/>
        </p:nvSpPr>
        <p:spPr>
          <a:xfrm>
            <a:off x="3084120" y="3438360"/>
            <a:ext cx="1002960" cy="10029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Elipse 10"/>
          <p:cNvSpPr/>
          <p:nvPr/>
        </p:nvSpPr>
        <p:spPr>
          <a:xfrm>
            <a:off x="6156000" y="1764000"/>
            <a:ext cx="5101560" cy="4858560"/>
          </a:xfrm>
          <a:prstGeom prst="ellipse">
            <a:avLst/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Elipse 12"/>
          <p:cNvSpPr/>
          <p:nvPr/>
        </p:nvSpPr>
        <p:spPr>
          <a:xfrm>
            <a:off x="8238240" y="3744000"/>
            <a:ext cx="796320" cy="718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onector reto 14"/>
          <p:cNvSpPr/>
          <p:nvPr/>
        </p:nvSpPr>
        <p:spPr>
          <a:xfrm>
            <a:off x="8810640" y="4340880"/>
            <a:ext cx="1614600" cy="1541880"/>
          </a:xfrm>
          <a:prstGeom prst="line">
            <a:avLst/>
          </a:prstGeom>
          <a:ln w="38100">
            <a:solidFill>
              <a:srgbClr val="ffffff"/>
            </a:solidFill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onector reto 15"/>
          <p:cNvSpPr/>
          <p:nvPr/>
        </p:nvSpPr>
        <p:spPr>
          <a:xfrm flipV="1">
            <a:off x="8591400" y="2287440"/>
            <a:ext cx="1581840" cy="1541880"/>
          </a:xfrm>
          <a:prstGeom prst="line">
            <a:avLst/>
          </a:prstGeom>
          <a:ln w="38100">
            <a:solidFill>
              <a:srgbClr val="ffffff"/>
            </a:solidFill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onector reto 18"/>
          <p:cNvSpPr/>
          <p:nvPr/>
        </p:nvSpPr>
        <p:spPr>
          <a:xfrm>
            <a:off x="6210720" y="3940920"/>
            <a:ext cx="2246040" cy="360"/>
          </a:xfrm>
          <a:prstGeom prst="line">
            <a:avLst/>
          </a:prstGeom>
          <a:ln w="38100">
            <a:solidFill>
              <a:srgbClr val="ffffff"/>
            </a:solidFill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aixaDeTexto 20"/>
          <p:cNvSpPr/>
          <p:nvPr/>
        </p:nvSpPr>
        <p:spPr>
          <a:xfrm>
            <a:off x="3214080" y="1800000"/>
            <a:ext cx="25786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Provê efetividade e produtividade devido a baixa quantidade de recursos humanos e elevada quantidade de dados;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Provê conformidade com EMA-335 e decreto n°11.765/2023 (GLO).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Gerar alto poder analítico ampliando consciência situacional. 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150" name="CaixaDeTexto 21"/>
          <p:cNvSpPr/>
          <p:nvPr/>
        </p:nvSpPr>
        <p:spPr>
          <a:xfrm>
            <a:off x="3744000" y="4320000"/>
            <a:ext cx="2171160" cy="136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Utilização de IA com técnicas de NLP para extração de sentimento e sumarização;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Webscraping;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Logica difusa para subsidiar decisor quanto ao ciclo OODA . 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51" name="CaixaDeTexto 22"/>
          <p:cNvSpPr/>
          <p:nvPr/>
        </p:nvSpPr>
        <p:spPr>
          <a:xfrm>
            <a:off x="1575000" y="3826440"/>
            <a:ext cx="1416960" cy="100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Aplicativo SaaS com inteligência artificial para Operações de Informação 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52" name="CaixaDeTexto 23"/>
          <p:cNvSpPr/>
          <p:nvPr/>
        </p:nvSpPr>
        <p:spPr>
          <a:xfrm>
            <a:off x="7020000" y="2196000"/>
            <a:ext cx="23450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Alta consciência situacional, aumento na frequência de atualização do ciclo OODA;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Otimização, automatização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ganho de qualidade das análises;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Necessidade de poucas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pessoas em relação 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a forma praticada. 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53" name="CaixaDeTexto 24"/>
          <p:cNvSpPr/>
          <p:nvPr/>
        </p:nvSpPr>
        <p:spPr>
          <a:xfrm>
            <a:off x="6696000" y="4500000"/>
            <a:ext cx="2950560" cy="136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Devido a grande quantidade e diversidade de fontes de noticia, 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bem como a quantidade de pessoal escassa, a limitação na quantidade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de análise o que pode limitar a consciência situacional e a frequência de rotação do ciclo OODA. 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54" name="CaixaDeTexto 25"/>
          <p:cNvSpPr/>
          <p:nvPr/>
        </p:nvSpPr>
        <p:spPr>
          <a:xfrm>
            <a:off x="9415800" y="3266640"/>
            <a:ext cx="1778760" cy="154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Analise de noticias e classificação em positivo, negativo ou neutro;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Dados estatísticos sobre a analise: quantidades,evolução dessas estatísticas </a:t>
            </a:r>
            <a:endParaRPr b="0" lang="pt-BR" sz="1200" spc="-1" strike="noStrike">
              <a:latin typeface="Arial"/>
            </a:endParaRPr>
          </a:p>
        </p:txBody>
      </p:sp>
      <p:pic>
        <p:nvPicPr>
          <p:cNvPr id="155" name="Imagem 6" descr=""/>
          <p:cNvPicPr/>
          <p:nvPr/>
        </p:nvPicPr>
        <p:blipFill>
          <a:blip r:embed="rId1"/>
          <a:stretch/>
        </p:blipFill>
        <p:spPr>
          <a:xfrm>
            <a:off x="1673640" y="3274920"/>
            <a:ext cx="1074600" cy="548640"/>
          </a:xfrm>
          <a:prstGeom prst="rect">
            <a:avLst/>
          </a:prstGeom>
          <a:ln w="0">
            <a:noFill/>
          </a:ln>
        </p:spPr>
      </p:pic>
      <p:pic>
        <p:nvPicPr>
          <p:cNvPr id="156" name="Imagem 17" descr=""/>
          <p:cNvPicPr/>
          <p:nvPr/>
        </p:nvPicPr>
        <p:blipFill>
          <a:blip r:embed="rId2"/>
          <a:stretch/>
        </p:blipFill>
        <p:spPr>
          <a:xfrm>
            <a:off x="1994040" y="1854720"/>
            <a:ext cx="1074600" cy="548640"/>
          </a:xfrm>
          <a:prstGeom prst="rect">
            <a:avLst/>
          </a:prstGeom>
          <a:ln w="0">
            <a:noFill/>
          </a:ln>
        </p:spPr>
      </p:pic>
      <p:pic>
        <p:nvPicPr>
          <p:cNvPr id="157" name="Imagem 31" descr=""/>
          <p:cNvPicPr/>
          <p:nvPr/>
        </p:nvPicPr>
        <p:blipFill>
          <a:blip r:embed="rId3"/>
          <a:stretch/>
        </p:blipFill>
        <p:spPr>
          <a:xfrm>
            <a:off x="2549880" y="5306760"/>
            <a:ext cx="1074600" cy="252360"/>
          </a:xfrm>
          <a:prstGeom prst="rect">
            <a:avLst/>
          </a:prstGeom>
          <a:ln w="0">
            <a:noFill/>
          </a:ln>
        </p:spPr>
      </p:pic>
      <p:pic>
        <p:nvPicPr>
          <p:cNvPr id="158" name="Imagem 34" descr=""/>
          <p:cNvPicPr/>
          <p:nvPr/>
        </p:nvPicPr>
        <p:blipFill>
          <a:blip r:embed="rId4"/>
          <a:stretch/>
        </p:blipFill>
        <p:spPr>
          <a:xfrm>
            <a:off x="8124480" y="1958400"/>
            <a:ext cx="931680" cy="272880"/>
          </a:xfrm>
          <a:prstGeom prst="rect">
            <a:avLst/>
          </a:prstGeom>
          <a:ln w="0">
            <a:noFill/>
          </a:ln>
        </p:spPr>
      </p:pic>
      <p:pic>
        <p:nvPicPr>
          <p:cNvPr id="159" name="Imagem 36" descr=""/>
          <p:cNvPicPr/>
          <p:nvPr/>
        </p:nvPicPr>
        <p:blipFill>
          <a:blip r:embed="rId5"/>
          <a:stretch/>
        </p:blipFill>
        <p:spPr>
          <a:xfrm>
            <a:off x="6810480" y="4098600"/>
            <a:ext cx="747720" cy="242280"/>
          </a:xfrm>
          <a:prstGeom prst="rect">
            <a:avLst/>
          </a:prstGeom>
          <a:ln w="0">
            <a:noFill/>
          </a:ln>
        </p:spPr>
      </p:pic>
      <p:pic>
        <p:nvPicPr>
          <p:cNvPr id="160" name="Imagem 3" descr=""/>
          <p:cNvPicPr/>
          <p:nvPr/>
        </p:nvPicPr>
        <p:blipFill>
          <a:blip r:embed="rId6"/>
          <a:stretch/>
        </p:blipFill>
        <p:spPr>
          <a:xfrm>
            <a:off x="9726480" y="3033000"/>
            <a:ext cx="965520" cy="262800"/>
          </a:xfrm>
          <a:prstGeom prst="rect">
            <a:avLst/>
          </a:prstGeom>
          <a:ln w="0">
            <a:noFill/>
          </a:ln>
        </p:spPr>
      </p:pic>
      <p:pic>
        <p:nvPicPr>
          <p:cNvPr id="161" name="Imagem 26" descr=""/>
          <p:cNvPicPr/>
          <p:nvPr/>
        </p:nvPicPr>
        <p:blipFill>
          <a:blip r:embed="rId7"/>
          <a:srcRect l="9976" t="9141" r="10825" b="14703"/>
          <a:stretch/>
        </p:blipFill>
        <p:spPr>
          <a:xfrm>
            <a:off x="769320" y="775080"/>
            <a:ext cx="838440" cy="495000"/>
          </a:xfrm>
          <a:prstGeom prst="rect">
            <a:avLst/>
          </a:prstGeom>
          <a:ln w="0">
            <a:noFill/>
          </a:ln>
        </p:spPr>
      </p:pic>
      <p:sp>
        <p:nvSpPr>
          <p:cNvPr id="162" name="CaixaDeTexto 27"/>
          <p:cNvSpPr/>
          <p:nvPr/>
        </p:nvSpPr>
        <p:spPr>
          <a:xfrm>
            <a:off x="1591560" y="873000"/>
            <a:ext cx="4668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Nunito Sans"/>
                <a:ea typeface="DejaVu Sans"/>
              </a:rPr>
              <a:t>EXPLICAÇÃO DE PROPOSIÇÃO DE VALOR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tângulo: Cantos Arredondados 86"/>
          <p:cNvSpPr/>
          <p:nvPr/>
        </p:nvSpPr>
        <p:spPr>
          <a:xfrm>
            <a:off x="4679280" y="1717200"/>
            <a:ext cx="1284480" cy="435600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Retângulo: Cantos Arredondados 87"/>
          <p:cNvSpPr/>
          <p:nvPr/>
        </p:nvSpPr>
        <p:spPr>
          <a:xfrm>
            <a:off x="4269960" y="2429280"/>
            <a:ext cx="2103480" cy="105588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Retângulo: Cantos Arredondados 88"/>
          <p:cNvSpPr/>
          <p:nvPr/>
        </p:nvSpPr>
        <p:spPr>
          <a:xfrm>
            <a:off x="6959880" y="1717200"/>
            <a:ext cx="1411560" cy="435600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Retângulo: Cantos Arredondados 89"/>
          <p:cNvSpPr/>
          <p:nvPr/>
        </p:nvSpPr>
        <p:spPr>
          <a:xfrm>
            <a:off x="6613920" y="2429280"/>
            <a:ext cx="2103480" cy="105588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Retângulo: Cantos Arredondados 90"/>
          <p:cNvSpPr/>
          <p:nvPr/>
        </p:nvSpPr>
        <p:spPr>
          <a:xfrm>
            <a:off x="9367560" y="1717200"/>
            <a:ext cx="1284480" cy="435600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Retângulo: Cantos Arredondados 91"/>
          <p:cNvSpPr/>
          <p:nvPr/>
        </p:nvSpPr>
        <p:spPr>
          <a:xfrm>
            <a:off x="8957880" y="2429280"/>
            <a:ext cx="2103480" cy="105588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Retângulo: Cantos Arredondados 96"/>
          <p:cNvSpPr/>
          <p:nvPr/>
        </p:nvSpPr>
        <p:spPr>
          <a:xfrm>
            <a:off x="4269960" y="3625200"/>
            <a:ext cx="2103480" cy="105588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Retângulo: Cantos Arredondados 97"/>
          <p:cNvSpPr/>
          <p:nvPr/>
        </p:nvSpPr>
        <p:spPr>
          <a:xfrm>
            <a:off x="6613920" y="3625200"/>
            <a:ext cx="2103480" cy="105588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Retângulo: Cantos Arredondados 98"/>
          <p:cNvSpPr/>
          <p:nvPr/>
        </p:nvSpPr>
        <p:spPr>
          <a:xfrm>
            <a:off x="8957880" y="3625200"/>
            <a:ext cx="2103480" cy="105588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aixaDeTexto 104"/>
          <p:cNvSpPr/>
          <p:nvPr/>
        </p:nvSpPr>
        <p:spPr>
          <a:xfrm>
            <a:off x="6741360" y="3606120"/>
            <a:ext cx="184860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A maior parte dos problemas serão com NLP e  visão computacional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73" name="CaixaDeTexto 105"/>
          <p:cNvSpPr/>
          <p:nvPr/>
        </p:nvSpPr>
        <p:spPr>
          <a:xfrm>
            <a:off x="9085320" y="3786120"/>
            <a:ext cx="184860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Os dados multimodais serão em sua maioria batch, stream ou da base de dados?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74" name="Retângulo: Cantos Arredondados 37"/>
          <p:cNvSpPr/>
          <p:nvPr/>
        </p:nvSpPr>
        <p:spPr>
          <a:xfrm>
            <a:off x="6613920" y="4949280"/>
            <a:ext cx="2103480" cy="105588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Retângulo: Cantos Arredondados 39"/>
          <p:cNvSpPr/>
          <p:nvPr/>
        </p:nvSpPr>
        <p:spPr>
          <a:xfrm>
            <a:off x="8957880" y="4952880"/>
            <a:ext cx="2103480" cy="105588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aixaDeTexto 40"/>
          <p:cNvSpPr/>
          <p:nvPr/>
        </p:nvSpPr>
        <p:spPr>
          <a:xfrm>
            <a:off x="9085320" y="5113800"/>
            <a:ext cx="184860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As legislações em vigor são suficientes para atender o projeto?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77" name="Retângulo: Cantos Arredondados 41"/>
          <p:cNvSpPr/>
          <p:nvPr/>
        </p:nvSpPr>
        <p:spPr>
          <a:xfrm>
            <a:off x="4269960" y="4949280"/>
            <a:ext cx="2103480" cy="105588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aixaDeTexto 42"/>
          <p:cNvSpPr/>
          <p:nvPr/>
        </p:nvSpPr>
        <p:spPr>
          <a:xfrm>
            <a:off x="4397400" y="5145840"/>
            <a:ext cx="184860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Devem seguir EMA-335 e demais regras especificas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79" name="Retângulo: Cantos Arredondados 43"/>
          <p:cNvSpPr/>
          <p:nvPr/>
        </p:nvSpPr>
        <p:spPr>
          <a:xfrm>
            <a:off x="2640960" y="2697480"/>
            <a:ext cx="1284480" cy="435600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Retângulo: Cantos Arredondados 45"/>
          <p:cNvSpPr/>
          <p:nvPr/>
        </p:nvSpPr>
        <p:spPr>
          <a:xfrm>
            <a:off x="2640960" y="3907440"/>
            <a:ext cx="1284480" cy="435600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Retângulo: Cantos Arredondados 47"/>
          <p:cNvSpPr/>
          <p:nvPr/>
        </p:nvSpPr>
        <p:spPr>
          <a:xfrm>
            <a:off x="2640960" y="5155920"/>
            <a:ext cx="1284480" cy="435600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aixaDeTexto 49"/>
          <p:cNvSpPr/>
          <p:nvPr/>
        </p:nvSpPr>
        <p:spPr>
          <a:xfrm>
            <a:off x="4397400" y="2338200"/>
            <a:ext cx="1848600" cy="118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Precisam com urgência de ferramentas de Big Data, para análise,extração e obtenção de insights e tomada de decisão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83" name="CaixaDeTexto 50"/>
          <p:cNvSpPr/>
          <p:nvPr/>
        </p:nvSpPr>
        <p:spPr>
          <a:xfrm>
            <a:off x="6741360" y="2410200"/>
            <a:ext cx="1848600" cy="100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Seria melhor criar ferramentas com menos  liberdade de ajustes hiperparâmetros e mais analíticas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84" name="CaixaDeTexto 51"/>
          <p:cNvSpPr/>
          <p:nvPr/>
        </p:nvSpPr>
        <p:spPr>
          <a:xfrm>
            <a:off x="9085320" y="2626200"/>
            <a:ext cx="184860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Possuem qualificação adequada para  analisar ou interagir com sistemas de IA?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85" name="Retângulo: Cantos Arredondados 52"/>
          <p:cNvSpPr/>
          <p:nvPr/>
        </p:nvSpPr>
        <p:spPr>
          <a:xfrm>
            <a:off x="825840" y="2429280"/>
            <a:ext cx="1470600" cy="3634560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6" name="Imagem 6" descr=""/>
          <p:cNvPicPr/>
          <p:nvPr/>
        </p:nvPicPr>
        <p:blipFill>
          <a:blip r:embed="rId1"/>
          <a:stretch/>
        </p:blipFill>
        <p:spPr>
          <a:xfrm>
            <a:off x="2901600" y="5260680"/>
            <a:ext cx="862200" cy="234360"/>
          </a:xfrm>
          <a:prstGeom prst="rect">
            <a:avLst/>
          </a:prstGeom>
          <a:ln w="0">
            <a:noFill/>
          </a:ln>
        </p:spPr>
      </p:pic>
      <p:pic>
        <p:nvPicPr>
          <p:cNvPr id="187" name="Imagem 9" descr=""/>
          <p:cNvPicPr/>
          <p:nvPr/>
        </p:nvPicPr>
        <p:blipFill>
          <a:blip r:embed="rId2"/>
          <a:stretch/>
        </p:blipFill>
        <p:spPr>
          <a:xfrm>
            <a:off x="4834800" y="1818000"/>
            <a:ext cx="1035000" cy="234360"/>
          </a:xfrm>
          <a:prstGeom prst="rect">
            <a:avLst/>
          </a:prstGeom>
          <a:ln w="0">
            <a:noFill/>
          </a:ln>
        </p:spPr>
      </p:pic>
      <p:pic>
        <p:nvPicPr>
          <p:cNvPr id="188" name="Imagem 11" descr=""/>
          <p:cNvPicPr/>
          <p:nvPr/>
        </p:nvPicPr>
        <p:blipFill>
          <a:blip r:embed="rId3"/>
          <a:stretch/>
        </p:blipFill>
        <p:spPr>
          <a:xfrm>
            <a:off x="7077960" y="1812960"/>
            <a:ext cx="1331640" cy="244080"/>
          </a:xfrm>
          <a:prstGeom prst="rect">
            <a:avLst/>
          </a:prstGeom>
          <a:ln w="0">
            <a:noFill/>
          </a:ln>
        </p:spPr>
      </p:pic>
      <p:pic>
        <p:nvPicPr>
          <p:cNvPr id="189" name="Imagem 15" descr=""/>
          <p:cNvPicPr/>
          <p:nvPr/>
        </p:nvPicPr>
        <p:blipFill>
          <a:blip r:embed="rId4"/>
          <a:stretch/>
        </p:blipFill>
        <p:spPr>
          <a:xfrm>
            <a:off x="9601920" y="1812960"/>
            <a:ext cx="896760" cy="239400"/>
          </a:xfrm>
          <a:prstGeom prst="rect">
            <a:avLst/>
          </a:prstGeom>
          <a:ln w="0">
            <a:noFill/>
          </a:ln>
        </p:spPr>
      </p:pic>
      <p:pic>
        <p:nvPicPr>
          <p:cNvPr id="190" name="Imagem 18" descr=""/>
          <p:cNvPicPr/>
          <p:nvPr/>
        </p:nvPicPr>
        <p:blipFill>
          <a:blip r:embed="rId5"/>
          <a:stretch/>
        </p:blipFill>
        <p:spPr>
          <a:xfrm>
            <a:off x="2941920" y="2796480"/>
            <a:ext cx="896760" cy="234360"/>
          </a:xfrm>
          <a:prstGeom prst="rect">
            <a:avLst/>
          </a:prstGeom>
          <a:ln w="0">
            <a:noFill/>
          </a:ln>
        </p:spPr>
      </p:pic>
      <p:pic>
        <p:nvPicPr>
          <p:cNvPr id="191" name="Imagem 20" descr=""/>
          <p:cNvPicPr/>
          <p:nvPr/>
        </p:nvPicPr>
        <p:blipFill>
          <a:blip r:embed="rId6"/>
          <a:stretch/>
        </p:blipFill>
        <p:spPr>
          <a:xfrm>
            <a:off x="2814840" y="4018680"/>
            <a:ext cx="1099440" cy="268920"/>
          </a:xfrm>
          <a:prstGeom prst="rect">
            <a:avLst/>
          </a:prstGeom>
          <a:ln w="0">
            <a:noFill/>
          </a:ln>
        </p:spPr>
      </p:pic>
      <p:pic>
        <p:nvPicPr>
          <p:cNvPr id="192" name="Imagem 54" descr=""/>
          <p:cNvPicPr/>
          <p:nvPr/>
        </p:nvPicPr>
        <p:blipFill>
          <a:blip r:embed="rId7"/>
          <a:stretch/>
        </p:blipFill>
        <p:spPr>
          <a:xfrm rot="16200000">
            <a:off x="231120" y="3944520"/>
            <a:ext cx="2756880" cy="609840"/>
          </a:xfrm>
          <a:prstGeom prst="rect">
            <a:avLst/>
          </a:prstGeom>
          <a:ln w="0">
            <a:noFill/>
          </a:ln>
        </p:spPr>
      </p:pic>
      <p:pic>
        <p:nvPicPr>
          <p:cNvPr id="193" name="Imagem 34" descr=""/>
          <p:cNvPicPr/>
          <p:nvPr/>
        </p:nvPicPr>
        <p:blipFill>
          <a:blip r:embed="rId8"/>
          <a:srcRect l="9976" t="9141" r="10825" b="14703"/>
          <a:stretch/>
        </p:blipFill>
        <p:spPr>
          <a:xfrm>
            <a:off x="769320" y="775080"/>
            <a:ext cx="838440" cy="495000"/>
          </a:xfrm>
          <a:prstGeom prst="rect">
            <a:avLst/>
          </a:prstGeom>
          <a:ln w="0">
            <a:noFill/>
          </a:ln>
        </p:spPr>
      </p:pic>
      <p:sp>
        <p:nvSpPr>
          <p:cNvPr id="194" name="CaixaDeTexto 35"/>
          <p:cNvSpPr/>
          <p:nvPr/>
        </p:nvSpPr>
        <p:spPr>
          <a:xfrm>
            <a:off x="1591560" y="873000"/>
            <a:ext cx="359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Nunito Sans"/>
                <a:ea typeface="DejaVu Sans"/>
              </a:rPr>
              <a:t>MODELO DE MATRIZ - CSD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95" name="CaixaDeTexto 4"/>
          <p:cNvSpPr/>
          <p:nvPr/>
        </p:nvSpPr>
        <p:spPr>
          <a:xfrm>
            <a:off x="4397400" y="3670200"/>
            <a:ext cx="184860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Não dispões de ferramenta para análise de dados  e nem Big Data .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tângulo: Cantos Arredondados 137"/>
          <p:cNvSpPr/>
          <p:nvPr/>
        </p:nvSpPr>
        <p:spPr>
          <a:xfrm>
            <a:off x="362160" y="1440000"/>
            <a:ext cx="11337480" cy="5218920"/>
          </a:xfrm>
          <a:prstGeom prst="roundRect">
            <a:avLst>
              <a:gd name="adj" fmla="val 8909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aixaDeTexto 8"/>
          <p:cNvSpPr/>
          <p:nvPr/>
        </p:nvSpPr>
        <p:spPr>
          <a:xfrm>
            <a:off x="1591560" y="873000"/>
            <a:ext cx="4668840" cy="69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Nunito Sans"/>
                <a:ea typeface="DejaVu Sans"/>
              </a:rPr>
              <a:t>Matriz de observações para hipóteses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</p:txBody>
      </p:sp>
      <p:pic>
        <p:nvPicPr>
          <p:cNvPr id="198" name="Imagem 7" descr=""/>
          <p:cNvPicPr/>
          <p:nvPr/>
        </p:nvPicPr>
        <p:blipFill>
          <a:blip r:embed="rId1"/>
          <a:srcRect l="9976" t="9141" r="10825" b="14703"/>
          <a:stretch/>
        </p:blipFill>
        <p:spPr>
          <a:xfrm>
            <a:off x="769320" y="775080"/>
            <a:ext cx="838440" cy="495000"/>
          </a:xfrm>
          <a:prstGeom prst="rect">
            <a:avLst/>
          </a:prstGeom>
          <a:ln w="0">
            <a:noFill/>
          </a:ln>
        </p:spPr>
      </p:pic>
      <p:sp>
        <p:nvSpPr>
          <p:cNvPr id="199" name="Retângulo: Cantos Arredondados 135"/>
          <p:cNvSpPr/>
          <p:nvPr/>
        </p:nvSpPr>
        <p:spPr>
          <a:xfrm>
            <a:off x="743400" y="1476000"/>
            <a:ext cx="5195520" cy="435600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byssinica SIL"/>
                <a:ea typeface="DejaVu Sans"/>
              </a:rPr>
              <a:t>Observações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0" name="Retângulo: Cantos Arredondados 136"/>
          <p:cNvSpPr/>
          <p:nvPr/>
        </p:nvSpPr>
        <p:spPr>
          <a:xfrm>
            <a:off x="5976000" y="1476000"/>
            <a:ext cx="5218920" cy="4201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byssinica SIL"/>
                <a:ea typeface="DejaVu Sans"/>
              </a:rPr>
              <a:t>Hipóteses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 flipH="1">
            <a:off x="5926680" y="2484000"/>
            <a:ext cx="27000" cy="3600000"/>
          </a:xfrm>
          <a:prstGeom prst="line">
            <a:avLst/>
          </a:prstGeom>
          <a:ln w="57240">
            <a:solidFill>
              <a:srgbClr val="3465a4"/>
            </a:solidFill>
            <a:bevel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Retângulo: Cantos Arredondados 138"/>
          <p:cNvSpPr/>
          <p:nvPr/>
        </p:nvSpPr>
        <p:spPr>
          <a:xfrm>
            <a:off x="707400" y="2052360"/>
            <a:ext cx="5195520" cy="935280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byssinica SIL"/>
                <a:ea typeface="DejaVu Sans"/>
              </a:rPr>
              <a:t>Análise de sentimento de vários tipos de mídias, TV,redes sociais, jornais.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3" name="Retângulo: Cantos Arredondados 139"/>
          <p:cNvSpPr/>
          <p:nvPr/>
        </p:nvSpPr>
        <p:spPr>
          <a:xfrm>
            <a:off x="6012000" y="2052360"/>
            <a:ext cx="5182920" cy="93528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byssinica SIL"/>
                <a:ea typeface="DejaVu Sans"/>
              </a:rPr>
              <a:t>Construção de IA baseado  em NLP e criação de indicador de sentimento (Positivo,negativo,neutro)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4" name="Retângulo: Cantos Arredondados 140"/>
          <p:cNvSpPr/>
          <p:nvPr/>
        </p:nvSpPr>
        <p:spPr>
          <a:xfrm>
            <a:off x="671400" y="3024360"/>
            <a:ext cx="5195520" cy="683280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byssinica SIL"/>
                <a:ea typeface="DejaVu Sans"/>
              </a:rPr>
              <a:t>Webscraping nas diversas mídias para Data Mining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5" name="Retângulo: Cantos Arredondados 141"/>
          <p:cNvSpPr/>
          <p:nvPr/>
        </p:nvSpPr>
        <p:spPr>
          <a:xfrm>
            <a:off x="6012000" y="3024360"/>
            <a:ext cx="5182920" cy="68328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byssinica SIL"/>
                <a:ea typeface="DejaVu Sans"/>
              </a:rPr>
              <a:t>ELT para modelos de ML.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6" name="Retângulo: Cantos Arredondados 142"/>
          <p:cNvSpPr/>
          <p:nvPr/>
        </p:nvSpPr>
        <p:spPr>
          <a:xfrm>
            <a:off x="671400" y="3744360"/>
            <a:ext cx="5195520" cy="791280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byssinica SIL"/>
                <a:ea typeface="DejaVu Sans"/>
              </a:rPr>
              <a:t>Fusão de dados de mídias diversas ajudaria a extração de insights.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7" name="Retângulo: Cantos Arredondados 143"/>
          <p:cNvSpPr/>
          <p:nvPr/>
        </p:nvSpPr>
        <p:spPr>
          <a:xfrm>
            <a:off x="6048000" y="3744360"/>
            <a:ext cx="5182920" cy="79128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byssinica SIL"/>
                <a:ea typeface="DejaVu Sans"/>
              </a:rPr>
              <a:t>Extração de Insights e manutenção do ciclo OODA.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8" name="Retângulo: Cantos Arredondados 159"/>
          <p:cNvSpPr/>
          <p:nvPr/>
        </p:nvSpPr>
        <p:spPr>
          <a:xfrm>
            <a:off x="671400" y="4572360"/>
            <a:ext cx="5195520" cy="1547280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byssinica SIL"/>
                <a:ea typeface="DejaVu Sans"/>
              </a:rPr>
              <a:t>A criação de logica fuzzy para sugestionar qual a intensidade do fatores do método da CIA, MICE (Montante, Ideologia, Coerção e EGO) para manipulação ou influência.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9" name="Retângulo: Cantos Arredondados 160"/>
          <p:cNvSpPr/>
          <p:nvPr/>
        </p:nvSpPr>
        <p:spPr>
          <a:xfrm>
            <a:off x="6048000" y="4572360"/>
            <a:ext cx="5182920" cy="154728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byssinica SIL"/>
                <a:ea typeface="DejaVu Sans"/>
              </a:rPr>
              <a:t>Auxilio a tomada de decisão sobre quais ações podem ser utilizadas.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tângulo: Cantos Arredondados 1"/>
          <p:cNvSpPr/>
          <p:nvPr/>
        </p:nvSpPr>
        <p:spPr>
          <a:xfrm>
            <a:off x="59400" y="1656000"/>
            <a:ext cx="1640520" cy="435600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Escala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11" name="Retângulo: Cantos Arredondados 2"/>
          <p:cNvSpPr/>
          <p:nvPr/>
        </p:nvSpPr>
        <p:spPr>
          <a:xfrm>
            <a:off x="1735200" y="1656000"/>
            <a:ext cx="1732680" cy="435600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B - Benefícios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12" name="Retângulo: Cantos Arredondados 3"/>
          <p:cNvSpPr/>
          <p:nvPr/>
        </p:nvSpPr>
        <p:spPr>
          <a:xfrm>
            <a:off x="3483000" y="1656360"/>
            <a:ext cx="1732320" cy="435600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A - Abrangência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13" name="Retângulo: Cantos Arredondados 4"/>
          <p:cNvSpPr/>
          <p:nvPr/>
        </p:nvSpPr>
        <p:spPr>
          <a:xfrm>
            <a:off x="5230800" y="1656360"/>
            <a:ext cx="1732320" cy="435600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S - Satisfação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14" name="Retângulo: Cantos Arredondados 5"/>
          <p:cNvSpPr/>
          <p:nvPr/>
        </p:nvSpPr>
        <p:spPr>
          <a:xfrm>
            <a:off x="6978240" y="1656360"/>
            <a:ext cx="1732680" cy="435600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I - Investimento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15" name="Retângulo: Cantos Arredondados 6"/>
          <p:cNvSpPr/>
          <p:nvPr/>
        </p:nvSpPr>
        <p:spPr>
          <a:xfrm>
            <a:off x="8726040" y="1656360"/>
            <a:ext cx="1626120" cy="435600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C - Cliente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16" name="Retângulo: Cantos Arredondados 7"/>
          <p:cNvSpPr/>
          <p:nvPr/>
        </p:nvSpPr>
        <p:spPr>
          <a:xfrm>
            <a:off x="10357200" y="1656000"/>
            <a:ext cx="1741320" cy="435600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O -Operacionalidade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17" name="Retângulo: Cantos Arredondados 8"/>
          <p:cNvSpPr/>
          <p:nvPr/>
        </p:nvSpPr>
        <p:spPr>
          <a:xfrm>
            <a:off x="59400" y="3528000"/>
            <a:ext cx="1640520" cy="435600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2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18" name="Retângulo: Cantos Arredondados 9"/>
          <p:cNvSpPr/>
          <p:nvPr/>
        </p:nvSpPr>
        <p:spPr>
          <a:xfrm>
            <a:off x="59400" y="3060000"/>
            <a:ext cx="1640520" cy="435600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3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19" name="Retângulo: Cantos Arredondados 10"/>
          <p:cNvSpPr/>
          <p:nvPr/>
        </p:nvSpPr>
        <p:spPr>
          <a:xfrm>
            <a:off x="59400" y="2592000"/>
            <a:ext cx="1640520" cy="435600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4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20" name="Retângulo: Cantos Arredondados 11"/>
          <p:cNvSpPr/>
          <p:nvPr/>
        </p:nvSpPr>
        <p:spPr>
          <a:xfrm>
            <a:off x="59400" y="2124000"/>
            <a:ext cx="1640520" cy="435600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5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21" name="Retângulo: Cantos Arredondados 12"/>
          <p:cNvSpPr/>
          <p:nvPr/>
        </p:nvSpPr>
        <p:spPr>
          <a:xfrm>
            <a:off x="59400" y="3996000"/>
            <a:ext cx="1640520" cy="435600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1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22" name="Retângulo: Cantos Arredondados 13"/>
          <p:cNvSpPr/>
          <p:nvPr/>
        </p:nvSpPr>
        <p:spPr>
          <a:xfrm>
            <a:off x="1717200" y="2142000"/>
            <a:ext cx="173412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De vital importância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23" name="Retângulo: Cantos Arredondados 15"/>
          <p:cNvSpPr/>
          <p:nvPr/>
        </p:nvSpPr>
        <p:spPr>
          <a:xfrm>
            <a:off x="1717920" y="4017600"/>
            <a:ext cx="173412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Algum Beneficio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24" name="Retângulo: Cantos Arredondados 16"/>
          <p:cNvSpPr/>
          <p:nvPr/>
        </p:nvSpPr>
        <p:spPr>
          <a:xfrm>
            <a:off x="1717920" y="3549600"/>
            <a:ext cx="173412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Poucos Benefícios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25" name="Retângulo: Cantos Arredondados 17"/>
          <p:cNvSpPr/>
          <p:nvPr/>
        </p:nvSpPr>
        <p:spPr>
          <a:xfrm>
            <a:off x="1717920" y="3081600"/>
            <a:ext cx="173412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Razoável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26" name="Retângulo: Cantos Arredondados 18"/>
          <p:cNvSpPr/>
          <p:nvPr/>
        </p:nvSpPr>
        <p:spPr>
          <a:xfrm>
            <a:off x="1717920" y="2613600"/>
            <a:ext cx="173412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Significativo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27" name="Retângulo: Cantos Arredondados 14"/>
          <p:cNvSpPr/>
          <p:nvPr/>
        </p:nvSpPr>
        <p:spPr>
          <a:xfrm>
            <a:off x="3481200" y="2142000"/>
            <a:ext cx="173412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Total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(de 70 a 100%)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28" name="Retângulo: Cantos Arredondados 19"/>
          <p:cNvSpPr/>
          <p:nvPr/>
        </p:nvSpPr>
        <p:spPr>
          <a:xfrm>
            <a:off x="3481200" y="4014000"/>
            <a:ext cx="173412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Muito Pequeno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(de 0 a 5%)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29" name="Retângulo: Cantos Arredondados 20"/>
          <p:cNvSpPr/>
          <p:nvPr/>
        </p:nvSpPr>
        <p:spPr>
          <a:xfrm>
            <a:off x="3481200" y="3546000"/>
            <a:ext cx="173412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Pequeno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(de 5 a 20%)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30" name="Retângulo: Cantos Arredondados 21"/>
          <p:cNvSpPr/>
          <p:nvPr/>
        </p:nvSpPr>
        <p:spPr>
          <a:xfrm>
            <a:off x="3481200" y="3078000"/>
            <a:ext cx="173412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Razoável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(de 20 a 40%)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31" name="Retângulo: Cantos Arredondados 22"/>
          <p:cNvSpPr/>
          <p:nvPr/>
        </p:nvSpPr>
        <p:spPr>
          <a:xfrm>
            <a:off x="3481200" y="2610000"/>
            <a:ext cx="173412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Muito Grande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(de 40 a 70%)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32" name="Retângulo: Cantos Arredondados 23"/>
          <p:cNvSpPr/>
          <p:nvPr/>
        </p:nvSpPr>
        <p:spPr>
          <a:xfrm>
            <a:off x="5245200" y="2142000"/>
            <a:ext cx="173412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Muito Grande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(de 70 a 100%)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33" name="Retângulo: Cantos Arredondados 31"/>
          <p:cNvSpPr/>
          <p:nvPr/>
        </p:nvSpPr>
        <p:spPr>
          <a:xfrm>
            <a:off x="5245200" y="2142000"/>
            <a:ext cx="173412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Muito Grande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234" name="Retângulo: Cantos Arredondados 32"/>
          <p:cNvSpPr/>
          <p:nvPr/>
        </p:nvSpPr>
        <p:spPr>
          <a:xfrm>
            <a:off x="5245200" y="4014000"/>
            <a:ext cx="173412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Muito Grande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235" name="Retângulo: Cantos Arredondados 33"/>
          <p:cNvSpPr/>
          <p:nvPr/>
        </p:nvSpPr>
        <p:spPr>
          <a:xfrm>
            <a:off x="5245200" y="3546000"/>
            <a:ext cx="173412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Pequena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236" name="Retângulo: Cantos Arredondados 34"/>
          <p:cNvSpPr/>
          <p:nvPr/>
        </p:nvSpPr>
        <p:spPr>
          <a:xfrm>
            <a:off x="5245200" y="3078000"/>
            <a:ext cx="173412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Média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237" name="Retângulo: Cantos Arredondados 35"/>
          <p:cNvSpPr/>
          <p:nvPr/>
        </p:nvSpPr>
        <p:spPr>
          <a:xfrm>
            <a:off x="5245200" y="2610000"/>
            <a:ext cx="173412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Grande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238" name="Retângulo: Cantos Arredondados 38"/>
          <p:cNvSpPr/>
          <p:nvPr/>
        </p:nvSpPr>
        <p:spPr>
          <a:xfrm>
            <a:off x="7009200" y="2142000"/>
            <a:ext cx="173412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Muito Grande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239" name="Retângulo: Cantos Arredondados 44"/>
          <p:cNvSpPr/>
          <p:nvPr/>
        </p:nvSpPr>
        <p:spPr>
          <a:xfrm>
            <a:off x="7009200" y="2142000"/>
            <a:ext cx="173412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Pouquíssimo Investimento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240" name="Retângulo: Cantos Arredondados 46"/>
          <p:cNvSpPr/>
          <p:nvPr/>
        </p:nvSpPr>
        <p:spPr>
          <a:xfrm>
            <a:off x="7009200" y="4014000"/>
            <a:ext cx="173412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Noto Sans CJK SC"/>
              </a:rPr>
              <a:t>Altíssimo </a:t>
            </a: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Investimento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241" name="Retângulo: Cantos Arredondados 48"/>
          <p:cNvSpPr/>
          <p:nvPr/>
        </p:nvSpPr>
        <p:spPr>
          <a:xfrm>
            <a:off x="7009200" y="3546000"/>
            <a:ext cx="173412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Noto Sans CJK SC"/>
              </a:rPr>
              <a:t>Alto </a:t>
            </a: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Investimento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242" name="Retângulo: Cantos Arredondados 49"/>
          <p:cNvSpPr/>
          <p:nvPr/>
        </p:nvSpPr>
        <p:spPr>
          <a:xfrm>
            <a:off x="7009200" y="3078000"/>
            <a:ext cx="173412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Noto Sans CJK SC"/>
              </a:rPr>
              <a:t>Médio </a:t>
            </a: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Investimento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243" name="Retângulo: Cantos Arredondados 50"/>
          <p:cNvSpPr/>
          <p:nvPr/>
        </p:nvSpPr>
        <p:spPr>
          <a:xfrm>
            <a:off x="7009200" y="2610000"/>
            <a:ext cx="173412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Algum Investimento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244" name="Retângulo: Cantos Arredondados 51"/>
          <p:cNvSpPr/>
          <p:nvPr/>
        </p:nvSpPr>
        <p:spPr>
          <a:xfrm>
            <a:off x="8773200" y="2142000"/>
            <a:ext cx="162612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Nenhum Impacto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245" name="Retângulo: Cantos Arredondados 53"/>
          <p:cNvSpPr/>
          <p:nvPr/>
        </p:nvSpPr>
        <p:spPr>
          <a:xfrm>
            <a:off x="8773200" y="4014000"/>
            <a:ext cx="162612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Noto Sans CJK SC"/>
              </a:rPr>
              <a:t>Muito grande </a:t>
            </a: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Impacto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246" name="Retângulo: Cantos Arredondados 54"/>
          <p:cNvSpPr/>
          <p:nvPr/>
        </p:nvSpPr>
        <p:spPr>
          <a:xfrm>
            <a:off x="8773200" y="3546000"/>
            <a:ext cx="162612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Noto Sans CJK SC"/>
              </a:rPr>
              <a:t>Grande </a:t>
            </a: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Impacto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247" name="Retângulo: Cantos Arredondados 55"/>
          <p:cNvSpPr/>
          <p:nvPr/>
        </p:nvSpPr>
        <p:spPr>
          <a:xfrm>
            <a:off x="8773200" y="2610000"/>
            <a:ext cx="162612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Noto Sans CJK SC"/>
              </a:rPr>
              <a:t>Pequeno </a:t>
            </a: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Impacto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248" name="Retângulo: Cantos Arredondados 56"/>
          <p:cNvSpPr/>
          <p:nvPr/>
        </p:nvSpPr>
        <p:spPr>
          <a:xfrm>
            <a:off x="8773200" y="3078000"/>
            <a:ext cx="162612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Noto Sans CJK SC"/>
              </a:rPr>
              <a:t>Médio </a:t>
            </a: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Impacto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249" name="Retângulo: Cantos Arredondados 57"/>
          <p:cNvSpPr/>
          <p:nvPr/>
        </p:nvSpPr>
        <p:spPr>
          <a:xfrm>
            <a:off x="10429200" y="2142000"/>
            <a:ext cx="162612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Muito Fácil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250" name="Retângulo: Cantos Arredondados 58"/>
          <p:cNvSpPr/>
          <p:nvPr/>
        </p:nvSpPr>
        <p:spPr>
          <a:xfrm>
            <a:off x="10429200" y="4014000"/>
            <a:ext cx="162612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Noto Sans CJK SC"/>
              </a:rPr>
              <a:t>Muito </a:t>
            </a: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Difícil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251" name="Retângulo: Cantos Arredondados 59"/>
          <p:cNvSpPr/>
          <p:nvPr/>
        </p:nvSpPr>
        <p:spPr>
          <a:xfrm>
            <a:off x="10429200" y="3546000"/>
            <a:ext cx="162612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Difícil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252" name="Retângulo: Cantos Arredondados 60"/>
          <p:cNvSpPr/>
          <p:nvPr/>
        </p:nvSpPr>
        <p:spPr>
          <a:xfrm>
            <a:off x="10429200" y="3078000"/>
            <a:ext cx="162612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Média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253" name="Retângulo: Cantos Arredondados 61"/>
          <p:cNvSpPr/>
          <p:nvPr/>
        </p:nvSpPr>
        <p:spPr>
          <a:xfrm>
            <a:off x="10429200" y="2610000"/>
            <a:ext cx="162612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 </a:t>
            </a: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Fácil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</p:txBody>
      </p:sp>
      <p:pic>
        <p:nvPicPr>
          <p:cNvPr id="254" name="Imagem 2" descr=""/>
          <p:cNvPicPr/>
          <p:nvPr/>
        </p:nvPicPr>
        <p:blipFill>
          <a:blip r:embed="rId1"/>
          <a:srcRect l="9976" t="9141" r="10825" b="14703"/>
          <a:stretch/>
        </p:blipFill>
        <p:spPr>
          <a:xfrm>
            <a:off x="769320" y="775080"/>
            <a:ext cx="838440" cy="495000"/>
          </a:xfrm>
          <a:prstGeom prst="rect">
            <a:avLst/>
          </a:prstGeom>
          <a:ln w="0">
            <a:noFill/>
          </a:ln>
        </p:spPr>
      </p:pic>
      <p:sp>
        <p:nvSpPr>
          <p:cNvPr id="255" name="CaixaDeTexto 6"/>
          <p:cNvSpPr/>
          <p:nvPr/>
        </p:nvSpPr>
        <p:spPr>
          <a:xfrm>
            <a:off x="1591560" y="873000"/>
            <a:ext cx="4668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Nunito Sans"/>
                <a:ea typeface="DejaVu Sans"/>
              </a:rPr>
              <a:t>Dimensões matriz BASICO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Imagem 4" descr=""/>
          <p:cNvPicPr/>
          <p:nvPr/>
        </p:nvPicPr>
        <p:blipFill>
          <a:blip r:embed="rId1"/>
          <a:srcRect l="9976" t="9141" r="10825" b="14703"/>
          <a:stretch/>
        </p:blipFill>
        <p:spPr>
          <a:xfrm>
            <a:off x="769320" y="775080"/>
            <a:ext cx="838440" cy="495000"/>
          </a:xfrm>
          <a:prstGeom prst="rect">
            <a:avLst/>
          </a:prstGeom>
          <a:ln w="0">
            <a:noFill/>
          </a:ln>
        </p:spPr>
      </p:pic>
      <p:sp>
        <p:nvSpPr>
          <p:cNvPr id="257" name="CaixaDeTexto 7"/>
          <p:cNvSpPr/>
          <p:nvPr/>
        </p:nvSpPr>
        <p:spPr>
          <a:xfrm>
            <a:off x="1591560" y="873000"/>
            <a:ext cx="4668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Nunito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ffffff"/>
                </a:solidFill>
                <a:latin typeface="Nunito Sans"/>
                <a:ea typeface="DejaVu Sans"/>
              </a:rPr>
              <a:t>Matriz BASICO para priorização de ideias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58" name="Retângulo: Cantos Arredondados 62"/>
          <p:cNvSpPr/>
          <p:nvPr/>
        </p:nvSpPr>
        <p:spPr>
          <a:xfrm>
            <a:off x="61200" y="1692000"/>
            <a:ext cx="6421320" cy="430200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Soluções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59" name="Retângulo: Cantos Arredondados 63"/>
          <p:cNvSpPr/>
          <p:nvPr/>
        </p:nvSpPr>
        <p:spPr>
          <a:xfrm>
            <a:off x="6588000" y="1656000"/>
            <a:ext cx="509400" cy="435600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B 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60" name="Retângulo: Cantos Arredondados 64"/>
          <p:cNvSpPr/>
          <p:nvPr/>
        </p:nvSpPr>
        <p:spPr>
          <a:xfrm>
            <a:off x="7106760" y="1656360"/>
            <a:ext cx="510840" cy="435600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A 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61" name="Retângulo: Cantos Arredondados 65"/>
          <p:cNvSpPr/>
          <p:nvPr/>
        </p:nvSpPr>
        <p:spPr>
          <a:xfrm>
            <a:off x="7625520" y="1656360"/>
            <a:ext cx="520920" cy="435600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S 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62" name="Retângulo: Cantos Arredondados 66"/>
          <p:cNvSpPr/>
          <p:nvPr/>
        </p:nvSpPr>
        <p:spPr>
          <a:xfrm>
            <a:off x="8147520" y="1656360"/>
            <a:ext cx="529200" cy="435600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I 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63" name="Retângulo: Cantos Arredondados 67"/>
          <p:cNvSpPr/>
          <p:nvPr/>
        </p:nvSpPr>
        <p:spPr>
          <a:xfrm>
            <a:off x="8677800" y="1656360"/>
            <a:ext cx="491040" cy="435600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C 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64" name="Retângulo: Cantos Arredondados 70"/>
          <p:cNvSpPr/>
          <p:nvPr/>
        </p:nvSpPr>
        <p:spPr>
          <a:xfrm>
            <a:off x="9172440" y="1656000"/>
            <a:ext cx="514440" cy="435600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O 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65" name="Retângulo: Cantos Arredondados 71"/>
          <p:cNvSpPr/>
          <p:nvPr/>
        </p:nvSpPr>
        <p:spPr>
          <a:xfrm>
            <a:off x="58680" y="3541680"/>
            <a:ext cx="6421320" cy="430200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Noto Sans CJK SC"/>
              </a:rPr>
              <a:t>Lógica difusa para construção de Matriz “Probabilidade de Ocorrência x Gravidade”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66" name="Retângulo: Cantos Arredondados 72"/>
          <p:cNvSpPr/>
          <p:nvPr/>
        </p:nvSpPr>
        <p:spPr>
          <a:xfrm>
            <a:off x="58680" y="3079440"/>
            <a:ext cx="6421320" cy="430200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Criação de estatísticas  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67" name="Retângulo: Cantos Arredondados 73"/>
          <p:cNvSpPr/>
          <p:nvPr/>
        </p:nvSpPr>
        <p:spPr>
          <a:xfrm>
            <a:off x="58680" y="2617200"/>
            <a:ext cx="6421320" cy="430200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IA para sumarizar textos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68" name="Retângulo: Cantos Arredondados 74"/>
          <p:cNvSpPr/>
          <p:nvPr/>
        </p:nvSpPr>
        <p:spPr>
          <a:xfrm>
            <a:off x="57600" y="2154960"/>
            <a:ext cx="6420240" cy="430200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IA para análise de sentimento e classificação de texto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69" name="Retângulo: Cantos Arredondados 75"/>
          <p:cNvSpPr/>
          <p:nvPr/>
        </p:nvSpPr>
        <p:spPr>
          <a:xfrm>
            <a:off x="58680" y="4003920"/>
            <a:ext cx="6421320" cy="430200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Dashboard 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70" name="Retângulo: Cantos Arredondados 76"/>
          <p:cNvSpPr/>
          <p:nvPr/>
        </p:nvSpPr>
        <p:spPr>
          <a:xfrm>
            <a:off x="6577560" y="2142000"/>
            <a:ext cx="51300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5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71" name="Retângulo: Cantos Arredondados 77"/>
          <p:cNvSpPr/>
          <p:nvPr/>
        </p:nvSpPr>
        <p:spPr>
          <a:xfrm>
            <a:off x="6577920" y="4017600"/>
            <a:ext cx="51264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4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72" name="Retângulo: Cantos Arredondados 78"/>
          <p:cNvSpPr/>
          <p:nvPr/>
        </p:nvSpPr>
        <p:spPr>
          <a:xfrm>
            <a:off x="6577920" y="3549600"/>
            <a:ext cx="51264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3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73" name="Retângulo: Cantos Arredondados 79"/>
          <p:cNvSpPr/>
          <p:nvPr/>
        </p:nvSpPr>
        <p:spPr>
          <a:xfrm>
            <a:off x="6577920" y="3081600"/>
            <a:ext cx="51264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4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74" name="Retângulo: Cantos Arredondados 80"/>
          <p:cNvSpPr/>
          <p:nvPr/>
        </p:nvSpPr>
        <p:spPr>
          <a:xfrm>
            <a:off x="6577920" y="2613600"/>
            <a:ext cx="51264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4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75" name="Retângulo: Cantos Arredondados 81"/>
          <p:cNvSpPr/>
          <p:nvPr/>
        </p:nvSpPr>
        <p:spPr>
          <a:xfrm>
            <a:off x="7105680" y="2142000"/>
            <a:ext cx="51192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5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76" name="Retângulo: Cantos Arredondados 94"/>
          <p:cNvSpPr/>
          <p:nvPr/>
        </p:nvSpPr>
        <p:spPr>
          <a:xfrm>
            <a:off x="7105680" y="4014000"/>
            <a:ext cx="51192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4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77" name="Retângulo: Cantos Arredondados 95"/>
          <p:cNvSpPr/>
          <p:nvPr/>
        </p:nvSpPr>
        <p:spPr>
          <a:xfrm>
            <a:off x="7105680" y="3546000"/>
            <a:ext cx="51192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3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78" name="Retângulo: Cantos Arredondados 99"/>
          <p:cNvSpPr/>
          <p:nvPr/>
        </p:nvSpPr>
        <p:spPr>
          <a:xfrm>
            <a:off x="7105680" y="3078000"/>
            <a:ext cx="51192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3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79" name="Retângulo: Cantos Arredondados 100"/>
          <p:cNvSpPr/>
          <p:nvPr/>
        </p:nvSpPr>
        <p:spPr>
          <a:xfrm>
            <a:off x="7105680" y="2610000"/>
            <a:ext cx="51192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4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80" name="Retângulo: Cantos Arredondados 101"/>
          <p:cNvSpPr/>
          <p:nvPr/>
        </p:nvSpPr>
        <p:spPr>
          <a:xfrm>
            <a:off x="7633800" y="2142000"/>
            <a:ext cx="51264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Muito Grande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(de 70 a 100%)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81" name="Retângulo: Cantos Arredondados 102"/>
          <p:cNvSpPr/>
          <p:nvPr/>
        </p:nvSpPr>
        <p:spPr>
          <a:xfrm>
            <a:off x="7633800" y="2142000"/>
            <a:ext cx="51264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5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282" name="Retângulo: Cantos Arredondados 103"/>
          <p:cNvSpPr/>
          <p:nvPr/>
        </p:nvSpPr>
        <p:spPr>
          <a:xfrm>
            <a:off x="7633800" y="4014000"/>
            <a:ext cx="51264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4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283" name="Retângulo: Cantos Arredondados 104"/>
          <p:cNvSpPr/>
          <p:nvPr/>
        </p:nvSpPr>
        <p:spPr>
          <a:xfrm>
            <a:off x="7633800" y="3546000"/>
            <a:ext cx="51264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4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284" name="Retângulo: Cantos Arredondados 105"/>
          <p:cNvSpPr/>
          <p:nvPr/>
        </p:nvSpPr>
        <p:spPr>
          <a:xfrm>
            <a:off x="7633800" y="3078000"/>
            <a:ext cx="51264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4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285" name="Retângulo: Cantos Arredondados 106"/>
          <p:cNvSpPr/>
          <p:nvPr/>
        </p:nvSpPr>
        <p:spPr>
          <a:xfrm>
            <a:off x="7633800" y="2610000"/>
            <a:ext cx="51264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5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286" name="Retângulo: Cantos Arredondados 107"/>
          <p:cNvSpPr/>
          <p:nvPr/>
        </p:nvSpPr>
        <p:spPr>
          <a:xfrm>
            <a:off x="8161920" y="2142000"/>
            <a:ext cx="51480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Muito Grande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287" name="Retângulo: Cantos Arredondados 108"/>
          <p:cNvSpPr/>
          <p:nvPr/>
        </p:nvSpPr>
        <p:spPr>
          <a:xfrm>
            <a:off x="8161920" y="2142000"/>
            <a:ext cx="51480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5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288" name="Retângulo: Cantos Arredondados 109"/>
          <p:cNvSpPr/>
          <p:nvPr/>
        </p:nvSpPr>
        <p:spPr>
          <a:xfrm>
            <a:off x="8161920" y="4014000"/>
            <a:ext cx="51480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3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289" name="Retângulo: Cantos Arredondados 110"/>
          <p:cNvSpPr/>
          <p:nvPr/>
        </p:nvSpPr>
        <p:spPr>
          <a:xfrm>
            <a:off x="8161920" y="3546000"/>
            <a:ext cx="51480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5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290" name="Retângulo: Cantos Arredondados 111"/>
          <p:cNvSpPr/>
          <p:nvPr/>
        </p:nvSpPr>
        <p:spPr>
          <a:xfrm>
            <a:off x="8161920" y="3078000"/>
            <a:ext cx="51480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5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291" name="Retângulo: Cantos Arredondados 112"/>
          <p:cNvSpPr/>
          <p:nvPr/>
        </p:nvSpPr>
        <p:spPr>
          <a:xfrm>
            <a:off x="8161920" y="2610000"/>
            <a:ext cx="51480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5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292" name="Retângulo: Cantos Arredondados 113"/>
          <p:cNvSpPr/>
          <p:nvPr/>
        </p:nvSpPr>
        <p:spPr>
          <a:xfrm>
            <a:off x="8690400" y="2142000"/>
            <a:ext cx="48240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3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293" name="Retângulo: Cantos Arredondados 114"/>
          <p:cNvSpPr/>
          <p:nvPr/>
        </p:nvSpPr>
        <p:spPr>
          <a:xfrm>
            <a:off x="8690400" y="4014000"/>
            <a:ext cx="48240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3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294" name="Retângulo: Cantos Arredondados 115"/>
          <p:cNvSpPr/>
          <p:nvPr/>
        </p:nvSpPr>
        <p:spPr>
          <a:xfrm>
            <a:off x="8690400" y="3546000"/>
            <a:ext cx="48240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5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295" name="Retângulo: Cantos Arredondados 116"/>
          <p:cNvSpPr/>
          <p:nvPr/>
        </p:nvSpPr>
        <p:spPr>
          <a:xfrm>
            <a:off x="8690400" y="2610000"/>
            <a:ext cx="48240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3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296" name="Retângulo: Cantos Arredondados 117"/>
          <p:cNvSpPr/>
          <p:nvPr/>
        </p:nvSpPr>
        <p:spPr>
          <a:xfrm>
            <a:off x="8690400" y="3078000"/>
            <a:ext cx="48240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5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297" name="Retângulo: Cantos Arredondados 118"/>
          <p:cNvSpPr/>
          <p:nvPr/>
        </p:nvSpPr>
        <p:spPr>
          <a:xfrm>
            <a:off x="9185040" y="2142000"/>
            <a:ext cx="48708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3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298" name="Retângulo: Cantos Arredondados 119"/>
          <p:cNvSpPr/>
          <p:nvPr/>
        </p:nvSpPr>
        <p:spPr>
          <a:xfrm>
            <a:off x="9185040" y="4014000"/>
            <a:ext cx="48708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3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299" name="Retângulo: Cantos Arredondados 120"/>
          <p:cNvSpPr/>
          <p:nvPr/>
        </p:nvSpPr>
        <p:spPr>
          <a:xfrm>
            <a:off x="9185040" y="3546000"/>
            <a:ext cx="48708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3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300" name="Retângulo: Cantos Arredondados 121"/>
          <p:cNvSpPr/>
          <p:nvPr/>
        </p:nvSpPr>
        <p:spPr>
          <a:xfrm>
            <a:off x="9185040" y="3078000"/>
            <a:ext cx="48708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4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301" name="Retângulo: Cantos Arredondados 122"/>
          <p:cNvSpPr/>
          <p:nvPr/>
        </p:nvSpPr>
        <p:spPr>
          <a:xfrm>
            <a:off x="9185040" y="2610000"/>
            <a:ext cx="487080" cy="4345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3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302" name="Retângulo: Cantos Arredondados 123"/>
          <p:cNvSpPr/>
          <p:nvPr/>
        </p:nvSpPr>
        <p:spPr>
          <a:xfrm>
            <a:off x="9712440" y="1656000"/>
            <a:ext cx="726480" cy="435600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TOTAL 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03" name="Retângulo: Cantos Arredondados 124"/>
          <p:cNvSpPr/>
          <p:nvPr/>
        </p:nvSpPr>
        <p:spPr>
          <a:xfrm>
            <a:off x="10468440" y="1656000"/>
            <a:ext cx="1374480" cy="435600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PRIORIZAÇÃO 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04" name="Retângulo: Cantos Arredondados 125"/>
          <p:cNvSpPr/>
          <p:nvPr/>
        </p:nvSpPr>
        <p:spPr>
          <a:xfrm>
            <a:off x="9712440" y="3996000"/>
            <a:ext cx="726480" cy="435600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21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05" name="Retângulo: Cantos Arredondados 126"/>
          <p:cNvSpPr/>
          <p:nvPr/>
        </p:nvSpPr>
        <p:spPr>
          <a:xfrm>
            <a:off x="9712440" y="3528000"/>
            <a:ext cx="726480" cy="435600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23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06" name="Retângulo: Cantos Arredondados 127"/>
          <p:cNvSpPr/>
          <p:nvPr/>
        </p:nvSpPr>
        <p:spPr>
          <a:xfrm>
            <a:off x="9712440" y="3060000"/>
            <a:ext cx="726480" cy="435600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25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07" name="Retângulo: Cantos Arredondados 128"/>
          <p:cNvSpPr/>
          <p:nvPr/>
        </p:nvSpPr>
        <p:spPr>
          <a:xfrm>
            <a:off x="9712440" y="2592000"/>
            <a:ext cx="726480" cy="435600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24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08" name="Retângulo: Cantos Arredondados 129"/>
          <p:cNvSpPr/>
          <p:nvPr/>
        </p:nvSpPr>
        <p:spPr>
          <a:xfrm>
            <a:off x="9712440" y="2124000"/>
            <a:ext cx="726480" cy="435600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26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09" name="Retângulo: Cantos Arredondados 130"/>
          <p:cNvSpPr/>
          <p:nvPr/>
        </p:nvSpPr>
        <p:spPr>
          <a:xfrm>
            <a:off x="10468440" y="2124000"/>
            <a:ext cx="1374480" cy="435600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1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10" name="Retângulo: Cantos Arredondados 131"/>
          <p:cNvSpPr/>
          <p:nvPr/>
        </p:nvSpPr>
        <p:spPr>
          <a:xfrm>
            <a:off x="10468440" y="2592000"/>
            <a:ext cx="1374480" cy="435600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3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11" name="Retângulo: Cantos Arredondados 132"/>
          <p:cNvSpPr/>
          <p:nvPr/>
        </p:nvSpPr>
        <p:spPr>
          <a:xfrm>
            <a:off x="10468440" y="3060000"/>
            <a:ext cx="1374480" cy="435600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2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12" name="Retângulo: Cantos Arredondados 133"/>
          <p:cNvSpPr/>
          <p:nvPr/>
        </p:nvSpPr>
        <p:spPr>
          <a:xfrm>
            <a:off x="10468440" y="3528000"/>
            <a:ext cx="1374480" cy="435600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4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13" name="Retângulo: Cantos Arredondados 134"/>
          <p:cNvSpPr/>
          <p:nvPr/>
        </p:nvSpPr>
        <p:spPr>
          <a:xfrm>
            <a:off x="10468440" y="3996000"/>
            <a:ext cx="1374480" cy="435600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5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"/>
          <p:cNvSpPr/>
          <p:nvPr/>
        </p:nvSpPr>
        <p:spPr>
          <a:xfrm>
            <a:off x="1800000" y="896040"/>
            <a:ext cx="245484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byssinica SIL"/>
                <a:ea typeface="DejaVu Sans"/>
              </a:rPr>
              <a:t>Matriz de Riscos 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</p:txBody>
      </p:sp>
      <p:pic>
        <p:nvPicPr>
          <p:cNvPr id="315" name="Imagem 10" descr=""/>
          <p:cNvPicPr/>
          <p:nvPr/>
        </p:nvPicPr>
        <p:blipFill>
          <a:blip r:embed="rId1"/>
          <a:srcRect l="9976" t="9141" r="10825" b="14703"/>
          <a:stretch/>
        </p:blipFill>
        <p:spPr>
          <a:xfrm>
            <a:off x="769320" y="775080"/>
            <a:ext cx="838440" cy="495000"/>
          </a:xfrm>
          <a:prstGeom prst="rect">
            <a:avLst/>
          </a:prstGeom>
          <a:ln w="0">
            <a:noFill/>
          </a:ln>
        </p:spPr>
      </p:pic>
      <p:sp>
        <p:nvSpPr>
          <p:cNvPr id="316" name="Retângulo: Cantos Arredondados 144"/>
          <p:cNvSpPr/>
          <p:nvPr/>
        </p:nvSpPr>
        <p:spPr>
          <a:xfrm>
            <a:off x="1735560" y="1656360"/>
            <a:ext cx="1732680" cy="435600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Riscos Identificados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17" name="Retângulo: Cantos Arredondados 145"/>
          <p:cNvSpPr/>
          <p:nvPr/>
        </p:nvSpPr>
        <p:spPr>
          <a:xfrm>
            <a:off x="3505320" y="1656720"/>
            <a:ext cx="1732320" cy="435600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Impacto Potencial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18" name="Retângulo: Cantos Arredondados 146"/>
          <p:cNvSpPr/>
          <p:nvPr/>
        </p:nvSpPr>
        <p:spPr>
          <a:xfrm>
            <a:off x="5267160" y="1656720"/>
            <a:ext cx="1732320" cy="435600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Ações Preventivas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19" name="Retângulo: Cantos Arredondados 147"/>
          <p:cNvSpPr/>
          <p:nvPr/>
        </p:nvSpPr>
        <p:spPr>
          <a:xfrm>
            <a:off x="7016400" y="1656720"/>
            <a:ext cx="1732680" cy="435600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Ações Corretivas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20" name="Retângulo: Cantos Arredondados 148"/>
          <p:cNvSpPr/>
          <p:nvPr/>
        </p:nvSpPr>
        <p:spPr>
          <a:xfrm>
            <a:off x="1735200" y="2142000"/>
            <a:ext cx="1734120" cy="9169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Vazamento de dados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21" name="Retângulo: Cantos Arredondados 152"/>
          <p:cNvSpPr/>
          <p:nvPr/>
        </p:nvSpPr>
        <p:spPr>
          <a:xfrm>
            <a:off x="3506400" y="2127600"/>
            <a:ext cx="1734120" cy="9169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Paralisia do projeto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22" name="Retângulo: Cantos Arredondados 157"/>
          <p:cNvSpPr/>
          <p:nvPr/>
        </p:nvSpPr>
        <p:spPr>
          <a:xfrm>
            <a:off x="5266800" y="2127600"/>
            <a:ext cx="1734120" cy="91656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Utilização de dados Fakes, exceto no treinamento do modelo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323" name="Retângulo: Cantos Arredondados 162"/>
          <p:cNvSpPr/>
          <p:nvPr/>
        </p:nvSpPr>
        <p:spPr>
          <a:xfrm>
            <a:off x="7016400" y="2127600"/>
            <a:ext cx="1734120" cy="9169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Aumentar controle ao acesso de dados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324" name="Retângulo: Cantos Arredondados 149"/>
          <p:cNvSpPr/>
          <p:nvPr/>
        </p:nvSpPr>
        <p:spPr>
          <a:xfrm>
            <a:off x="1735200" y="3114000"/>
            <a:ext cx="1734120" cy="9169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Atraso entrega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25" name="Retângulo: Cantos Arredondados 150"/>
          <p:cNvSpPr/>
          <p:nvPr/>
        </p:nvSpPr>
        <p:spPr>
          <a:xfrm>
            <a:off x="3506400" y="3099600"/>
            <a:ext cx="1734120" cy="9169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Perda de credibilidade e acumulo de atividades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26" name="Retângulo: Cantos Arredondados 151"/>
          <p:cNvSpPr/>
          <p:nvPr/>
        </p:nvSpPr>
        <p:spPr>
          <a:xfrm>
            <a:off x="5266800" y="3099600"/>
            <a:ext cx="1734120" cy="91656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Dimensionamento realista das tarefas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327" name="Retângulo: Cantos Arredondados 153"/>
          <p:cNvSpPr/>
          <p:nvPr/>
        </p:nvSpPr>
        <p:spPr>
          <a:xfrm>
            <a:off x="7016400" y="3099600"/>
            <a:ext cx="1734120" cy="9169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Ajustar dimensionamento continuamente das tarefas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328" name="Retângulo: Cantos Arredondados 154"/>
          <p:cNvSpPr/>
          <p:nvPr/>
        </p:nvSpPr>
        <p:spPr>
          <a:xfrm>
            <a:off x="1735200" y="4086000"/>
            <a:ext cx="1734120" cy="9169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Baixa capacidade de infraestrutura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29" name="Retângulo: Cantos Arredondados 155"/>
          <p:cNvSpPr/>
          <p:nvPr/>
        </p:nvSpPr>
        <p:spPr>
          <a:xfrm>
            <a:off x="3506400" y="4071600"/>
            <a:ext cx="1734120" cy="9169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Inexequibilidade de testes e do projeto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30" name="Retângulo: Cantos Arredondados 156"/>
          <p:cNvSpPr/>
          <p:nvPr/>
        </p:nvSpPr>
        <p:spPr>
          <a:xfrm>
            <a:off x="5266800" y="4071600"/>
            <a:ext cx="1734120" cy="91656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Utilização de modelos mais simples e robustos possíveis.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331" name="Retângulo: Cantos Arredondados 158"/>
          <p:cNvSpPr/>
          <p:nvPr/>
        </p:nvSpPr>
        <p:spPr>
          <a:xfrm>
            <a:off x="7016400" y="4071600"/>
            <a:ext cx="1734120" cy="91692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Abyssinica SIL"/>
                <a:ea typeface="DejaVu Sans"/>
              </a:rPr>
              <a:t>Escalabilidade horizontal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c58"/>
      </a:dk2>
      <a:lt2>
        <a:srgbClr val="f3fbfb"/>
      </a:lt2>
      <a:accent1>
        <a:srgbClr val="00bdb3"/>
      </a:accent1>
      <a:accent2>
        <a:srgbClr val="6b48ff"/>
      </a:accent2>
      <a:accent3>
        <a:srgbClr val="6b7480"/>
      </a:accent3>
      <a:accent4>
        <a:srgbClr val="ffa500"/>
      </a:accent4>
      <a:accent5>
        <a:srgbClr val="007285"/>
      </a:accent5>
      <a:accent6>
        <a:srgbClr val="1975ff"/>
      </a:accent6>
      <a:hlink>
        <a:srgbClr val="6b48ff"/>
      </a:hlink>
      <a:folHlink>
        <a:srgbClr val="6b48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PowerPoint_IGTI_Theme</Template>
  <TotalTime>1071</TotalTime>
  <Application>LibreOffice/7.3.7.2$Linux_X86_64 LibreOffice_project/30$Build-2</Application>
  <AppVersion>15.0000</AppVersion>
  <Words>633</Words>
  <Paragraphs>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2020-02-28T17:01:50Z</dcterms:created>
  <dc:creator>Luís Felipe Silva Amaral</dc:creator>
  <dc:description/>
  <dc:language>pt-BR</dc:language>
  <cp:lastModifiedBy/>
  <dcterms:modified xsi:type="dcterms:W3CDTF">2024-02-20T11:57:21Z</dcterms:modified>
  <cp:revision>81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5</vt:i4>
  </property>
</Properties>
</file>