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6" r:id="rId9"/>
    <p:sldId id="271" r:id="rId10"/>
    <p:sldId id="270" r:id="rId11"/>
    <p:sldId id="267" r:id="rId12"/>
    <p:sldId id="272" r:id="rId13"/>
    <p:sldId id="268" r:id="rId14"/>
    <p:sldId id="273" r:id="rId15"/>
    <p:sldId id="274" r:id="rId16"/>
    <p:sldId id="290" r:id="rId17"/>
    <p:sldId id="275" r:id="rId18"/>
    <p:sldId id="260" r:id="rId19"/>
    <p:sldId id="277" r:id="rId20"/>
    <p:sldId id="281" r:id="rId21"/>
    <p:sldId id="276" r:id="rId22"/>
    <p:sldId id="278" r:id="rId23"/>
    <p:sldId id="284" r:id="rId24"/>
    <p:sldId id="287" r:id="rId25"/>
    <p:sldId id="288" r:id="rId26"/>
    <p:sldId id="289" r:id="rId27"/>
    <p:sldId id="279" r:id="rId28"/>
    <p:sldId id="280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E2BB-DD13-F384-AEC4-118AE87BC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E6B36-9246-86C7-2DEF-D030816B0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A621-D045-8E5E-39A1-B624CCE1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01AF-87F4-9FB7-93B4-59D28F4E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CBA0-70FB-C917-770A-03F69A00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7036-EE98-7F04-B69F-80B6D11C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093E5-B189-68D9-E2DC-EDE5A0B6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506A-525C-E5E7-B4D8-1507D37A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409B-825D-BE07-2FEF-A758BA5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B152-D434-0F95-4175-56DE968D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FEFAB-DBED-1C08-D7C3-F5F108527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8424C-B86C-848C-3312-99C10C011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C565-84AF-B23E-B7B8-717F9AA4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C5415-4853-D2B8-5463-F37B5FEE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9CEF-A66B-B3B9-89C2-3E978E9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7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D417-EAAD-36DD-9D05-8189421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882D-F4BF-4A6A-0DCA-95442E45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EB5FA-9F32-0D84-6351-90F1A716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98AA-1455-1A6E-B0C7-007414A6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9C32-EAEE-0B28-549E-4A5D9822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2D88-185C-90ED-7B15-B2424F3F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B7C62-D57B-416B-DD20-64795E155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75554-101F-F4ED-BB26-7BE15A5C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CE22-8EFE-4BB1-7F09-AE535759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0BDE-B5D0-3FEB-CBE6-B545075D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C689-509D-155D-337A-D2CA8913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C7D6-02BD-E4A6-2509-7A5827441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689B8-F64D-4D22-5CAC-5E224644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2A682-A2C7-91A5-7311-FC374C5E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1DB05-EFE5-99F5-F859-EC9BF9AB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769A-AB71-73C3-1192-DF669F3A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28C9-8322-5E58-3126-F2F96A4E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0732-EE97-EB37-CF8C-CA15462B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91CD4-7366-0777-2EBC-1AD02649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A8C63-9279-F48A-A04A-B5CD45E04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8828D-2768-0D0B-E7DA-9D2FE4EF4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1710E-5562-DE53-3A81-1133324B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92921-36C2-C9F8-5772-0980D411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6B7DB-89A1-D4A8-81D6-B99E5A1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5CEA-E6DF-847C-70F9-945C686C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88B6E-97BC-81C0-6932-4184F2B0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877D3-01D9-EC65-FBDB-D80CC732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BAE6A-484B-D095-5931-3EC87775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753BF-D539-AB56-3776-874C5A06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CB5B0-F645-5CAF-8CA8-0FC54430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3C65B-D211-D2EB-C8BA-1A5C7CE4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7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FD18-2A6B-0929-7F6C-0D810253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FFF2-8A75-A5C2-E896-58A8003C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A5A04-77EE-F08F-D294-D91DFFAA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DB5F2-06D9-2593-E83F-C7624575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2AD4-96B3-7B3E-EED2-E0297370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349D6-AA83-45B7-B7ED-D75FFC06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B7DD-6D77-F8E7-4046-0E51B157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3127E-76CC-2575-6E7F-72AD0F801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21718-DC2A-828A-17E9-D5612272A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45366-1AAB-3A5A-F6F7-CE5B3808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D4B96-DD80-C79B-2192-75FD135F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06E0-F766-DD41-1A56-29ECBAD3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E6C1D-B5B2-C8DB-169D-71AAA121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539C7-91AE-F45A-78EE-FFF769D5C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6468-0DF2-BB62-0302-DF9A73ED1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1A1BA-6982-403D-BD45-8EF651E0481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1189-EB94-9E8F-A879-A2F0777A9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6F7B-B8C0-250D-3A87-422D8C0A3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386A3-4CA0-472E-BB8E-80EC33D7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ahooquery.dpguthrie.com/" TargetMode="External"/><Relationship Id="rId2" Type="http://schemas.openxmlformats.org/officeDocument/2006/relationships/hyperlink" Target="https://github.com/fja05680/sp5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rBouma/FinanceDatabas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0AA92-3AE2-61FF-9A84-43F425B58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Analyzing Historical S&amp;P 500 Components: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96601-8559-9BD2-FD7A-65228B179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Application of Regularization Techniques for Portfolio Optimization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08EFF-DA69-87FC-058D-799FD02E3EEF}"/>
              </a:ext>
            </a:extLst>
          </p:cNvPr>
          <p:cNvSpPr txBox="1"/>
          <p:nvPr/>
        </p:nvSpPr>
        <p:spPr>
          <a:xfrm>
            <a:off x="741218" y="5834967"/>
            <a:ext cx="604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Alessandro Rossato </a:t>
            </a:r>
          </a:p>
          <a:p>
            <a:r>
              <a:rPr lang="en-US" dirty="0"/>
              <a:t>N. 875067</a:t>
            </a:r>
          </a:p>
        </p:txBody>
      </p:sp>
    </p:spTree>
    <p:extLst>
      <p:ext uri="{BB962C8B-B14F-4D97-AF65-F5344CB8AC3E}">
        <p14:creationId xmlns:p14="http://schemas.microsoft.com/office/powerpoint/2010/main" val="342855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0EB1-5B46-0935-F8C1-57ECF1D0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Regressions on training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2265-52C4-99CA-2A3D-3FB7AB1F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692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Portfolio optimizations for linear regression:</a:t>
            </a:r>
          </a:p>
          <a:p>
            <a:pPr lvl="1"/>
            <a:r>
              <a:rPr lang="en-US" sz="2200" dirty="0"/>
              <a:t>Short selling is allowed (only sum of weights equal to 1 from budget constraint)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sz="2200" dirty="0"/>
              <a:t>Portfolio optimizations for elastic net:</a:t>
            </a:r>
          </a:p>
          <a:p>
            <a:pPr lvl="1"/>
            <a:r>
              <a:rPr lang="en-US" sz="2200" dirty="0"/>
              <a:t>Short selling is allowed (only sum of weights equal to 1 from budget constraint)</a:t>
            </a:r>
          </a:p>
          <a:p>
            <a:pPr lvl="1"/>
            <a:r>
              <a:rPr lang="en-US" sz="2200" dirty="0"/>
              <a:t>Ratio l1 equal to ¼</a:t>
            </a:r>
          </a:p>
          <a:p>
            <a:pPr lvl="1"/>
            <a:r>
              <a:rPr lang="en-US" sz="2200" dirty="0"/>
              <a:t>Cross-validation to achieve best alpha</a:t>
            </a:r>
            <a:r>
              <a:rPr lang="en-US" sz="2200" dirty="0">
                <a:sym typeface="Wingdings" panose="05000000000000000000" pitchFamily="2" charset="2"/>
              </a:rPr>
              <a:t>	  elastic net can handle correlated asset and bring the low coefficient to zero</a:t>
            </a:r>
          </a:p>
          <a:p>
            <a:pPr marL="0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Lasso was not included because his results were close to elastic net</a:t>
            </a:r>
            <a:r>
              <a:rPr lang="en-US" sz="2600" dirty="0">
                <a:sym typeface="Wingdings" panose="05000000000000000000" pitchFamily="2" charset="2"/>
              </a:rPr>
              <a:t>		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177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0EB1-5B46-0935-F8C1-57ECF1D0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Returns on test: the strategies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2265-52C4-99CA-2A3D-3FB7AB1F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Returns on each test window with 4 different strategies: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Index  </a:t>
            </a:r>
            <a:r>
              <a:rPr lang="en-US" sz="2200" dirty="0">
                <a:sym typeface="Wingdings" panose="05000000000000000000" pitchFamily="2" charset="2"/>
              </a:rPr>
              <a:t> 	</a:t>
            </a:r>
            <a:r>
              <a:rPr lang="en-US" sz="2000" dirty="0">
                <a:sym typeface="Wingdings" panose="05000000000000000000" pitchFamily="2" charset="2"/>
              </a:rPr>
              <a:t>ETF can do this easily and with low cost (great for retails)</a:t>
            </a:r>
            <a:endParaRPr lang="en-US" sz="20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Equally weighted      </a:t>
            </a:r>
            <a:r>
              <a:rPr lang="en-US" sz="2200" dirty="0">
                <a:sym typeface="Wingdings" panose="05000000000000000000" pitchFamily="2" charset="2"/>
              </a:rPr>
              <a:t> 	</a:t>
            </a:r>
            <a:r>
              <a:rPr lang="en-US" sz="2000" dirty="0">
                <a:sym typeface="Wingdings" panose="05000000000000000000" pitchFamily="2" charset="2"/>
              </a:rPr>
              <a:t>Are larger capitalization firms equal to smaller ones?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Linear regression weights     </a:t>
            </a:r>
            <a:r>
              <a:rPr lang="en-US" sz="2200" dirty="0">
                <a:sym typeface="Wingdings" panose="05000000000000000000" pitchFamily="2" charset="2"/>
              </a:rPr>
              <a:t> 	</a:t>
            </a:r>
            <a:r>
              <a:rPr lang="en-US" sz="2000" dirty="0">
                <a:sym typeface="Wingdings" panose="05000000000000000000" pitchFamily="2" charset="2"/>
              </a:rPr>
              <a:t>Elastic net comparison</a:t>
            </a:r>
            <a:endParaRPr lang="en-US" sz="20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Elastic net weights    </a:t>
            </a:r>
            <a:r>
              <a:rPr lang="en-US" sz="2200" dirty="0">
                <a:sym typeface="Wingdings" panose="05000000000000000000" pitchFamily="2" charset="2"/>
              </a:rPr>
              <a:t> 	</a:t>
            </a:r>
            <a:r>
              <a:rPr lang="en-US" sz="2000" dirty="0">
                <a:sym typeface="Wingdings" panose="05000000000000000000" pitchFamily="2" charset="2"/>
              </a:rPr>
              <a:t>Interesting for those who wants to replicate index with fewer 				stocks (less costs of transactions and management)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275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0EB1-5B46-0935-F8C1-57ECF1D0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Metrics on the strategies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2265-52C4-99CA-2A3D-3FB7AB1F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036431" cy="3547872"/>
          </a:xfrm>
        </p:spPr>
        <p:txBody>
          <a:bodyPr anchor="t"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Total returns for the year of investment</a:t>
            </a:r>
          </a:p>
          <a:p>
            <a:r>
              <a:rPr lang="en-US" sz="2200" dirty="0"/>
              <a:t>Standard deviation</a:t>
            </a:r>
          </a:p>
          <a:p>
            <a:r>
              <a:rPr lang="en-US" sz="2200" dirty="0"/>
              <a:t>Sharpe ratio (risk-free rate set as the Treasury Securities at 1-Year at </a:t>
            </a:r>
            <a:r>
              <a:rPr lang="en-US" sz="2200" dirty="0" err="1"/>
              <a:t>starte</a:t>
            </a:r>
            <a:r>
              <a:rPr lang="en-US" sz="2200" dirty="0"/>
              <a:t> date of the windows)</a:t>
            </a:r>
          </a:p>
          <a:p>
            <a:r>
              <a:rPr lang="en-US" sz="2200" dirty="0"/>
              <a:t>Maximum drawdown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693438-E90F-6FA2-91E4-D02F8E8B0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73793"/>
              </p:ext>
            </p:extLst>
          </p:nvPr>
        </p:nvGraphicFramePr>
        <p:xfrm>
          <a:off x="4805146" y="1824512"/>
          <a:ext cx="6851073" cy="4419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3495">
                  <a:extLst>
                    <a:ext uri="{9D8B030D-6E8A-4147-A177-3AD203B41FA5}">
                      <a16:colId xmlns:a16="http://schemas.microsoft.com/office/drawing/2014/main" val="2877552762"/>
                    </a:ext>
                  </a:extLst>
                </a:gridCol>
                <a:gridCol w="1083854">
                  <a:extLst>
                    <a:ext uri="{9D8B030D-6E8A-4147-A177-3AD203B41FA5}">
                      <a16:colId xmlns:a16="http://schemas.microsoft.com/office/drawing/2014/main" val="1506244884"/>
                    </a:ext>
                  </a:extLst>
                </a:gridCol>
                <a:gridCol w="1407165">
                  <a:extLst>
                    <a:ext uri="{9D8B030D-6E8A-4147-A177-3AD203B41FA5}">
                      <a16:colId xmlns:a16="http://schemas.microsoft.com/office/drawing/2014/main" val="6186519"/>
                    </a:ext>
                  </a:extLst>
                </a:gridCol>
                <a:gridCol w="1145438">
                  <a:extLst>
                    <a:ext uri="{9D8B030D-6E8A-4147-A177-3AD203B41FA5}">
                      <a16:colId xmlns:a16="http://schemas.microsoft.com/office/drawing/2014/main" val="362254260"/>
                    </a:ext>
                  </a:extLst>
                </a:gridCol>
                <a:gridCol w="1561121">
                  <a:extLst>
                    <a:ext uri="{9D8B030D-6E8A-4147-A177-3AD203B41FA5}">
                      <a16:colId xmlns:a16="http://schemas.microsoft.com/office/drawing/2014/main" val="1290437773"/>
                    </a:ext>
                  </a:extLst>
                </a:gridCol>
              </a:tblGrid>
              <a:tr h="108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Strategy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Avg Return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Avg Standard Deviation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effectLst/>
                        </a:rPr>
                        <a:t>Avg Sharpe Ratio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Avg Maximum Drawdown</a:t>
                      </a:r>
                    </a:p>
                  </a:txBody>
                  <a:tcPr marL="36802" marR="36802" marT="18401" marB="18401" anchor="ctr"/>
                </a:tc>
                <a:extLst>
                  <a:ext uri="{0D108BD9-81ED-4DB2-BD59-A6C34878D82A}">
                    <a16:rowId xmlns:a16="http://schemas.microsoft.com/office/drawing/2014/main" val="2676444806"/>
                  </a:ext>
                </a:extLst>
              </a:tr>
              <a:tr h="108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effectLst/>
                        </a:rPr>
                        <a:t>Equally Weighted Portfolio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12.97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17.99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0.85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16.70</a:t>
                      </a:r>
                    </a:p>
                  </a:txBody>
                  <a:tcPr marL="36802" marR="36802" marT="18401" marB="18401" anchor="ctr"/>
                </a:tc>
                <a:extLst>
                  <a:ext uri="{0D108BD9-81ED-4DB2-BD59-A6C34878D82A}">
                    <a16:rowId xmlns:a16="http://schemas.microsoft.com/office/drawing/2014/main" val="125449388"/>
                  </a:ext>
                </a:extLst>
              </a:tr>
              <a:tr h="420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effectLst/>
                        </a:rPr>
                        <a:t>Index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6.52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17.99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0.50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17.15</a:t>
                      </a:r>
                    </a:p>
                  </a:txBody>
                  <a:tcPr marL="36802" marR="36802" marT="18401" marB="18401" anchor="ctr"/>
                </a:tc>
                <a:extLst>
                  <a:ext uri="{0D108BD9-81ED-4DB2-BD59-A6C34878D82A}">
                    <a16:rowId xmlns:a16="http://schemas.microsoft.com/office/drawing/2014/main" val="2139482087"/>
                  </a:ext>
                </a:extLst>
              </a:tr>
              <a:tr h="1082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effectLst/>
                        </a:rPr>
                        <a:t>Linear Regression Portfolio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10.54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11.85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0.92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11.64</a:t>
                      </a:r>
                    </a:p>
                  </a:txBody>
                  <a:tcPr marL="36802" marR="36802" marT="18401" marB="18401" anchor="ctr"/>
                </a:tc>
                <a:extLst>
                  <a:ext uri="{0D108BD9-81ED-4DB2-BD59-A6C34878D82A}">
                    <a16:rowId xmlns:a16="http://schemas.microsoft.com/office/drawing/2014/main" val="4084109946"/>
                  </a:ext>
                </a:extLst>
              </a:tr>
              <a:tr h="751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effectLst/>
                        </a:rPr>
                        <a:t>Elastic Net Portfolio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10.20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11.13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1.00</a:t>
                      </a:r>
                    </a:p>
                  </a:txBody>
                  <a:tcPr marL="36802" marR="36802" marT="18401" marB="184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10.79</a:t>
                      </a:r>
                    </a:p>
                  </a:txBody>
                  <a:tcPr marL="36802" marR="36802" marT="18401" marB="18401" anchor="ctr"/>
                </a:tc>
                <a:extLst>
                  <a:ext uri="{0D108BD9-81ED-4DB2-BD59-A6C34878D82A}">
                    <a16:rowId xmlns:a16="http://schemas.microsoft.com/office/drawing/2014/main" val="9978197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E241EE-9277-F51F-1FA0-5E9BC5B1B7AB}"/>
              </a:ext>
            </a:extLst>
          </p:cNvPr>
          <p:cNvSpPr txBox="1"/>
          <p:nvPr/>
        </p:nvSpPr>
        <p:spPr>
          <a:xfrm>
            <a:off x="5556410" y="1284467"/>
            <a:ext cx="567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shows the average across all the test windows</a:t>
            </a:r>
          </a:p>
        </p:txBody>
      </p:sp>
    </p:spTree>
    <p:extLst>
      <p:ext uri="{BB962C8B-B14F-4D97-AF65-F5344CB8AC3E}">
        <p14:creationId xmlns:p14="http://schemas.microsoft.com/office/powerpoint/2010/main" val="191748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0EB1-5B46-0935-F8C1-57ECF1D0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Strategies comparison: returns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9536B3-F4CB-B4F2-5814-20E8740F9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58"/>
          <a:stretch/>
        </p:blipFill>
        <p:spPr>
          <a:xfrm>
            <a:off x="1522682" y="1998821"/>
            <a:ext cx="9022788" cy="4494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9F6397-8E26-CD96-FABD-57EAAFE897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2"/>
          <a:stretch/>
        </p:blipFill>
        <p:spPr>
          <a:xfrm>
            <a:off x="1581686" y="2002050"/>
            <a:ext cx="9025580" cy="448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0EB1-5B46-0935-F8C1-57ECF1D0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Strategies comparison: standard deviation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BC683-7242-715C-6D5E-E111929A8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9"/>
          <a:stretch/>
        </p:blipFill>
        <p:spPr>
          <a:xfrm>
            <a:off x="1650615" y="2001065"/>
            <a:ext cx="8887722" cy="44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1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0EB1-5B46-0935-F8C1-57ECF1D0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Strategies comparison: Sharpe ratio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BC8A7-C382-BB14-423D-23E9D0975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9"/>
          <a:stretch/>
        </p:blipFill>
        <p:spPr>
          <a:xfrm>
            <a:off x="1686587" y="2008314"/>
            <a:ext cx="8815778" cy="4424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091025-2563-E5BD-BE7C-4CB80700B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0"/>
          <a:stretch/>
        </p:blipFill>
        <p:spPr>
          <a:xfrm>
            <a:off x="1724606" y="2003341"/>
            <a:ext cx="8739740" cy="44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2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0EB1-5B46-0935-F8C1-57ECF1D0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Strategies comparison: drawdowns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BC8A7-C382-BB14-423D-23E9D0975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9"/>
          <a:stretch/>
        </p:blipFill>
        <p:spPr>
          <a:xfrm>
            <a:off x="1686587" y="2008314"/>
            <a:ext cx="8815778" cy="44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0EB1-5B46-0935-F8C1-57ECF1D0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Stocks selection power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10DC1-C5CD-000F-B52A-8EB68508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7" y="1825002"/>
            <a:ext cx="8543267" cy="458692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C52A84-DF21-2FAF-5D33-4A7C680DC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5430"/>
              </p:ext>
            </p:extLst>
          </p:nvPr>
        </p:nvGraphicFramePr>
        <p:xfrm>
          <a:off x="8838284" y="3315666"/>
          <a:ext cx="312329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1645">
                  <a:extLst>
                    <a:ext uri="{9D8B030D-6E8A-4147-A177-3AD203B41FA5}">
                      <a16:colId xmlns:a16="http://schemas.microsoft.com/office/drawing/2014/main" val="3958257307"/>
                    </a:ext>
                  </a:extLst>
                </a:gridCol>
                <a:gridCol w="1561645">
                  <a:extLst>
                    <a:ext uri="{9D8B030D-6E8A-4147-A177-3AD203B41FA5}">
                      <a16:colId xmlns:a16="http://schemas.microsoft.com/office/drawing/2014/main" val="2911291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Elastic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0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5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20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02FC-7882-8C08-CC34-594E4E2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Notable stocks in regressions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C69F-8F82-C721-9312-274DBD5C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Average weights of stocks in different </a:t>
            </a:r>
            <a:r>
              <a:rPr lang="en-US" sz="2400" dirty="0"/>
              <a:t>windows:</a:t>
            </a:r>
            <a:endParaRPr lang="en-US" sz="2200" dirty="0"/>
          </a:p>
          <a:p>
            <a:r>
              <a:rPr lang="en-US" sz="2200" dirty="0"/>
              <a:t>“Heavier” stocks for both linear and elastic net (3-5%):</a:t>
            </a:r>
          </a:p>
          <a:p>
            <a:pPr lvl="1"/>
            <a:r>
              <a:rPr lang="en-US" sz="1800" dirty="0"/>
              <a:t>CVG: </a:t>
            </a:r>
            <a:r>
              <a:rPr lang="en-US" sz="1400" dirty="0"/>
              <a:t>Commercial Vehicle Group, Inc (Consumer Discretionary)</a:t>
            </a:r>
          </a:p>
          <a:p>
            <a:pPr lvl="1"/>
            <a:r>
              <a:rPr lang="en-US" sz="1800" dirty="0"/>
              <a:t>SO: </a:t>
            </a:r>
            <a:r>
              <a:rPr lang="en-US" sz="1400" dirty="0"/>
              <a:t>Southern Co (Utilities)</a:t>
            </a:r>
          </a:p>
          <a:p>
            <a:pPr lvl="1"/>
            <a:r>
              <a:rPr lang="en-US" sz="1800" dirty="0"/>
              <a:t>MCD: </a:t>
            </a:r>
            <a:r>
              <a:rPr lang="en-US" sz="1400" dirty="0"/>
              <a:t>McDonald's Corporation (Consumer Discretionary)</a:t>
            </a:r>
          </a:p>
          <a:p>
            <a:pPr lvl="1"/>
            <a:r>
              <a:rPr lang="en-US" sz="1800" dirty="0"/>
              <a:t>JNJ: </a:t>
            </a:r>
            <a:r>
              <a:rPr lang="en-US" sz="1400" dirty="0"/>
              <a:t>Johnson &amp; Johnson (Healthcare)</a:t>
            </a:r>
          </a:p>
          <a:p>
            <a:pPr lvl="1"/>
            <a:r>
              <a:rPr lang="en-US" sz="1800" dirty="0"/>
              <a:t>ED: </a:t>
            </a:r>
            <a:r>
              <a:rPr lang="en-US" sz="1400" dirty="0"/>
              <a:t>Consolidated Edison, Inc. (Utilities)</a:t>
            </a:r>
          </a:p>
          <a:p>
            <a:endParaRPr lang="en-US" sz="2200" dirty="0"/>
          </a:p>
          <a:p>
            <a:r>
              <a:rPr lang="en-US" sz="2200" dirty="0"/>
              <a:t>Stocks with lowest (negative) weights:</a:t>
            </a:r>
          </a:p>
          <a:p>
            <a:pPr lvl="1"/>
            <a:r>
              <a:rPr lang="en-US" sz="1800" dirty="0"/>
              <a:t>Linear: AMP, PRU, PEG (</a:t>
            </a:r>
            <a:r>
              <a:rPr lang="en-US" sz="1400" dirty="0"/>
              <a:t>Financial Services and Utilities)</a:t>
            </a:r>
          </a:p>
          <a:p>
            <a:pPr lvl="1"/>
            <a:r>
              <a:rPr lang="en-US" sz="1800" dirty="0"/>
              <a:t>Elastic net: IVZ, TROW, AMP (</a:t>
            </a:r>
            <a:r>
              <a:rPr lang="en-US" sz="1400" dirty="0"/>
              <a:t>Financial Services)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A2731-51A8-6068-86A9-6C8861C96BED}"/>
              </a:ext>
            </a:extLst>
          </p:cNvPr>
          <p:cNvSpPr txBox="1"/>
          <p:nvPr/>
        </p:nvSpPr>
        <p:spPr>
          <a:xfrm>
            <a:off x="8044476" y="3348527"/>
            <a:ext cx="118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AAPL</a:t>
            </a:r>
          </a:p>
          <a:p>
            <a:r>
              <a:rPr lang="en-US" dirty="0"/>
              <a:t>GOOGL</a:t>
            </a:r>
          </a:p>
          <a:p>
            <a:r>
              <a:rPr lang="en-US" dirty="0"/>
              <a:t>TSLA </a:t>
            </a:r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2CA67AEC-F0EA-BF9C-C3CA-3FD6BB1EB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7779" y="32673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1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02FC-7882-8C08-CC34-594E4E2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896184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kern="1200" dirty="0">
                <a:latin typeface="+mj-lt"/>
                <a:ea typeface="+mj-ea"/>
                <a:cs typeface="+mj-cs"/>
              </a:rPr>
              <a:t>Sector weights in 2023 and historical averages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312AC94F-BEF9-D350-451D-BAA7F9AB1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769873"/>
              </p:ext>
            </p:extLst>
          </p:nvPr>
        </p:nvGraphicFramePr>
        <p:xfrm>
          <a:off x="5562385" y="115368"/>
          <a:ext cx="5912065" cy="6627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2303">
                  <a:extLst>
                    <a:ext uri="{9D8B030D-6E8A-4147-A177-3AD203B41FA5}">
                      <a16:colId xmlns:a16="http://schemas.microsoft.com/office/drawing/2014/main" val="2473918559"/>
                    </a:ext>
                  </a:extLst>
                </a:gridCol>
                <a:gridCol w="1232243">
                  <a:extLst>
                    <a:ext uri="{9D8B030D-6E8A-4147-A177-3AD203B41FA5}">
                      <a16:colId xmlns:a16="http://schemas.microsoft.com/office/drawing/2014/main" val="3111595091"/>
                    </a:ext>
                  </a:extLst>
                </a:gridCol>
                <a:gridCol w="1202398">
                  <a:extLst>
                    <a:ext uri="{9D8B030D-6E8A-4147-A177-3AD203B41FA5}">
                      <a16:colId xmlns:a16="http://schemas.microsoft.com/office/drawing/2014/main" val="3864260950"/>
                    </a:ext>
                  </a:extLst>
                </a:gridCol>
                <a:gridCol w="1175121">
                  <a:extLst>
                    <a:ext uri="{9D8B030D-6E8A-4147-A177-3AD203B41FA5}">
                      <a16:colId xmlns:a16="http://schemas.microsoft.com/office/drawing/2014/main" val="1032787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Sector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Elastic net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Equally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Actual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4089117215"/>
                  </a:ext>
                </a:extLst>
              </a:tr>
              <a:tr h="56339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Health Care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16.9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(10.2)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12.3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(10.0)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14.5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2247009410"/>
                  </a:ext>
                </a:extLst>
              </a:tr>
              <a:tr h="417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Industrials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6.8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(6.1)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15.5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(15.5)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8.6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4091308113"/>
                  </a:ext>
                </a:extLst>
              </a:tr>
              <a:tr h="417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Consumer Discretionary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18.1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(10.0)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11.2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(12.9)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9.9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4145797818"/>
                  </a:ext>
                </a:extLst>
              </a:tr>
              <a:tr h="56339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Information Technology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-0.2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(6.3)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14.2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(10.6)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26.1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3263135442"/>
                  </a:ext>
                </a:extLst>
              </a:tr>
              <a:tr h="56339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Communication Services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21.7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(7.3)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3.7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(3.2)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8.2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3151767740"/>
                  </a:ext>
                </a:extLst>
              </a:tr>
              <a:tr h="56339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Financials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1.1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(&gt; 0.1)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15.9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(14.8</a:t>
                      </a:r>
                      <a:r>
                        <a:rPr 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12.9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878219292"/>
                  </a:ext>
                </a:extLst>
              </a:tr>
              <a:tr h="56339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Consumer Staples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30.1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(24.8)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7.8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(8.8)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7.4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3421563399"/>
                  </a:ext>
                </a:extLst>
              </a:tr>
              <a:tr h="56339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Utilities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-0.1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(12.3)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6.0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(6.8)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2.9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1568797838"/>
                  </a:ext>
                </a:extLst>
              </a:tr>
              <a:tr h="417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Real Estate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2.4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(5.9)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5.8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(3.7)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2.5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2293468759"/>
                  </a:ext>
                </a:extLst>
              </a:tr>
              <a:tr h="417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Materials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3.8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(2.7)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3.9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(4.5)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2.6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45927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Energy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1.2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(2.3)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3.2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(5.5)</a:t>
                      </a:r>
                    </a:p>
                  </a:txBody>
                  <a:tcPr marL="192468" marR="115481" marT="115481" marB="11548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4.5</a:t>
                      </a:r>
                    </a:p>
                  </a:txBody>
                  <a:tcPr marL="192468" marR="115481" marT="115481" marB="115481"/>
                </a:tc>
                <a:extLst>
                  <a:ext uri="{0D108BD9-81ED-4DB2-BD59-A6C34878D82A}">
                    <a16:rowId xmlns:a16="http://schemas.microsoft.com/office/drawing/2014/main" val="3179409331"/>
                  </a:ext>
                </a:extLst>
              </a:tr>
            </a:tbl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EFC50F0-CAA8-E1A9-F532-369023CA543D}"/>
              </a:ext>
            </a:extLst>
          </p:cNvPr>
          <p:cNvSpPr/>
          <p:nvPr/>
        </p:nvSpPr>
        <p:spPr>
          <a:xfrm flipH="1">
            <a:off x="572199" y="3611487"/>
            <a:ext cx="3954921" cy="2334376"/>
          </a:xfrm>
          <a:prstGeom prst="cloudCallou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Original SP500 (1957): 425 industrials, 50 utility and 25 railroad</a:t>
            </a:r>
          </a:p>
        </p:txBody>
      </p:sp>
    </p:spTree>
    <p:extLst>
      <p:ext uri="{BB962C8B-B14F-4D97-AF65-F5344CB8AC3E}">
        <p14:creationId xmlns:p14="http://schemas.microsoft.com/office/powerpoint/2010/main" val="104611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E2DCC-F6E5-67D7-9E25-150BD094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the research question?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8E04-E2C2-C4FC-F814-9C6AF95C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400" dirty="0"/>
          </a:p>
          <a:p>
            <a:r>
              <a:rPr lang="en-US" sz="2400" dirty="0"/>
              <a:t>Is it possible to replicate the S&amp;P 500 returns with fewer asset?</a:t>
            </a:r>
          </a:p>
          <a:p>
            <a:pPr lvl="1"/>
            <a:r>
              <a:rPr lang="en-US" dirty="0"/>
              <a:t>Which companies are the primary drivers of the S&amp;P 500's performance?</a:t>
            </a:r>
          </a:p>
          <a:p>
            <a:pPr lvl="1"/>
            <a:r>
              <a:rPr lang="en-US" dirty="0"/>
              <a:t>What are the main sectors represented within the S&amp;P 500 index?</a:t>
            </a:r>
          </a:p>
          <a:p>
            <a:pPr lvl="1"/>
            <a:endParaRPr lang="en-US" sz="2200" dirty="0"/>
          </a:p>
          <a:p>
            <a:r>
              <a:rPr lang="en-US" sz="2400" dirty="0"/>
              <a:t>Testing this hypothesis with 4+1 year rolling portfolios shifted by 1 month from 1995 to 2024</a:t>
            </a:r>
          </a:p>
        </p:txBody>
      </p:sp>
    </p:spTree>
    <p:extLst>
      <p:ext uri="{BB962C8B-B14F-4D97-AF65-F5344CB8AC3E}">
        <p14:creationId xmlns:p14="http://schemas.microsoft.com/office/powerpoint/2010/main" val="169769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02FC-7882-8C08-CC34-594E4E2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Sector weights: elastic net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28D9F-99F9-CDC7-6AD4-886661E2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3" y="1959985"/>
            <a:ext cx="10220325" cy="429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CB9E8-03E9-5808-9956-74C271FF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63" y="1959985"/>
            <a:ext cx="101631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4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02FC-7882-8C08-CC34-594E4E2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Sector weights: equally weighted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28D9F-99F9-CDC7-6AD4-886661E2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3" y="1959985"/>
            <a:ext cx="10220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02FC-7882-8C08-CC34-594E4E2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Cumulative returns November 21-22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EBF870B-5B33-4B91-9184-020DF4652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98" y="1932514"/>
            <a:ext cx="9772203" cy="456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8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02FC-7882-8C08-CC34-594E4E2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Elastic net weights November 21-22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blue squares&#10;&#10;Description automatically generated">
            <a:extLst>
              <a:ext uri="{FF2B5EF4-FFF2-40B4-BE49-F238E27FC236}">
                <a16:creationId xmlns:a16="http://schemas.microsoft.com/office/drawing/2014/main" id="{EE6CA216-ECEB-2788-1E21-CEAA3B22D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34" y="2055813"/>
            <a:ext cx="9067332" cy="42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52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02FC-7882-8C08-CC34-594E4E2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Cumulative returns February 23-24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08D9B2B-6C3E-F5C2-BAD4-8C24A6AF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50" y="1918854"/>
            <a:ext cx="10010899" cy="46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27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02FC-7882-8C08-CC34-594E4E2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Elastic net weights February 23-24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9D862859-1F95-0B04-29AD-7DC1C731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07" y="1872304"/>
            <a:ext cx="9283337" cy="433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02FC-7882-8C08-CC34-594E4E2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Sometimes models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A913AF57-6CDC-BEF1-6480-8061EE756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70" y="2130639"/>
            <a:ext cx="8770012" cy="40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28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02FC-7882-8C08-CC34-594E4E2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Takeaways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C69F-8F82-C721-9312-274DBD5C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Replicating (even better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r>
              <a:rPr lang="en-US" sz="2200" dirty="0"/>
              <a:t>) with fewer stocks the index is possible with a simple model: with more accurate data and more powerful models, replication can achieve a high level of performance. For this reason, financial companies may be interested in using this type of application.</a:t>
            </a:r>
          </a:p>
          <a:p>
            <a:endParaRPr lang="en-US" sz="2200" dirty="0"/>
          </a:p>
          <a:p>
            <a:r>
              <a:rPr lang="en-US" sz="2200" dirty="0"/>
              <a:t>For the average person, the best way for replicate index remains to buy ETFs for at least two reasons:</a:t>
            </a:r>
          </a:p>
          <a:p>
            <a:pPr lvl="1"/>
            <a:r>
              <a:rPr lang="en-US" sz="1800" dirty="0"/>
              <a:t>The model halves the number of stocks, but they are still too large for retails</a:t>
            </a:r>
          </a:p>
          <a:p>
            <a:pPr lvl="1"/>
            <a:r>
              <a:rPr lang="en-US" sz="1800" dirty="0"/>
              <a:t>The ETF guarantees replication with reduced cost and effort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688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02FC-7882-8C08-CC34-594E4E2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Drawbacks and extension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C69F-8F82-C721-9312-274DBD5C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Not so strong consideration of historical components (survival bias)</a:t>
            </a:r>
          </a:p>
          <a:p>
            <a:endParaRPr lang="en-US" sz="2400" dirty="0"/>
          </a:p>
          <a:p>
            <a:r>
              <a:rPr lang="en-US" sz="2400" dirty="0"/>
              <a:t>Fixed components in the windows e no consideration of the period situation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Non-random starting point: more rigid offsets (daily simulation)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 cumulative graphs of each window, sometimes index and portfolio returns diverge greatly (adding nonnegativity constraints or limits to stock and sector weights can reduce this variability)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Different combinations of training and testing intervals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Conducting a more systematic and accurate analysis on the simulated portfolio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1226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BD09F-DB2E-A74B-C7BC-8A27C9B7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CD580-8D8E-A0F5-3350-9CC7CF60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6000" dirty="0"/>
              <a:t>Outline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BEA9-98E7-2F91-B349-C8BC3BBF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Data sources description and preprocessing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Rolling windows and split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Regressions on training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Metrics of performance in test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Weights exploration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Remarks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328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43FB8-50C6-8E61-7A8C-C564F8B7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sources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ABDA-1F35-F626-2DC9-D6922EB61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INDEX</a:t>
            </a:r>
          </a:p>
          <a:p>
            <a:r>
              <a:rPr lang="en-US" sz="2200" dirty="0"/>
              <a:t>All historical daily adjusted prices of the index from yahoo finance</a:t>
            </a:r>
          </a:p>
          <a:p>
            <a:endParaRPr lang="en-US" sz="2200" dirty="0"/>
          </a:p>
          <a:p>
            <a:r>
              <a:rPr lang="en-US" sz="2200" b="1" dirty="0"/>
              <a:t>STOCKS</a:t>
            </a:r>
          </a:p>
          <a:p>
            <a:r>
              <a:rPr lang="en-US" sz="2200" dirty="0"/>
              <a:t>Historical S&amp;P500 components from 1996 to 2023 (thanks to </a:t>
            </a:r>
            <a:r>
              <a:rPr lang="en-US" sz="2200" dirty="0">
                <a:hlinkClick r:id="rId2"/>
              </a:rPr>
              <a:t>fja05680</a:t>
            </a:r>
            <a:r>
              <a:rPr lang="en-US" sz="2200" dirty="0"/>
              <a:t>)</a:t>
            </a:r>
          </a:p>
          <a:p>
            <a:pPr lvl="1"/>
            <a:r>
              <a:rPr lang="en-US" sz="1200" b="0" i="0" dirty="0">
                <a:effectLst/>
                <a:latin typeface="Consolas" panose="020B0609020204030204" pitchFamily="49" charset="0"/>
              </a:rPr>
              <a:t>Example: 1996-01-02 AAL,AAMRQ,AAPL,ABI,ABS,ABT,ABX,ACKH,ACV,ADM,AD...</a:t>
            </a:r>
          </a:p>
          <a:p>
            <a:pPr lvl="1"/>
            <a:endParaRPr lang="en-US" sz="1800" dirty="0"/>
          </a:p>
          <a:p>
            <a:r>
              <a:rPr lang="en-US" sz="2200" dirty="0"/>
              <a:t>Historical daily adjusted prices of the </a:t>
            </a:r>
            <a:r>
              <a:rPr lang="en-US" sz="2200" b="1" dirty="0"/>
              <a:t>currently listed </a:t>
            </a:r>
            <a:r>
              <a:rPr lang="en-US" sz="2200" b="1" dirty="0" err="1"/>
              <a:t>costituents</a:t>
            </a:r>
            <a:r>
              <a:rPr lang="en-US" sz="2200" b="1" dirty="0"/>
              <a:t> </a:t>
            </a:r>
            <a:r>
              <a:rPr lang="en-US" sz="2200" dirty="0"/>
              <a:t>from yahoo finance using of </a:t>
            </a:r>
            <a:r>
              <a:rPr lang="en-US" sz="2200" dirty="0" err="1">
                <a:hlinkClick r:id="rId3"/>
              </a:rPr>
              <a:t>yahooquery</a:t>
            </a:r>
            <a:r>
              <a:rPr lang="en-US" sz="2200" dirty="0"/>
              <a:t> package</a:t>
            </a:r>
          </a:p>
          <a:p>
            <a:r>
              <a:rPr lang="en-US" sz="2200" dirty="0"/>
              <a:t>Stocks sectors are obtained from </a:t>
            </a:r>
            <a:r>
              <a:rPr lang="en-US" sz="2200" dirty="0" err="1">
                <a:hlinkClick r:id="rId4"/>
              </a:rPr>
              <a:t>financedatabase</a:t>
            </a:r>
            <a:r>
              <a:rPr lang="en-US" sz="2200" dirty="0"/>
              <a:t> package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794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96C89-EAFF-5E28-597B-DC91293D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preprocessing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70D2-C6D1-B869-D9BB-40FFD5D1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3"/>
            <a:ext cx="4816494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Filtering the index and stocks series </a:t>
            </a:r>
            <a:r>
              <a:rPr lang="en-US" sz="2200" b="1" dirty="0"/>
              <a:t>from 1995 to 2024</a:t>
            </a:r>
            <a:r>
              <a:rPr lang="en-US" sz="2200" dirty="0"/>
              <a:t>: limit  of historical components and good number of price available</a:t>
            </a:r>
          </a:p>
          <a:p>
            <a:r>
              <a:rPr lang="en-US" sz="2200" dirty="0"/>
              <a:t>Unstack the pivot </a:t>
            </a:r>
            <a:r>
              <a:rPr lang="en-US" sz="2200" dirty="0" err="1"/>
              <a:t>dataframe</a:t>
            </a:r>
            <a:r>
              <a:rPr lang="en-US" sz="2200" dirty="0"/>
              <a:t> </a:t>
            </a:r>
          </a:p>
          <a:p>
            <a:r>
              <a:rPr lang="en-US" sz="2200" dirty="0"/>
              <a:t>Fill internal </a:t>
            </a:r>
            <a:r>
              <a:rPr lang="en-US" sz="2200" dirty="0" err="1"/>
              <a:t>NaN</a:t>
            </a:r>
            <a:r>
              <a:rPr lang="en-US" sz="2200" dirty="0"/>
              <a:t> with the mean and drop the stocks with more Nan</a:t>
            </a:r>
          </a:p>
          <a:p>
            <a:r>
              <a:rPr lang="en-US" sz="2200" dirty="0"/>
              <a:t>Remove GOOGL for its perfect correlation with GOOG</a:t>
            </a:r>
          </a:p>
          <a:p>
            <a:r>
              <a:rPr lang="en-US" sz="2200" dirty="0"/>
              <a:t>Exclude stocks with more than 50% change in one day (unstable result in regression).</a:t>
            </a: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085FA-E54A-5062-C0E7-2E571A9E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96" y="1894676"/>
            <a:ext cx="5458968" cy="42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A18D-24F3-5337-C935-FA4C5297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GICS Sectors distribution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50637D78-7809-8EE7-D8B1-5F460AA42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8"/>
          <a:stretch/>
        </p:blipFill>
        <p:spPr>
          <a:xfrm>
            <a:off x="1478000" y="2055813"/>
            <a:ext cx="9232952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6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BC886-6587-6ADE-3DEE-DE87A120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Rolling windows creation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3635-7A9B-A839-1EC5-90CBA597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9381"/>
            <a:ext cx="5484063" cy="4016786"/>
          </a:xfrm>
        </p:spPr>
        <p:txBody>
          <a:bodyPr>
            <a:normAutofit/>
          </a:bodyPr>
          <a:lstStyle/>
          <a:p>
            <a:r>
              <a:rPr lang="en-US" sz="2200" dirty="0"/>
              <a:t>Window information:</a:t>
            </a:r>
          </a:p>
          <a:p>
            <a:pPr lvl="1"/>
            <a:r>
              <a:rPr lang="en-US" sz="2200" b="1" dirty="0"/>
              <a:t>5 years size</a:t>
            </a:r>
          </a:p>
          <a:p>
            <a:pPr lvl="1"/>
            <a:r>
              <a:rPr lang="en-US" sz="2200" b="1" dirty="0"/>
              <a:t>1-month shift</a:t>
            </a:r>
          </a:p>
          <a:p>
            <a:pPr lvl="1"/>
            <a:endParaRPr lang="en-US" sz="2200" dirty="0"/>
          </a:p>
          <a:p>
            <a:r>
              <a:rPr lang="en-US" sz="2200" dirty="0"/>
              <a:t>Range: </a:t>
            </a:r>
            <a:r>
              <a:rPr lang="en-US" sz="2200" b="1" dirty="0"/>
              <a:t>January 1995 – February 2024</a:t>
            </a:r>
          </a:p>
          <a:p>
            <a:endParaRPr lang="en-US" sz="2200" dirty="0"/>
          </a:p>
          <a:p>
            <a:r>
              <a:rPr lang="en-US" sz="2200" dirty="0"/>
              <a:t>Total windows: 290 index + 290 stocks</a:t>
            </a:r>
          </a:p>
          <a:p>
            <a:endParaRPr lang="en-US" sz="2200" dirty="0"/>
          </a:p>
          <a:p>
            <a:r>
              <a:rPr lang="en-US" sz="2200" dirty="0"/>
              <a:t>Each window contains </a:t>
            </a:r>
            <a:r>
              <a:rPr lang="en-US" sz="2200" b="1" dirty="0"/>
              <a:t>daily prices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DA01E3E3-53B0-3EB8-8051-DCEA74445317}"/>
              </a:ext>
            </a:extLst>
          </p:cNvPr>
          <p:cNvSpPr/>
          <p:nvPr/>
        </p:nvSpPr>
        <p:spPr>
          <a:xfrm>
            <a:off x="6793485" y="2539629"/>
            <a:ext cx="3853946" cy="2654518"/>
          </a:xfrm>
          <a:prstGeom prst="cloudCallou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For stocks rolling </a:t>
            </a:r>
            <a:r>
              <a:rPr lang="en-US" dirty="0" err="1">
                <a:solidFill>
                  <a:sysClr val="windowText" lastClr="000000"/>
                </a:solidFill>
              </a:rPr>
              <a:t>dataframe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b="1" dirty="0">
                <a:solidFill>
                  <a:sysClr val="windowText" lastClr="000000"/>
                </a:solidFill>
              </a:rPr>
              <a:t>only stocks in the historical components</a:t>
            </a:r>
            <a:r>
              <a:rPr lang="en-US" dirty="0">
                <a:solidFill>
                  <a:sysClr val="windowText" lastClr="000000"/>
                </a:solidFill>
              </a:rPr>
              <a:t> of the period are selected</a:t>
            </a:r>
          </a:p>
        </p:txBody>
      </p:sp>
    </p:spTree>
    <p:extLst>
      <p:ext uri="{BB962C8B-B14F-4D97-AF65-F5344CB8AC3E}">
        <p14:creationId xmlns:p14="http://schemas.microsoft.com/office/powerpoint/2010/main" val="7840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0EB1-5B46-0935-F8C1-57ECF1D0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Custom modules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2265-52C4-99CA-2A3D-3FB7AB1F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877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Three simple modules are created to accomplish the following phases to create a replicable and extendible framework:</a:t>
            </a:r>
          </a:p>
          <a:p>
            <a:endParaRPr lang="en-US" sz="2200" dirty="0"/>
          </a:p>
          <a:p>
            <a:r>
              <a:rPr lang="en-US" sz="2200" b="1" dirty="0"/>
              <a:t>EF_regression.py</a:t>
            </a:r>
            <a:r>
              <a:rPr lang="en-US" sz="2200" dirty="0"/>
              <a:t>:  computes the EF and the regressions</a:t>
            </a:r>
          </a:p>
          <a:p>
            <a:endParaRPr lang="en-US" sz="2200" dirty="0"/>
          </a:p>
          <a:p>
            <a:r>
              <a:rPr lang="en-US" sz="2200" b="1" dirty="0"/>
              <a:t>functions.py</a:t>
            </a:r>
            <a:r>
              <a:rPr lang="en-US" sz="2200" dirty="0"/>
              <a:t>: contains some useful functions to scale and split the data, get returns </a:t>
            </a:r>
          </a:p>
          <a:p>
            <a:endParaRPr lang="en-US" sz="2200" dirty="0"/>
          </a:p>
          <a:p>
            <a:r>
              <a:rPr lang="en-US" sz="2200" b="1" dirty="0"/>
              <a:t>plot.py</a:t>
            </a:r>
            <a:r>
              <a:rPr lang="en-US" sz="2200" dirty="0"/>
              <a:t>: plot some interesting graphs</a:t>
            </a:r>
          </a:p>
        </p:txBody>
      </p:sp>
    </p:spTree>
    <p:extLst>
      <p:ext uri="{BB962C8B-B14F-4D97-AF65-F5344CB8AC3E}">
        <p14:creationId xmlns:p14="http://schemas.microsoft.com/office/powerpoint/2010/main" val="36268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0EB1-5B46-0935-F8C1-57ECF1D0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Train and test dataset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2265-52C4-99CA-2A3D-3FB7AB1F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190427"/>
            <a:ext cx="10921498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For loop for iterating across all the windows</a:t>
            </a:r>
          </a:p>
          <a:p>
            <a:endParaRPr lang="en-US" sz="2200" dirty="0"/>
          </a:p>
          <a:p>
            <a:r>
              <a:rPr lang="en-US" sz="2200" dirty="0"/>
              <a:t>Scale the prices and calculate the returns</a:t>
            </a:r>
          </a:p>
          <a:p>
            <a:endParaRPr lang="en-US" sz="2200" dirty="0"/>
          </a:p>
          <a:p>
            <a:r>
              <a:rPr lang="en-US" sz="2200" dirty="0"/>
              <a:t>Split each window in 4 years of train and 1 of test:</a:t>
            </a:r>
          </a:p>
          <a:p>
            <a:pPr lvl="1"/>
            <a:r>
              <a:rPr lang="en-US" sz="1800" dirty="0"/>
              <a:t>Avoid to go too far from the actual index composition</a:t>
            </a:r>
          </a:p>
          <a:p>
            <a:pPr lvl="1"/>
            <a:r>
              <a:rPr lang="en-US" sz="1800" dirty="0"/>
              <a:t>Monthly shift can balance and stabilize the variability of the short random time space</a:t>
            </a:r>
          </a:p>
          <a:p>
            <a:pPr lvl="1"/>
            <a:r>
              <a:rPr lang="en-US" sz="1800" dirty="0"/>
              <a:t>Other possible combination can be justified</a:t>
            </a:r>
          </a:p>
          <a:p>
            <a:pPr lvl="1"/>
            <a:endParaRPr lang="en-US" sz="2000" dirty="0"/>
          </a:p>
          <a:p>
            <a:r>
              <a:rPr lang="en-US" sz="2000" dirty="0"/>
              <a:t>Obtain the risk-free rate of the test set at the start date for further use (same maturity)</a:t>
            </a:r>
          </a:p>
        </p:txBody>
      </p:sp>
    </p:spTree>
    <p:extLst>
      <p:ext uri="{BB962C8B-B14F-4D97-AF65-F5344CB8AC3E}">
        <p14:creationId xmlns:p14="http://schemas.microsoft.com/office/powerpoint/2010/main" val="154592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1179</Words>
  <Application>Microsoft Office PowerPoint</Application>
  <PresentationFormat>Widescreen</PresentationFormat>
  <Paragraphs>250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Consolas</vt:lpstr>
      <vt:lpstr>Wingdings</vt:lpstr>
      <vt:lpstr>Office Theme</vt:lpstr>
      <vt:lpstr>Analyzing Historical S&amp;P 500 Components:</vt:lpstr>
      <vt:lpstr>What is the research question?</vt:lpstr>
      <vt:lpstr>Outline</vt:lpstr>
      <vt:lpstr>Data sources</vt:lpstr>
      <vt:lpstr>Data preprocessing</vt:lpstr>
      <vt:lpstr>GICS Sectors distribution</vt:lpstr>
      <vt:lpstr>Rolling windows creation</vt:lpstr>
      <vt:lpstr>Custom modules</vt:lpstr>
      <vt:lpstr>Train and test dataset</vt:lpstr>
      <vt:lpstr>Regressions on training</vt:lpstr>
      <vt:lpstr>Returns on test: the strategies</vt:lpstr>
      <vt:lpstr>Metrics on the strategies </vt:lpstr>
      <vt:lpstr>Strategies comparison: returns</vt:lpstr>
      <vt:lpstr>Strategies comparison: standard deviation</vt:lpstr>
      <vt:lpstr>Strategies comparison: Sharpe ratio</vt:lpstr>
      <vt:lpstr>Strategies comparison: drawdowns</vt:lpstr>
      <vt:lpstr>Stocks selection power</vt:lpstr>
      <vt:lpstr>Notable stocks in regressions</vt:lpstr>
      <vt:lpstr>Sector weights in 2023 and historical averages</vt:lpstr>
      <vt:lpstr>Sector weights: elastic net</vt:lpstr>
      <vt:lpstr>Sector weights: equally weighted</vt:lpstr>
      <vt:lpstr>Cumulative returns November 21-22</vt:lpstr>
      <vt:lpstr>Elastic net weights November 21-22</vt:lpstr>
      <vt:lpstr>Cumulative returns February 23-24</vt:lpstr>
      <vt:lpstr>Elastic net weights February 23-24</vt:lpstr>
      <vt:lpstr>Sometimes models work</vt:lpstr>
      <vt:lpstr>Takeaways</vt:lpstr>
      <vt:lpstr>Drawbacks and extension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portfolio optimization strategy</dc:title>
  <dc:creator>Alessandro Rossato</dc:creator>
  <cp:lastModifiedBy>Alessandro Rossato</cp:lastModifiedBy>
  <cp:revision>62</cp:revision>
  <dcterms:created xsi:type="dcterms:W3CDTF">2024-02-22T10:19:37Z</dcterms:created>
  <dcterms:modified xsi:type="dcterms:W3CDTF">2024-03-12T09:16:38Z</dcterms:modified>
</cp:coreProperties>
</file>