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78" r:id="rId7"/>
    <p:sldId id="286" r:id="rId8"/>
    <p:sldId id="287" r:id="rId9"/>
    <p:sldId id="271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90672" autoAdjust="0"/>
  </p:normalViewPr>
  <p:slideViewPr>
    <p:cSldViewPr snapToGrid="0">
      <p:cViewPr varScale="1">
        <p:scale>
          <a:sx n="115" d="100"/>
          <a:sy n="115" d="100"/>
        </p:scale>
        <p:origin x="456" y="18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90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C9A8164C-08EC-4F07-B9DE-FE763936A21A}" type="datetime1">
              <a:rPr lang="it-IT" smtClean="0"/>
              <a:t>07/05/24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8EEFA9E-C190-4F5C-8394-BD5F1CD55C0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E97D4A57-7172-4643-93A6-10D6606B49BC}" type="datetime1">
              <a:rPr lang="it-IT" smtClean="0"/>
              <a:pPr/>
              <a:t>07/05/24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2289C57-55D7-40A4-A101-E74FAC7A092B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53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078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2289C57-55D7-40A4-A101-E74FAC7A092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it-IT" sz="3600" spc="15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it-IT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 dirty="0"/>
              <a:t>Fare clic sull'icona per inserire una tabella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 dirty="0"/>
              <a:t>Fare clic sull'icona per inserire una tabella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it-IT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it-IT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it-IT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it-IT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it-IT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it-IT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it-IT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it-IT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it-IT" sz="900"/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it-IT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1800" spc="5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rtlCol="0" anchor="ctr"/>
          <a:lstStyle>
            <a:defPPr>
              <a:defRPr lang="it-IT"/>
            </a:defPPr>
          </a:lstStyle>
          <a:p>
            <a:pPr rtl="0"/>
            <a:r>
              <a:rPr lang="it-IT" dirty="0"/>
              <a:t>HIGHLY AVAILABLE, CAUSALLY ORDERED GROUP CHAT</a:t>
            </a:r>
            <a:br>
              <a:rPr lang="it-IT" dirty="0"/>
            </a:br>
            <a:br>
              <a:rPr lang="it-IT" dirty="0"/>
            </a:br>
            <a:r>
              <a:rPr lang="it-IT" sz="1050" dirty="0"/>
              <a:t>https://</a:t>
            </a:r>
            <a:r>
              <a:rPr lang="it-IT" sz="1050" dirty="0" err="1"/>
              <a:t>github.com</a:t>
            </a:r>
            <a:r>
              <a:rPr lang="it-IT" sz="1050" dirty="0"/>
              <a:t>/</a:t>
            </a:r>
            <a:r>
              <a:rPr lang="it-IT" sz="1050" dirty="0" err="1"/>
              <a:t>alessandrosaccone</a:t>
            </a:r>
            <a:r>
              <a:rPr lang="it-IT" sz="1050" dirty="0"/>
              <a:t>/</a:t>
            </a:r>
            <a:r>
              <a:rPr lang="it-IT" sz="1050" dirty="0" err="1"/>
              <a:t>group_chat.git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501651"/>
            <a:ext cx="289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OVERVIEW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A49DFD55-3C28-40EF-9E31-A92D2E4017FF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61386D3-3EBC-D11D-B5F5-E9693B364BA4}"/>
              </a:ext>
            </a:extLst>
          </p:cNvPr>
          <p:cNvSpPr txBox="1">
            <a:spLocks/>
          </p:cNvSpPr>
          <p:nvPr/>
        </p:nvSpPr>
        <p:spPr>
          <a:xfrm>
            <a:off x="417097" y="1988103"/>
            <a:ext cx="4260056" cy="4256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Fully distributed group chat application (no centralized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User can create, delete rooms and send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Messages delivered in causal order basing on a vector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Assumption: clients and link are reliable but clients can join and leave the network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5151" y="935831"/>
            <a:ext cx="4179570" cy="13460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NETWORK INITIALIZATION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C1AB977-E859-C925-8671-6DA9C47A05D1}"/>
              </a:ext>
            </a:extLst>
          </p:cNvPr>
          <p:cNvSpPr/>
          <p:nvPr/>
        </p:nvSpPr>
        <p:spPr>
          <a:xfrm>
            <a:off x="414338" y="935831"/>
            <a:ext cx="6172200" cy="5136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FD5571E3-B7D5-9FFD-C731-824749D3FF85}"/>
              </a:ext>
            </a:extLst>
          </p:cNvPr>
          <p:cNvSpPr/>
          <p:nvPr/>
        </p:nvSpPr>
        <p:spPr>
          <a:xfrm>
            <a:off x="1100138" y="1607345"/>
            <a:ext cx="750094" cy="7786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FF3BCA9D-4626-21ED-7DC5-881CDD598818}"/>
              </a:ext>
            </a:extLst>
          </p:cNvPr>
          <p:cNvSpPr/>
          <p:nvPr/>
        </p:nvSpPr>
        <p:spPr>
          <a:xfrm>
            <a:off x="4795838" y="1607345"/>
            <a:ext cx="750094" cy="7786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6440ECAF-512C-6892-7FD8-556493541FAF}"/>
              </a:ext>
            </a:extLst>
          </p:cNvPr>
          <p:cNvSpPr/>
          <p:nvPr/>
        </p:nvSpPr>
        <p:spPr>
          <a:xfrm>
            <a:off x="3125391" y="4067175"/>
            <a:ext cx="750094" cy="7786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C33A579-657C-67F0-7749-4F9EB743B4E2}"/>
              </a:ext>
            </a:extLst>
          </p:cNvPr>
          <p:cNvSpPr/>
          <p:nvPr/>
        </p:nvSpPr>
        <p:spPr>
          <a:xfrm>
            <a:off x="1735931" y="1464469"/>
            <a:ext cx="385763" cy="142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22A3092-64B1-CEE7-5030-949DE654761A}"/>
              </a:ext>
            </a:extLst>
          </p:cNvPr>
          <p:cNvSpPr/>
          <p:nvPr/>
        </p:nvSpPr>
        <p:spPr>
          <a:xfrm>
            <a:off x="4467225" y="1464469"/>
            <a:ext cx="385763" cy="142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E8D286-A024-ED27-B392-EAD971FB9044}"/>
              </a:ext>
            </a:extLst>
          </p:cNvPr>
          <p:cNvSpPr/>
          <p:nvPr/>
        </p:nvSpPr>
        <p:spPr>
          <a:xfrm>
            <a:off x="3875485" y="3924299"/>
            <a:ext cx="385763" cy="142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F8B3271-8BDC-B0F2-168F-FAEC56A489F0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 flipV="1">
            <a:off x="1850232" y="1535907"/>
            <a:ext cx="2616993" cy="46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EC0CAAA-A10F-31D8-120C-0C711BCD646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850232" y="1996679"/>
            <a:ext cx="2025253" cy="192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ccia bidirezionale orizzontale 20">
            <a:extLst>
              <a:ext uri="{FF2B5EF4-FFF2-40B4-BE49-F238E27FC236}">
                <a16:creationId xmlns:a16="http://schemas.microsoft.com/office/drawing/2014/main" id="{B6CE26DD-5229-4F9E-452A-1C4C5EA24AE0}"/>
              </a:ext>
            </a:extLst>
          </p:cNvPr>
          <p:cNvSpPr/>
          <p:nvPr/>
        </p:nvSpPr>
        <p:spPr>
          <a:xfrm rot="2890249">
            <a:off x="1330107" y="3123337"/>
            <a:ext cx="2316174" cy="19199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SOCKET</a:t>
            </a:r>
          </a:p>
        </p:txBody>
      </p:sp>
      <p:sp>
        <p:nvSpPr>
          <p:cNvPr id="22" name="Freccia bidirezionale orizzontale 21">
            <a:extLst>
              <a:ext uri="{FF2B5EF4-FFF2-40B4-BE49-F238E27FC236}">
                <a16:creationId xmlns:a16="http://schemas.microsoft.com/office/drawing/2014/main" id="{1E5EE2EC-3E87-0BF1-EEC2-820AF40CBBEE}"/>
              </a:ext>
            </a:extLst>
          </p:cNvPr>
          <p:cNvSpPr/>
          <p:nvPr/>
        </p:nvSpPr>
        <p:spPr>
          <a:xfrm>
            <a:off x="2291937" y="1996598"/>
            <a:ext cx="2316174" cy="19199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SOCKET</a:t>
            </a:r>
          </a:p>
        </p:txBody>
      </p:sp>
      <p:cxnSp>
        <p:nvCxnSpPr>
          <p:cNvPr id="8" name="Connettore 2 14">
            <a:extLst>
              <a:ext uri="{FF2B5EF4-FFF2-40B4-BE49-F238E27FC236}">
                <a16:creationId xmlns:a16="http://schemas.microsoft.com/office/drawing/2014/main" id="{9181D19E-C989-875C-F548-E1D870335C22}"/>
              </a:ext>
            </a:extLst>
          </p:cNvPr>
          <p:cNvCxnSpPr>
            <a:cxnSpLocks/>
          </p:cNvCxnSpPr>
          <p:nvPr/>
        </p:nvCxnSpPr>
        <p:spPr>
          <a:xfrm flipH="1" flipV="1">
            <a:off x="2121694" y="1535907"/>
            <a:ext cx="2674144" cy="3486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4">
            <a:extLst>
              <a:ext uri="{FF2B5EF4-FFF2-40B4-BE49-F238E27FC236}">
                <a16:creationId xmlns:a16="http://schemas.microsoft.com/office/drawing/2014/main" id="{D608EA0C-008C-D9A1-03F9-569FD416192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068367" y="1996679"/>
            <a:ext cx="727471" cy="192762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94AB17-4488-AABD-321E-7E67A041194A}"/>
              </a:ext>
            </a:extLst>
          </p:cNvPr>
          <p:cNvSpPr txBox="1"/>
          <p:nvPr/>
        </p:nvSpPr>
        <p:spPr>
          <a:xfrm>
            <a:off x="397300" y="5783669"/>
            <a:ext cx="431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/>
              <a:t>For semplicity not all the requestes are shown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63C45-CC4F-E6E1-DF80-2BF5DAADB70D}"/>
              </a:ext>
            </a:extLst>
          </p:cNvPr>
          <p:cNvSpPr txBox="1"/>
          <p:nvPr/>
        </p:nvSpPr>
        <p:spPr>
          <a:xfrm>
            <a:off x="1644320" y="1229877"/>
            <a:ext cx="987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S</a:t>
            </a:r>
            <a:r>
              <a:rPr lang="en-IT" sz="1050"/>
              <a:t>erver 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7CFE1-C9E4-C867-89E4-7676F22D86B0}"/>
              </a:ext>
            </a:extLst>
          </p:cNvPr>
          <p:cNvSpPr txBox="1"/>
          <p:nvPr/>
        </p:nvSpPr>
        <p:spPr>
          <a:xfrm>
            <a:off x="6861050" y="2367349"/>
            <a:ext cx="4873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Set of all possible partecipants specified at initialization time</a:t>
            </a:r>
          </a:p>
          <a:p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Creation of a “physical layer” which interconnects each node with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Each time a socket fails, both nodes try to re-create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Eventual multiple connections with the same node are discarderd following temporal policies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9942" y="935831"/>
            <a:ext cx="4179570" cy="122118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CHAT CREATION PROTOCOL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81882B1-3D33-C27B-582D-D6D744275419}"/>
              </a:ext>
            </a:extLst>
          </p:cNvPr>
          <p:cNvSpPr/>
          <p:nvPr/>
        </p:nvSpPr>
        <p:spPr>
          <a:xfrm>
            <a:off x="414338" y="935831"/>
            <a:ext cx="6172200" cy="5136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255082D8-8B0E-B58A-D25B-B312251ECE45}"/>
              </a:ext>
            </a:extLst>
          </p:cNvPr>
          <p:cNvSpPr/>
          <p:nvPr/>
        </p:nvSpPr>
        <p:spPr>
          <a:xfrm>
            <a:off x="1200150" y="1607345"/>
            <a:ext cx="750094" cy="7786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F833A0D6-DF68-C00A-F88D-01291173DBB8}"/>
              </a:ext>
            </a:extLst>
          </p:cNvPr>
          <p:cNvSpPr/>
          <p:nvPr/>
        </p:nvSpPr>
        <p:spPr>
          <a:xfrm>
            <a:off x="4795838" y="1607345"/>
            <a:ext cx="750094" cy="7786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565C036D-A10B-3F55-7F1D-D8E7C368A841}"/>
              </a:ext>
            </a:extLst>
          </p:cNvPr>
          <p:cNvSpPr/>
          <p:nvPr/>
        </p:nvSpPr>
        <p:spPr>
          <a:xfrm>
            <a:off x="3125391" y="4067175"/>
            <a:ext cx="750094" cy="7786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FB83516-BE39-8F59-9436-55815C488C87}"/>
              </a:ext>
            </a:extLst>
          </p:cNvPr>
          <p:cNvCxnSpPr>
            <a:cxnSpLocks/>
          </p:cNvCxnSpPr>
          <p:nvPr/>
        </p:nvCxnSpPr>
        <p:spPr>
          <a:xfrm>
            <a:off x="1950244" y="1728788"/>
            <a:ext cx="274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C277F0-0677-34DF-9246-52F6F59C84C2}"/>
              </a:ext>
            </a:extLst>
          </p:cNvPr>
          <p:cNvSpPr txBox="1"/>
          <p:nvPr/>
        </p:nvSpPr>
        <p:spPr>
          <a:xfrm>
            <a:off x="2600842" y="1350348"/>
            <a:ext cx="154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PROPOSED ID</a:t>
            </a:r>
          </a:p>
          <a:p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EE5FB03-C016-8F07-8F8B-D0E000B9641C}"/>
              </a:ext>
            </a:extLst>
          </p:cNvPr>
          <p:cNvCxnSpPr/>
          <p:nvPr/>
        </p:nvCxnSpPr>
        <p:spPr>
          <a:xfrm>
            <a:off x="1793081" y="2386013"/>
            <a:ext cx="1332310" cy="168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725A53-39C0-EB6F-C1B5-C47C55A3BEF9}"/>
              </a:ext>
            </a:extLst>
          </p:cNvPr>
          <p:cNvSpPr txBox="1"/>
          <p:nvPr/>
        </p:nvSpPr>
        <p:spPr>
          <a:xfrm>
            <a:off x="2325808" y="2708761"/>
            <a:ext cx="154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PROPOSED ID</a:t>
            </a:r>
          </a:p>
          <a:p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B65D370-4D78-8E72-32AB-AFE5E8499342}"/>
              </a:ext>
            </a:extLst>
          </p:cNvPr>
          <p:cNvCxnSpPr/>
          <p:nvPr/>
        </p:nvCxnSpPr>
        <p:spPr>
          <a:xfrm flipH="1">
            <a:off x="2071688" y="1996679"/>
            <a:ext cx="2571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27D560C-2CFA-33BA-7AFC-248F8EBC3A8E}"/>
              </a:ext>
            </a:extLst>
          </p:cNvPr>
          <p:cNvSpPr txBox="1"/>
          <p:nvPr/>
        </p:nvSpPr>
        <p:spPr>
          <a:xfrm>
            <a:off x="2401972" y="201879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REQUEST_REJECTED</a:t>
            </a:r>
          </a:p>
          <a:p>
            <a:endParaRPr lang="it-IT"/>
          </a:p>
        </p:txBody>
      </p:sp>
      <p:cxnSp>
        <p:nvCxnSpPr>
          <p:cNvPr id="7" name="Connettore 2 14">
            <a:extLst>
              <a:ext uri="{FF2B5EF4-FFF2-40B4-BE49-F238E27FC236}">
                <a16:creationId xmlns:a16="http://schemas.microsoft.com/office/drawing/2014/main" id="{F2AF5AE0-86C8-47DA-503F-F92D93C1066C}"/>
              </a:ext>
            </a:extLst>
          </p:cNvPr>
          <p:cNvCxnSpPr>
            <a:cxnSpLocks/>
          </p:cNvCxnSpPr>
          <p:nvPr/>
        </p:nvCxnSpPr>
        <p:spPr>
          <a:xfrm flipH="1">
            <a:off x="3763617" y="2386013"/>
            <a:ext cx="1179444" cy="1681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asellaDiTesto 15">
            <a:extLst>
              <a:ext uri="{FF2B5EF4-FFF2-40B4-BE49-F238E27FC236}">
                <a16:creationId xmlns:a16="http://schemas.microsoft.com/office/drawing/2014/main" id="{A592F483-70AF-141E-8A6D-2C7793F7A54D}"/>
              </a:ext>
            </a:extLst>
          </p:cNvPr>
          <p:cNvSpPr txBox="1"/>
          <p:nvPr/>
        </p:nvSpPr>
        <p:spPr>
          <a:xfrm rot="18267837">
            <a:off x="3599105" y="3105834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REQUEST_REJECTED</a:t>
            </a:r>
          </a:p>
          <a:p>
            <a:endParaRPr lang="it-I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5D698F-4A03-285D-71F6-D841A6FDF53E}"/>
              </a:ext>
            </a:extLst>
          </p:cNvPr>
          <p:cNvCxnSpPr/>
          <p:nvPr/>
        </p:nvCxnSpPr>
        <p:spPr>
          <a:xfrm>
            <a:off x="1793081" y="172878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78A4425-867A-BA48-547F-0D40FE24C56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rot="16200000" flipH="1" flipV="1">
            <a:off x="1193007" y="1614488"/>
            <a:ext cx="389334" cy="375047"/>
          </a:xfrm>
          <a:prstGeom prst="curvedConnector4">
            <a:avLst>
              <a:gd name="adj1" fmla="val -58716"/>
              <a:gd name="adj2" fmla="val 1609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B56682-5E5D-E458-5750-219E28B8A46C}"/>
              </a:ext>
            </a:extLst>
          </p:cNvPr>
          <p:cNvSpPr txBox="1"/>
          <p:nvPr/>
        </p:nvSpPr>
        <p:spPr>
          <a:xfrm>
            <a:off x="588749" y="1138476"/>
            <a:ext cx="2408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>
                <a:solidFill>
                  <a:srgbClr val="FF0000"/>
                </a:solidFill>
              </a:rPr>
              <a:t>ID creation protocol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7085EB-8A6F-225E-4844-98769EA4B6F9}"/>
              </a:ext>
            </a:extLst>
          </p:cNvPr>
          <p:cNvSpPr txBox="1"/>
          <p:nvPr/>
        </p:nvSpPr>
        <p:spPr>
          <a:xfrm>
            <a:off x="6829942" y="2217351"/>
            <a:ext cx="4962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>
                <a:latin typeface="Arial" panose="020B0604020202020204" pitchFamily="34" charset="0"/>
                <a:cs typeface="Arial" panose="020B0604020202020204" pitchFamily="34" charset="0"/>
              </a:rPr>
              <a:t>Creator node </a:t>
            </a: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generates and proposes a possible UNIQUE ID for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All the participants are notified </a:t>
            </a: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of: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</a:t>
            </a: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hat 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et of participants</a:t>
            </a:r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In case of a rejection, the </a:t>
            </a:r>
            <a:r>
              <a:rPr lang="en-IT" i="1" dirty="0">
                <a:latin typeface="Arial" panose="020B0604020202020204" pitchFamily="34" charset="0"/>
                <a:cs typeface="Arial" panose="020B0604020202020204" pitchFamily="34" charset="0"/>
              </a:rPr>
              <a:t>Rejector</a:t>
            </a: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 notifies all the participants and the protocol is re-applied by the 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Creation of a “logical layer” over the physical one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28ADBE-E50C-EF82-6B78-F17EAB2EFE2E}"/>
              </a:ext>
            </a:extLst>
          </p:cNvPr>
          <p:cNvSpPr txBox="1"/>
          <p:nvPr/>
        </p:nvSpPr>
        <p:spPr>
          <a:xfrm>
            <a:off x="1210686" y="1798722"/>
            <a:ext cx="77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i="1" dirty="0"/>
              <a:t>Creator</a:t>
            </a:r>
            <a:r>
              <a:rPr lang="en-IT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0867D-5413-0881-13C3-324C5B4B4F28}"/>
              </a:ext>
            </a:extLst>
          </p:cNvPr>
          <p:cNvSpPr txBox="1"/>
          <p:nvPr/>
        </p:nvSpPr>
        <p:spPr>
          <a:xfrm>
            <a:off x="4763296" y="1787342"/>
            <a:ext cx="8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i="1" dirty="0"/>
              <a:t>Rejector</a:t>
            </a:r>
            <a:r>
              <a:rPr lang="en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929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3290" y="1423084"/>
            <a:ext cx="4179570" cy="90929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COMMUNICATION</a:t>
            </a:r>
          </a:p>
        </p:txBody>
      </p:sp>
      <p:pic>
        <p:nvPicPr>
          <p:cNvPr id="11" name="Immagine 10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5C1EBE19-2571-264C-0FFC-4A1CCA95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8" y="1423084"/>
            <a:ext cx="6274122" cy="4254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F8B03A-6BF6-DFDA-2C34-B4D5BD0F4D5D}"/>
                  </a:ext>
                </a:extLst>
              </p:cNvPr>
              <p:cNvSpPr txBox="1"/>
              <p:nvPr/>
            </p:nvSpPr>
            <p:spPr>
              <a:xfrm>
                <a:off x="6913290" y="2332383"/>
                <a:ext cx="5118875" cy="297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dirty="0">
                    <a:latin typeface="Arial" panose="020B0604020202020204" pitchFamily="34" charset="0"/>
                    <a:cs typeface="Arial" panose="020B0604020202020204" pitchFamily="34" charset="0"/>
                  </a:rPr>
                  <a:t>Based on vector clocks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dirty="0">
                    <a:latin typeface="Arial" panose="020B0604020202020204" pitchFamily="34" charset="0"/>
                    <a:cs typeface="Arial" panose="020B0604020202020204" pitchFamily="34" charset="0"/>
                  </a:rPr>
                  <a:t>Vector clock of each node incremented only when sending the message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dirty="0">
                    <a:latin typeface="Arial" panose="020B0604020202020204" pitchFamily="34" charset="0"/>
                    <a:cs typeface="Arial" panose="020B0604020202020204" pitchFamily="34" charset="0"/>
                  </a:rPr>
                  <a:t>Messagge sent to the application level only if: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ts(r)[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]≤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] 	for all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j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(r)[j]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[j]+1</a:t>
                </a:r>
              </a:p>
              <a:p>
                <a:pPr lvl="1"/>
                <a:r>
                  <a:rPr lang="en-IT" sz="11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ts(r)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T" sz="11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 the message’s and receiver’s vector clocks </a:t>
                </a:r>
              </a:p>
              <a:p>
                <a:pPr lvl="1"/>
                <a:endParaRPr lang="en-IT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dirty="0">
                    <a:latin typeface="Arial" panose="020B0604020202020204" pitchFamily="34" charset="0"/>
                    <a:cs typeface="Arial" panose="020B0604020202020204" pitchFamily="34" charset="0"/>
                  </a:rPr>
                  <a:t>Otherwise, message put on a waiting queue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F8B03A-6BF6-DFDA-2C34-B4D5BD0F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290" y="2332383"/>
                <a:ext cx="5118875" cy="2970044"/>
              </a:xfrm>
              <a:prstGeom prst="rect">
                <a:avLst/>
              </a:prstGeom>
              <a:blipFill>
                <a:blip r:embed="rId4"/>
                <a:stretch>
                  <a:fillRect l="-743" t="-851" b="-212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7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THANKS FOR THE ATTENTION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  <a:p>
            <a:pPr rtl="0"/>
            <a:r>
              <a:rPr lang="it-IT" dirty="0"/>
              <a:t>ALGISI GIORGIO (10768558)</a:t>
            </a:r>
          </a:p>
          <a:p>
            <a:pPr rtl="0"/>
            <a:r>
              <a:rPr lang="it-IT" dirty="0"/>
              <a:t>PANA MATTEO (10787038)</a:t>
            </a:r>
          </a:p>
          <a:p>
            <a:pPr rtl="0"/>
            <a:r>
              <a:rPr lang="it-IT" dirty="0"/>
              <a:t>SACCONE ALESSANDRO (11013852)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A49DFD55-3C28-40EF-9E31-A92D2E4017FF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9_TF67328976_Win32" id="{5E75D752-C793-408A-B2B5-2A68FB7A8526}" vid="{70570D30-6E34-4935-9BD4-9AE704588A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minimalista</Template>
  <TotalTime>87</TotalTime>
  <Words>310</Words>
  <Application>Microsoft Macintosh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Tenorite</vt:lpstr>
      <vt:lpstr>Tema di Office</vt:lpstr>
      <vt:lpstr>HIGHLY AVAILABLE, CAUSALLY ORDERED GROUP CHAT  https://github.com/alessandrosaccone/group_chat.git</vt:lpstr>
      <vt:lpstr>OVERVIEW</vt:lpstr>
      <vt:lpstr>NETWORK INITIALIZATION</vt:lpstr>
      <vt:lpstr>CHAT CREATION PROTOCOL</vt:lpstr>
      <vt:lpstr>COMMUNICATION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AVAILABLE, CAUSALLY ORDERED GROUP CHAT  https://github.com/alessandrosaccone/group_chat.git</dc:title>
  <dc:creator>Alessandro Saccone</dc:creator>
  <cp:lastModifiedBy>Giorgio Algisi</cp:lastModifiedBy>
  <cp:revision>4</cp:revision>
  <dcterms:created xsi:type="dcterms:W3CDTF">2024-04-28T13:07:35Z</dcterms:created>
  <dcterms:modified xsi:type="dcterms:W3CDTF">2024-05-07T16:43:59Z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