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24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364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1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6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7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2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0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libs.net/datasets/kitti/eval_road.php" TargetMode="External"/><Relationship Id="rId2" Type="http://schemas.openxmlformats.org/officeDocument/2006/relationships/hyperlink" Target="https://users.utcluj.ro/~robert/srf/prs_lab_ro_AdaBoos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nalytics-vidhya/building-a-lane-detection-system-f7a727c669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1845EC33-000D-D85C-0B74-70743D4A1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" b="151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EB45795-AD5E-7D9E-FBB2-A8EA5381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ro-RO" dirty="0"/>
              <a:t>DETECTIE DRUMURI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6D0FD54-0653-0856-51C9-5C8B36D74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ro-RO" dirty="0"/>
              <a:t>SAULEA ALESSANDRO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461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B0AC920-E2EA-5B0D-A004-9300785F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Descriere</a:t>
            </a:r>
            <a:r>
              <a:rPr lang="en-US" sz="4000" dirty="0"/>
              <a:t> </a:t>
            </a:r>
            <a:r>
              <a:rPr lang="en-US" sz="4000" dirty="0" err="1"/>
              <a:t>implementare</a:t>
            </a:r>
            <a:endParaRPr lang="ro-RO" sz="40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DCA5646-A5FF-811B-DC47-7EDAE72C93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Conversie</a:t>
            </a:r>
            <a:r>
              <a:rPr lang="en-US" sz="2400" dirty="0"/>
              <a:t> din RGB la HSV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Generare</a:t>
            </a:r>
            <a:r>
              <a:rPr lang="en-US" sz="2400" dirty="0"/>
              <a:t> random a 100 </a:t>
            </a:r>
            <a:r>
              <a:rPr lang="en-US" sz="2400" dirty="0" err="1"/>
              <a:t>puncte</a:t>
            </a:r>
            <a:r>
              <a:rPr lang="en-US" sz="2400" dirty="0"/>
              <a:t> de drum </a:t>
            </a:r>
            <a:r>
              <a:rPr lang="en-US" sz="2400" dirty="0" err="1"/>
              <a:t>si</a:t>
            </a:r>
            <a:r>
              <a:rPr lang="en-US" sz="2400" dirty="0"/>
              <a:t> 100 </a:t>
            </a:r>
            <a:r>
              <a:rPr lang="en-US" sz="2400" dirty="0" err="1"/>
              <a:t>puncte</a:t>
            </a:r>
            <a:r>
              <a:rPr lang="en-US" sz="2400" dirty="0"/>
              <a:t> de </a:t>
            </a:r>
            <a:r>
              <a:rPr lang="en-US" sz="2400" dirty="0" err="1"/>
              <a:t>nondrum</a:t>
            </a:r>
            <a:r>
              <a:rPr lang="en-US" sz="2400" dirty="0"/>
              <a:t> din imagine (k = 100)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Asocierea</a:t>
            </a:r>
            <a:r>
              <a:rPr lang="en-US" sz="2400" dirty="0"/>
              <a:t> </a:t>
            </a:r>
            <a:r>
              <a:rPr lang="en-US" sz="2400" dirty="0" err="1"/>
              <a:t>punctelor</a:t>
            </a:r>
            <a:r>
              <a:rPr lang="en-US" sz="2400" dirty="0"/>
              <a:t> cu </a:t>
            </a:r>
            <a:r>
              <a:rPr lang="en-US" sz="2400" dirty="0" err="1"/>
              <a:t>canalul</a:t>
            </a:r>
            <a:r>
              <a:rPr lang="en-US" sz="2400" dirty="0"/>
              <a:t> S al </a:t>
            </a:r>
            <a:r>
              <a:rPr lang="en-US" sz="2400" dirty="0" err="1"/>
              <a:t>pixelului</a:t>
            </a:r>
            <a:endParaRPr lang="ro-RO" sz="2400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4E9C747B-91F3-B300-BAB9-F71B2CD099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3617" y="2155825"/>
            <a:ext cx="4390165" cy="3997325"/>
          </a:xfrm>
        </p:spPr>
      </p:pic>
    </p:spTree>
    <p:extLst>
      <p:ext uri="{BB962C8B-B14F-4D97-AF65-F5344CB8AC3E}">
        <p14:creationId xmlns:p14="http://schemas.microsoft.com/office/powerpoint/2010/main" val="353314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DF46BE6-192C-AC4A-7C94-FDF088F5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Descriere</a:t>
            </a:r>
            <a:r>
              <a:rPr lang="en-US" sz="4000" dirty="0"/>
              <a:t> </a:t>
            </a:r>
            <a:r>
              <a:rPr lang="en-US" sz="4000" dirty="0" err="1"/>
              <a:t>implementare</a:t>
            </a:r>
            <a:endParaRPr lang="ro-RO" sz="40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7A5AD-90CA-294A-C66E-5A7D745D7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4" y="2155370"/>
            <a:ext cx="10125995" cy="24809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Precalculare</a:t>
            </a:r>
            <a:r>
              <a:rPr lang="en-US" sz="2400" dirty="0"/>
              <a:t> a </a:t>
            </a:r>
            <a:r>
              <a:rPr lang="en-US" sz="2400" dirty="0" err="1"/>
              <a:t>tuturor</a:t>
            </a:r>
            <a:r>
              <a:rPr lang="en-US" sz="2400" dirty="0"/>
              <a:t> </a:t>
            </a:r>
            <a:r>
              <a:rPr lang="en-US" sz="2400" dirty="0" err="1"/>
              <a:t>clasificatorilor</a:t>
            </a:r>
            <a:r>
              <a:rPr lang="en-US" sz="2400" dirty="0"/>
              <a:t> </a:t>
            </a:r>
            <a:r>
              <a:rPr lang="en-US" sz="2400" dirty="0" err="1"/>
              <a:t>dupa</a:t>
            </a:r>
            <a:r>
              <a:rPr lang="en-US" sz="2400" dirty="0"/>
              <a:t> feature, threshold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class_label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Precalcularea</a:t>
            </a:r>
            <a:r>
              <a:rPr lang="en-US" sz="2400" dirty="0"/>
              <a:t> </a:t>
            </a:r>
            <a:r>
              <a:rPr lang="en-US" sz="2400" dirty="0" err="1"/>
              <a:t>instantelor</a:t>
            </a:r>
            <a:r>
              <a:rPr lang="en-US" sz="2400" dirty="0"/>
              <a:t> </a:t>
            </a:r>
            <a:r>
              <a:rPr lang="en-US" sz="2400" dirty="0" err="1"/>
              <a:t>clasificate</a:t>
            </a:r>
            <a:r>
              <a:rPr lang="en-US" sz="2400" dirty="0"/>
              <a:t> </a:t>
            </a:r>
            <a:r>
              <a:rPr lang="en-US" sz="2400" dirty="0" err="1"/>
              <a:t>gresit</a:t>
            </a:r>
            <a:r>
              <a:rPr lang="en-US" sz="2400" dirty="0"/>
              <a:t> de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clasificator</a:t>
            </a:r>
            <a:endParaRPr lang="en-US" sz="2400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ACD38DB4-7AEC-1904-2D54-16DDD5B4FE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30045" y="4636295"/>
            <a:ext cx="8133255" cy="1517398"/>
          </a:xfrm>
        </p:spPr>
      </p:pic>
    </p:spTree>
    <p:extLst>
      <p:ext uri="{BB962C8B-B14F-4D97-AF65-F5344CB8AC3E}">
        <p14:creationId xmlns:p14="http://schemas.microsoft.com/office/powerpoint/2010/main" val="85461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F9DE581-1827-70CE-6E26-2047B233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Descriere</a:t>
            </a:r>
            <a:r>
              <a:rPr lang="en-US" sz="4000" dirty="0"/>
              <a:t> </a:t>
            </a:r>
            <a:r>
              <a:rPr lang="en-US" sz="4000" dirty="0" err="1"/>
              <a:t>implementare</a:t>
            </a:r>
            <a:endParaRPr lang="ro-RO" sz="40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D4C55DE-D65F-67B3-8675-611B836944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Eroarea</a:t>
            </a:r>
            <a:r>
              <a:rPr lang="en-US" sz="2400" dirty="0"/>
              <a:t> </a:t>
            </a:r>
            <a:r>
              <a:rPr lang="en-US" sz="2400" dirty="0" err="1"/>
              <a:t>fiecarui</a:t>
            </a:r>
            <a:r>
              <a:rPr lang="en-US" sz="2400" dirty="0"/>
              <a:t> </a:t>
            </a:r>
            <a:r>
              <a:rPr lang="en-US" sz="2400" dirty="0" err="1"/>
              <a:t>clasificator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suma</a:t>
            </a:r>
            <a:r>
              <a:rPr lang="en-US" sz="2400" dirty="0"/>
              <a:t> </a:t>
            </a:r>
            <a:r>
              <a:rPr lang="en-US" sz="2400" dirty="0" err="1"/>
              <a:t>ponderilor</a:t>
            </a:r>
            <a:r>
              <a:rPr lang="en-US" sz="2400" dirty="0"/>
              <a:t> </a:t>
            </a:r>
            <a:r>
              <a:rPr lang="en-US" sz="2400" dirty="0" err="1"/>
              <a:t>instantelor</a:t>
            </a:r>
            <a:r>
              <a:rPr lang="en-US" sz="2400" dirty="0"/>
              <a:t> </a:t>
            </a:r>
            <a:r>
              <a:rPr lang="en-US" sz="2400" dirty="0" err="1"/>
              <a:t>clasificate</a:t>
            </a:r>
            <a:r>
              <a:rPr lang="en-US" sz="2400" dirty="0"/>
              <a:t> </a:t>
            </a:r>
            <a:r>
              <a:rPr lang="en-US" sz="2400" dirty="0" err="1"/>
              <a:t>gresit</a:t>
            </a:r>
            <a:endParaRPr lang="ro-RO" sz="2400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29FC7270-9502-47E6-007E-85EB7CEC8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3419" y="3125697"/>
            <a:ext cx="4879881" cy="2453571"/>
          </a:xfrm>
        </p:spPr>
      </p:pic>
      <p:sp>
        <p:nvSpPr>
          <p:cNvPr id="5" name="Substituent conținut 3">
            <a:extLst>
              <a:ext uri="{FF2B5EF4-FFF2-40B4-BE49-F238E27FC236}">
                <a16:creationId xmlns:a16="http://schemas.microsoft.com/office/drawing/2014/main" id="{35CB83B3-ABF8-E191-D126-158D2103A324}"/>
              </a:ext>
            </a:extLst>
          </p:cNvPr>
          <p:cNvSpPr txBox="1">
            <a:spLocks/>
          </p:cNvSpPr>
          <p:nvPr/>
        </p:nvSpPr>
        <p:spPr>
          <a:xfrm>
            <a:off x="6210300" y="2155369"/>
            <a:ext cx="4953000" cy="399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480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6F73B2B-E0C5-0D55-32C6-57B99C16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Descriere</a:t>
            </a:r>
            <a:r>
              <a:rPr lang="en-US" sz="4000" dirty="0"/>
              <a:t> </a:t>
            </a:r>
            <a:r>
              <a:rPr lang="en-US" sz="4000" dirty="0" err="1"/>
              <a:t>implementare</a:t>
            </a:r>
            <a:endParaRPr lang="ro-RO" sz="4000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7CC29969-1F7E-9CA4-BF7D-5A8CB4CF8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325" y="2292553"/>
            <a:ext cx="5374186" cy="3841547"/>
          </a:xfrm>
        </p:spPr>
      </p:pic>
    </p:spTree>
    <p:extLst>
      <p:ext uri="{BB962C8B-B14F-4D97-AF65-F5344CB8AC3E}">
        <p14:creationId xmlns:p14="http://schemas.microsoft.com/office/powerpoint/2010/main" val="267698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8CE90DC1-6A49-6C35-E8B4-EC474A74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1CB08094-2FF6-A737-A07C-F40C79648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4" y="2155370"/>
            <a:ext cx="10011695" cy="18990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Proiectarea</a:t>
            </a:r>
            <a:r>
              <a:rPr lang="en-US" sz="2400" dirty="0"/>
              <a:t> </a:t>
            </a:r>
            <a:r>
              <a:rPr lang="en-US" sz="2400" dirty="0" err="1"/>
              <a:t>drumului</a:t>
            </a:r>
            <a:r>
              <a:rPr lang="en-US" sz="2400" dirty="0"/>
              <a:t> </a:t>
            </a:r>
            <a:r>
              <a:rPr lang="en-US" sz="2400" dirty="0" err="1"/>
              <a:t>detectat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Pixelii</a:t>
            </a:r>
            <a:r>
              <a:rPr lang="en-US" sz="2400" dirty="0"/>
              <a:t> </a:t>
            </a:r>
            <a:r>
              <a:rPr lang="en-US" sz="2400" dirty="0" err="1"/>
              <a:t>clasificati</a:t>
            </a:r>
            <a:r>
              <a:rPr lang="en-US" sz="2400" dirty="0"/>
              <a:t> ca drum = </a:t>
            </a:r>
            <a:r>
              <a:rPr lang="en-US" sz="2400" dirty="0" err="1"/>
              <a:t>roz</a:t>
            </a:r>
            <a:r>
              <a:rPr lang="en-US" sz="2400" dirty="0"/>
              <a:t>, </a:t>
            </a:r>
            <a:r>
              <a:rPr lang="en-US" sz="2400" dirty="0" err="1"/>
              <a:t>restul</a:t>
            </a:r>
            <a:r>
              <a:rPr lang="en-US" sz="2400" dirty="0"/>
              <a:t> </a:t>
            </a:r>
            <a:r>
              <a:rPr lang="en-US" sz="2400" dirty="0" err="1"/>
              <a:t>pixelilor</a:t>
            </a:r>
            <a:r>
              <a:rPr lang="en-US" sz="2400" dirty="0"/>
              <a:t> = </a:t>
            </a:r>
            <a:r>
              <a:rPr lang="en-US" sz="2400" dirty="0" err="1"/>
              <a:t>rosu</a:t>
            </a:r>
            <a:endParaRPr lang="ro-RO" sz="2400" dirty="0"/>
          </a:p>
        </p:txBody>
      </p:sp>
      <p:pic>
        <p:nvPicPr>
          <p:cNvPr id="8" name="Substituent conținut 7">
            <a:extLst>
              <a:ext uri="{FF2B5EF4-FFF2-40B4-BE49-F238E27FC236}">
                <a16:creationId xmlns:a16="http://schemas.microsoft.com/office/drawing/2014/main" id="{1E337E42-D9B6-17DC-2684-97BE3482D0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59782" y="4054415"/>
            <a:ext cx="8089218" cy="2099277"/>
          </a:xfrm>
        </p:spPr>
      </p:pic>
    </p:spTree>
    <p:extLst>
      <p:ext uri="{BB962C8B-B14F-4D97-AF65-F5344CB8AC3E}">
        <p14:creationId xmlns:p14="http://schemas.microsoft.com/office/powerpoint/2010/main" val="305568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DE05D7-A12D-AF32-D95D-414F3426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Evaluare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rezultate</a:t>
            </a:r>
            <a:r>
              <a:rPr lang="en-US" sz="4000" dirty="0"/>
              <a:t> (T = 5, </a:t>
            </a:r>
            <a:r>
              <a:rPr lang="en-US" sz="4000" dirty="0" err="1"/>
              <a:t>eroare</a:t>
            </a:r>
            <a:r>
              <a:rPr lang="en-US" sz="4000" dirty="0"/>
              <a:t> </a:t>
            </a:r>
            <a:r>
              <a:rPr lang="en-US" sz="4000" dirty="0" err="1"/>
              <a:t>ponderata</a:t>
            </a:r>
            <a:r>
              <a:rPr lang="en-US" sz="4000" dirty="0"/>
              <a:t> = 0.21)</a:t>
            </a:r>
            <a:endParaRPr lang="ro-RO" sz="4000" dirty="0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AE63E46B-8856-5F81-D896-6C1362CA0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IMAGINEA INITIALA</a:t>
            </a:r>
            <a:endParaRPr lang="ro-RO" dirty="0"/>
          </a:p>
        </p:txBody>
      </p:sp>
      <p:sp>
        <p:nvSpPr>
          <p:cNvPr id="7" name="Substituent text 6">
            <a:extLst>
              <a:ext uri="{FF2B5EF4-FFF2-40B4-BE49-F238E27FC236}">
                <a16:creationId xmlns:a16="http://schemas.microsoft.com/office/drawing/2014/main" id="{B07B5305-8880-4911-B3F3-986A6BC22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REZULTAT</a:t>
            </a:r>
            <a:endParaRPr lang="ro-RO" dirty="0"/>
          </a:p>
        </p:txBody>
      </p:sp>
      <p:pic>
        <p:nvPicPr>
          <p:cNvPr id="6" name="Substituent conținut 15" descr="O imagine care conține text, scenă, drum, iarbă&#10;&#10;Descriere generată automat">
            <a:extLst>
              <a:ext uri="{FF2B5EF4-FFF2-40B4-BE49-F238E27FC236}">
                <a16:creationId xmlns:a16="http://schemas.microsoft.com/office/drawing/2014/main" id="{D09EAAF6-60A9-0E2F-308F-01C6C01633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64" y="3099633"/>
            <a:ext cx="4849812" cy="1464315"/>
          </a:xfrm>
        </p:spPr>
      </p:pic>
      <p:pic>
        <p:nvPicPr>
          <p:cNvPr id="8" name="Imagine 7" descr="O imagine care conține scenă, drum, arbore, iarbă&#10;&#10;Descriere generată automat">
            <a:extLst>
              <a:ext uri="{FF2B5EF4-FFF2-40B4-BE49-F238E27FC236}">
                <a16:creationId xmlns:a16="http://schemas.microsoft.com/office/drawing/2014/main" id="{BC254599-4308-9026-0481-D2746669B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4" y="4672880"/>
            <a:ext cx="4849812" cy="1464315"/>
          </a:xfrm>
          <a:prstGeom prst="rect">
            <a:avLst/>
          </a:prstGeom>
        </p:spPr>
      </p:pic>
      <p:pic>
        <p:nvPicPr>
          <p:cNvPr id="14" name="Substituent conținut 13">
            <a:extLst>
              <a:ext uri="{FF2B5EF4-FFF2-40B4-BE49-F238E27FC236}">
                <a16:creationId xmlns:a16="http://schemas.microsoft.com/office/drawing/2014/main" id="{66605E94-06AC-EE45-AD2D-019499D00E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57926" y="2964575"/>
            <a:ext cx="4905375" cy="1599373"/>
          </a:xfrm>
        </p:spPr>
      </p:pic>
      <p:pic>
        <p:nvPicPr>
          <p:cNvPr id="16" name="Imagine 15">
            <a:extLst>
              <a:ext uri="{FF2B5EF4-FFF2-40B4-BE49-F238E27FC236}">
                <a16:creationId xmlns:a16="http://schemas.microsoft.com/office/drawing/2014/main" id="{F8F7BBBC-17FB-909E-3612-36977AEAD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026" y="4672879"/>
            <a:ext cx="4838408" cy="16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5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653DA4A-A97F-02A3-0827-9B59D7E6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Evaluare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rezultate</a:t>
            </a:r>
            <a:r>
              <a:rPr lang="en-US" sz="3600" dirty="0"/>
              <a:t> (T = 13, </a:t>
            </a:r>
            <a:r>
              <a:rPr lang="en-US" sz="3600" dirty="0" err="1"/>
              <a:t>eroare</a:t>
            </a:r>
            <a:r>
              <a:rPr lang="en-US" sz="3600" dirty="0"/>
              <a:t> </a:t>
            </a:r>
            <a:r>
              <a:rPr lang="en-US" sz="3600" dirty="0" err="1"/>
              <a:t>ponderata</a:t>
            </a:r>
            <a:r>
              <a:rPr lang="en-US" sz="3600" dirty="0"/>
              <a:t> = 0.16)</a:t>
            </a:r>
            <a:endParaRPr lang="ro-RO" sz="3600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0E9900D-C26D-077F-95E5-A8B2A2622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initiale</a:t>
            </a:r>
            <a:endParaRPr lang="ro-RO" dirty="0"/>
          </a:p>
        </p:txBody>
      </p:sp>
      <p:pic>
        <p:nvPicPr>
          <p:cNvPr id="16" name="Substituent conținut 15" descr="O imagine care conține text, scenă, drum, iarbă&#10;&#10;Descriere generată automat">
            <a:extLst>
              <a:ext uri="{FF2B5EF4-FFF2-40B4-BE49-F238E27FC236}">
                <a16:creationId xmlns:a16="http://schemas.microsoft.com/office/drawing/2014/main" id="{CC63412C-1BF5-8E3B-7AD9-32495AF2A8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06" y="2912286"/>
            <a:ext cx="4849812" cy="1464315"/>
          </a:xfrm>
        </p:spPr>
      </p:pic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94B1974-3C9E-293E-644A-0FACC6F73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ro-RO" dirty="0"/>
          </a:p>
        </p:txBody>
      </p:sp>
      <p:pic>
        <p:nvPicPr>
          <p:cNvPr id="12" name="Substituent conținut 11">
            <a:extLst>
              <a:ext uri="{FF2B5EF4-FFF2-40B4-BE49-F238E27FC236}">
                <a16:creationId xmlns:a16="http://schemas.microsoft.com/office/drawing/2014/main" id="{31442376-EF40-EF24-A610-5CBF2696B2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9318" y="2777228"/>
            <a:ext cx="4905375" cy="1599373"/>
          </a:xfr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E0CCDBB5-B3D7-8B62-379E-EE1040210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318" y="4622761"/>
            <a:ext cx="4876518" cy="1599373"/>
          </a:xfrm>
          <a:prstGeom prst="rect">
            <a:avLst/>
          </a:prstGeom>
        </p:spPr>
      </p:pic>
      <p:pic>
        <p:nvPicPr>
          <p:cNvPr id="6" name="Imagine 5" descr="O imagine care conține scenă, drum, arbore, iarbă&#10;&#10;Descriere generată automat">
            <a:extLst>
              <a:ext uri="{FF2B5EF4-FFF2-40B4-BE49-F238E27FC236}">
                <a16:creationId xmlns:a16="http://schemas.microsoft.com/office/drawing/2014/main" id="{834366D5-0D9D-28AC-680E-B7CF763CD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4" y="4672880"/>
            <a:ext cx="4849812" cy="146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1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6">
            <a:extLst>
              <a:ext uri="{FF2B5EF4-FFF2-40B4-BE49-F238E27FC236}">
                <a16:creationId xmlns:a16="http://schemas.microsoft.com/office/drawing/2014/main" id="{D11A6E31-52E8-FE0F-7A6F-73E99766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ro-RO" dirty="0"/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4BF1290C-5C06-6207-DB47-E99748F1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hlinkClick r:id="rId2"/>
              </a:rPr>
              <a:t>https://users.utcluj.ro/~robert/srf/prs_lab_ro_AdaBoost.pdf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hlinkClick r:id="rId3"/>
              </a:rPr>
              <a:t>https://www.cvlibs.net/datasets/kitti/eval_road.php</a:t>
            </a:r>
            <a:r>
              <a:rPr lang="en-US" dirty="0"/>
              <a:t> (</a:t>
            </a:r>
            <a:r>
              <a:rPr lang="en-US"/>
              <a:t>link dataset)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https://medium.com/analytics-vidhya/building-a-lane-detection-system-f7a727c6694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642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7F8ADBA-FF83-9F6F-5653-C88F294E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/>
              <a:t>Introducere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8B4B709-98A5-00C2-3286-F133FB8D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b="1" dirty="0"/>
              <a:t>Limbaj</a:t>
            </a:r>
            <a:r>
              <a:rPr lang="en-US" sz="2400" b="1" dirty="0"/>
              <a:t>: </a:t>
            </a:r>
            <a:r>
              <a:rPr lang="en-US" sz="24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Librarii</a:t>
            </a:r>
            <a:r>
              <a:rPr lang="en-US" sz="2400" b="1" dirty="0"/>
              <a:t>: </a:t>
            </a:r>
            <a:r>
              <a:rPr lang="en-US" sz="2400" dirty="0"/>
              <a:t>OpenCV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Scop </a:t>
            </a:r>
            <a:r>
              <a:rPr lang="en-US" sz="2400" b="1" dirty="0" err="1"/>
              <a:t>proiect</a:t>
            </a:r>
            <a:r>
              <a:rPr lang="en-US" sz="2400" b="1" dirty="0"/>
              <a:t>: </a:t>
            </a:r>
            <a:r>
              <a:rPr lang="en-US" sz="2400" dirty="0"/>
              <a:t>detective de </a:t>
            </a:r>
            <a:r>
              <a:rPr lang="en-US" sz="2400" dirty="0" err="1"/>
              <a:t>drumuri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de </a:t>
            </a:r>
            <a:r>
              <a:rPr lang="en-US" sz="2400" dirty="0" err="1"/>
              <a:t>invatare</a:t>
            </a:r>
            <a:r>
              <a:rPr lang="en-US" sz="2400" dirty="0"/>
              <a:t> </a:t>
            </a:r>
            <a:r>
              <a:rPr lang="en-US" sz="2400" dirty="0" err="1"/>
              <a:t>supervizata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Parte</a:t>
            </a:r>
            <a:r>
              <a:rPr lang="en-US" sz="2400" dirty="0"/>
              <a:t> din </a:t>
            </a:r>
            <a:r>
              <a:rPr lang="en-US" sz="2400" dirty="0" err="1"/>
              <a:t>proiectul</a:t>
            </a:r>
            <a:r>
              <a:rPr lang="en-US" sz="2400" dirty="0"/>
              <a:t> de </a:t>
            </a:r>
            <a:r>
              <a:rPr lang="en-US" sz="2400" dirty="0" err="1"/>
              <a:t>licenta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3932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1BF119B-36B2-24D5-CD4D-0B161C16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Definire</a:t>
            </a:r>
            <a:r>
              <a:rPr lang="en-US" sz="4000" dirty="0"/>
              <a:t> </a:t>
            </a:r>
            <a:r>
              <a:rPr lang="en-US" sz="4000" dirty="0" err="1"/>
              <a:t>termeni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problema</a:t>
            </a:r>
            <a:endParaRPr lang="ro-RO" sz="40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E8AF188-63D2-DB45-5720-35C2A06E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Problema</a:t>
            </a:r>
            <a:r>
              <a:rPr lang="en-US" sz="2400" b="1" dirty="0"/>
              <a:t>: </a:t>
            </a:r>
            <a:r>
              <a:rPr lang="en-US" sz="2400" dirty="0" err="1"/>
              <a:t>detectie</a:t>
            </a:r>
            <a:r>
              <a:rPr lang="en-US" sz="2400" dirty="0"/>
              <a:t> de drum </a:t>
            </a:r>
            <a:r>
              <a:rPr lang="en-US" sz="2400" dirty="0" err="1"/>
              <a:t>dintr</a:t>
            </a:r>
            <a:r>
              <a:rPr lang="en-US" sz="2400" dirty="0"/>
              <a:t>-o imagine GPS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Termeni</a:t>
            </a:r>
            <a:r>
              <a:rPr lang="en-US" sz="2400" b="1" dirty="0"/>
              <a:t>:</a:t>
            </a:r>
          </a:p>
          <a:p>
            <a:pPr marL="617220" lvl="1" indent="-342900"/>
            <a:r>
              <a:rPr lang="en-US" sz="2200" b="1" dirty="0" err="1"/>
              <a:t>clasificator</a:t>
            </a:r>
            <a:r>
              <a:rPr lang="en-US" sz="2200" b="1" dirty="0"/>
              <a:t> (learner)</a:t>
            </a:r>
            <a:r>
              <a:rPr lang="en-US" sz="2200" dirty="0"/>
              <a:t> – </a:t>
            </a:r>
            <a:r>
              <a:rPr lang="en-US" sz="2200" dirty="0" err="1"/>
              <a:t>calculeaza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un </a:t>
            </a:r>
            <a:r>
              <a:rPr lang="en-US" sz="2200" dirty="0" err="1"/>
              <a:t>obiect</a:t>
            </a:r>
            <a:r>
              <a:rPr lang="en-US" sz="2200" dirty="0"/>
              <a:t> </a:t>
            </a:r>
            <a:r>
              <a:rPr lang="en-US" sz="2200" dirty="0" err="1"/>
              <a:t>clasa</a:t>
            </a:r>
            <a:r>
              <a:rPr lang="en-US" sz="2200" dirty="0"/>
              <a:t> din care face </a:t>
            </a:r>
            <a:r>
              <a:rPr lang="en-US" sz="2200" dirty="0" err="1"/>
              <a:t>parte</a:t>
            </a:r>
            <a:endParaRPr lang="en-US" sz="2200" dirty="0"/>
          </a:p>
          <a:p>
            <a:pPr marL="891540" lvl="3" indent="-342900"/>
            <a:r>
              <a:rPr lang="en-US" sz="1800" b="1" dirty="0" err="1"/>
              <a:t>clasificator</a:t>
            </a:r>
            <a:r>
              <a:rPr lang="en-US" sz="1800" b="1" dirty="0"/>
              <a:t> slab (</a:t>
            </a:r>
            <a:r>
              <a:rPr lang="ro-RO" sz="1800" b="1" dirty="0" err="1"/>
              <a:t>weak</a:t>
            </a:r>
            <a:r>
              <a:rPr lang="ro-RO" sz="1800" b="1" dirty="0"/>
              <a:t> </a:t>
            </a:r>
            <a:r>
              <a:rPr lang="ro-RO" sz="1800" b="1" dirty="0" err="1"/>
              <a:t>learner</a:t>
            </a:r>
            <a:r>
              <a:rPr lang="ro-RO" sz="1800" b="1" dirty="0"/>
              <a:t>)</a:t>
            </a:r>
            <a:r>
              <a:rPr lang="ro-RO" sz="1800" dirty="0"/>
              <a:t> – </a:t>
            </a:r>
            <a:r>
              <a:rPr lang="ro-RO" sz="1800" dirty="0" err="1"/>
              <a:t>calculeaza</a:t>
            </a:r>
            <a:r>
              <a:rPr lang="ro-RO" sz="1800" dirty="0"/>
              <a:t> clasa unui obiect folosind o singura proprietate</a:t>
            </a:r>
          </a:p>
          <a:p>
            <a:pPr marL="891540" lvl="3" indent="-342900"/>
            <a:r>
              <a:rPr lang="ro-RO" sz="1800" b="1" dirty="0"/>
              <a:t>clasificator puternic (</a:t>
            </a:r>
            <a:r>
              <a:rPr lang="ro-RO" sz="1800" b="1" dirty="0" err="1"/>
              <a:t>strong</a:t>
            </a:r>
            <a:r>
              <a:rPr lang="ro-RO" sz="1800" b="1" dirty="0"/>
              <a:t> </a:t>
            </a:r>
            <a:r>
              <a:rPr lang="ro-RO" sz="1800" b="1" dirty="0" err="1"/>
              <a:t>learner</a:t>
            </a:r>
            <a:r>
              <a:rPr lang="ro-RO" sz="1800" b="1" dirty="0"/>
              <a:t>)</a:t>
            </a:r>
            <a:r>
              <a:rPr lang="ro-RO" sz="1800" dirty="0"/>
              <a:t> – </a:t>
            </a:r>
            <a:r>
              <a:rPr lang="ro-RO" sz="1800" dirty="0" err="1"/>
              <a:t>combinatie</a:t>
            </a:r>
            <a:r>
              <a:rPr lang="ro-RO" sz="1800" dirty="0"/>
              <a:t> a mai multor clasificatori slabi (</a:t>
            </a:r>
            <a:r>
              <a:rPr lang="ro-RO" sz="1800" dirty="0" err="1"/>
              <a:t>ht</a:t>
            </a:r>
            <a:r>
              <a:rPr lang="ro-RO" sz="1800" dirty="0"/>
              <a:t>)</a:t>
            </a:r>
          </a:p>
          <a:p>
            <a:pPr lvl="3" indent="0">
              <a:buNone/>
            </a:pPr>
            <a:endParaRPr lang="en-US" sz="1800" b="1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E8AB9D3-D82A-1CBA-3DBC-EF311127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40" y="4350889"/>
            <a:ext cx="2489186" cy="7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8470726-37E0-0D54-EF68-96B67D16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Definire</a:t>
            </a:r>
            <a:r>
              <a:rPr lang="en-US" sz="4000" dirty="0"/>
              <a:t> </a:t>
            </a:r>
            <a:r>
              <a:rPr lang="en-US" sz="4000" dirty="0" err="1"/>
              <a:t>termeni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problema</a:t>
            </a:r>
            <a:endParaRPr lang="ro-RO" sz="40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B490553-3798-53D6-E90A-4FB300BD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b="1" dirty="0"/>
              <a:t>Termeni</a:t>
            </a:r>
            <a:r>
              <a:rPr lang="en-US" sz="2400" b="1" dirty="0"/>
              <a:t>:</a:t>
            </a:r>
          </a:p>
          <a:p>
            <a:pPr marL="617220" lvl="1" indent="-342900"/>
            <a:r>
              <a:rPr lang="en-US" sz="2200" b="1" dirty="0">
                <a:solidFill>
                  <a:schemeClr val="tx1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 – </a:t>
            </a:r>
            <a:r>
              <a:rPr lang="en-US" sz="2200" dirty="0" err="1">
                <a:solidFill>
                  <a:schemeClr val="tx1"/>
                </a:solidFill>
              </a:rPr>
              <a:t>numarul</a:t>
            </a:r>
            <a:r>
              <a:rPr lang="en-US" sz="2200" dirty="0">
                <a:solidFill>
                  <a:schemeClr val="tx1"/>
                </a:solidFill>
              </a:rPr>
              <a:t> de </a:t>
            </a:r>
            <a:r>
              <a:rPr lang="en-US" sz="2200" dirty="0" err="1">
                <a:solidFill>
                  <a:schemeClr val="tx1"/>
                </a:solidFill>
              </a:rPr>
              <a:t>instante</a:t>
            </a:r>
            <a:r>
              <a:rPr lang="en-US" sz="2200" dirty="0">
                <a:solidFill>
                  <a:schemeClr val="tx1"/>
                </a:solidFill>
              </a:rPr>
              <a:t> de </a:t>
            </a:r>
            <a:r>
              <a:rPr lang="en-US" sz="2200" dirty="0" err="1">
                <a:solidFill>
                  <a:schemeClr val="tx1"/>
                </a:solidFill>
              </a:rPr>
              <a:t>antrenare</a:t>
            </a:r>
            <a:endParaRPr lang="en-US" sz="2200" dirty="0">
              <a:solidFill>
                <a:schemeClr val="tx1"/>
              </a:solidFill>
            </a:endParaRPr>
          </a:p>
          <a:p>
            <a:pPr marL="617220" lvl="1" indent="-342900"/>
            <a:r>
              <a:rPr lang="en-US" sz="2200" b="1" dirty="0">
                <a:solidFill>
                  <a:schemeClr val="tx1"/>
                </a:solidFill>
              </a:rPr>
              <a:t>m</a:t>
            </a:r>
            <a:r>
              <a:rPr lang="en-US" sz="2200" dirty="0">
                <a:solidFill>
                  <a:schemeClr val="tx1"/>
                </a:solidFill>
              </a:rPr>
              <a:t> – </a:t>
            </a:r>
            <a:r>
              <a:rPr lang="en-US" sz="2200" dirty="0" err="1">
                <a:solidFill>
                  <a:schemeClr val="tx1"/>
                </a:solidFill>
              </a:rPr>
              <a:t>dimensiunea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unei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instante</a:t>
            </a:r>
            <a:r>
              <a:rPr lang="en-US" sz="2200" dirty="0">
                <a:solidFill>
                  <a:schemeClr val="tx1"/>
                </a:solidFill>
              </a:rPr>
              <a:t> de </a:t>
            </a:r>
            <a:r>
              <a:rPr lang="en-US" sz="2200" dirty="0" err="1">
                <a:solidFill>
                  <a:schemeClr val="tx1"/>
                </a:solidFill>
              </a:rPr>
              <a:t>antrenare</a:t>
            </a:r>
            <a:endParaRPr lang="en-US" sz="2200" b="1" dirty="0">
              <a:solidFill>
                <a:schemeClr val="tx1"/>
              </a:solidFill>
            </a:endParaRPr>
          </a:p>
          <a:p>
            <a:pPr marL="617220" lvl="1" indent="-342900"/>
            <a:r>
              <a:rPr lang="en-US" sz="2200" b="1" dirty="0">
                <a:solidFill>
                  <a:schemeClr val="tx1"/>
                </a:solidFill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 – </a:t>
            </a:r>
            <a:r>
              <a:rPr lang="en-US" sz="2200" dirty="0" err="1">
                <a:solidFill>
                  <a:schemeClr val="tx1"/>
                </a:solidFill>
              </a:rPr>
              <a:t>matricea</a:t>
            </a:r>
            <a:r>
              <a:rPr lang="en-US" sz="2200" dirty="0">
                <a:solidFill>
                  <a:schemeClr val="tx1"/>
                </a:solidFill>
              </a:rPr>
              <a:t> de </a:t>
            </a:r>
            <a:r>
              <a:rPr lang="en-US" sz="2200" dirty="0" err="1">
                <a:solidFill>
                  <a:schemeClr val="tx1"/>
                </a:solidFill>
              </a:rPr>
              <a:t>trasaturi</a:t>
            </a:r>
            <a:r>
              <a:rPr lang="en-US" sz="2200" dirty="0">
                <a:solidFill>
                  <a:schemeClr val="tx1"/>
                </a:solidFill>
              </a:rPr>
              <a:t> (n x m) a </a:t>
            </a:r>
            <a:r>
              <a:rPr lang="en-US" sz="2200" dirty="0" err="1">
                <a:solidFill>
                  <a:schemeClr val="tx1"/>
                </a:solidFill>
              </a:rPr>
              <a:t>setului</a:t>
            </a:r>
            <a:r>
              <a:rPr lang="en-US" sz="2200" dirty="0">
                <a:solidFill>
                  <a:schemeClr val="tx1"/>
                </a:solidFill>
              </a:rPr>
              <a:t> de </a:t>
            </a:r>
            <a:r>
              <a:rPr lang="en-US" sz="2200" dirty="0" err="1">
                <a:solidFill>
                  <a:schemeClr val="tx1"/>
                </a:solidFill>
              </a:rPr>
              <a:t>antrenare</a:t>
            </a:r>
            <a:endParaRPr lang="en-US" sz="2200" dirty="0">
              <a:solidFill>
                <a:schemeClr val="tx1"/>
              </a:solidFill>
            </a:endParaRPr>
          </a:p>
          <a:p>
            <a:pPr marL="720090" lvl="3" indent="-171450"/>
            <a:r>
              <a:rPr lang="en-US" sz="1800" dirty="0" err="1">
                <a:solidFill>
                  <a:schemeClr val="tx1"/>
                </a:solidFill>
              </a:rPr>
              <a:t>Trasatura</a:t>
            </a:r>
            <a:r>
              <a:rPr lang="en-US" sz="1800" dirty="0">
                <a:solidFill>
                  <a:schemeClr val="tx1"/>
                </a:solidFill>
              </a:rPr>
              <a:t> = (</a:t>
            </a:r>
            <a:r>
              <a:rPr lang="en-US" sz="1800" dirty="0" err="1">
                <a:solidFill>
                  <a:schemeClr val="tx1"/>
                </a:solidFill>
              </a:rPr>
              <a:t>linie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coloana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saturatia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pixelului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linie</a:t>
            </a:r>
            <a:r>
              <a:rPr lang="en-US" sz="1800" dirty="0">
                <a:solidFill>
                  <a:schemeClr val="tx1"/>
                </a:solidFill>
              </a:rPr>
              <a:t>, coloanal))</a:t>
            </a:r>
            <a:endParaRPr lang="en-US" sz="600" dirty="0">
              <a:solidFill>
                <a:schemeClr val="tx1"/>
              </a:solidFill>
            </a:endParaRPr>
          </a:p>
          <a:p>
            <a:pPr marL="617220" lvl="1" indent="-342900"/>
            <a:r>
              <a:rPr lang="en-US" sz="2200" b="1" dirty="0">
                <a:solidFill>
                  <a:schemeClr val="tx1"/>
                </a:solidFill>
              </a:rPr>
              <a:t>Y</a:t>
            </a:r>
            <a:r>
              <a:rPr lang="en-US" sz="2200" dirty="0">
                <a:solidFill>
                  <a:schemeClr val="tx1"/>
                </a:solidFill>
              </a:rPr>
              <a:t> – </a:t>
            </a:r>
            <a:r>
              <a:rPr lang="en-US" sz="2200" dirty="0" err="1">
                <a:solidFill>
                  <a:schemeClr val="tx1"/>
                </a:solidFill>
              </a:rPr>
              <a:t>vectorul</a:t>
            </a:r>
            <a:r>
              <a:rPr lang="en-US" sz="2200" dirty="0">
                <a:solidFill>
                  <a:schemeClr val="tx1"/>
                </a:solidFill>
              </a:rPr>
              <a:t> de </a:t>
            </a:r>
            <a:r>
              <a:rPr lang="en-US" sz="2200" dirty="0" err="1">
                <a:solidFill>
                  <a:schemeClr val="tx1"/>
                </a:solidFill>
              </a:rPr>
              <a:t>clase</a:t>
            </a:r>
            <a:r>
              <a:rPr lang="en-US" sz="2200" dirty="0">
                <a:solidFill>
                  <a:schemeClr val="tx1"/>
                </a:solidFill>
              </a:rPr>
              <a:t> ale </a:t>
            </a:r>
            <a:r>
              <a:rPr lang="en-US" sz="2200" dirty="0" err="1">
                <a:solidFill>
                  <a:schemeClr val="tx1"/>
                </a:solidFill>
              </a:rPr>
              <a:t>instantelor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dirty="0" err="1">
                <a:solidFill>
                  <a:schemeClr val="tx1"/>
                </a:solidFill>
              </a:rPr>
              <a:t>valori</a:t>
            </a:r>
            <a:r>
              <a:rPr lang="en-US" sz="2200" dirty="0">
                <a:solidFill>
                  <a:schemeClr val="tx1"/>
                </a:solidFill>
              </a:rPr>
              <a:t> 1 </a:t>
            </a:r>
            <a:r>
              <a:rPr lang="en-US" sz="2200" dirty="0" err="1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-1)</a:t>
            </a:r>
          </a:p>
          <a:p>
            <a:pPr marL="617220" lvl="1" indent="-342900"/>
            <a:r>
              <a:rPr lang="en-US" sz="2200" b="1" dirty="0">
                <a:solidFill>
                  <a:schemeClr val="tx1"/>
                </a:solidFill>
              </a:rPr>
              <a:t>W</a:t>
            </a:r>
            <a:r>
              <a:rPr lang="en-US" sz="2200" dirty="0">
                <a:solidFill>
                  <a:schemeClr val="tx1"/>
                </a:solidFill>
              </a:rPr>
              <a:t> – </a:t>
            </a:r>
            <a:r>
              <a:rPr lang="en-US" sz="2200" dirty="0" err="1">
                <a:solidFill>
                  <a:schemeClr val="tx1"/>
                </a:solidFill>
              </a:rPr>
              <a:t>ponderi</a:t>
            </a:r>
            <a:r>
              <a:rPr lang="en-US" sz="2200" dirty="0">
                <a:solidFill>
                  <a:schemeClr val="tx1"/>
                </a:solidFill>
              </a:rPr>
              <a:t> ale </a:t>
            </a:r>
            <a:r>
              <a:rPr lang="en-US" sz="2200" dirty="0" err="1">
                <a:solidFill>
                  <a:schemeClr val="tx1"/>
                </a:solidFill>
              </a:rPr>
              <a:t>fiecarui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exemplu</a:t>
            </a:r>
            <a:r>
              <a:rPr lang="en-US" sz="2200" dirty="0">
                <a:solidFill>
                  <a:schemeClr val="tx1"/>
                </a:solidFill>
              </a:rPr>
              <a:t> de </a:t>
            </a:r>
            <a:r>
              <a:rPr lang="en-US" sz="2200" dirty="0" err="1">
                <a:solidFill>
                  <a:schemeClr val="tx1"/>
                </a:solidFill>
              </a:rPr>
              <a:t>antrenare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dirty="0" err="1">
                <a:solidFill>
                  <a:schemeClr val="tx1"/>
                </a:solidFill>
              </a:rPr>
              <a:t>intre</a:t>
            </a:r>
            <a:r>
              <a:rPr lang="en-US" sz="2200" dirty="0">
                <a:solidFill>
                  <a:schemeClr val="tx1"/>
                </a:solidFill>
              </a:rPr>
              <a:t> 0 </a:t>
            </a:r>
            <a:r>
              <a:rPr lang="en-US" sz="2200" dirty="0" err="1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1)</a:t>
            </a:r>
          </a:p>
          <a:p>
            <a:pPr marL="617220" lvl="1" indent="-342900"/>
            <a:r>
              <a:rPr lang="en-US" sz="2200" b="1" dirty="0">
                <a:solidFill>
                  <a:schemeClr val="tx1"/>
                </a:solidFill>
              </a:rPr>
              <a:t>alpha</a:t>
            </a:r>
            <a:r>
              <a:rPr lang="en-US" sz="2200" dirty="0">
                <a:solidFill>
                  <a:schemeClr val="tx1"/>
                </a:solidFill>
              </a:rPr>
              <a:t> – </a:t>
            </a:r>
            <a:r>
              <a:rPr lang="en-US" sz="2200" dirty="0" err="1">
                <a:solidFill>
                  <a:schemeClr val="tx1"/>
                </a:solidFill>
              </a:rPr>
              <a:t>ponderi</a:t>
            </a:r>
            <a:r>
              <a:rPr lang="en-US" sz="2200" dirty="0">
                <a:solidFill>
                  <a:schemeClr val="tx1"/>
                </a:solidFill>
              </a:rPr>
              <a:t> ale </a:t>
            </a:r>
            <a:r>
              <a:rPr lang="en-US" sz="2200" dirty="0" err="1">
                <a:solidFill>
                  <a:schemeClr val="tx1"/>
                </a:solidFill>
              </a:rPr>
              <a:t>clasificatorilor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slabi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intr</a:t>
            </a:r>
            <a:r>
              <a:rPr lang="en-US" sz="2200" dirty="0">
                <a:solidFill>
                  <a:schemeClr val="tx1"/>
                </a:solidFill>
              </a:rPr>
              <a:t>-un </a:t>
            </a:r>
            <a:r>
              <a:rPr lang="en-US" sz="2200" dirty="0" err="1">
                <a:solidFill>
                  <a:schemeClr val="tx1"/>
                </a:solidFill>
              </a:rPr>
              <a:t>clasificator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puternic</a:t>
            </a:r>
            <a:endParaRPr lang="en-US" sz="2200" b="1" dirty="0">
              <a:solidFill>
                <a:schemeClr val="tx1"/>
              </a:solidFill>
            </a:endParaRPr>
          </a:p>
          <a:p>
            <a:pPr marL="617220" lvl="1" indent="-342900"/>
            <a:endParaRPr lang="en-US" sz="2200" dirty="0"/>
          </a:p>
          <a:p>
            <a:pPr marL="617220" lvl="1" indent="-342900"/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7937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EEDB5F-2CC6-8463-5971-68F13B54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Definire</a:t>
            </a:r>
            <a:r>
              <a:rPr lang="en-US" sz="3200" dirty="0"/>
              <a:t> </a:t>
            </a:r>
            <a:r>
              <a:rPr lang="en-US" sz="3200" dirty="0" err="1"/>
              <a:t>termeni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problema</a:t>
            </a:r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55E43EA-FA8F-C5E3-A729-727872CF4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de </a:t>
            </a:r>
            <a:r>
              <a:rPr lang="en-US" dirty="0" err="1"/>
              <a:t>antrenare</a:t>
            </a:r>
            <a:endParaRPr lang="ro-RO" dirty="0"/>
          </a:p>
        </p:txBody>
      </p:sp>
      <p:pic>
        <p:nvPicPr>
          <p:cNvPr id="9" name="Substituent conținut 8" descr="O imagine care conține text, exterior, arbore, drum&#10;&#10;Descriere generată automat">
            <a:extLst>
              <a:ext uri="{FF2B5EF4-FFF2-40B4-BE49-F238E27FC236}">
                <a16:creationId xmlns:a16="http://schemas.microsoft.com/office/drawing/2014/main" id="{CC55BB3E-5DEB-2B60-21E4-215FCAA4B2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8" y="3644580"/>
            <a:ext cx="4849812" cy="1464315"/>
          </a:xfrm>
        </p:spPr>
      </p:pic>
      <p:sp>
        <p:nvSpPr>
          <p:cNvPr id="6" name="Substituent text 5">
            <a:extLst>
              <a:ext uri="{FF2B5EF4-FFF2-40B4-BE49-F238E27FC236}">
                <a16:creationId xmlns:a16="http://schemas.microsoft.com/office/drawing/2014/main" id="{C503E748-1F7A-74C5-3888-DA6518778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Ground truth</a:t>
            </a:r>
            <a:endParaRPr lang="ro-RO" dirty="0"/>
          </a:p>
        </p:txBody>
      </p:sp>
      <p:pic>
        <p:nvPicPr>
          <p:cNvPr id="11" name="Substituent conținut 10">
            <a:extLst>
              <a:ext uri="{FF2B5EF4-FFF2-40B4-BE49-F238E27FC236}">
                <a16:creationId xmlns:a16="http://schemas.microsoft.com/office/drawing/2014/main" id="{0176F54A-B9A7-37D9-0537-8DEC4196E8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3636192"/>
            <a:ext cx="4905375" cy="1481091"/>
          </a:xfrm>
        </p:spPr>
      </p:pic>
    </p:spTree>
    <p:extLst>
      <p:ext uri="{BB962C8B-B14F-4D97-AF65-F5344CB8AC3E}">
        <p14:creationId xmlns:p14="http://schemas.microsoft.com/office/powerpoint/2010/main" val="99240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40E06-8BAE-F0D0-0C51-F6F68D14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Descriere</a:t>
            </a:r>
            <a:r>
              <a:rPr lang="en-US" sz="4000" dirty="0"/>
              <a:t> </a:t>
            </a:r>
            <a:r>
              <a:rPr lang="en-US" sz="4000" dirty="0" err="1"/>
              <a:t>teoretica</a:t>
            </a:r>
            <a:r>
              <a:rPr lang="en-US" sz="4000" dirty="0"/>
              <a:t> </a:t>
            </a:r>
            <a:r>
              <a:rPr lang="en-US" sz="4000" dirty="0" err="1"/>
              <a:t>metoda</a:t>
            </a:r>
            <a:endParaRPr lang="ro-RO" sz="4000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9CCEF259-9603-C1E7-1CA4-4C0646308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800194" y="1710536"/>
            <a:ext cx="4938188" cy="3551228"/>
          </a:xfrm>
        </p:spPr>
      </p:pic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CD879373-8775-0D5C-6847-AF97745AB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Adaboost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Exemple</a:t>
            </a:r>
            <a:r>
              <a:rPr lang="en-US" sz="2000" dirty="0"/>
              <a:t> </a:t>
            </a:r>
            <a:r>
              <a:rPr lang="en-US" sz="2000" dirty="0" err="1"/>
              <a:t>clasificate</a:t>
            </a:r>
            <a:r>
              <a:rPr lang="en-US" sz="2000" dirty="0"/>
              <a:t> </a:t>
            </a:r>
            <a:r>
              <a:rPr lang="en-US" sz="2000" dirty="0" err="1"/>
              <a:t>corect</a:t>
            </a:r>
            <a:r>
              <a:rPr lang="en-US" sz="2000" dirty="0"/>
              <a:t> = </a:t>
            </a:r>
            <a:r>
              <a:rPr lang="en-US" sz="2000" dirty="0" err="1"/>
              <a:t>pondere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Exemple</a:t>
            </a:r>
            <a:r>
              <a:rPr lang="en-US" sz="2000" dirty="0"/>
              <a:t> </a:t>
            </a:r>
            <a:r>
              <a:rPr lang="en-US" sz="2000" dirty="0" err="1"/>
              <a:t>clasificate</a:t>
            </a:r>
            <a:r>
              <a:rPr lang="en-US" sz="2000" dirty="0"/>
              <a:t> </a:t>
            </a:r>
            <a:r>
              <a:rPr lang="en-US" sz="2000" dirty="0" err="1"/>
              <a:t>gresit</a:t>
            </a:r>
            <a:r>
              <a:rPr lang="en-US" sz="2000" dirty="0"/>
              <a:t> = </a:t>
            </a:r>
            <a:r>
              <a:rPr lang="en-US" sz="2000" dirty="0" err="1"/>
              <a:t>pondere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Urmatorul</a:t>
            </a:r>
            <a:r>
              <a:rPr lang="en-US" sz="2000" dirty="0"/>
              <a:t> </a:t>
            </a:r>
            <a:r>
              <a:rPr lang="en-US" sz="2000" dirty="0" err="1"/>
              <a:t>clasificator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clasifice</a:t>
            </a:r>
            <a:r>
              <a:rPr lang="en-US" sz="2000" dirty="0"/>
              <a:t> </a:t>
            </a:r>
            <a:r>
              <a:rPr lang="en-US" sz="2000" dirty="0" err="1"/>
              <a:t>corect</a:t>
            </a:r>
            <a:r>
              <a:rPr lang="en-US" sz="2000" dirty="0"/>
              <a:t> </a:t>
            </a:r>
            <a:r>
              <a:rPr lang="en-US" sz="2000" dirty="0" err="1"/>
              <a:t>instantele</a:t>
            </a:r>
            <a:r>
              <a:rPr lang="en-US" sz="2000" dirty="0"/>
              <a:t> cu </a:t>
            </a:r>
            <a:r>
              <a:rPr lang="en-US" sz="2000" dirty="0" err="1"/>
              <a:t>pondere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9471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63A9F38-434C-8186-ABEC-9D510CB5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Descriere</a:t>
            </a:r>
            <a:r>
              <a:rPr lang="en-US" sz="4000" dirty="0"/>
              <a:t> </a:t>
            </a:r>
            <a:r>
              <a:rPr lang="en-US" sz="4000" dirty="0" err="1"/>
              <a:t>teoretica</a:t>
            </a:r>
            <a:r>
              <a:rPr lang="en-US" sz="4000" dirty="0"/>
              <a:t> </a:t>
            </a:r>
            <a:r>
              <a:rPr lang="en-US" sz="4000" dirty="0" err="1"/>
              <a:t>metoda</a:t>
            </a:r>
            <a:endParaRPr lang="ro-RO" sz="4000" dirty="0"/>
          </a:p>
        </p:txBody>
      </p:sp>
      <p:pic>
        <p:nvPicPr>
          <p:cNvPr id="8" name="Substituent conținut 7">
            <a:extLst>
              <a:ext uri="{FF2B5EF4-FFF2-40B4-BE49-F238E27FC236}">
                <a16:creationId xmlns:a16="http://schemas.microsoft.com/office/drawing/2014/main" id="{E4CFF505-5256-F012-54FB-D82C5ABEF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0727" y="1321882"/>
            <a:ext cx="4397121" cy="4328535"/>
          </a:xfrm>
        </p:spPr>
      </p:pic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64A879B-60CB-B553-3A8B-7D1CC995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bun </a:t>
            </a:r>
            <a:r>
              <a:rPr lang="en-US" sz="2400" dirty="0" err="1"/>
              <a:t>clasificator</a:t>
            </a:r>
            <a:r>
              <a:rPr lang="en-US" sz="2400" dirty="0"/>
              <a:t> slab cu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mica </a:t>
            </a:r>
            <a:r>
              <a:rPr lang="en-US" sz="2400" dirty="0" err="1"/>
              <a:t>eroare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19037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5B0D2B2-3CFB-B71A-6C0C-18EBA635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Descriere</a:t>
            </a:r>
            <a:r>
              <a:rPr lang="en-US" sz="4000" dirty="0"/>
              <a:t> </a:t>
            </a:r>
            <a:r>
              <a:rPr lang="en-US" sz="4000" dirty="0" err="1"/>
              <a:t>implementare</a:t>
            </a:r>
            <a:endParaRPr lang="ro-RO" sz="4000" dirty="0"/>
          </a:p>
        </p:txBody>
      </p:sp>
      <p:sp>
        <p:nvSpPr>
          <p:cNvPr id="13" name="Substituent conținut 12">
            <a:extLst>
              <a:ext uri="{FF2B5EF4-FFF2-40B4-BE49-F238E27FC236}">
                <a16:creationId xmlns:a16="http://schemas.microsoft.com/office/drawing/2014/main" id="{0B4C424C-D789-6A77-5277-535A8DFA3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4" y="2155369"/>
            <a:ext cx="10044763" cy="193054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Implemetarea</a:t>
            </a:r>
            <a:r>
              <a:rPr lang="en-US" sz="2800" dirty="0"/>
              <a:t> </a:t>
            </a:r>
            <a:r>
              <a:rPr lang="en-US" sz="2800" dirty="0" err="1"/>
              <a:t>clasificatorului</a:t>
            </a:r>
            <a:r>
              <a:rPr lang="en-US" sz="2800" dirty="0"/>
              <a:t> slab</a:t>
            </a:r>
          </a:p>
          <a:p>
            <a:pPr marL="617220" lvl="1" indent="-342900"/>
            <a:r>
              <a:rPr lang="en-US" sz="2400" dirty="0" err="1"/>
              <a:t>feature_i</a:t>
            </a:r>
            <a:r>
              <a:rPr lang="en-US" sz="2400" dirty="0"/>
              <a:t> = </a:t>
            </a:r>
            <a:r>
              <a:rPr lang="en-US" sz="2400" dirty="0" err="1"/>
              <a:t>trasatura</a:t>
            </a:r>
            <a:r>
              <a:rPr lang="en-US" sz="2400" dirty="0"/>
              <a:t> </a:t>
            </a:r>
            <a:r>
              <a:rPr lang="en-US" sz="2400" dirty="0" err="1"/>
              <a:t>clasificata</a:t>
            </a:r>
            <a:endParaRPr lang="en-US" sz="2400" dirty="0"/>
          </a:p>
          <a:p>
            <a:pPr marL="617220" lvl="1" indent="-342900"/>
            <a:r>
              <a:rPr lang="en-US" sz="2400" dirty="0"/>
              <a:t>threshold = </a:t>
            </a:r>
            <a:r>
              <a:rPr lang="en-US" sz="2400" dirty="0" err="1"/>
              <a:t>clasifica</a:t>
            </a:r>
            <a:r>
              <a:rPr lang="en-US" sz="2400" dirty="0"/>
              <a:t> </a:t>
            </a:r>
            <a:r>
              <a:rPr lang="en-US" sz="2400" dirty="0" err="1"/>
              <a:t>trasatura</a:t>
            </a:r>
            <a:endParaRPr lang="en-US" sz="2400" dirty="0"/>
          </a:p>
          <a:p>
            <a:pPr marL="617220" lvl="1" indent="-342900"/>
            <a:r>
              <a:rPr lang="en-US" sz="2400" dirty="0"/>
              <a:t>errors = </a:t>
            </a:r>
            <a:r>
              <a:rPr lang="en-US" sz="2400" dirty="0" err="1"/>
              <a:t>exemplele</a:t>
            </a:r>
            <a:r>
              <a:rPr lang="en-US" sz="2400" dirty="0"/>
              <a:t> </a:t>
            </a:r>
            <a:r>
              <a:rPr lang="en-US" sz="2400" dirty="0" err="1"/>
              <a:t>clasificate</a:t>
            </a:r>
            <a:r>
              <a:rPr lang="en-US" sz="2400" dirty="0"/>
              <a:t> </a:t>
            </a:r>
            <a:r>
              <a:rPr lang="en-US" sz="2400" dirty="0" err="1"/>
              <a:t>gresit</a:t>
            </a:r>
            <a:endParaRPr lang="en-US" sz="2400" dirty="0"/>
          </a:p>
        </p:txBody>
      </p:sp>
      <p:pic>
        <p:nvPicPr>
          <p:cNvPr id="16" name="Substituent conținut 15">
            <a:extLst>
              <a:ext uri="{FF2B5EF4-FFF2-40B4-BE49-F238E27FC236}">
                <a16:creationId xmlns:a16="http://schemas.microsoft.com/office/drawing/2014/main" id="{DC63A481-57A4-38B0-7DC9-6F2EBE376E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02963" y="4085912"/>
            <a:ext cx="7679105" cy="2067780"/>
          </a:xfrm>
        </p:spPr>
      </p:pic>
    </p:spTree>
    <p:extLst>
      <p:ext uri="{BB962C8B-B14F-4D97-AF65-F5344CB8AC3E}">
        <p14:creationId xmlns:p14="http://schemas.microsoft.com/office/powerpoint/2010/main" val="207461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BDA492C-A5B6-9CE9-85C6-2A729161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Descriere</a:t>
            </a:r>
            <a:r>
              <a:rPr lang="en-US" sz="4000" dirty="0"/>
              <a:t> </a:t>
            </a:r>
            <a:r>
              <a:rPr lang="en-US" sz="4000" dirty="0" err="1"/>
              <a:t>implementare</a:t>
            </a:r>
            <a:endParaRPr lang="ro-RO" sz="40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2025349-79DB-055F-D1E3-E4BAD390E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4" y="2155369"/>
            <a:ext cx="7192295" cy="3998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Implementare</a:t>
            </a:r>
            <a:r>
              <a:rPr lang="en-US" sz="2400" dirty="0"/>
              <a:t> </a:t>
            </a:r>
            <a:r>
              <a:rPr lang="en-US" sz="2400" dirty="0" err="1"/>
              <a:t>clasificator</a:t>
            </a:r>
            <a:r>
              <a:rPr lang="en-US" sz="2400" dirty="0"/>
              <a:t> slab</a:t>
            </a:r>
          </a:p>
          <a:p>
            <a:pPr marL="617220" lvl="1" indent="-342900"/>
            <a:r>
              <a:rPr lang="en-US" sz="2200" dirty="0" err="1"/>
              <a:t>hs</a:t>
            </a:r>
            <a:r>
              <a:rPr lang="en-US" sz="2200" dirty="0"/>
              <a:t> = </a:t>
            </a:r>
            <a:r>
              <a:rPr lang="en-US" sz="2200" dirty="0" err="1"/>
              <a:t>lista</a:t>
            </a:r>
            <a:r>
              <a:rPr lang="en-US" sz="2200" dirty="0"/>
              <a:t> de tuple de </a:t>
            </a:r>
            <a:r>
              <a:rPr lang="en-US" sz="2200" dirty="0" err="1"/>
              <a:t>clasificatori</a:t>
            </a:r>
            <a:r>
              <a:rPr lang="en-US" sz="2200" dirty="0"/>
              <a:t> </a:t>
            </a:r>
            <a:r>
              <a:rPr lang="en-US" sz="2200" dirty="0" err="1"/>
              <a:t>slabi</a:t>
            </a:r>
            <a:r>
              <a:rPr lang="en-US" sz="2200" dirty="0"/>
              <a:t> cu </a:t>
            </a:r>
            <a:r>
              <a:rPr lang="en-US" sz="2200" dirty="0" err="1"/>
              <a:t>ponderile</a:t>
            </a:r>
            <a:r>
              <a:rPr lang="en-US" sz="2200" dirty="0"/>
              <a:t> lor</a:t>
            </a:r>
            <a:endParaRPr lang="ro-RO" sz="2200" dirty="0"/>
          </a:p>
        </p:txBody>
      </p:sp>
      <p:pic>
        <p:nvPicPr>
          <p:cNvPr id="12" name="Substituent conținut 11">
            <a:extLst>
              <a:ext uri="{FF2B5EF4-FFF2-40B4-BE49-F238E27FC236}">
                <a16:creationId xmlns:a16="http://schemas.microsoft.com/office/drawing/2014/main" id="{5FE57B20-20AD-B152-7F54-2F39851F5C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62451" y="3743325"/>
            <a:ext cx="7484206" cy="2237341"/>
          </a:xfrm>
        </p:spPr>
      </p:pic>
    </p:spTree>
    <p:extLst>
      <p:ext uri="{BB962C8B-B14F-4D97-AF65-F5344CB8AC3E}">
        <p14:creationId xmlns:p14="http://schemas.microsoft.com/office/powerpoint/2010/main" val="64152351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423</Words>
  <Application>Microsoft Office PowerPoint</Application>
  <PresentationFormat>Ecran lat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20" baseType="lpstr">
      <vt:lpstr>Arial</vt:lpstr>
      <vt:lpstr>Bembo</vt:lpstr>
      <vt:lpstr>AdornVTI</vt:lpstr>
      <vt:lpstr>DETECTIE DRUMURI</vt:lpstr>
      <vt:lpstr>Introducere</vt:lpstr>
      <vt:lpstr>Definire termeni si problema</vt:lpstr>
      <vt:lpstr>Definire termeni si problema</vt:lpstr>
      <vt:lpstr>Definire termeni si problema</vt:lpstr>
      <vt:lpstr>Descriere teoretica metoda</vt:lpstr>
      <vt:lpstr>Descriere teoretica metoda</vt:lpstr>
      <vt:lpstr>Descriere implementare</vt:lpstr>
      <vt:lpstr>Descriere implementare</vt:lpstr>
      <vt:lpstr>Descriere implementare</vt:lpstr>
      <vt:lpstr>Descriere implementare</vt:lpstr>
      <vt:lpstr>Descriere implementare</vt:lpstr>
      <vt:lpstr>Descriere implementare</vt:lpstr>
      <vt:lpstr>Prezentare PowerPoint</vt:lpstr>
      <vt:lpstr>Evaluare si rezultate (T = 5, eroare ponderata = 0.21)</vt:lpstr>
      <vt:lpstr>Evaluare si rezultate (T = 13, eroare ponderata = 0.16)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DETECTIE DRUMURI</dc:title>
  <dc:creator>Aless Saulea</dc:creator>
  <cp:lastModifiedBy>Aless Saulea</cp:lastModifiedBy>
  <cp:revision>4</cp:revision>
  <dcterms:created xsi:type="dcterms:W3CDTF">2023-01-19T10:30:35Z</dcterms:created>
  <dcterms:modified xsi:type="dcterms:W3CDTF">2023-01-19T14:32:28Z</dcterms:modified>
</cp:coreProperties>
</file>